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8"/>
  </p:notesMasterIdLst>
  <p:handoutMasterIdLst>
    <p:handoutMasterId r:id="rId19"/>
  </p:handoutMasterIdLst>
  <p:sldIdLst>
    <p:sldId id="281" r:id="rId2"/>
    <p:sldId id="282" r:id="rId3"/>
    <p:sldId id="283" r:id="rId4"/>
    <p:sldId id="284" r:id="rId5"/>
    <p:sldId id="292" r:id="rId6"/>
    <p:sldId id="285" r:id="rId7"/>
    <p:sldId id="286" r:id="rId8"/>
    <p:sldId id="289" r:id="rId9"/>
    <p:sldId id="287" r:id="rId10"/>
    <p:sldId id="288" r:id="rId11"/>
    <p:sldId id="290" r:id="rId12"/>
    <p:sldId id="291" r:id="rId13"/>
    <p:sldId id="293" r:id="rId14"/>
    <p:sldId id="296" r:id="rId15"/>
    <p:sldId id="295" r:id="rId16"/>
    <p:sldId id="29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2272" autoAdjust="0"/>
  </p:normalViewPr>
  <p:slideViewPr>
    <p:cSldViewPr snapToGrid="0" snapToObjects="1">
      <p:cViewPr varScale="1">
        <p:scale>
          <a:sx n="143" d="100"/>
          <a:sy n="143" d="100"/>
        </p:scale>
        <p:origin x="-69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4/12/11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4/12/11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6074" cy="672868"/>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0923" y="818444"/>
            <a:ext cx="8940052" cy="5658290"/>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3000">
    <p:fade/>
  </p:transition>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2800" b="0" i="0" kern="1200">
          <a:solidFill>
            <a:schemeClr val="tx1"/>
          </a:solidFill>
          <a:latin typeface="Negotiate Free"/>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smtClean="0"/>
              <a:t>MAT 200C</a:t>
            </a:r>
            <a:endParaRPr lang="en-US" i="1" dirty="0" smtClean="0"/>
          </a:p>
          <a:p>
            <a:endParaRPr lang="en-US" dirty="0" smtClean="0"/>
          </a:p>
          <a:p>
            <a:r>
              <a:rPr lang="en-US" dirty="0" smtClean="0"/>
              <a:t>	</a:t>
            </a:r>
            <a:r>
              <a:rPr lang="en-US" b="1" dirty="0" smtClean="0"/>
              <a:t>Research Tactics</a:t>
            </a:r>
          </a:p>
          <a:p>
            <a:r>
              <a:rPr lang="en-US" dirty="0" smtClean="0"/>
              <a:t>			and other practical actions </a:t>
            </a:r>
          </a:p>
          <a:p>
            <a:r>
              <a:rPr lang="en-US" dirty="0" smtClean="0"/>
              <a:t>				for artistic and academic agendas</a:t>
            </a:r>
          </a:p>
          <a:p>
            <a:endParaRPr lang="en-US" dirty="0" smtClean="0"/>
          </a:p>
          <a:p>
            <a:r>
              <a:rPr lang="en-US" dirty="0" smtClean="0"/>
              <a:t>Angus Forbes, instructor</a:t>
            </a:r>
          </a:p>
          <a:p>
            <a:r>
              <a:rPr lang="en-US" dirty="0" smtClean="0"/>
              <a:t>Javier Villegas, </a:t>
            </a:r>
            <a:r>
              <a:rPr lang="en-US" dirty="0" err="1" smtClean="0"/>
              <a:t>ta</a:t>
            </a:r>
            <a:endParaRPr lang="en-US" dirty="0" smtClean="0"/>
          </a:p>
          <a:p>
            <a:endParaRPr lang="en-US" dirty="0" smtClean="0"/>
          </a:p>
          <a:p>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 reasons to discuss a related work:</a:t>
            </a:r>
          </a:p>
          <a:p>
            <a:r>
              <a:rPr lang="en-US" dirty="0" smtClean="0"/>
              <a:t>	it represents current research on your topic.</a:t>
            </a:r>
          </a:p>
          <a:p>
            <a:r>
              <a:rPr lang="en-US" dirty="0" smtClean="0"/>
              <a:t>	it presents the methodological framework you use.</a:t>
            </a:r>
          </a:p>
          <a:p>
            <a:r>
              <a:rPr lang="en-US" dirty="0" smtClean="0"/>
              <a:t>	it is considered interesting/effective and you disagree 	with it, or are improving it.</a:t>
            </a:r>
          </a:p>
          <a:p>
            <a:r>
              <a:rPr lang="en-US" dirty="0" smtClean="0"/>
              <a:t>	it describes some approach that you are appropriating 	for use within a different context</a:t>
            </a:r>
          </a:p>
          <a:p>
            <a:r>
              <a:rPr lang="en-US" dirty="0" smtClean="0"/>
              <a:t>	it articulates a question you anticipate people will ask 	and by refuting it, you will "inoculate" that criticism in 	advance</a:t>
            </a:r>
          </a:p>
          <a:p>
            <a:r>
              <a:rPr lang="en-US" dirty="0" smtClean="0"/>
              <a:t>				etc... That is, it helps you to tell your STORY</a:t>
            </a:r>
          </a:p>
          <a:p>
            <a:r>
              <a:rPr lang="en-US" dirty="0" smtClean="0"/>
              <a:t> </a:t>
            </a:r>
            <a:endParaRPr lang="en-US" dirty="0"/>
          </a:p>
        </p:txBody>
      </p:sp>
    </p:spTree>
  </p:cSld>
  <p:clrMapOvr>
    <a:masterClrMapping/>
  </p:clrMapOvr>
  <p:transition spd="slow" advClick="0" advTm="3000">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General tone of related works:</a:t>
            </a:r>
          </a:p>
          <a:p>
            <a:endParaRPr lang="en-US" dirty="0" smtClean="0"/>
          </a:p>
          <a:p>
            <a:r>
              <a:rPr lang="en-US" dirty="0" smtClean="0"/>
              <a:t>These previous approaches are interesting and useful,</a:t>
            </a:r>
          </a:p>
          <a:p>
            <a:r>
              <a:rPr lang="en-US" dirty="0" smtClean="0"/>
              <a:t>	HOWEVER </a:t>
            </a:r>
          </a:p>
          <a:p>
            <a:r>
              <a:rPr lang="en-US" dirty="0" smtClean="0"/>
              <a:t>			they are not sufficient/appropriate for some reason 			for your particular concerns...</a:t>
            </a:r>
          </a:p>
          <a:p>
            <a:endParaRPr lang="en-US" dirty="0" smtClean="0"/>
          </a:p>
          <a:p>
            <a:r>
              <a:rPr lang="en-US" dirty="0" smtClean="0"/>
              <a:t>implication is... that your paper will present a more appropriate technique to solve your problem.</a:t>
            </a:r>
            <a:endParaRPr lang="en-US" dirty="0"/>
          </a:p>
        </p:txBody>
      </p:sp>
    </p:spTree>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Read abstracts of 100s of articles</a:t>
            </a:r>
          </a:p>
          <a:p>
            <a:r>
              <a:rPr lang="en-US" dirty="0" smtClean="0"/>
              <a:t>	</a:t>
            </a:r>
            <a:r>
              <a:rPr lang="en-US" dirty="0" smtClean="0"/>
              <a:t>Skim 50 or more articles that seem pertinent</a:t>
            </a:r>
          </a:p>
          <a:p>
            <a:r>
              <a:rPr lang="en-US" dirty="0" smtClean="0"/>
              <a:t>	Read thoroughly dozens that seem especially useful</a:t>
            </a:r>
          </a:p>
          <a:p>
            <a:r>
              <a:rPr lang="en-US" dirty="0" smtClean="0"/>
              <a:t>	Choose the few that are most representative of the arguments you are trying to relate to or respond to</a:t>
            </a:r>
          </a:p>
          <a:p>
            <a:endParaRPr lang="en-US" dirty="0" smtClean="0"/>
          </a:p>
          <a:p>
            <a:r>
              <a:rPr lang="en-US" dirty="0" smtClean="0"/>
              <a:t>	Don't need to cite everything, if two articles are similar, can probably pick out one of them.</a:t>
            </a:r>
          </a:p>
          <a:p>
            <a:endParaRPr lang="en-US" dirty="0" smtClean="0"/>
          </a:p>
          <a:p>
            <a:r>
              <a:rPr lang="en-US" dirty="0" smtClean="0"/>
              <a:t>	Start with recent articles from your conference and work backwards.</a:t>
            </a:r>
          </a:p>
          <a:p>
            <a:endParaRPr lang="en-US" dirty="0" smtClean="0"/>
          </a:p>
          <a:p>
            <a:endParaRPr lang="en-US" dirty="0" smtClean="0"/>
          </a:p>
          <a:p>
            <a:endParaRPr lang="en-US" dirty="0" smtClean="0"/>
          </a:p>
          <a:p>
            <a:endParaRPr lang="en-US" dirty="0"/>
          </a:p>
        </p:txBody>
      </p:sp>
    </p:spTree>
  </p:cSld>
  <p:clrMapOvr>
    <a:masterClrMapping/>
  </p:clrMapOvr>
  <p:transition spd="slow" advClick="0" advTm="3000">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need to have a clear reason why you are choosing to refer to and discuss another article.</a:t>
            </a:r>
          </a:p>
          <a:p>
            <a:r>
              <a:rPr lang="en-US" dirty="0" smtClean="0"/>
              <a:t>"I am citing this technical article about chaotic attractors from this mathematical journal because it will serve as an example of how hard it is currently to make sense of chaotic attractors. My system, in contrast, presents attractors in a way that is easy to make sense of."</a:t>
            </a:r>
          </a:p>
          <a:p>
            <a:r>
              <a:rPr lang="en-US" dirty="0" smtClean="0"/>
              <a:t>"I am citing this theorist because everyone talks about her in the context of digital pedagogy and I need to indicate that I also know about her, and moreover I point out flaws in her theory when it is applied to anonymous comments on websites."</a:t>
            </a:r>
            <a:endParaRPr lang="en-US" dirty="0" smtClean="0"/>
          </a:p>
        </p:txBody>
      </p:sp>
    </p:spTree>
  </p:cSld>
  <p:clrMapOvr>
    <a:masterClrMapping/>
  </p:clrMapOvr>
  <p:transition spd="slow" advClick="0" advTm="3000">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Exercise:</a:t>
            </a:r>
          </a:p>
          <a:p>
            <a:r>
              <a:rPr lang="en-US" dirty="0" smtClean="0"/>
              <a:t>	look at a paper of your choice (from you list of papers, or choose a new one.)</a:t>
            </a:r>
          </a:p>
          <a:p>
            <a:endParaRPr lang="en-US" dirty="0" smtClean="0"/>
          </a:p>
          <a:p>
            <a:r>
              <a:rPr lang="en-US" dirty="0" smtClean="0"/>
              <a:t>	look at the work they discuss in the related works section.</a:t>
            </a:r>
          </a:p>
          <a:p>
            <a:endParaRPr lang="en-US" dirty="0" smtClean="0"/>
          </a:p>
          <a:p>
            <a:r>
              <a:rPr lang="en-US" dirty="0" smtClean="0"/>
              <a:t>	WHY are they citing it?</a:t>
            </a:r>
          </a:p>
          <a:p>
            <a:r>
              <a:rPr lang="en-US" dirty="0" smtClean="0"/>
              <a:t>	HOW does it help them tell the "story" of the paper?</a:t>
            </a:r>
            <a:endParaRPr lang="en-US" dirty="0"/>
          </a:p>
        </p:txBody>
      </p:sp>
    </p:spTree>
  </p:cSld>
  <p:clrMapOvr>
    <a:masterClrMapping/>
  </p:clrMapOvr>
  <p:transition spd="slow" advClick="0" advTm="3000">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	Find at least 3 papers you like and can emulate when writing your own paper. They don't have to be related to your particular topic. But they definitely should be appropriate for the conference you are submitting to.</a:t>
            </a:r>
          </a:p>
          <a:p>
            <a:endParaRPr lang="en-US" dirty="0" smtClean="0"/>
          </a:p>
          <a:p>
            <a:r>
              <a:rPr lang="en-US" dirty="0" smtClean="0"/>
              <a:t>	A good one might be a paper from last year's conference working with a similar problem.</a:t>
            </a:r>
          </a:p>
          <a:p>
            <a:r>
              <a:rPr lang="en-US" dirty="0" smtClean="0"/>
              <a:t>	</a:t>
            </a:r>
          </a:p>
          <a:p>
            <a:r>
              <a:rPr lang="en-US" dirty="0" smtClean="0"/>
              <a:t>i.e. a paper visualizing a different mathematical construct </a:t>
            </a:r>
          </a:p>
          <a:p>
            <a:r>
              <a:rPr lang="en-US" smtClean="0"/>
              <a:t>	a </a:t>
            </a:r>
            <a:r>
              <a:rPr lang="en-US" dirty="0" smtClean="0"/>
              <a:t>paper using the same theory/method describing some other </a:t>
            </a:r>
            <a:r>
              <a:rPr lang="en-US" smtClean="0"/>
              <a:t>digital technology	</a:t>
            </a:r>
            <a:endParaRPr lang="en-US" dirty="0" smtClean="0"/>
          </a:p>
          <a:p>
            <a:r>
              <a:rPr lang="en-US" dirty="0" smtClean="0"/>
              <a:t>	</a:t>
            </a:r>
            <a:endParaRPr lang="en-US" dirty="0" smtClean="0"/>
          </a:p>
        </p:txBody>
      </p:sp>
    </p:spTree>
  </p:cSld>
  <p:clrMapOvr>
    <a:masterClrMapping/>
  </p:clrMapOvr>
  <p:transition spd="slow" advClick="0" advTm="3000">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Homework:</a:t>
            </a:r>
          </a:p>
          <a:p>
            <a:r>
              <a:rPr lang="en-US" dirty="0" smtClean="0"/>
              <a:t>	Start skimming/reading lots of articles related to your paper.</a:t>
            </a:r>
          </a:p>
          <a:p>
            <a:endParaRPr lang="en-US" dirty="0" smtClean="0"/>
          </a:p>
          <a:p>
            <a:r>
              <a:rPr lang="en-US" dirty="0" smtClean="0"/>
              <a:t>	Find at least 15 good citations and explain WHY -- in the context of your paper -- you are citing them and HOW you might discuss them. </a:t>
            </a:r>
            <a:endParaRPr lang="en-US" dirty="0" smtClean="0"/>
          </a:p>
        </p:txBody>
      </p:sp>
    </p:spTree>
  </p:cSld>
  <p:clrMapOvr>
    <a:masterClrMapping/>
  </p:clrMapOvr>
  <p:transition spd="slow" advClick="0" advTm="3000">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today:</a:t>
            </a:r>
          </a:p>
          <a:p>
            <a:endParaRPr lang="en-US" dirty="0" smtClean="0"/>
          </a:p>
          <a:p>
            <a:r>
              <a:rPr lang="en-US" dirty="0" smtClean="0"/>
              <a:t>	1. interview presentations</a:t>
            </a:r>
          </a:p>
          <a:p>
            <a:r>
              <a:rPr lang="en-US" dirty="0" smtClean="0"/>
              <a:t>	2. problem statements / evaluations of</a:t>
            </a:r>
            <a:endParaRPr lang="en-US" dirty="0" smtClean="0"/>
          </a:p>
          <a:p>
            <a:r>
              <a:rPr lang="en-US" dirty="0" smtClean="0"/>
              <a:t>	3. </a:t>
            </a:r>
            <a:r>
              <a:rPr lang="en-US" dirty="0" smtClean="0"/>
              <a:t>literature review</a:t>
            </a:r>
            <a:endParaRPr lang="en-US" dirty="0" smtClean="0"/>
          </a:p>
          <a:p>
            <a:r>
              <a:rPr lang="en-US" dirty="0" smtClean="0"/>
              <a:t>	4. </a:t>
            </a:r>
            <a:r>
              <a:rPr lang="en-US" dirty="0" err="1" smtClean="0"/>
              <a:t>TeXShop</a:t>
            </a:r>
            <a:r>
              <a:rPr lang="en-US" dirty="0" smtClean="0"/>
              <a:t> / </a:t>
            </a:r>
            <a:r>
              <a:rPr lang="en-US" dirty="0" err="1" smtClean="0"/>
              <a:t>BibDesk</a:t>
            </a:r>
            <a:r>
              <a:rPr lang="en-US" dirty="0" smtClean="0"/>
              <a:t> software for </a:t>
            </a:r>
            <a:r>
              <a:rPr lang="en-US" dirty="0" err="1" smtClean="0"/>
              <a:t>LaTeX/BibTex</a:t>
            </a:r>
            <a:endParaRPr lang="en-US" dirty="0" smtClean="0"/>
          </a:p>
          <a:p>
            <a:r>
              <a:rPr lang="en-US" dirty="0" smtClean="0"/>
              <a:t>	</a:t>
            </a:r>
            <a:endParaRPr lang="en-US" dirty="0"/>
          </a:p>
        </p:txBody>
      </p:sp>
    </p:spTree>
  </p:cSld>
  <p:clrMapOvr>
    <a:masterClrMapping/>
  </p:clrMapOvr>
  <p:transition spd="slow" advClick="0" advTm="300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smtClean="0"/>
          </a:p>
          <a:p>
            <a:r>
              <a:rPr lang="en-US" sz="2400" dirty="0" smtClean="0"/>
              <a:t>By now you should have...</a:t>
            </a:r>
          </a:p>
          <a:p>
            <a:r>
              <a:rPr lang="en-US" sz="2400" dirty="0" smtClean="0"/>
              <a:t>	</a:t>
            </a:r>
            <a:r>
              <a:rPr lang="en-US" sz="2400" dirty="0" smtClean="0"/>
              <a:t>A</a:t>
            </a:r>
            <a:r>
              <a:rPr lang="en-US" sz="2400" dirty="0" smtClean="0"/>
              <a:t>n exact idea of what TOPIC you are going to write about.</a:t>
            </a:r>
          </a:p>
          <a:p>
            <a:r>
              <a:rPr lang="en-US" sz="2400" dirty="0" smtClean="0"/>
              <a:t>	A clear explanation of the PROBLEM you are trying to solve.</a:t>
            </a:r>
          </a:p>
          <a:p>
            <a:r>
              <a:rPr lang="en-US" sz="2400" dirty="0" smtClean="0"/>
              <a:t>	Some idea of the main POINTS you want to make.</a:t>
            </a:r>
          </a:p>
          <a:p>
            <a:r>
              <a:rPr lang="en-US" sz="2400" dirty="0" smtClean="0"/>
              <a:t>	An understanding of who the AUDIENCE of your paper will be.</a:t>
            </a:r>
          </a:p>
          <a:p>
            <a:r>
              <a:rPr lang="en-US" sz="2400" dirty="0" smtClean="0"/>
              <a:t>	A list of possible RELATED WORK that you want to synthesize, 	evaluate, contrast against, build off of, etc.	</a:t>
            </a:r>
          </a:p>
          <a:p>
            <a:r>
              <a:rPr lang="en-US" sz="2400" dirty="0" smtClean="0"/>
              <a:t>	</a:t>
            </a:r>
          </a:p>
          <a:p>
            <a:r>
              <a:rPr lang="en-US" sz="2400" dirty="0" smtClean="0"/>
              <a:t>			and</a:t>
            </a:r>
          </a:p>
          <a:p>
            <a:r>
              <a:rPr lang="en-US" sz="2400" dirty="0" smtClean="0"/>
              <a:t>	</a:t>
            </a:r>
          </a:p>
          <a:p>
            <a:r>
              <a:rPr lang="en-US" sz="2400" dirty="0" smtClean="0"/>
              <a:t>	</a:t>
            </a:r>
            <a:r>
              <a:rPr lang="en-US" sz="2400" dirty="0" smtClean="0"/>
              <a:t>A </a:t>
            </a:r>
            <a:r>
              <a:rPr lang="en-US" sz="2400" dirty="0" smtClean="0"/>
              <a:t>short list of CONFERECES and/or JOURNALS to submit to.</a:t>
            </a:r>
            <a:endParaRPr lang="en-US" sz="2400" dirty="0" smtClean="0"/>
          </a:p>
          <a:p>
            <a:endParaRPr lang="en-US" sz="2400" dirty="0" smtClean="0"/>
          </a:p>
          <a:p>
            <a:endParaRPr lang="en-US" sz="2400" dirty="0"/>
          </a:p>
        </p:txBody>
      </p:sp>
    </p:spTree>
  </p:cSld>
  <p:clrMapOvr>
    <a:masterClrMapping/>
  </p:clrMapOvr>
  <p:transition spd="slow" advClick="0" advTm="3000">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By the end of next week we need to start writing the actual paper.</a:t>
            </a:r>
          </a:p>
          <a:p>
            <a:endParaRPr lang="en-US" dirty="0" smtClean="0"/>
          </a:p>
          <a:p>
            <a:r>
              <a:rPr lang="en-US" dirty="0" smtClean="0"/>
              <a:t>- An OUTLINE, in the style of other papers in the journal/conference.</a:t>
            </a:r>
          </a:p>
          <a:p>
            <a:r>
              <a:rPr lang="en-US" dirty="0" smtClean="0"/>
              <a:t>- An ABSTRACT, describing the problem statement and an overview of how you are addressing/solving it.</a:t>
            </a:r>
          </a:p>
          <a:p>
            <a:r>
              <a:rPr lang="en-US" dirty="0" smtClean="0"/>
              <a:t>- An INTRODUCTION, describing the importance of the problem and the particular innovation/importance of your approach/technique/solution.</a:t>
            </a:r>
          </a:p>
          <a:p>
            <a:r>
              <a:rPr lang="en-US" dirty="0" smtClean="0"/>
              <a:t>- A RELATED WORK section</a:t>
            </a:r>
            <a:endParaRPr lang="en-US" dirty="0"/>
          </a:p>
        </p:txBody>
      </p:sp>
    </p:spTree>
  </p:cSld>
  <p:clrMapOvr>
    <a:masterClrMapping/>
  </p:clrMapOvr>
  <p:transition spd="slow" advClick="0" advTm="3000">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h</a:t>
            </a:r>
            <a:r>
              <a:rPr lang="en-US" dirty="0" smtClean="0"/>
              <a:t>ave a clear idea of the STORY your paper is going to tell</a:t>
            </a:r>
            <a:endParaRPr lang="en-US" dirty="0"/>
          </a:p>
        </p:txBody>
      </p:sp>
    </p:spTree>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abstract and introduction, a practical strategy is simply to emulate the style of "best papers" in the conference you are submitting to (or similar conferences).</a:t>
            </a:r>
          </a:p>
          <a:p>
            <a:endParaRPr lang="en-US" dirty="0" smtClean="0"/>
          </a:p>
          <a:p>
            <a:r>
              <a:rPr lang="en-US" dirty="0" smtClean="0"/>
              <a:t>Literally, copying the tone and even the grammatical structures. </a:t>
            </a:r>
          </a:p>
          <a:p>
            <a:endParaRPr lang="en-US" dirty="0" smtClean="0"/>
          </a:p>
          <a:p>
            <a:r>
              <a:rPr lang="en-US" dirty="0" smtClean="0"/>
              <a:t>Most papers for a particular conference will have a similar outline. It may even be prescribed.</a:t>
            </a:r>
          </a:p>
          <a:p>
            <a:endParaRPr lang="en-US" dirty="0" smtClean="0"/>
          </a:p>
          <a:p>
            <a:r>
              <a:rPr lang="en-US" dirty="0" smtClean="0"/>
              <a:t> </a:t>
            </a:r>
            <a:endParaRPr lang="en-US" dirty="0"/>
          </a:p>
        </p:txBody>
      </p:sp>
    </p:spTree>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Related Work:</a:t>
            </a:r>
          </a:p>
          <a:p>
            <a:r>
              <a:rPr lang="en-US" dirty="0" smtClean="0"/>
              <a:t>	</a:t>
            </a:r>
            <a:r>
              <a:rPr lang="en-US" dirty="0" smtClean="0"/>
              <a:t>This can be tricky... how to choose?</a:t>
            </a:r>
          </a:p>
          <a:p>
            <a:endParaRPr lang="en-US" dirty="0" smtClean="0"/>
          </a:p>
          <a:p>
            <a:r>
              <a:rPr lang="en-US" dirty="0" smtClean="0"/>
              <a:t>It is used to situate your arguments within the ongoing discourse in the field.</a:t>
            </a:r>
          </a:p>
          <a:p>
            <a:endParaRPr lang="en-US" dirty="0" smtClean="0"/>
          </a:p>
          <a:p>
            <a:r>
              <a:rPr lang="en-US" dirty="0" smtClean="0"/>
              <a:t>Needs to be accessible and esoteric at the same time. </a:t>
            </a:r>
          </a:p>
          <a:p>
            <a:endParaRPr lang="en-US" dirty="0" smtClean="0"/>
          </a:p>
          <a:p>
            <a:r>
              <a:rPr lang="en-US" dirty="0" smtClean="0"/>
              <a:t>That is, you may want to refer to seminal work that everyone in the field will know, buy may also want to refer to current work that may be more specific and only known to a few people.</a:t>
            </a:r>
            <a:endParaRPr lang="en-US" dirty="0"/>
          </a:p>
        </p:txBody>
      </p:sp>
    </p:spTree>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smtClean="0"/>
              <a:t>Different fields have different expectations about how much background is necessary. </a:t>
            </a:r>
          </a:p>
          <a:p>
            <a:endParaRPr lang="en-US" dirty="0" smtClean="0"/>
          </a:p>
          <a:p>
            <a:r>
              <a:rPr lang="en-US" dirty="0" smtClean="0"/>
              <a:t>In technical papers, it is usually very brief.</a:t>
            </a:r>
          </a:p>
          <a:p>
            <a:endParaRPr lang="en-US" dirty="0" smtClean="0"/>
          </a:p>
          <a:p>
            <a:r>
              <a:rPr lang="en-US" dirty="0" smtClean="0"/>
              <a:t>In interpretive papers, it may be half of the entire article.</a:t>
            </a:r>
            <a:endParaRPr lang="en-US" dirty="0"/>
          </a:p>
        </p:txBody>
      </p:sp>
    </p:spTree>
  </p:cSld>
  <p:clrMapOvr>
    <a:masterClrMapping/>
  </p:clrMapOvr>
  <p:transition spd="slow" advClick="0" advTm="3000">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related work needs to be framed in terms of your main problem statement and your main claims.</a:t>
            </a:r>
          </a:p>
          <a:p>
            <a:endParaRPr lang="en-US" dirty="0" smtClean="0"/>
          </a:p>
          <a:p>
            <a:r>
              <a:rPr lang="en-US" dirty="0" smtClean="0"/>
              <a:t>That is, don't cite something just because</a:t>
            </a:r>
          </a:p>
          <a:p>
            <a:endParaRPr lang="en-US" dirty="0" smtClean="0"/>
          </a:p>
          <a:p>
            <a:r>
              <a:rPr lang="en-US" dirty="0" smtClean="0"/>
              <a:t>- it is about the same topic</a:t>
            </a:r>
          </a:p>
          <a:p>
            <a:r>
              <a:rPr lang="en-US" dirty="0" smtClean="0"/>
              <a:t>- everyone knows the author</a:t>
            </a:r>
          </a:p>
          <a:p>
            <a:r>
              <a:rPr lang="en-US" dirty="0" smtClean="0"/>
              <a:t>- it is written by your advisor</a:t>
            </a:r>
          </a:p>
          <a:p>
            <a:r>
              <a:rPr lang="en-US" dirty="0" smtClean="0"/>
              <a:t>- it appeared in last years proceedings </a:t>
            </a:r>
          </a:p>
          <a:p>
            <a:endParaRPr lang="en-US" dirty="0"/>
          </a:p>
        </p:txBody>
      </p:sp>
    </p:spTree>
  </p:cSld>
  <p:clrMapOvr>
    <a:masterClrMapping/>
  </p:clrMapOvr>
  <p:transition spd="slow" advClick="0" advTm="3000">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30590</TotalTime>
  <Words>1048</Words>
  <Application>Microsoft Macintosh PowerPoint</Application>
  <PresentationFormat>On-screen Show (4:3)</PresentationFormat>
  <Paragraphs>112</Paragraphs>
  <Slides>16</Slides>
  <Notes>0</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145</cp:revision>
  <dcterms:created xsi:type="dcterms:W3CDTF">2011-04-12T17:22:19Z</dcterms:created>
  <dcterms:modified xsi:type="dcterms:W3CDTF">2011-04-21T20:20:44Z</dcterms:modified>
</cp:coreProperties>
</file>