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0"/>
  </p:notesMasterIdLst>
  <p:handoutMasterIdLst>
    <p:handoutMasterId r:id="rId11"/>
  </p:handoutMasterIdLst>
  <p:sldIdLst>
    <p:sldId id="262" r:id="rId2"/>
    <p:sldId id="269" r:id="rId3"/>
    <p:sldId id="271" r:id="rId4"/>
    <p:sldId id="272" r:id="rId5"/>
    <p:sldId id="275" r:id="rId6"/>
    <p:sldId id="274" r:id="rId7"/>
    <p:sldId id="273" r:id="rId8"/>
    <p:sldId id="27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47" d="100"/>
          <a:sy n="147"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11/9/10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11/9/10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Intro to OpenGL </a:t>
            </a:r>
            <a:r>
              <a:rPr lang="en-US" dirty="0" smtClean="0"/>
              <a:t>programming (Java/Processing)</a:t>
            </a:r>
          </a:p>
          <a:p>
            <a:r>
              <a:rPr lang="en-US" dirty="0" smtClean="0"/>
              <a:t>	</a:t>
            </a:r>
          </a:p>
          <a:p>
            <a:r>
              <a:rPr lang="en-US" dirty="0" smtClean="0"/>
              <a:t>	Vertex transformation</a:t>
            </a:r>
          </a:p>
          <a:p>
            <a:r>
              <a:rPr lang="en-US" dirty="0" smtClean="0"/>
              <a:t>	The </a:t>
            </a:r>
            <a:r>
              <a:rPr lang="en-US" dirty="0" err="1" smtClean="0"/>
              <a:t>ModelView</a:t>
            </a:r>
            <a:r>
              <a:rPr lang="en-US" dirty="0" smtClean="0"/>
              <a:t> matrix</a:t>
            </a:r>
          </a:p>
          <a:p>
            <a:r>
              <a:rPr lang="en-US" dirty="0" smtClean="0"/>
              <a:t>	The Projection matrix</a:t>
            </a:r>
          </a:p>
          <a:p>
            <a:r>
              <a:rPr lang="en-US" dirty="0" smtClean="0"/>
              <a:t>	Drawing</a:t>
            </a:r>
          </a:p>
          <a:p>
            <a:r>
              <a:rPr lang="en-US" dirty="0" smtClean="0"/>
              <a:t>	Texturing</a:t>
            </a:r>
          </a:p>
          <a:p>
            <a:r>
              <a:rPr lang="en-US" dirty="0" smtClean="0"/>
              <a:t>	Using OpenGL in Processing</a:t>
            </a:r>
          </a:p>
          <a:p>
            <a:r>
              <a:rPr lang="en-US" dirty="0" smtClean="0"/>
              <a:t>		via Processing wrappers</a:t>
            </a:r>
          </a:p>
          <a:p>
            <a:r>
              <a:rPr lang="en-US" dirty="0" smtClean="0"/>
              <a:t>		using directly calls (via the Java bindings)</a:t>
            </a:r>
          </a:p>
          <a:p>
            <a:r>
              <a:rPr lang="en-US" dirty="0" smtClean="0"/>
              <a:t>	</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Transformation</a:t>
            </a:r>
            <a:endParaRPr lang="en-US" dirty="0"/>
          </a:p>
        </p:txBody>
      </p:sp>
      <p:pic>
        <p:nvPicPr>
          <p:cNvPr id="4" name="Picture 3"/>
          <p:cNvPicPr>
            <a:picLocks noChangeAspect="1"/>
          </p:cNvPicPr>
          <p:nvPr/>
        </p:nvPicPr>
        <p:blipFill>
          <a:blip r:embed="rId2"/>
          <a:stretch>
            <a:fillRect/>
          </a:stretch>
        </p:blipFill>
        <p:spPr>
          <a:xfrm>
            <a:off x="1219200" y="1428059"/>
            <a:ext cx="6477000" cy="450986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Transformation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err="1" smtClean="0"/>
              <a:t>Modelview</a:t>
            </a:r>
            <a:r>
              <a:rPr lang="en-US" dirty="0" smtClean="0"/>
              <a:t> matrix encodes information about the camera and the current position of your "cursor" in space.</a:t>
            </a:r>
          </a:p>
          <a:p>
            <a:endParaRPr lang="en-US" dirty="0" smtClean="0"/>
          </a:p>
          <a:p>
            <a:r>
              <a:rPr lang="en-US" dirty="0" smtClean="0"/>
              <a:t>This "cursor" includes position information as well as orientation and zooming.</a:t>
            </a:r>
          </a:p>
          <a:p>
            <a:endParaRPr lang="en-US" dirty="0" smtClean="0"/>
          </a:p>
          <a:p>
            <a:r>
              <a:rPr lang="en-US" dirty="0" smtClean="0"/>
              <a:t>After multiplying a point by the </a:t>
            </a:r>
            <a:r>
              <a:rPr lang="en-US" dirty="0" err="1" smtClean="0"/>
              <a:t>Modelview</a:t>
            </a:r>
            <a:r>
              <a:rPr lang="en-US" dirty="0" smtClean="0"/>
              <a:t> matrix, your point is in "eye" coordinates. That is, in relation to the position of the camera.</a:t>
            </a:r>
          </a:p>
          <a:p>
            <a:endParaRPr lang="en-US" dirty="0" smtClean="0"/>
          </a:p>
          <a:p>
            <a:r>
              <a:rPr lang="en-US" dirty="0" smtClean="0"/>
              <a:t>The point is then multiplied by the Projection matrix, which puts the point in "clip" coordinates. This means that your point has been projected into a space defined by the properties of your "lens": including the depth of field, the aspect ration, and the field of view of camera. The Projection Matrix "clips" the infinite space of your 3D space into a finite box which contain what will actually be seen on the screen.</a:t>
            </a:r>
          </a:p>
          <a:p>
            <a:endParaRPr lang="en-US" dirty="0" smtClean="0"/>
          </a:p>
          <a:p>
            <a:r>
              <a:rPr lang="en-US" dirty="0" smtClean="0"/>
              <a:t>This coordinates of this box are then "normalized" into the range -1 through +1 along each axis. This is called the "device coordinates."</a:t>
            </a:r>
          </a:p>
          <a:p>
            <a:endParaRPr lang="en-US" dirty="0" smtClean="0"/>
          </a:p>
          <a:p>
            <a:r>
              <a:rPr lang="en-US" dirty="0" smtClean="0"/>
              <a:t>Finally, these device coordinates are stretched to fit the screen or window pixels. Information about the z-axis is discarded. Although you can retrieve it if you need it for such things as selecting objects, and also it can be used for things like determining transparency (if blending is on), for culling algorithms, for making shadows, etc.</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Transformation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Object or Local coordinate system is defined in terms of the Geometry itself. The origin is usually the center or the lower-left of the object.</a:t>
            </a:r>
          </a:p>
          <a:p>
            <a:endParaRPr lang="en-US" dirty="0" smtClean="0"/>
          </a:p>
          <a:p>
            <a:r>
              <a:rPr lang="en-US" dirty="0" smtClean="0"/>
              <a:t>The Model or World coordinate system defines the </a:t>
            </a:r>
            <a:r>
              <a:rPr lang="en-US" dirty="0" err="1" smtClean="0"/>
              <a:t>x</a:t>
            </a:r>
            <a:r>
              <a:rPr lang="en-US" dirty="0" smtClean="0"/>
              <a:t>, </a:t>
            </a:r>
            <a:r>
              <a:rPr lang="en-US" dirty="0" err="1" smtClean="0"/>
              <a:t>y</a:t>
            </a:r>
            <a:r>
              <a:rPr lang="en-US" dirty="0" smtClean="0"/>
              <a:t>, and </a:t>
            </a:r>
            <a:r>
              <a:rPr lang="en-US" dirty="0" err="1" smtClean="0"/>
              <a:t>z</a:t>
            </a:r>
            <a:r>
              <a:rPr lang="en-US" dirty="0" smtClean="0"/>
              <a:t> axes which serve as a basis for the 3D space. Where is the origin? Which way is up?</a:t>
            </a:r>
          </a:p>
          <a:p>
            <a:endParaRPr lang="en-US" dirty="0" smtClean="0"/>
          </a:p>
          <a:p>
            <a:r>
              <a:rPr lang="en-US" dirty="0" smtClean="0"/>
              <a:t>The Eye, Camera, or View coordinate system defines another set of </a:t>
            </a:r>
            <a:r>
              <a:rPr lang="en-US" dirty="0" err="1" smtClean="0"/>
              <a:t>x</a:t>
            </a:r>
            <a:r>
              <a:rPr lang="en-US" dirty="0" smtClean="0"/>
              <a:t>, </a:t>
            </a:r>
            <a:r>
              <a:rPr lang="en-US" dirty="0" err="1" smtClean="0"/>
              <a:t>y</a:t>
            </a:r>
            <a:r>
              <a:rPr lang="en-US" dirty="0" smtClean="0"/>
              <a:t>, and </a:t>
            </a:r>
            <a:r>
              <a:rPr lang="en-US" dirty="0" err="1" smtClean="0"/>
              <a:t>z</a:t>
            </a:r>
            <a:r>
              <a:rPr lang="en-US" dirty="0" smtClean="0"/>
              <a:t> axes which server as a different basis for the 3D space. The camera is always positioned at the origin of this coordinate system.</a:t>
            </a:r>
          </a:p>
          <a:p>
            <a:endParaRPr lang="en-US" dirty="0" smtClean="0"/>
          </a:p>
          <a:p>
            <a:r>
              <a:rPr lang="en-US" dirty="0" smtClean="0"/>
              <a:t>The Clip coordinate system describes the bounded view of the visible by the camera in terms of both the “lens” of the camera, its “depth of focus”, and the aspect ratio of the screen bounds.</a:t>
            </a:r>
          </a:p>
          <a:p>
            <a:endParaRPr lang="en-US" dirty="0" smtClean="0"/>
          </a:p>
          <a:p>
            <a:r>
              <a:rPr lang="en-US" dirty="0" smtClean="0"/>
              <a:t>The  Normalized Device coordinates is the same view normalized from -1 to +1 along each axis.</a:t>
            </a:r>
          </a:p>
          <a:p>
            <a:endParaRPr lang="en-US" dirty="0" smtClean="0"/>
          </a:p>
          <a:p>
            <a:r>
              <a:rPr lang="en-US" dirty="0" smtClean="0"/>
              <a:t>The Window coordinates are these </a:t>
            </a:r>
            <a:r>
              <a:rPr lang="en-US" dirty="0" err="1" smtClean="0"/>
              <a:t>x</a:t>
            </a:r>
            <a:r>
              <a:rPr lang="en-US" dirty="0" smtClean="0"/>
              <a:t> and </a:t>
            </a:r>
            <a:r>
              <a:rPr lang="en-US" dirty="0" err="1" smtClean="0"/>
              <a:t>y</a:t>
            </a:r>
            <a:r>
              <a:rPr lang="en-US" dirty="0" smtClean="0"/>
              <a:t> coordinates positioned within the screen bounds. The </a:t>
            </a:r>
            <a:r>
              <a:rPr lang="en-US" dirty="0" err="1" smtClean="0"/>
              <a:t>z</a:t>
            </a:r>
            <a:r>
              <a:rPr lang="en-US" dirty="0" smtClean="0"/>
              <a:t> is used for depth-testing and is bound between 0 and 1.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Transformation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To transform our 3D point from object coordinates into 2D window coordinates we do the following operations:</a:t>
            </a:r>
          </a:p>
          <a:p>
            <a:endParaRPr lang="en-US" dirty="0" smtClean="0"/>
          </a:p>
          <a:p>
            <a:r>
              <a:rPr lang="en-US" dirty="0" smtClean="0"/>
              <a:t>Given a vertex </a:t>
            </a:r>
            <a:r>
              <a:rPr lang="en-US" b="1" dirty="0" err="1" smtClean="0"/>
              <a:t>v</a:t>
            </a:r>
            <a:r>
              <a:rPr lang="en-US" baseline="-25000" dirty="0" err="1" smtClean="0"/>
              <a:t>o</a:t>
            </a:r>
            <a:r>
              <a:rPr lang="en-US" dirty="0" smtClean="0"/>
              <a:t> in object coordinates (</a:t>
            </a:r>
            <a:r>
              <a:rPr lang="en-US" dirty="0" err="1" smtClean="0"/>
              <a:t>x</a:t>
            </a:r>
            <a:r>
              <a:rPr lang="en-US" baseline="-25000" dirty="0" err="1" smtClean="0">
                <a:sym typeface="Wingdings"/>
              </a:rPr>
              <a:t>o</a:t>
            </a:r>
            <a:r>
              <a:rPr lang="en-US" dirty="0" err="1" smtClean="0"/>
              <a:t>,y</a:t>
            </a:r>
            <a:r>
              <a:rPr lang="en-US" baseline="-25000" dirty="0" err="1" smtClean="0">
                <a:sym typeface="Wingdings"/>
              </a:rPr>
              <a:t>o</a:t>
            </a:r>
            <a:r>
              <a:rPr lang="en-US" dirty="0" err="1" smtClean="0"/>
              <a:t>,z</a:t>
            </a:r>
            <a:r>
              <a:rPr lang="en-US" baseline="-25000" dirty="0" err="1" smtClean="0">
                <a:sym typeface="Wingdings"/>
              </a:rPr>
              <a:t>o</a:t>
            </a:r>
            <a:r>
              <a:rPr lang="en-US" dirty="0" err="1" smtClean="0"/>
              <a:t>,w</a:t>
            </a:r>
            <a:r>
              <a:rPr lang="en-US" baseline="-25000" dirty="0" err="1" smtClean="0">
                <a:sym typeface="Wingdings"/>
              </a:rPr>
              <a:t>o</a:t>
            </a:r>
            <a:r>
              <a:rPr lang="en-US" dirty="0" smtClean="0">
                <a:sym typeface="Wingdings"/>
              </a:rPr>
              <a:t>), where </a:t>
            </a:r>
            <a:r>
              <a:rPr lang="en-US" dirty="0" err="1" smtClean="0"/>
              <a:t>w</a:t>
            </a:r>
            <a:r>
              <a:rPr lang="en-US" baseline="-25000" dirty="0" err="1" smtClean="0">
                <a:sym typeface="Wingdings"/>
              </a:rPr>
              <a:t>o</a:t>
            </a:r>
            <a:r>
              <a:rPr lang="en-US" baseline="-25000" dirty="0" smtClean="0">
                <a:sym typeface="Wingdings"/>
              </a:rPr>
              <a:t> </a:t>
            </a:r>
            <a:r>
              <a:rPr lang="en-US" dirty="0" smtClean="0">
                <a:sym typeface="Wingdings"/>
              </a:rPr>
              <a:t>is always 1. </a:t>
            </a:r>
            <a:endParaRPr lang="en-US" dirty="0" smtClean="0"/>
          </a:p>
          <a:p>
            <a:endParaRPr lang="en-US" dirty="0" smtClean="0"/>
          </a:p>
          <a:p>
            <a:pPr marL="457200" indent="-457200"/>
            <a:r>
              <a:rPr lang="en-US" dirty="0" smtClean="0"/>
              <a:t>Put the object point into eye coordinates by multiplying it by the MODELVIEW matrix </a:t>
            </a:r>
            <a:r>
              <a:rPr lang="en-US" b="1" dirty="0" smtClean="0"/>
              <a:t>M</a:t>
            </a:r>
            <a:r>
              <a:rPr lang="en-US" dirty="0" smtClean="0"/>
              <a:t> (which concatenates the transformation from object coordinates </a:t>
            </a:r>
            <a:r>
              <a:rPr lang="en-US" dirty="0" err="1" smtClean="0">
                <a:sym typeface="Wingdings"/>
              </a:rPr>
              <a:t></a:t>
            </a:r>
            <a:r>
              <a:rPr lang="en-US" dirty="0" smtClean="0">
                <a:sym typeface="Wingdings"/>
              </a:rPr>
              <a:t> world coordinates </a:t>
            </a:r>
            <a:r>
              <a:rPr lang="en-US" dirty="0" err="1" smtClean="0">
                <a:sym typeface="Wingdings"/>
              </a:rPr>
              <a:t></a:t>
            </a:r>
            <a:r>
              <a:rPr lang="en-US" dirty="0" smtClean="0">
                <a:sym typeface="Wingdings"/>
              </a:rPr>
              <a:t> eye coordinates)…</a:t>
            </a:r>
          </a:p>
          <a:p>
            <a:pPr marL="457200" indent="-457200"/>
            <a:r>
              <a:rPr lang="en-US" dirty="0" smtClean="0">
                <a:sym typeface="Wingdings"/>
              </a:rPr>
              <a:t>		</a:t>
            </a:r>
            <a:r>
              <a:rPr lang="en-US" b="1" dirty="0" err="1" smtClean="0">
                <a:sym typeface="Wingdings"/>
              </a:rPr>
              <a:t>v</a:t>
            </a:r>
            <a:r>
              <a:rPr lang="en-US" baseline="-25000" dirty="0" err="1" smtClean="0">
                <a:sym typeface="Wingdings"/>
              </a:rPr>
              <a:t>e</a:t>
            </a:r>
            <a:r>
              <a:rPr lang="en-US" dirty="0" smtClean="0">
                <a:sym typeface="Wingdings"/>
              </a:rPr>
              <a:t> = </a:t>
            </a:r>
            <a:r>
              <a:rPr lang="en-US" b="1" dirty="0" err="1" smtClean="0">
                <a:sym typeface="Wingdings"/>
              </a:rPr>
              <a:t>Mv</a:t>
            </a:r>
            <a:r>
              <a:rPr lang="en-US" baseline="-25000" dirty="0" err="1" smtClean="0">
                <a:sym typeface="Wingdings"/>
              </a:rPr>
              <a:t>o</a:t>
            </a:r>
            <a:endParaRPr lang="en-US" baseline="-25000" dirty="0" smtClean="0">
              <a:sym typeface="Wingdings"/>
            </a:endParaRPr>
          </a:p>
          <a:p>
            <a:pPr marL="457200" indent="-457200"/>
            <a:endParaRPr lang="en-US" dirty="0" smtClean="0">
              <a:sym typeface="Wingdings"/>
            </a:endParaRPr>
          </a:p>
          <a:p>
            <a:pPr marL="457200" indent="-457200"/>
            <a:r>
              <a:rPr lang="en-US" dirty="0" smtClean="0">
                <a:sym typeface="Wingdings"/>
              </a:rPr>
              <a:t>Put the vertex into clip coordinates by multiplying it by the PROJECTION matrix P</a:t>
            </a:r>
          </a:p>
          <a:p>
            <a:pPr marL="457200" indent="-457200"/>
            <a:r>
              <a:rPr lang="en-US" dirty="0" smtClean="0">
                <a:sym typeface="Wingdings"/>
              </a:rPr>
              <a:t>		</a:t>
            </a:r>
            <a:r>
              <a:rPr lang="en-US" b="1" dirty="0" err="1" smtClean="0">
                <a:sym typeface="Wingdings"/>
              </a:rPr>
              <a:t>v</a:t>
            </a:r>
            <a:r>
              <a:rPr lang="en-US" baseline="-25000" dirty="0" err="1" smtClean="0">
                <a:sym typeface="Wingdings"/>
              </a:rPr>
              <a:t>c</a:t>
            </a:r>
            <a:r>
              <a:rPr lang="en-US" dirty="0" smtClean="0">
                <a:sym typeface="Wingdings"/>
              </a:rPr>
              <a:t> = </a:t>
            </a:r>
            <a:r>
              <a:rPr lang="en-US" b="1" dirty="0" err="1" smtClean="0">
                <a:sym typeface="Wingdings"/>
              </a:rPr>
              <a:t>Pv</a:t>
            </a:r>
            <a:r>
              <a:rPr lang="en-US" baseline="-25000" dirty="0" err="1" smtClean="0">
                <a:sym typeface="Wingdings"/>
              </a:rPr>
              <a:t>e</a:t>
            </a:r>
            <a:endParaRPr lang="en-US" baseline="-25000" dirty="0" smtClean="0">
              <a:sym typeface="Wingdings"/>
            </a:endParaRPr>
          </a:p>
          <a:p>
            <a:pPr marL="457200" indent="-457200"/>
            <a:endParaRPr lang="en-US" dirty="0" smtClean="0">
              <a:sym typeface="Wingdings"/>
            </a:endParaRPr>
          </a:p>
          <a:p>
            <a:pPr marL="457200" indent="-457200"/>
            <a:r>
              <a:rPr lang="en-US" dirty="0" smtClean="0">
                <a:sym typeface="Wingdings"/>
              </a:rPr>
              <a:t>Put the vertex into normalized device coordinates by dividing by the </a:t>
            </a:r>
            <a:r>
              <a:rPr lang="en-US" dirty="0" err="1" smtClean="0">
                <a:sym typeface="Wingdings"/>
              </a:rPr>
              <a:t>w</a:t>
            </a:r>
            <a:r>
              <a:rPr lang="en-US" baseline="-25000" dirty="0" err="1" smtClean="0">
                <a:sym typeface="Wingdings"/>
              </a:rPr>
              <a:t>c</a:t>
            </a:r>
            <a:r>
              <a:rPr lang="en-US" dirty="0" smtClean="0">
                <a:sym typeface="Wingdings"/>
              </a:rPr>
              <a:t> value of </a:t>
            </a:r>
            <a:r>
              <a:rPr lang="en-US" b="1" dirty="0" err="1" smtClean="0">
                <a:sym typeface="Wingdings"/>
              </a:rPr>
              <a:t>v</a:t>
            </a:r>
            <a:r>
              <a:rPr lang="en-US" baseline="-25000" dirty="0" err="1" smtClean="0">
                <a:sym typeface="Wingdings"/>
              </a:rPr>
              <a:t>c</a:t>
            </a:r>
            <a:r>
              <a:rPr lang="en-US" dirty="0" smtClean="0">
                <a:sym typeface="Wingdings"/>
              </a:rPr>
              <a:t>.</a:t>
            </a:r>
          </a:p>
          <a:p>
            <a:pPr marL="457200" indent="-457200"/>
            <a:r>
              <a:rPr lang="en-US" dirty="0" smtClean="0">
                <a:sym typeface="Wingdings"/>
              </a:rPr>
              <a:t> 		</a:t>
            </a:r>
            <a:r>
              <a:rPr lang="en-US" b="1" dirty="0" err="1" smtClean="0">
                <a:sym typeface="Wingdings"/>
              </a:rPr>
              <a:t>v</a:t>
            </a:r>
            <a:r>
              <a:rPr lang="en-US" baseline="-25000" dirty="0" err="1" smtClean="0">
                <a:sym typeface="Wingdings"/>
              </a:rPr>
              <a:t>d</a:t>
            </a:r>
            <a:r>
              <a:rPr lang="en-US" dirty="0" smtClean="0">
                <a:sym typeface="Wingdings"/>
              </a:rPr>
              <a:t> =  (</a:t>
            </a:r>
            <a:r>
              <a:rPr lang="en-US" dirty="0" err="1" smtClean="0">
                <a:sym typeface="Wingdings"/>
              </a:rPr>
              <a:t>x</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 </a:t>
            </a:r>
            <a:r>
              <a:rPr lang="en-US" dirty="0" err="1" smtClean="0">
                <a:sym typeface="Wingdings"/>
              </a:rPr>
              <a:t>y</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baseline="-25000" dirty="0" smtClean="0">
                <a:sym typeface="Wingdings"/>
              </a:rPr>
              <a:t>, </a:t>
            </a:r>
            <a:r>
              <a:rPr lang="en-US" dirty="0" err="1" smtClean="0">
                <a:sym typeface="Wingdings"/>
              </a:rPr>
              <a:t>z</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a:t>
            </a:r>
          </a:p>
          <a:p>
            <a:pPr marL="457200" indent="-457200"/>
            <a:endParaRPr lang="en-US" dirty="0" smtClean="0">
              <a:sym typeface="Wingdings"/>
            </a:endParaRPr>
          </a:p>
          <a:p>
            <a:pPr marL="457200" indent="-457200"/>
            <a:r>
              <a:rPr lang="en-US" dirty="0" smtClean="0">
                <a:sym typeface="Wingdings"/>
              </a:rPr>
              <a:t>Put the vertex into screen space by scaling </a:t>
            </a:r>
            <a:r>
              <a:rPr lang="en-US" dirty="0" err="1" smtClean="0">
                <a:sym typeface="Wingdings"/>
              </a:rPr>
              <a:t>x</a:t>
            </a:r>
            <a:r>
              <a:rPr lang="en-US" baseline="-25000" dirty="0" err="1" smtClean="0">
                <a:sym typeface="Wingdings"/>
              </a:rPr>
              <a:t>c</a:t>
            </a:r>
            <a:r>
              <a:rPr lang="en-US" dirty="0" smtClean="0">
                <a:sym typeface="Wingdings"/>
              </a:rPr>
              <a:t> and </a:t>
            </a:r>
            <a:r>
              <a:rPr lang="en-US" dirty="0" err="1" smtClean="0">
                <a:sym typeface="Wingdings"/>
              </a:rPr>
              <a:t>y</a:t>
            </a:r>
            <a:r>
              <a:rPr lang="en-US" baseline="-25000" dirty="0" err="1" smtClean="0">
                <a:sym typeface="Wingdings"/>
              </a:rPr>
              <a:t>c</a:t>
            </a:r>
            <a:r>
              <a:rPr lang="en-US" dirty="0" smtClean="0">
                <a:sym typeface="Wingdings"/>
              </a:rPr>
              <a:t> by the width and height of the screen. </a:t>
            </a:r>
          </a:p>
          <a:p>
            <a:pPr marL="457200" indent="-457200"/>
            <a:r>
              <a:rPr lang="en-US" dirty="0" smtClean="0"/>
              <a:t>		</a:t>
            </a:r>
            <a:r>
              <a:rPr lang="en-US" b="1" dirty="0" err="1" smtClean="0">
                <a:sym typeface="Wingdings"/>
              </a:rPr>
              <a:t>v</a:t>
            </a:r>
            <a:r>
              <a:rPr lang="en-US" baseline="-25000" dirty="0" err="1" smtClean="0">
                <a:sym typeface="Wingdings"/>
              </a:rPr>
              <a:t>p</a:t>
            </a:r>
            <a:r>
              <a:rPr lang="en-US" dirty="0" smtClean="0">
                <a:sym typeface="Wingdings"/>
              </a:rPr>
              <a:t> = (</a:t>
            </a:r>
            <a:r>
              <a:rPr lang="en-US" dirty="0" err="1" smtClean="0">
                <a:sym typeface="Wingdings"/>
              </a:rPr>
              <a:t>x</a:t>
            </a:r>
            <a:r>
              <a:rPr lang="en-US" baseline="-25000" dirty="0" err="1" smtClean="0">
                <a:sym typeface="Wingdings"/>
              </a:rPr>
              <a:t>d</a:t>
            </a:r>
            <a:r>
              <a:rPr lang="en-US" dirty="0" smtClean="0">
                <a:sym typeface="Wingdings"/>
              </a:rPr>
              <a:t> * width/2, y</a:t>
            </a:r>
            <a:r>
              <a:rPr lang="en-US" baseline="-25000" dirty="0" smtClean="0">
                <a:sym typeface="Wingdings"/>
              </a:rPr>
              <a:t>d</a:t>
            </a:r>
            <a:r>
              <a:rPr lang="en-US" dirty="0" smtClean="0">
                <a:sym typeface="Wingdings"/>
              </a:rPr>
              <a:t> * height/2)  </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 Coordinates</a:t>
            </a:r>
            <a:endParaRPr lang="en-US" dirty="0"/>
          </a:p>
        </p:txBody>
      </p:sp>
      <p:pic>
        <p:nvPicPr>
          <p:cNvPr id="4" name="Picture 3"/>
          <p:cNvPicPr>
            <a:picLocks noChangeAspect="1"/>
          </p:cNvPicPr>
          <p:nvPr/>
        </p:nvPicPr>
        <p:blipFill>
          <a:blip r:embed="rId2"/>
          <a:stretch>
            <a:fillRect/>
          </a:stretch>
        </p:blipFill>
        <p:spPr>
          <a:xfrm>
            <a:off x="990600" y="1447800"/>
            <a:ext cx="6676261" cy="4876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 Coordinates</a:t>
            </a:r>
            <a:endParaRPr lang="en-US" dirty="0"/>
          </a:p>
        </p:txBody>
      </p:sp>
      <p:pic>
        <p:nvPicPr>
          <p:cNvPr id="5" name="Picture 4"/>
          <p:cNvPicPr>
            <a:picLocks noChangeAspect="1"/>
          </p:cNvPicPr>
          <p:nvPr/>
        </p:nvPicPr>
        <p:blipFill>
          <a:blip r:embed="rId2"/>
          <a:stretch>
            <a:fillRect/>
          </a:stretch>
        </p:blipFill>
        <p:spPr>
          <a:xfrm>
            <a:off x="853590" y="1446570"/>
            <a:ext cx="6960131" cy="4984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7212</TotalTime>
  <Words>685</Words>
  <Application>Microsoft Macintosh PowerPoint</Application>
  <PresentationFormat>On-screen Show (4:3)</PresentationFormat>
  <Paragraphs>66</Paragraphs>
  <Slides>8</Slides>
  <Notes>0</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Office Theme</vt:lpstr>
      <vt:lpstr>Today's Agenda</vt:lpstr>
      <vt:lpstr>Vertex Transformation</vt:lpstr>
      <vt:lpstr>Vertex Transformation</vt:lpstr>
      <vt:lpstr>Vertex Transformation</vt:lpstr>
      <vt:lpstr>Vertex Transformation</vt:lpstr>
      <vt:lpstr>Clip Coordinates</vt:lpstr>
      <vt:lpstr>Clip Coordinates</vt:lpstr>
      <vt:lpstr>Code...</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30</cp:revision>
  <dcterms:created xsi:type="dcterms:W3CDTF">2010-11-09T20:01:15Z</dcterms:created>
  <dcterms:modified xsi:type="dcterms:W3CDTF">2010-11-09T20:01:45Z</dcterms:modified>
</cp:coreProperties>
</file>