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4"/>
  </p:notesMasterIdLst>
  <p:handoutMasterIdLst>
    <p:handoutMasterId r:id="rId15"/>
  </p:handoutMasterIdLst>
  <p:sldIdLst>
    <p:sldId id="262" r:id="rId2"/>
    <p:sldId id="268" r:id="rId3"/>
    <p:sldId id="269" r:id="rId4"/>
    <p:sldId id="270" r:id="rId5"/>
    <p:sldId id="271" r:id="rId6"/>
    <p:sldId id="281" r:id="rId7"/>
    <p:sldId id="272" r:id="rId8"/>
    <p:sldId id="282" r:id="rId9"/>
    <p:sldId id="283" r:id="rId10"/>
    <p:sldId id="274" r:id="rId11"/>
    <p:sldId id="284" r:id="rId12"/>
    <p:sldId id="28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147" d="100"/>
          <a:sy n="147"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10/14/10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10/14/10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To give a practical introduction to data structures</a:t>
            </a:r>
          </a:p>
          <a:p>
            <a:endParaRPr lang="en-US" dirty="0" smtClean="0"/>
          </a:p>
          <a:p>
            <a:r>
              <a:rPr lang="en-US" dirty="0" smtClean="0"/>
              <a:t>&gt; To look specifically at Lists, Sets, and Maps</a:t>
            </a:r>
          </a:p>
          <a:p>
            <a:endParaRPr lang="en-US" dirty="0" smtClean="0"/>
          </a:p>
          <a:p>
            <a:r>
              <a:rPr lang="en-US" dirty="0" smtClean="0"/>
              <a:t>&gt; To talk briefly about Generics in Java</a:t>
            </a:r>
          </a:p>
          <a:p>
            <a:endParaRPr lang="en-US" dirty="0" smtClean="0"/>
          </a:p>
          <a:p>
            <a:r>
              <a:rPr lang="en-US" dirty="0" smtClean="0"/>
              <a:t>&gt; To talk about interfaces in Java</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 is easy to transform one collection into another.</a:t>
            </a:r>
          </a:p>
          <a:p>
            <a:endParaRPr lang="en-US" dirty="0" smtClean="0"/>
          </a:p>
          <a:p>
            <a:r>
              <a:rPr lang="en-US" u="sng" dirty="0" smtClean="0"/>
              <a:t>example: Set to List</a:t>
            </a:r>
          </a:p>
          <a:p>
            <a:endParaRPr lang="en-US" dirty="0" smtClean="0"/>
          </a:p>
          <a:p>
            <a:r>
              <a:rPr lang="en-US" dirty="0" smtClean="0"/>
              <a:t>for (String person : people) { </a:t>
            </a:r>
            <a:r>
              <a:rPr lang="en-US" dirty="0" err="1" smtClean="0"/>
              <a:t>System.out.println(person</a:t>
            </a:r>
            <a:r>
              <a:rPr lang="en-US" dirty="0" smtClean="0"/>
              <a:t>) };</a:t>
            </a:r>
          </a:p>
          <a:p>
            <a:r>
              <a:rPr lang="en-US" dirty="0" smtClean="0"/>
              <a:t>//not </a:t>
            </a:r>
            <a:r>
              <a:rPr lang="en-US" dirty="0" err="1" smtClean="0"/>
              <a:t>guarenteed</a:t>
            </a:r>
            <a:r>
              <a:rPr lang="en-US" dirty="0" smtClean="0"/>
              <a:t> to be in order!</a:t>
            </a:r>
          </a:p>
          <a:p>
            <a:endParaRPr lang="en-US" dirty="0" smtClean="0"/>
          </a:p>
          <a:p>
            <a:r>
              <a:rPr lang="en-US" dirty="0" err="1" smtClean="0"/>
              <a:t>Collections.sort(people</a:t>
            </a:r>
            <a:r>
              <a:rPr lang="en-US" dirty="0" smtClean="0"/>
              <a:t>); //error! can't sort a </a:t>
            </a:r>
            <a:r>
              <a:rPr lang="en-US" dirty="0" err="1" smtClean="0"/>
              <a:t>HashSet</a:t>
            </a:r>
            <a:r>
              <a:rPr lang="en-US" dirty="0" smtClean="0"/>
              <a:t>!</a:t>
            </a:r>
          </a:p>
          <a:p>
            <a:endParaRPr lang="en-US" dirty="0" smtClean="0"/>
          </a:p>
          <a:p>
            <a:r>
              <a:rPr lang="en-US" dirty="0" smtClean="0"/>
              <a:t>List&lt;String&gt; </a:t>
            </a:r>
            <a:r>
              <a:rPr lang="en-US" dirty="0" err="1" smtClean="0"/>
              <a:t>peopleList</a:t>
            </a:r>
            <a:r>
              <a:rPr lang="en-US" dirty="0" smtClean="0"/>
              <a:t> = new </a:t>
            </a:r>
            <a:r>
              <a:rPr lang="en-US" dirty="0" err="1" smtClean="0"/>
              <a:t>ArrayList</a:t>
            </a:r>
            <a:r>
              <a:rPr lang="en-US" dirty="0" smtClean="0"/>
              <a:t>&lt;String&gt;(people);</a:t>
            </a:r>
          </a:p>
          <a:p>
            <a:r>
              <a:rPr lang="en-US" dirty="0" smtClean="0"/>
              <a:t>//now we have a List of people which we can sort</a:t>
            </a:r>
          </a:p>
          <a:p>
            <a:endParaRPr lang="en-US" dirty="0" smtClean="0"/>
          </a:p>
          <a:p>
            <a:r>
              <a:rPr lang="en-US" dirty="0" err="1" smtClean="0"/>
              <a:t>Collections.sort(peopleList</a:t>
            </a:r>
            <a:r>
              <a:rPr lang="en-US" dirty="0" smtClean="0"/>
              <a:t>);</a:t>
            </a:r>
          </a:p>
          <a:p>
            <a:r>
              <a:rPr lang="en-US" dirty="0" smtClean="0"/>
              <a:t>for (String person : </a:t>
            </a:r>
            <a:r>
              <a:rPr lang="en-US" dirty="0" err="1" smtClean="0"/>
              <a:t>peopleList</a:t>
            </a:r>
            <a:r>
              <a:rPr lang="en-US" dirty="0" smtClean="0"/>
              <a:t>) { </a:t>
            </a:r>
            <a:r>
              <a:rPr lang="en-US" dirty="0" err="1" smtClean="0"/>
              <a:t>System.out.println(person</a:t>
            </a:r>
            <a:r>
              <a:rPr lang="en-US" dirty="0" smtClean="0"/>
              <a:t>) };</a:t>
            </a:r>
          </a:p>
          <a:p>
            <a:r>
              <a:rPr lang="en-US" dirty="0" smtClean="0"/>
              <a:t>//okay this is in order!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a:t>
            </a:r>
            <a:endParaRPr lang="en-US" dirty="0"/>
          </a:p>
        </p:txBody>
      </p:sp>
      <p:sp>
        <p:nvSpPr>
          <p:cNvPr id="3" name="Content Placeholder 2"/>
          <p:cNvSpPr>
            <a:spLocks noGrp="1"/>
          </p:cNvSpPr>
          <p:nvPr>
            <p:ph idx="1"/>
          </p:nvPr>
        </p:nvSpPr>
        <p:spPr/>
        <p:txBody>
          <a:bodyPr/>
          <a:lstStyle/>
          <a:p>
            <a:r>
              <a:rPr lang="en-US" dirty="0" smtClean="0"/>
              <a:t>see code example (</a:t>
            </a:r>
            <a:r>
              <a:rPr lang="en-US" dirty="0" err="1" smtClean="0"/>
              <a:t>SetTest.java</a:t>
            </a:r>
            <a:r>
              <a:rPr lang="en-US"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r>
              <a:rPr lang="en-US" dirty="0" smtClean="0"/>
              <a:t>see code examples under code dir: </a:t>
            </a:r>
            <a:r>
              <a:rPr lang="en-US" dirty="0" err="1" smtClean="0"/>
              <a:t>TreeRecursion.java</a:t>
            </a:r>
            <a:r>
              <a:rPr lang="en-US" dirty="0" smtClean="0"/>
              <a:t> and </a:t>
            </a:r>
            <a:r>
              <a:rPr lang="en-US" dirty="0" err="1" smtClean="0"/>
              <a:t>TreeNode.java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Data structures are objects of data stored in memory in a particular way along with accompanying methods to access them in various ways.</a:t>
            </a:r>
          </a:p>
          <a:p>
            <a:endParaRPr lang="en-US" dirty="0" smtClean="0"/>
          </a:p>
          <a:p>
            <a:r>
              <a:rPr lang="en-US" dirty="0" smtClean="0"/>
              <a:t>Different data structures are appropriate for different tasks, and identifying the appropriate data structure can speed up your code immensely.</a:t>
            </a:r>
          </a:p>
          <a:p>
            <a:endParaRPr lang="en-US" dirty="0" smtClean="0"/>
          </a:p>
          <a:p>
            <a:endParaRPr lang="en-US" dirty="0" smtClean="0"/>
          </a:p>
          <a:p>
            <a:r>
              <a:rPr lang="en-US" dirty="0" smtClean="0"/>
              <a:t>Some of the general questions you would ask to determine an appropriate data structure include:</a:t>
            </a:r>
          </a:p>
          <a:p>
            <a:endParaRPr lang="en-US" dirty="0" smtClean="0"/>
          </a:p>
          <a:p>
            <a:r>
              <a:rPr lang="en-US" dirty="0" smtClean="0"/>
              <a:t>Does the data need to be sorted?</a:t>
            </a:r>
          </a:p>
          <a:p>
            <a:r>
              <a:rPr lang="en-US" dirty="0" smtClean="0"/>
              <a:t>Will the data generally accessed in order?</a:t>
            </a:r>
          </a:p>
          <a:p>
            <a:r>
              <a:rPr lang="en-US" dirty="0" smtClean="0"/>
              <a:t>Or will I need "random access" to the data?</a:t>
            </a:r>
          </a:p>
          <a:p>
            <a:r>
              <a:rPr lang="en-US" dirty="0" smtClean="0"/>
              <a:t>Will I need to multiple copies of the same item?</a:t>
            </a:r>
          </a:p>
          <a:p>
            <a:r>
              <a:rPr lang="en-US" dirty="0" smtClean="0"/>
              <a:t>Can I look up my data with a unique key?</a:t>
            </a:r>
          </a:p>
          <a:p>
            <a:r>
              <a:rPr lang="en-US" dirty="0" smtClean="0"/>
              <a:t>How will I most often traverse my data? </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endParaRPr lang="en-US" dirty="0" smtClean="0"/>
          </a:p>
          <a:p>
            <a:pPr marL="0" indent="0">
              <a:lnSpc>
                <a:spcPct val="80000"/>
              </a:lnSpc>
            </a:pPr>
            <a:r>
              <a:rPr lang="en-US" dirty="0" smtClean="0"/>
              <a:t>An interface is set of methods that provides a "contract" for any classes that implement it to fulfill.</a:t>
            </a:r>
          </a:p>
          <a:p>
            <a:pPr marL="0" indent="0">
              <a:lnSpc>
                <a:spcPct val="80000"/>
              </a:lnSpc>
            </a:pPr>
            <a:endParaRPr lang="en-US" dirty="0" smtClean="0"/>
          </a:p>
          <a:p>
            <a:pPr marL="0" indent="0">
              <a:lnSpc>
                <a:spcPct val="80000"/>
              </a:lnSpc>
            </a:pPr>
            <a:r>
              <a:rPr lang="en-US" dirty="0" smtClean="0"/>
              <a:t>It provides no actual code, but simply guarantees that the implementing code must include those methods.</a:t>
            </a:r>
          </a:p>
          <a:p>
            <a:pPr marL="0" indent="0">
              <a:lnSpc>
                <a:spcPct val="80000"/>
              </a:lnSpc>
            </a:pPr>
            <a:endParaRPr lang="en-US" dirty="0" smtClean="0"/>
          </a:p>
          <a:p>
            <a:pPr marL="0" indent="0">
              <a:lnSpc>
                <a:spcPct val="80000"/>
              </a:lnSpc>
            </a:pPr>
            <a:r>
              <a:rPr lang="en-US" dirty="0" smtClean="0"/>
              <a:t>A class can implement more than one interface at a time.</a:t>
            </a:r>
          </a:p>
          <a:p>
            <a:pPr marL="0" indent="0">
              <a:lnSpc>
                <a:spcPct val="80000"/>
              </a:lnSpc>
            </a:pPr>
            <a:endParaRPr lang="en-US" dirty="0" smtClean="0"/>
          </a:p>
          <a:p>
            <a:pPr marL="0" indent="0">
              <a:lnSpc>
                <a:spcPct val="80000"/>
              </a:lnSpc>
            </a:pPr>
            <a:r>
              <a:rPr lang="en-US" dirty="0" smtClean="0"/>
              <a:t>public interface </a:t>
            </a:r>
            <a:r>
              <a:rPr lang="en-US" dirty="0" err="1" smtClean="0"/>
              <a:t>FlyingBehavior</a:t>
            </a:r>
            <a:r>
              <a:rPr lang="en-US" dirty="0" smtClean="0"/>
              <a:t> {</a:t>
            </a:r>
          </a:p>
          <a:p>
            <a:pPr marL="0" indent="0">
              <a:lnSpc>
                <a:spcPct val="80000"/>
              </a:lnSpc>
            </a:pPr>
            <a:r>
              <a:rPr lang="en-US" dirty="0" smtClean="0"/>
              <a:t>	public void </a:t>
            </a:r>
            <a:r>
              <a:rPr lang="en-US" dirty="0" err="1" smtClean="0"/>
              <a:t>flyAlgorithm</a:t>
            </a:r>
            <a:r>
              <a:rPr lang="en-US" dirty="0" smtClean="0"/>
              <a:t>();</a:t>
            </a:r>
          </a:p>
          <a:p>
            <a:pPr marL="0" indent="0">
              <a:lnSpc>
                <a:spcPct val="80000"/>
              </a:lnSpc>
            </a:pPr>
            <a:r>
              <a:rPr lang="en-US" dirty="0" smtClean="0"/>
              <a:t>}</a:t>
            </a:r>
          </a:p>
          <a:p>
            <a:pPr marL="0" indent="0">
              <a:lnSpc>
                <a:spcPct val="80000"/>
              </a:lnSpc>
            </a:pPr>
            <a:r>
              <a:rPr lang="en-US" dirty="0" smtClean="0"/>
              <a:t>public interface </a:t>
            </a:r>
            <a:r>
              <a:rPr lang="en-US" dirty="0" err="1" smtClean="0"/>
              <a:t>ChirpingBehavior</a:t>
            </a:r>
            <a:r>
              <a:rPr lang="en-US" dirty="0" smtClean="0"/>
              <a:t> {</a:t>
            </a:r>
          </a:p>
          <a:p>
            <a:pPr marL="0" indent="0">
              <a:lnSpc>
                <a:spcPct val="80000"/>
              </a:lnSpc>
            </a:pPr>
            <a:r>
              <a:rPr lang="en-US" dirty="0" smtClean="0"/>
              <a:t>	public void </a:t>
            </a:r>
            <a:r>
              <a:rPr lang="en-US" dirty="0" err="1" smtClean="0"/>
              <a:t>chirpAlgorithm</a:t>
            </a:r>
            <a:r>
              <a:rPr lang="en-US" dirty="0" smtClean="0"/>
              <a:t>();</a:t>
            </a:r>
          </a:p>
          <a:p>
            <a:pPr marL="0" indent="0">
              <a:lnSpc>
                <a:spcPct val="80000"/>
              </a:lnSpc>
            </a:pPr>
            <a:r>
              <a:rPr lang="en-US" dirty="0" smtClean="0"/>
              <a:t>}</a:t>
            </a:r>
          </a:p>
          <a:p>
            <a:pPr marL="0" indent="0">
              <a:lnSpc>
                <a:spcPct val="80000"/>
              </a:lnSpc>
            </a:pPr>
            <a:endParaRPr lang="en-US" dirty="0" smtClean="0"/>
          </a:p>
          <a:p>
            <a:pPr marL="0" indent="0">
              <a:lnSpc>
                <a:spcPct val="80000"/>
              </a:lnSpc>
            </a:pPr>
            <a:r>
              <a:rPr lang="en-US" dirty="0" smtClean="0"/>
              <a:t>public class </a:t>
            </a:r>
            <a:r>
              <a:rPr lang="en-US" dirty="0" err="1" smtClean="0"/>
              <a:t>BaldEagle</a:t>
            </a:r>
            <a:r>
              <a:rPr lang="en-US" dirty="0" smtClean="0"/>
              <a:t> implements </a:t>
            </a:r>
            <a:r>
              <a:rPr lang="en-US" dirty="0" err="1" smtClean="0"/>
              <a:t>FlyingBehavior</a:t>
            </a:r>
            <a:r>
              <a:rPr lang="en-US" dirty="0" smtClean="0"/>
              <a:t>, </a:t>
            </a:r>
            <a:r>
              <a:rPr lang="en-US" dirty="0" err="1" smtClean="0"/>
              <a:t>ChirpingBehavior</a:t>
            </a:r>
            <a:r>
              <a:rPr lang="en-US" dirty="0" smtClean="0"/>
              <a:t> {</a:t>
            </a:r>
          </a:p>
          <a:p>
            <a:pPr marL="0" indent="0">
              <a:lnSpc>
                <a:spcPct val="80000"/>
              </a:lnSpc>
            </a:pPr>
            <a:r>
              <a:rPr lang="en-US" dirty="0" smtClean="0"/>
              <a:t>	public void </a:t>
            </a:r>
            <a:r>
              <a:rPr lang="en-US" dirty="0" err="1" smtClean="0"/>
              <a:t>flyAlgorithm</a:t>
            </a:r>
            <a:r>
              <a:rPr lang="en-US" dirty="0" smtClean="0"/>
              <a:t>() {</a:t>
            </a:r>
          </a:p>
          <a:p>
            <a:pPr marL="0" indent="0">
              <a:lnSpc>
                <a:spcPct val="80000"/>
              </a:lnSpc>
            </a:pPr>
            <a:r>
              <a:rPr lang="en-US" dirty="0" smtClean="0"/>
              <a:t>		</a:t>
            </a:r>
            <a:r>
              <a:rPr lang="en-US" dirty="0" err="1" smtClean="0"/>
              <a:t>swoopThenDive</a:t>
            </a:r>
            <a:r>
              <a:rPr lang="en-US" dirty="0" smtClean="0"/>
              <a:t>();</a:t>
            </a:r>
          </a:p>
          <a:p>
            <a:pPr marL="0" indent="0">
              <a:lnSpc>
                <a:spcPct val="80000"/>
              </a:lnSpc>
            </a:pPr>
            <a:r>
              <a:rPr lang="en-US" dirty="0" smtClean="0"/>
              <a:t>	}</a:t>
            </a:r>
          </a:p>
          <a:p>
            <a:pPr marL="0" indent="0">
              <a:lnSpc>
                <a:spcPct val="80000"/>
              </a:lnSpc>
            </a:pPr>
            <a:r>
              <a:rPr lang="en-US" dirty="0" smtClean="0"/>
              <a:t>	public void </a:t>
            </a:r>
            <a:r>
              <a:rPr lang="en-US" dirty="0" err="1" smtClean="0"/>
              <a:t>chirpingAlogrithm</a:t>
            </a:r>
            <a:r>
              <a:rPr lang="en-US" dirty="0" smtClean="0"/>
              <a:t>() {</a:t>
            </a:r>
          </a:p>
          <a:p>
            <a:pPr marL="0" indent="0">
              <a:lnSpc>
                <a:spcPct val="80000"/>
              </a:lnSpc>
            </a:pPr>
            <a:r>
              <a:rPr lang="en-US" dirty="0" smtClean="0"/>
              <a:t>		</a:t>
            </a:r>
            <a:r>
              <a:rPr lang="en-US" dirty="0" err="1" smtClean="0"/>
              <a:t>println("ca-caaaw</a:t>
            </a:r>
            <a:r>
              <a:rPr lang="en-US" dirty="0" smtClean="0"/>
              <a:t>!");</a:t>
            </a:r>
          </a:p>
          <a:p>
            <a:pPr marL="0" indent="0">
              <a:lnSpc>
                <a:spcPct val="80000"/>
              </a:lnSpc>
            </a:pPr>
            <a:r>
              <a:rPr lang="en-US" dirty="0" smtClean="0"/>
              <a:t>	}</a:t>
            </a:r>
          </a:p>
          <a:p>
            <a:pPr marL="0" indent="0">
              <a:lnSpc>
                <a:spcPct val="80000"/>
              </a:lnSpc>
            </a:pPr>
            <a:r>
              <a:rPr lang="en-US" dirty="0" smtClean="0"/>
              <a:t>	private void </a:t>
            </a:r>
            <a:r>
              <a:rPr lang="en-US" dirty="0" err="1" smtClean="0"/>
              <a:t>swoopThenDive</a:t>
            </a:r>
            <a:r>
              <a:rPr lang="en-US" dirty="0" smtClean="0"/>
              <a:t>() {</a:t>
            </a:r>
          </a:p>
          <a:p>
            <a:pPr marL="0" indent="0">
              <a:lnSpc>
                <a:spcPct val="80000"/>
              </a:lnSpc>
            </a:pPr>
            <a:r>
              <a:rPr lang="en-US" dirty="0" smtClean="0"/>
              <a:t>		//do swooping and diving stuff...</a:t>
            </a:r>
          </a:p>
          <a:p>
            <a:pPr marL="0" indent="0">
              <a:lnSpc>
                <a:spcPct val="80000"/>
              </a:lnSpc>
            </a:pPr>
            <a:r>
              <a:rPr lang="en-US" dirty="0" smtClean="0"/>
              <a:t>	}</a:t>
            </a:r>
          </a:p>
          <a:p>
            <a:pPr marL="0" indent="0">
              <a:lnSpc>
                <a:spcPct val="80000"/>
              </a:lnSpc>
            </a:pPr>
            <a:r>
              <a:rPr lang="en-US" dirty="0" smtClean="0"/>
              <a:t>}</a:t>
            </a:r>
          </a:p>
          <a:p>
            <a:pPr marL="0" indent="0">
              <a:lnSpc>
                <a:spcPct val="80000"/>
              </a:lnSpc>
            </a:pPr>
            <a:endParaRPr lang="en-US" dirty="0" smtClean="0"/>
          </a:p>
          <a:p>
            <a:pPr marL="0" indent="0">
              <a:lnSpc>
                <a:spcPct val="80000"/>
              </a:lnSpc>
            </a:pPr>
            <a:endParaRPr lang="en-US" dirty="0" smtClean="0"/>
          </a:p>
          <a:p>
            <a:pPr marL="0" indent="0">
              <a:lnSpc>
                <a:spcPct val="8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endParaRPr lang="en-US" dirty="0" smtClean="0"/>
          </a:p>
          <a:p>
            <a:pPr marL="0" indent="0">
              <a:lnSpc>
                <a:spcPct val="90000"/>
              </a:lnSpc>
            </a:pPr>
            <a:r>
              <a:rPr lang="en-US" dirty="0" smtClean="0"/>
              <a:t>Java includes a number of common data structures within the Collections Framework</a:t>
            </a:r>
          </a:p>
          <a:p>
            <a:pPr marL="0" indent="0">
              <a:lnSpc>
                <a:spcPct val="90000"/>
              </a:lnSpc>
            </a:pPr>
            <a:endParaRPr lang="en-US" dirty="0" smtClean="0"/>
          </a:p>
          <a:p>
            <a:pPr marL="0" indent="0">
              <a:lnSpc>
                <a:spcPct val="90000"/>
              </a:lnSpc>
            </a:pPr>
            <a:endParaRPr lang="en-US" dirty="0" smtClean="0"/>
          </a:p>
          <a:p>
            <a:pPr marL="0" indent="0">
              <a:lnSpc>
                <a:spcPct val="90000"/>
              </a:lnSpc>
            </a:pPr>
            <a:r>
              <a:rPr lang="en-US" dirty="0" smtClean="0"/>
              <a:t>All Java data structures implement either the "collection" interface or the "map" interface.</a:t>
            </a:r>
          </a:p>
          <a:p>
            <a:pPr marL="0" indent="0">
              <a:lnSpc>
                <a:spcPct val="90000"/>
              </a:lnSpc>
            </a:pPr>
            <a:endParaRPr lang="en-US" dirty="0" smtClean="0"/>
          </a:p>
          <a:p>
            <a:pPr marL="0" indent="0">
              <a:lnSpc>
                <a:spcPct val="90000"/>
              </a:lnSpc>
            </a:pPr>
            <a:r>
              <a:rPr lang="en-US" dirty="0" smtClean="0"/>
              <a:t>The </a:t>
            </a:r>
            <a:r>
              <a:rPr lang="en-US" b="1" i="1" dirty="0" smtClean="0"/>
              <a:t>collection</a:t>
            </a:r>
            <a:r>
              <a:rPr lang="en-US" dirty="0" smtClean="0"/>
              <a:t> interface requires all implementing classes to include a few basic methods universal to any collection of elements, including </a:t>
            </a:r>
          </a:p>
          <a:p>
            <a:pPr marL="0" indent="0">
              <a:lnSpc>
                <a:spcPct val="90000"/>
              </a:lnSpc>
            </a:pPr>
            <a:endParaRPr lang="en-US" dirty="0" smtClean="0"/>
          </a:p>
          <a:p>
            <a:pPr marL="0" indent="0">
              <a:lnSpc>
                <a:spcPct val="90000"/>
              </a:lnSpc>
            </a:pPr>
            <a:r>
              <a:rPr lang="en-US" dirty="0" smtClean="0"/>
              <a:t>the ability to add and remove an object to the data structure</a:t>
            </a:r>
          </a:p>
          <a:p>
            <a:pPr marL="0" indent="0">
              <a:lnSpc>
                <a:spcPct val="90000"/>
              </a:lnSpc>
            </a:pPr>
            <a:r>
              <a:rPr lang="en-US" dirty="0" smtClean="0"/>
              <a:t>the ability to get the number of elements stored in the data structure </a:t>
            </a:r>
          </a:p>
          <a:p>
            <a:pPr marL="0" indent="0">
              <a:lnSpc>
                <a:spcPct val="90000"/>
              </a:lnSpc>
            </a:pPr>
            <a:r>
              <a:rPr lang="en-US" dirty="0" smtClean="0"/>
              <a:t>the ability to iterate through the elements in order</a:t>
            </a:r>
          </a:p>
          <a:p>
            <a:pPr marL="0" indent="0">
              <a:lnSpc>
                <a:spcPct val="90000"/>
              </a:lnSpc>
            </a:pPr>
            <a:endParaRPr lang="en-US" dirty="0" smtClean="0"/>
          </a:p>
          <a:p>
            <a:pPr marL="0" indent="0">
              <a:lnSpc>
                <a:spcPct val="90000"/>
              </a:lnSpc>
            </a:pPr>
            <a:endParaRPr lang="en-US" dirty="0" smtClean="0"/>
          </a:p>
          <a:p>
            <a:pPr marL="0" indent="0">
              <a:lnSpc>
                <a:spcPct val="90000"/>
              </a:lnSpc>
            </a:pPr>
            <a:r>
              <a:rPr lang="en-US" dirty="0" smtClean="0"/>
              <a:t>Additionally, a number of basic algorithms can be run on these collections: sorting, searching, shuffling, etc (see the </a:t>
            </a:r>
            <a:r>
              <a:rPr lang="en-US" dirty="0" err="1" smtClean="0"/>
              <a:t>javadocs</a:t>
            </a:r>
            <a:r>
              <a:rPr lang="en-US" dirty="0" smtClean="0"/>
              <a:t> for </a:t>
            </a:r>
            <a:r>
              <a:rPr lang="en-US" i="1" dirty="0" err="1" smtClean="0"/>
              <a:t>java.util.collections</a:t>
            </a:r>
            <a:r>
              <a:rPr lang="en-US" dirty="0" smtClean="0"/>
              <a:t>)</a:t>
            </a:r>
          </a:p>
          <a:p>
            <a:pPr marL="0" indent="0">
              <a:lnSpc>
                <a:spcPct val="9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The most common collection is a List.</a:t>
            </a:r>
          </a:p>
          <a:p>
            <a:endParaRPr lang="en-US" dirty="0" smtClean="0"/>
          </a:p>
          <a:p>
            <a:r>
              <a:rPr lang="en-US" dirty="0" smtClean="0"/>
              <a:t>A List is a sub-interface of Collection which requires some extra functionality, such as:</a:t>
            </a:r>
          </a:p>
          <a:p>
            <a:endParaRPr lang="en-US" dirty="0" smtClean="0"/>
          </a:p>
          <a:p>
            <a:r>
              <a:rPr lang="en-US" dirty="0" smtClean="0"/>
              <a:t>the ability to get or set an object at a particular index</a:t>
            </a:r>
          </a:p>
          <a:p>
            <a:r>
              <a:rPr lang="en-US" dirty="0" smtClean="0"/>
              <a:t>the ability to grab a slice of the list</a:t>
            </a:r>
          </a:p>
          <a:p>
            <a:endParaRPr lang="en-US" dirty="0" smtClean="0"/>
          </a:p>
          <a:p>
            <a:endParaRPr lang="en-US" dirty="0" smtClean="0"/>
          </a:p>
          <a:p>
            <a:r>
              <a:rPr lang="en-US" dirty="0" smtClean="0"/>
              <a:t>There are lots of different types of Lists which have specialized functionality, but the most common are </a:t>
            </a:r>
            <a:r>
              <a:rPr lang="en-US" dirty="0" err="1" smtClean="0"/>
              <a:t>ArrayList</a:t>
            </a:r>
            <a:r>
              <a:rPr lang="en-US" dirty="0" smtClean="0"/>
              <a:t> and </a:t>
            </a:r>
            <a:r>
              <a:rPr lang="en-US" dirty="0" err="1" smtClean="0"/>
              <a:t>LinkedList</a:t>
            </a:r>
            <a:r>
              <a:rPr lang="en-US" dirty="0" smtClean="0"/>
              <a:t>.</a:t>
            </a:r>
          </a:p>
          <a:p>
            <a:endParaRPr lang="en-US" dirty="0" smtClean="0"/>
          </a:p>
          <a:p>
            <a:r>
              <a:rPr lang="en-US" dirty="0" smtClean="0"/>
              <a:t>An </a:t>
            </a:r>
            <a:r>
              <a:rPr lang="en-US" dirty="0" err="1" smtClean="0"/>
              <a:t>ArrayList</a:t>
            </a:r>
            <a:r>
              <a:rPr lang="en-US" dirty="0" smtClean="0"/>
              <a:t> uses a native "primitive" array which makes it easy to grab things instantly at any position, but is slower to add things to it (unless you are added to the end of it).</a:t>
            </a:r>
          </a:p>
          <a:p>
            <a:endParaRPr lang="en-US" dirty="0" smtClean="0"/>
          </a:p>
          <a:p>
            <a:r>
              <a:rPr lang="en-US" dirty="0" smtClean="0"/>
              <a:t>A </a:t>
            </a:r>
            <a:r>
              <a:rPr lang="en-US" dirty="0" err="1" smtClean="0"/>
              <a:t>LinkedList</a:t>
            </a:r>
            <a:r>
              <a:rPr lang="en-US" dirty="0" smtClean="0"/>
              <a:t> provides links between each element and its neighbors. It is slower to grab something in the middle of the list (as you have to traverse the List until you find it), but much faster to manipulate. If you add something to it you simply update the links, rather than shifting all of the elements.</a:t>
            </a:r>
          </a:p>
          <a:p>
            <a:endParaRPr lang="en-US" dirty="0" smtClean="0"/>
          </a:p>
          <a:p>
            <a:r>
              <a:rPr lang="en-US" dirty="0" smtClean="0"/>
              <a:t>(draw on board)</a:t>
            </a:r>
          </a:p>
          <a:p>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public class </a:t>
            </a:r>
            <a:r>
              <a:rPr lang="en-US" dirty="0" err="1" smtClean="0"/>
              <a:t>ListTest</a:t>
            </a:r>
            <a:r>
              <a:rPr lang="en-US" dirty="0" smtClean="0"/>
              <a:t> {</a:t>
            </a:r>
          </a:p>
          <a:p>
            <a:r>
              <a:rPr lang="en-US" dirty="0" smtClean="0"/>
              <a:t>	public </a:t>
            </a:r>
            <a:r>
              <a:rPr lang="en-US" dirty="0" err="1" smtClean="0"/>
              <a:t>ListTest</a:t>
            </a:r>
            <a:r>
              <a:rPr lang="en-US" dirty="0" smtClean="0"/>
              <a:t>(){</a:t>
            </a:r>
          </a:p>
          <a:p>
            <a:r>
              <a:rPr lang="en-US" dirty="0" smtClean="0"/>
              <a:t>		List&lt;Integer&gt; </a:t>
            </a:r>
            <a:r>
              <a:rPr lang="en-US" dirty="0" err="1" smtClean="0"/>
              <a:t>ints</a:t>
            </a:r>
            <a:r>
              <a:rPr lang="en-US" dirty="0" smtClean="0"/>
              <a:t> = new </a:t>
            </a:r>
            <a:r>
              <a:rPr lang="en-US" dirty="0" err="1" smtClean="0"/>
              <a:t>ArrayList</a:t>
            </a:r>
            <a:r>
              <a:rPr lang="en-US" dirty="0" smtClean="0"/>
              <a:t>&lt;Integer&gt;();</a:t>
            </a:r>
          </a:p>
          <a:p>
            <a:endParaRPr lang="en-US" dirty="0" smtClean="0"/>
          </a:p>
          <a:p>
            <a:r>
              <a:rPr lang="en-US" dirty="0" smtClean="0"/>
              <a:t>		for (</a:t>
            </a:r>
            <a:r>
              <a:rPr lang="en-US" dirty="0" err="1" smtClean="0"/>
              <a:t>int</a:t>
            </a:r>
            <a:r>
              <a:rPr lang="en-US" dirty="0" smtClean="0"/>
              <a:t> </a:t>
            </a:r>
            <a:r>
              <a:rPr lang="en-US" dirty="0" err="1" smtClean="0"/>
              <a:t>i</a:t>
            </a:r>
            <a:r>
              <a:rPr lang="en-US" dirty="0" smtClean="0"/>
              <a:t> = 10; </a:t>
            </a:r>
            <a:r>
              <a:rPr lang="en-US" dirty="0" err="1" smtClean="0"/>
              <a:t>i</a:t>
            </a:r>
            <a:r>
              <a:rPr lang="en-US" dirty="0" smtClean="0"/>
              <a:t> &gt;= 0; </a:t>
            </a:r>
            <a:r>
              <a:rPr lang="en-US" dirty="0" err="1" smtClean="0"/>
              <a:t>i</a:t>
            </a:r>
            <a:r>
              <a:rPr lang="en-US" dirty="0" smtClean="0"/>
              <a:t>--) {</a:t>
            </a:r>
          </a:p>
          <a:p>
            <a:r>
              <a:rPr lang="en-US" dirty="0" smtClean="0"/>
              <a:t>			</a:t>
            </a:r>
            <a:r>
              <a:rPr lang="en-US" dirty="0" err="1" smtClean="0"/>
              <a:t>ints.add(i</a:t>
            </a:r>
            <a:r>
              <a:rPr lang="en-US" dirty="0" smtClean="0"/>
              <a:t>);</a:t>
            </a:r>
          </a:p>
          <a:p>
            <a:r>
              <a:rPr lang="en-US" dirty="0" smtClean="0"/>
              <a:t>		}</a:t>
            </a:r>
          </a:p>
          <a:p>
            <a:endParaRPr lang="en-US" dirty="0" smtClean="0"/>
          </a:p>
          <a:p>
            <a:r>
              <a:rPr lang="en-US" dirty="0" smtClean="0"/>
              <a:t>	 </a:t>
            </a:r>
            <a:r>
              <a:rPr lang="en-US" dirty="0" err="1" smtClean="0"/>
              <a:t>Collections.sort(ints</a:t>
            </a:r>
            <a:r>
              <a:rPr lang="en-US" dirty="0" smtClean="0"/>
              <a:t>);</a:t>
            </a:r>
          </a:p>
          <a:p>
            <a:endParaRPr lang="en-US" dirty="0" smtClean="0"/>
          </a:p>
          <a:p>
            <a:r>
              <a:rPr lang="en-US" dirty="0" smtClean="0"/>
              <a:t>		for (Integer </a:t>
            </a:r>
            <a:r>
              <a:rPr lang="en-US" dirty="0" err="1" smtClean="0"/>
              <a:t>i</a:t>
            </a:r>
            <a:r>
              <a:rPr lang="en-US" dirty="0" smtClean="0"/>
              <a:t> : </a:t>
            </a:r>
            <a:r>
              <a:rPr lang="en-US" dirty="0" err="1" smtClean="0"/>
              <a:t>ints</a:t>
            </a:r>
            <a:r>
              <a:rPr lang="en-US" dirty="0" smtClean="0"/>
              <a:t>) {</a:t>
            </a:r>
          </a:p>
          <a:p>
            <a:r>
              <a:rPr lang="en-US" dirty="0" smtClean="0"/>
              <a:t>			</a:t>
            </a:r>
            <a:r>
              <a:rPr lang="en-US" dirty="0" err="1" smtClean="0"/>
              <a:t>System.out.println(i</a:t>
            </a:r>
            <a:r>
              <a:rPr lang="en-US" dirty="0" smtClean="0"/>
              <a:t>);</a:t>
            </a:r>
          </a:p>
          <a:p>
            <a:r>
              <a:rPr lang="en-US" dirty="0" smtClean="0"/>
              <a:t>		}</a:t>
            </a:r>
          </a:p>
          <a:p>
            <a:r>
              <a:rPr lang="en-US" dirty="0" smtClean="0"/>
              <a:t>}</a:t>
            </a:r>
          </a:p>
          <a:p>
            <a:r>
              <a:rPr lang="en-US" dirty="0" smtClean="0"/>
              <a:t>	</a:t>
            </a:r>
          </a:p>
          <a:p>
            <a:endParaRPr lang="en-US" dirty="0" smtClean="0"/>
          </a:p>
          <a:p>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lstStyle/>
          <a:p>
            <a:r>
              <a:rPr lang="en-US" dirty="0" smtClean="0"/>
              <a:t>A Map is a super fast collection which using a hashing function to quickly store and retrieve elements. Also known as a hash table or a dictionary.</a:t>
            </a:r>
          </a:p>
          <a:p>
            <a:endParaRPr lang="en-US" dirty="0" smtClean="0"/>
          </a:p>
          <a:p>
            <a:r>
              <a:rPr lang="en-US" dirty="0" smtClean="0"/>
              <a:t>The trade-off is that the elements are not ordered in a meaningful way, and that iterating through the collection may not be as fast as iterating through a List.</a:t>
            </a:r>
          </a:p>
          <a:p>
            <a:endParaRPr lang="en-US" dirty="0" smtClean="0"/>
          </a:p>
          <a:p>
            <a:r>
              <a:rPr lang="en-US" dirty="0" smtClean="0"/>
              <a:t>Also, you need to keep track of a "key" that maps to your object. This key must be unique.</a:t>
            </a:r>
          </a:p>
          <a:p>
            <a:endParaRPr lang="en-US" dirty="0" smtClean="0"/>
          </a:p>
          <a:p>
            <a:r>
              <a:rPr lang="en-US" dirty="0" smtClean="0"/>
              <a:t>(draw on board)</a:t>
            </a:r>
          </a:p>
          <a:p>
            <a:endParaRPr lang="en-US" dirty="0" smtClean="0"/>
          </a:p>
          <a:p>
            <a:r>
              <a:rPr lang="en-US" dirty="0" smtClean="0"/>
              <a:t>There are two main flavors, a </a:t>
            </a:r>
            <a:r>
              <a:rPr lang="en-US" dirty="0" err="1" smtClean="0"/>
              <a:t>HashMap</a:t>
            </a:r>
            <a:r>
              <a:rPr lang="en-US" dirty="0" smtClean="0"/>
              <a:t> and a </a:t>
            </a:r>
            <a:r>
              <a:rPr lang="en-US" dirty="0" err="1" smtClean="0"/>
              <a:t>TreeMap</a:t>
            </a:r>
            <a:r>
              <a:rPr lang="en-US" dirty="0" smtClean="0"/>
              <a:t>. The </a:t>
            </a:r>
            <a:r>
              <a:rPr lang="en-US" dirty="0" err="1" smtClean="0"/>
              <a:t>TreeMap</a:t>
            </a:r>
            <a:r>
              <a:rPr lang="en-US" dirty="0" smtClean="0"/>
              <a:t> guarantees that the keys are always sorted.</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US" dirty="0"/>
          </a:p>
        </p:txBody>
      </p:sp>
      <p:sp>
        <p:nvSpPr>
          <p:cNvPr id="3" name="Content Placeholder 2"/>
          <p:cNvSpPr>
            <a:spLocks noGrp="1"/>
          </p:cNvSpPr>
          <p:nvPr>
            <p:ph idx="1"/>
          </p:nvPr>
        </p:nvSpPr>
        <p:spPr/>
        <p:txBody>
          <a:bodyPr/>
          <a:lstStyle/>
          <a:p>
            <a:r>
              <a:rPr lang="en-US" dirty="0" smtClean="0"/>
              <a:t>public class </a:t>
            </a:r>
            <a:r>
              <a:rPr lang="en-US" dirty="0" err="1" smtClean="0"/>
              <a:t>MapTest</a:t>
            </a:r>
            <a:r>
              <a:rPr lang="en-US" dirty="0" smtClean="0"/>
              <a:t> {</a:t>
            </a:r>
          </a:p>
          <a:p>
            <a:r>
              <a:rPr lang="en-US" dirty="0" smtClean="0"/>
              <a:t>	public </a:t>
            </a:r>
            <a:r>
              <a:rPr lang="en-US" dirty="0" err="1" smtClean="0"/>
              <a:t>MapTest</a:t>
            </a:r>
            <a:r>
              <a:rPr lang="en-US" dirty="0" smtClean="0"/>
              <a:t>() {</a:t>
            </a:r>
          </a:p>
          <a:p>
            <a:r>
              <a:rPr lang="en-US" dirty="0" smtClean="0"/>
              <a:t>		Map&lt;String, Integer&gt; grades = new </a:t>
            </a:r>
            <a:r>
              <a:rPr lang="en-US" dirty="0" err="1" smtClean="0"/>
              <a:t>HashMap</a:t>
            </a:r>
            <a:r>
              <a:rPr lang="en-US" dirty="0" smtClean="0"/>
              <a:t>&lt;String, Integer&gt;();</a:t>
            </a:r>
          </a:p>
          <a:p>
            <a:endParaRPr lang="en-US" dirty="0" smtClean="0"/>
          </a:p>
          <a:p>
            <a:r>
              <a:rPr lang="en-US" dirty="0" smtClean="0"/>
              <a:t>		</a:t>
            </a:r>
            <a:r>
              <a:rPr lang="en-US" dirty="0" err="1" smtClean="0"/>
              <a:t>grades.put("James</a:t>
            </a:r>
            <a:r>
              <a:rPr lang="en-US" dirty="0" smtClean="0"/>
              <a:t>", 93);</a:t>
            </a:r>
          </a:p>
          <a:p>
            <a:r>
              <a:rPr lang="en-US" dirty="0" smtClean="0"/>
              <a:t> 		</a:t>
            </a:r>
            <a:r>
              <a:rPr lang="en-US" dirty="0" err="1" smtClean="0"/>
              <a:t>grades.put("Javier</a:t>
            </a:r>
            <a:r>
              <a:rPr lang="en-US" dirty="0" smtClean="0"/>
              <a:t>", 99);</a:t>
            </a:r>
          </a:p>
          <a:p>
            <a:r>
              <a:rPr lang="en-US" dirty="0" smtClean="0"/>
              <a:t>		</a:t>
            </a:r>
            <a:r>
              <a:rPr lang="en-US" dirty="0" err="1" smtClean="0"/>
              <a:t>grades.put("Miles</a:t>
            </a:r>
            <a:r>
              <a:rPr lang="en-US" dirty="0" smtClean="0"/>
              <a:t>", 95);</a:t>
            </a:r>
          </a:p>
          <a:p>
            <a:r>
              <a:rPr lang="en-US" dirty="0" smtClean="0"/>
              <a:t>	</a:t>
            </a:r>
          </a:p>
          <a:p>
            <a:r>
              <a:rPr lang="en-US" dirty="0" smtClean="0"/>
              <a:t>		Integer </a:t>
            </a:r>
            <a:r>
              <a:rPr lang="en-US" dirty="0" err="1" smtClean="0"/>
              <a:t>gradeForJavier</a:t>
            </a:r>
            <a:r>
              <a:rPr lang="en-US" dirty="0" smtClean="0"/>
              <a:t> = </a:t>
            </a:r>
            <a:r>
              <a:rPr lang="en-US" dirty="0" err="1" smtClean="0"/>
              <a:t>grades.get("Javier</a:t>
            </a:r>
            <a:r>
              <a:rPr lang="en-US" dirty="0" smtClean="0"/>
              <a:t>");</a:t>
            </a:r>
          </a:p>
          <a:p>
            <a:r>
              <a:rPr lang="en-US" dirty="0" smtClean="0"/>
              <a:t>	}</a:t>
            </a:r>
          </a:p>
          <a:p>
            <a:r>
              <a:rPr lang="en-US" dirty="0" smtClean="0"/>
              <a:t>}</a:t>
            </a:r>
          </a:p>
          <a:p>
            <a:endParaRPr lang="en-US" dirty="0" smtClean="0"/>
          </a:p>
          <a:p>
            <a:r>
              <a:rPr lang="en-US" dirty="0" smtClean="0"/>
              <a:t>		</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lstStyle/>
          <a:p>
            <a:r>
              <a:rPr lang="en-US" dirty="0" smtClean="0"/>
              <a:t>A Set is an </a:t>
            </a:r>
            <a:r>
              <a:rPr lang="en-US" dirty="0" err="1" smtClean="0"/>
              <a:t>iterable</a:t>
            </a:r>
            <a:r>
              <a:rPr lang="en-US" dirty="0" smtClean="0"/>
              <a:t> collection with no positional indexing that contains unique elements. It is backed by a Map.</a:t>
            </a:r>
          </a:p>
          <a:p>
            <a:endParaRPr lang="en-US" dirty="0" smtClean="0"/>
          </a:p>
          <a:p>
            <a:r>
              <a:rPr lang="en-US" dirty="0" smtClean="0"/>
              <a:t>public class </a:t>
            </a:r>
            <a:r>
              <a:rPr lang="en-US" dirty="0" err="1" smtClean="0"/>
              <a:t>SetTest</a:t>
            </a:r>
            <a:r>
              <a:rPr lang="en-US" dirty="0" smtClean="0"/>
              <a:t> {</a:t>
            </a:r>
          </a:p>
          <a:p>
            <a:r>
              <a:rPr lang="en-US" dirty="0" smtClean="0"/>
              <a:t>	public </a:t>
            </a:r>
            <a:r>
              <a:rPr lang="en-US" dirty="0" err="1" smtClean="0"/>
              <a:t>SetTest</a:t>
            </a:r>
            <a:r>
              <a:rPr lang="en-US" dirty="0" smtClean="0"/>
              <a:t>() {</a:t>
            </a:r>
          </a:p>
          <a:p>
            <a:r>
              <a:rPr lang="en-US" dirty="0" smtClean="0"/>
              <a:t>		Set&lt;String&gt; people = new </a:t>
            </a:r>
            <a:r>
              <a:rPr lang="en-US" dirty="0" err="1" smtClean="0"/>
              <a:t>HashSet</a:t>
            </a:r>
            <a:r>
              <a:rPr lang="en-US" dirty="0" smtClean="0"/>
              <a:t>&lt;String&gt;();</a:t>
            </a:r>
          </a:p>
          <a:p>
            <a:endParaRPr lang="en-US" dirty="0" smtClean="0"/>
          </a:p>
          <a:p>
            <a:r>
              <a:rPr lang="en-US" dirty="0" smtClean="0"/>
              <a:t>		</a:t>
            </a:r>
            <a:r>
              <a:rPr lang="en-US" dirty="0" err="1" smtClean="0"/>
              <a:t>people.add("Mike</a:t>
            </a:r>
            <a:r>
              <a:rPr lang="en-US" dirty="0" smtClean="0"/>
              <a:t>");</a:t>
            </a:r>
          </a:p>
          <a:p>
            <a:r>
              <a:rPr lang="en-US" dirty="0" smtClean="0"/>
              <a:t> 		</a:t>
            </a:r>
            <a:r>
              <a:rPr lang="en-US" dirty="0" err="1" smtClean="0"/>
              <a:t>people.add("Gates</a:t>
            </a:r>
            <a:r>
              <a:rPr lang="en-US" dirty="0" smtClean="0"/>
              <a:t>");</a:t>
            </a:r>
          </a:p>
          <a:p>
            <a:r>
              <a:rPr lang="en-US" dirty="0" smtClean="0"/>
              <a:t>		</a:t>
            </a:r>
            <a:r>
              <a:rPr lang="en-US" dirty="0" err="1" smtClean="0"/>
              <a:t>people.add("Xarene</a:t>
            </a:r>
            <a:r>
              <a:rPr lang="en-US" dirty="0" smtClean="0"/>
              <a:t>");</a:t>
            </a:r>
          </a:p>
          <a:p>
            <a:endParaRPr lang="en-US" dirty="0" smtClean="0"/>
          </a:p>
          <a:p>
            <a:r>
              <a:rPr lang="en-US" dirty="0" smtClean="0"/>
              <a:t>	 </a:t>
            </a:r>
            <a:r>
              <a:rPr lang="en-US" dirty="0" err="1" smtClean="0"/>
              <a:t>people.add("Mike</a:t>
            </a:r>
            <a:r>
              <a:rPr lang="en-US" dirty="0" smtClean="0"/>
              <a:t>"); //warning! returns false because Mike is already in this Set!	</a:t>
            </a:r>
          </a:p>
          <a:p>
            <a:r>
              <a:rPr lang="en-US" dirty="0" smtClean="0"/>
              <a:t>		people.add(99); //error! This is Set of Strings!</a:t>
            </a:r>
          </a:p>
          <a:p>
            <a:endParaRPr lang="en-US" dirty="0" smtClean="0"/>
          </a:p>
          <a:p>
            <a:r>
              <a:rPr lang="en-US" dirty="0" smtClean="0"/>
              <a:t>		</a:t>
            </a:r>
            <a:r>
              <a:rPr lang="en-US" dirty="0" err="1" smtClean="0"/>
              <a:t>boolean</a:t>
            </a:r>
            <a:r>
              <a:rPr lang="en-US" dirty="0" smtClean="0"/>
              <a:t> </a:t>
            </a:r>
            <a:r>
              <a:rPr lang="en-US" dirty="0" err="1" smtClean="0"/>
              <a:t>gatesPresent</a:t>
            </a:r>
            <a:r>
              <a:rPr lang="en-US" dirty="0" smtClean="0"/>
              <a:t> = </a:t>
            </a:r>
            <a:r>
              <a:rPr lang="en-US" dirty="0" err="1" smtClean="0"/>
              <a:t>people.contains("Gates</a:t>
            </a:r>
            <a:r>
              <a:rPr lang="en-US" dirty="0" smtClean="0"/>
              <a:t>"); //returns true</a:t>
            </a:r>
          </a:p>
          <a:p>
            <a:r>
              <a:rPr lang="en-US" dirty="0" smtClean="0"/>
              <a:t>	 </a:t>
            </a:r>
            <a:r>
              <a:rPr lang="en-US" dirty="0" err="1" smtClean="0"/>
              <a:t>boolean</a:t>
            </a:r>
            <a:r>
              <a:rPr lang="en-US" dirty="0" smtClean="0"/>
              <a:t> </a:t>
            </a:r>
            <a:r>
              <a:rPr lang="en-US" dirty="0" err="1" smtClean="0"/>
              <a:t>gustavoPresent</a:t>
            </a:r>
            <a:r>
              <a:rPr lang="en-US" dirty="0" smtClean="0"/>
              <a:t> = </a:t>
            </a:r>
            <a:r>
              <a:rPr lang="en-US" dirty="0" err="1" smtClean="0"/>
              <a:t>people.contains("Gustavo</a:t>
            </a:r>
            <a:r>
              <a:rPr lang="en-US" dirty="0" smtClean="0"/>
              <a:t>"); //returns false </a:t>
            </a:r>
          </a:p>
          <a:p>
            <a:r>
              <a:rPr lang="en-US" dirty="0" smtClean="0"/>
              <a:t>	}</a:t>
            </a:r>
          </a:p>
          <a:p>
            <a:r>
              <a:rPr lang="en-US" dirty="0" smtClean="0"/>
              <a:t>}</a:t>
            </a:r>
          </a:p>
          <a:p>
            <a:endParaRPr lang="en-US" dirty="0" smtClean="0"/>
          </a:p>
          <a:p>
            <a:endParaRPr lang="en-US" dirty="0" smtClean="0"/>
          </a:p>
          <a:p>
            <a:endParaRPr lang="en-US" dirty="0" smtClean="0"/>
          </a:p>
          <a:p>
            <a:r>
              <a:rPr lang="en-US" dirty="0" smtClean="0"/>
              <a:t> </a:t>
            </a:r>
          </a:p>
          <a:p>
            <a:endParaRPr lang="en-US" dirty="0" smtClean="0"/>
          </a:p>
          <a:p>
            <a:r>
              <a:rPr lang="en-US" dirty="0" smtClean="0"/>
              <a:t>		</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6372</TotalTime>
  <Words>1172</Words>
  <Application>Microsoft Macintosh PowerPoint</Application>
  <PresentationFormat>On-screen Show (4:3)</PresentationFormat>
  <Paragraphs>207</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Office Theme</vt:lpstr>
      <vt:lpstr>Today's Agenda</vt:lpstr>
      <vt:lpstr>Data Structures</vt:lpstr>
      <vt:lpstr>Interfaces</vt:lpstr>
      <vt:lpstr>Collections</vt:lpstr>
      <vt:lpstr>Lists</vt:lpstr>
      <vt:lpstr>Lists</vt:lpstr>
      <vt:lpstr>Maps</vt:lpstr>
      <vt:lpstr>Maps</vt:lpstr>
      <vt:lpstr>Sets</vt:lpstr>
      <vt:lpstr>Collections</vt:lpstr>
      <vt:lpstr>Equality</vt:lpstr>
      <vt:lpstr>Recursion</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33</cp:revision>
  <dcterms:created xsi:type="dcterms:W3CDTF">2010-10-14T17:52:04Z</dcterms:created>
  <dcterms:modified xsi:type="dcterms:W3CDTF">2010-10-14T18:37:32Z</dcterms:modified>
</cp:coreProperties>
</file>