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handoutMasterIdLst>
    <p:handoutMasterId r:id="rId16"/>
  </p:handoutMasterIdLst>
  <p:sldIdLst>
    <p:sldId id="262" r:id="rId2"/>
    <p:sldId id="263" r:id="rId3"/>
    <p:sldId id="264" r:id="rId4"/>
    <p:sldId id="266" r:id="rId5"/>
    <p:sldId id="265" r:id="rId6"/>
    <p:sldId id="270" r:id="rId7"/>
    <p:sldId id="273" r:id="rId8"/>
    <p:sldId id="271" r:id="rId9"/>
    <p:sldId id="272" r:id="rId10"/>
    <p:sldId id="274"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10/4/10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10/4/10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a:t>
            </a:r>
            <a:r>
              <a:rPr lang="en-US" dirty="0" smtClean="0"/>
              <a:t> </a:t>
            </a:r>
            <a:r>
              <a:rPr lang="en-US" dirty="0" smtClean="0"/>
              <a:t>look at your homework &amp; go over coding questions</a:t>
            </a:r>
            <a:endParaRPr lang="en-US" dirty="0" smtClean="0"/>
          </a:p>
          <a:p>
            <a:endParaRPr lang="en-US" dirty="0" smtClean="0"/>
          </a:p>
          <a:p>
            <a:r>
              <a:rPr lang="en-US" dirty="0" smtClean="0"/>
              <a:t>&gt; To</a:t>
            </a:r>
            <a:r>
              <a:rPr lang="en-US" dirty="0" smtClean="0"/>
              <a:t> </a:t>
            </a:r>
            <a:r>
              <a:rPr lang="en-US" dirty="0" smtClean="0"/>
              <a:t>look at a simple Java program</a:t>
            </a:r>
          </a:p>
          <a:p>
            <a:endParaRPr lang="en-US" dirty="0" smtClean="0"/>
          </a:p>
          <a:p>
            <a:r>
              <a:rPr lang="en-US" dirty="0" smtClean="0"/>
              <a:t>&gt; To use </a:t>
            </a:r>
            <a:r>
              <a:rPr lang="en-US" dirty="0" err="1" smtClean="0"/>
              <a:t>javac</a:t>
            </a:r>
            <a:r>
              <a:rPr lang="en-US" dirty="0" smtClean="0"/>
              <a:t> to compile a program and java to run a program</a:t>
            </a:r>
          </a:p>
          <a:p>
            <a:endParaRPr lang="en-US" dirty="0" smtClean="0"/>
          </a:p>
          <a:p>
            <a:r>
              <a:rPr lang="en-US" dirty="0" smtClean="0"/>
              <a:t>&gt; To use the </a:t>
            </a:r>
            <a:r>
              <a:rPr lang="en-US" dirty="0" err="1" smtClean="0"/>
              <a:t>classpath</a:t>
            </a:r>
            <a:r>
              <a:rPr lang="en-US" dirty="0" smtClean="0"/>
              <a:t> and library path options</a:t>
            </a:r>
          </a:p>
          <a:p>
            <a:endParaRPr lang="en-US" dirty="0" smtClean="0"/>
          </a:p>
          <a:p>
            <a:r>
              <a:rPr lang="en-US" dirty="0" smtClean="0"/>
              <a:t>&gt; To show how to use Processing libraries directly from Java programs</a:t>
            </a:r>
          </a:p>
          <a:p>
            <a:endParaRPr lang="en-US" dirty="0" smtClean="0"/>
          </a:p>
          <a:p>
            <a:r>
              <a:rPr lang="en-US" dirty="0" smtClean="0"/>
              <a:t>&gt; To write a bash script to simplify compilation</a:t>
            </a:r>
          </a:p>
          <a:p>
            <a:endParaRPr lang="en-US" dirty="0" smtClean="0"/>
          </a:p>
          <a:p>
            <a:r>
              <a:rPr lang="en-US" dirty="0" smtClean="0"/>
              <a:t>&gt; To look at the Eclipse IDE</a:t>
            </a:r>
          </a:p>
          <a:p>
            <a:endParaRPr lang="en-US" dirty="0" smtClean="0"/>
          </a:p>
          <a:p>
            <a:r>
              <a:rPr lang="en-US" dirty="0" smtClean="0"/>
              <a:t>&gt; To introduce the controlP5 GUI library for Processing</a:t>
            </a:r>
          </a:p>
          <a:p>
            <a:endParaRPr lang="en-US" dirty="0" smtClean="0"/>
          </a:p>
          <a:p>
            <a:r>
              <a:rPr lang="en-US" dirty="0" smtClean="0"/>
              <a:t>&gt; To introduce the Swing GUI library for Java </a:t>
            </a:r>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a:t>
            </a:r>
            <a:endParaRPr lang="en-US" dirty="0"/>
          </a:p>
        </p:txBody>
      </p:sp>
      <p:sp>
        <p:nvSpPr>
          <p:cNvPr id="3" name="Content Placeholder 2"/>
          <p:cNvSpPr>
            <a:spLocks noGrp="1"/>
          </p:cNvSpPr>
          <p:nvPr>
            <p:ph idx="1"/>
          </p:nvPr>
        </p:nvSpPr>
        <p:spPr/>
        <p:txBody>
          <a:bodyPr/>
          <a:lstStyle/>
          <a:p>
            <a:r>
              <a:rPr lang="en-US" dirty="0" smtClean="0"/>
              <a:t>I'll walk you through this...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a:t>
            </a:r>
            <a:endParaRPr lang="en-US" dirty="0"/>
          </a:p>
        </p:txBody>
      </p:sp>
      <p:sp>
        <p:nvSpPr>
          <p:cNvPr id="3" name="Content Placeholder 2"/>
          <p:cNvSpPr>
            <a:spLocks noGrp="1"/>
          </p:cNvSpPr>
          <p:nvPr>
            <p:ph idx="1"/>
          </p:nvPr>
        </p:nvSpPr>
        <p:spPr/>
        <p:txBody>
          <a:bodyPr/>
          <a:lstStyle/>
          <a:p>
            <a:r>
              <a:rPr lang="en-US" dirty="0" smtClean="0"/>
              <a:t>Graphical User Interface libraries allow you to add a set of controls to your programs. </a:t>
            </a:r>
          </a:p>
          <a:p>
            <a:endParaRPr lang="en-US" dirty="0" smtClean="0"/>
          </a:p>
          <a:p>
            <a:r>
              <a:rPr lang="en-US" dirty="0" smtClean="0"/>
              <a:t>Java -&gt; AWT widgets, Swing library, </a:t>
            </a:r>
            <a:r>
              <a:rPr lang="en-US" dirty="0" err="1" smtClean="0"/>
              <a:t>JavaFX</a:t>
            </a:r>
            <a:r>
              <a:rPr lang="en-US" dirty="0" smtClean="0"/>
              <a:t>, SWT</a:t>
            </a:r>
          </a:p>
          <a:p>
            <a:endParaRPr lang="en-US" dirty="0" smtClean="0"/>
          </a:p>
          <a:p>
            <a:r>
              <a:rPr lang="en-US" dirty="0" smtClean="0"/>
              <a:t>Processing -&gt; built in, controlP5, other libraries (which I haven't tried)</a:t>
            </a:r>
          </a:p>
          <a:p>
            <a:endParaRPr lang="en-US" dirty="0" smtClean="0"/>
          </a:p>
          <a:p>
            <a:r>
              <a:rPr lang="en-US" dirty="0" smtClean="0"/>
              <a:t>Cross platform -&gt; Qt / Qt-Jambi</a:t>
            </a:r>
          </a:p>
          <a:p>
            <a:endParaRPr lang="en-US" dirty="0" smtClean="0"/>
          </a:p>
          <a:p>
            <a:r>
              <a:rPr lang="en-US" dirty="0" smtClean="0"/>
              <a:t>Game input libraries (for other devices) -&gt; </a:t>
            </a:r>
            <a:r>
              <a:rPr lang="en-US" dirty="0" err="1" smtClean="0"/>
              <a:t>JInput</a:t>
            </a:r>
            <a:r>
              <a:rPr lang="en-US" dirty="0" smtClean="0"/>
              <a:t>, SDL bindings, </a:t>
            </a:r>
            <a:r>
              <a:rPr lang="en-US" dirty="0" err="1" smtClean="0"/>
              <a:t>JMonkeyEngine</a:t>
            </a:r>
            <a:r>
              <a:rPr lang="en-US" dirty="0" smtClean="0"/>
              <a:t>, etc</a:t>
            </a:r>
          </a:p>
          <a:p>
            <a:endParaRPr lang="en-US" dirty="0" smtClean="0"/>
          </a:p>
          <a:p>
            <a:endParaRPr lang="en-US" dirty="0" smtClean="0"/>
          </a:p>
          <a:p>
            <a:r>
              <a:rPr lang="en-US" dirty="0" smtClean="0"/>
              <a:t>we'll look just at mouse and keyboard inputs for now.</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controlP5 GUI library for Processing</a:t>
            </a:r>
            <a:endParaRPr lang="en-US" dirty="0"/>
          </a:p>
        </p:txBody>
      </p:sp>
      <p:sp>
        <p:nvSpPr>
          <p:cNvPr id="3" name="Content Placeholder 2"/>
          <p:cNvSpPr>
            <a:spLocks noGrp="1"/>
          </p:cNvSpPr>
          <p:nvPr>
            <p:ph idx="1"/>
          </p:nvPr>
        </p:nvSpPr>
        <p:spPr/>
        <p:txBody>
          <a:bodyPr/>
          <a:lstStyle/>
          <a:p>
            <a:endParaRPr lang="en-US" dirty="0" smtClean="0"/>
          </a:p>
          <a:p>
            <a:r>
              <a:rPr lang="en-US" dirty="0" smtClean="0"/>
              <a:t>//slider example</a:t>
            </a:r>
          </a:p>
          <a:p>
            <a:endParaRPr lang="en-US" dirty="0" smtClean="0"/>
          </a:p>
          <a:p>
            <a:r>
              <a:rPr lang="en-US" dirty="0" smtClean="0"/>
              <a:t>import </a:t>
            </a:r>
            <a:r>
              <a:rPr lang="en-US" dirty="0" smtClean="0"/>
              <a:t>controlP5.*;</a:t>
            </a:r>
          </a:p>
          <a:p>
            <a:endParaRPr lang="en-US" dirty="0" smtClean="0"/>
          </a:p>
          <a:p>
            <a:r>
              <a:rPr lang="en-US" dirty="0" smtClean="0"/>
              <a:t>ControlP5 controlP5;</a:t>
            </a:r>
          </a:p>
          <a:p>
            <a:r>
              <a:rPr lang="en-US" dirty="0" err="1" smtClean="0"/>
              <a:t>int</a:t>
            </a:r>
            <a:r>
              <a:rPr lang="en-US" dirty="0" smtClean="0"/>
              <a:t> </a:t>
            </a:r>
            <a:r>
              <a:rPr lang="en-US" dirty="0" err="1" smtClean="0"/>
              <a:t>sliderValue</a:t>
            </a:r>
            <a:r>
              <a:rPr lang="en-US" dirty="0" smtClean="0"/>
              <a:t> = 100;</a:t>
            </a:r>
          </a:p>
          <a:p>
            <a:endParaRPr lang="en-US" dirty="0" smtClean="0"/>
          </a:p>
          <a:p>
            <a:r>
              <a:rPr lang="en-US" dirty="0" smtClean="0"/>
              <a:t>void setup() {</a:t>
            </a:r>
          </a:p>
          <a:p>
            <a:r>
              <a:rPr lang="en-US" dirty="0" smtClean="0"/>
              <a:t>  size(400,200);</a:t>
            </a:r>
          </a:p>
          <a:p>
            <a:r>
              <a:rPr lang="en-US" dirty="0" smtClean="0"/>
              <a:t>  controlP5 = new ControlP5(this);</a:t>
            </a:r>
          </a:p>
          <a:p>
            <a:r>
              <a:rPr lang="en-US" dirty="0" smtClean="0"/>
              <a:t>  controlP5.addSlider("sliderValue"</a:t>
            </a:r>
            <a:r>
              <a:rPr lang="en-US" dirty="0" smtClean="0"/>
              <a:t>, /*range*/ 0,255,128, /*location*/ 120,120,100,30</a:t>
            </a:r>
            <a:r>
              <a:rPr lang="en-US" dirty="0" smtClean="0"/>
              <a:t>);</a:t>
            </a:r>
          </a:p>
          <a:p>
            <a:r>
              <a:rPr lang="en-US" dirty="0" smtClean="0"/>
              <a:t>}</a:t>
            </a:r>
          </a:p>
          <a:p>
            <a:endParaRPr lang="en-US" dirty="0" smtClean="0"/>
          </a:p>
          <a:p>
            <a:r>
              <a:rPr lang="en-US" dirty="0" smtClean="0"/>
              <a:t>void draw() {</a:t>
            </a:r>
          </a:p>
          <a:p>
            <a:r>
              <a:rPr lang="en-US" dirty="0" smtClean="0"/>
              <a:t>  background(0);</a:t>
            </a:r>
          </a:p>
          <a:p>
            <a:r>
              <a:rPr lang="en-US" dirty="0" smtClean="0"/>
              <a:t>  </a:t>
            </a:r>
            <a:r>
              <a:rPr lang="en-US" dirty="0" err="1" smtClean="0"/>
              <a:t>fill(sliderValue</a:t>
            </a:r>
            <a:r>
              <a:rPr lang="en-US" dirty="0" smtClean="0"/>
              <a:t>);</a:t>
            </a:r>
          </a:p>
          <a:p>
            <a:r>
              <a:rPr lang="en-US" dirty="0" smtClean="0"/>
              <a:t>  rect(0,0,width,100);</a:t>
            </a:r>
          </a:p>
          <a:p>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GUI Framework for Java</a:t>
            </a:r>
            <a:endParaRPr lang="en-US" dirty="0"/>
          </a:p>
        </p:txBody>
      </p:sp>
      <p:sp>
        <p:nvSpPr>
          <p:cNvPr id="3" name="Content Placeholder 2"/>
          <p:cNvSpPr>
            <a:spLocks noGrp="1"/>
          </p:cNvSpPr>
          <p:nvPr>
            <p:ph idx="1"/>
          </p:nvPr>
        </p:nvSpPr>
        <p:spPr/>
        <p:txBody>
          <a:bodyPr>
            <a:normAutofit/>
          </a:bodyPr>
          <a:lstStyle/>
          <a:p>
            <a:r>
              <a:rPr lang="en-US" sz="1200" dirty="0" smtClean="0"/>
              <a:t>import </a:t>
            </a:r>
            <a:r>
              <a:rPr lang="en-US" sz="1200" dirty="0" err="1" smtClean="0"/>
              <a:t>javax.swing</a:t>
            </a:r>
            <a:r>
              <a:rPr lang="en-US" sz="1200" dirty="0" smtClean="0"/>
              <a:t>.*;</a:t>
            </a:r>
          </a:p>
          <a:p>
            <a:r>
              <a:rPr lang="en-US" sz="1200" dirty="0" smtClean="0"/>
              <a:t>import </a:t>
            </a:r>
            <a:r>
              <a:rPr lang="en-US" sz="1200" dirty="0" err="1" smtClean="0"/>
              <a:t>java.awt.event</a:t>
            </a:r>
            <a:r>
              <a:rPr lang="en-US" sz="1200" dirty="0" smtClean="0"/>
              <a:t>.*;</a:t>
            </a:r>
            <a:endParaRPr lang="en-US" sz="1200" dirty="0" smtClean="0"/>
          </a:p>
          <a:p>
            <a:r>
              <a:rPr lang="en-US" sz="1200" dirty="0" smtClean="0"/>
              <a:t>public </a:t>
            </a:r>
            <a:r>
              <a:rPr lang="en-US" sz="1200" dirty="0" smtClean="0"/>
              <a:t>class Buttons extends </a:t>
            </a:r>
            <a:r>
              <a:rPr lang="en-US" sz="1200" dirty="0" err="1" smtClean="0"/>
              <a:t>JPanel</a:t>
            </a:r>
            <a:r>
              <a:rPr lang="en-US" sz="1200" dirty="0" smtClean="0"/>
              <a:t> implements </a:t>
            </a:r>
            <a:r>
              <a:rPr lang="en-US" sz="1200" dirty="0" err="1" smtClean="0"/>
              <a:t>ActionListener</a:t>
            </a:r>
            <a:r>
              <a:rPr lang="en-US" sz="1200" dirty="0" smtClean="0"/>
              <a:t> {</a:t>
            </a:r>
            <a:endParaRPr lang="en-US" sz="1200" dirty="0" smtClean="0"/>
          </a:p>
          <a:p>
            <a:r>
              <a:rPr lang="en-US" sz="1200" dirty="0" smtClean="0"/>
              <a:t>  public Buttons() {</a:t>
            </a:r>
          </a:p>
          <a:p>
            <a:r>
              <a:rPr lang="en-US" sz="1200" dirty="0" smtClean="0"/>
              <a:t>    </a:t>
            </a:r>
            <a:r>
              <a:rPr lang="en-US" sz="1200" dirty="0" err="1" smtClean="0"/>
              <a:t>JButton</a:t>
            </a:r>
            <a:r>
              <a:rPr lang="en-US" sz="1200" dirty="0" smtClean="0"/>
              <a:t> b1 = new </a:t>
            </a:r>
            <a:r>
              <a:rPr lang="en-US" sz="1200" dirty="0" err="1" smtClean="0"/>
              <a:t>JButton("Press</a:t>
            </a:r>
            <a:r>
              <a:rPr lang="en-US" sz="1200" dirty="0" smtClean="0"/>
              <a:t> me!");</a:t>
            </a:r>
          </a:p>
          <a:p>
            <a:r>
              <a:rPr lang="en-US" sz="1200" dirty="0" smtClean="0"/>
              <a:t>    b1.addActionListener(this);</a:t>
            </a:r>
          </a:p>
          <a:p>
            <a:r>
              <a:rPr lang="en-US" sz="1200" dirty="0" smtClean="0"/>
              <a:t>    add(b1);</a:t>
            </a:r>
          </a:p>
          <a:p>
            <a:r>
              <a:rPr lang="en-US" sz="1200" dirty="0" smtClean="0"/>
              <a:t>  } </a:t>
            </a:r>
            <a:endParaRPr lang="en-US" sz="1200" dirty="0" smtClean="0"/>
          </a:p>
          <a:p>
            <a:endParaRPr lang="en-US" sz="1200" dirty="0" smtClean="0"/>
          </a:p>
          <a:p>
            <a:r>
              <a:rPr lang="en-US" sz="1200" dirty="0" smtClean="0"/>
              <a:t>  public </a:t>
            </a:r>
            <a:r>
              <a:rPr lang="en-US" sz="1200" dirty="0" smtClean="0"/>
              <a:t>void </a:t>
            </a:r>
            <a:r>
              <a:rPr lang="en-US" sz="1200" dirty="0" err="1" smtClean="0"/>
              <a:t>actionPerformed(ActionEvent</a:t>
            </a:r>
            <a:r>
              <a:rPr lang="en-US" sz="1200" dirty="0" smtClean="0"/>
              <a:t> </a:t>
            </a:r>
            <a:r>
              <a:rPr lang="en-US" sz="1200" dirty="0" err="1" smtClean="0"/>
              <a:t>e</a:t>
            </a:r>
            <a:r>
              <a:rPr lang="en-US" sz="1200" dirty="0" smtClean="0"/>
              <a:t>) {</a:t>
            </a:r>
          </a:p>
          <a:p>
            <a:r>
              <a:rPr lang="en-US" sz="1200" dirty="0" smtClean="0"/>
              <a:t>    </a:t>
            </a:r>
            <a:r>
              <a:rPr lang="en-US" sz="1200" dirty="0" err="1" smtClean="0"/>
              <a:t>System.out.println("you</a:t>
            </a:r>
            <a:r>
              <a:rPr lang="en-US" sz="1200" dirty="0" smtClean="0"/>
              <a:t> pressed the button!");</a:t>
            </a:r>
          </a:p>
          <a:p>
            <a:r>
              <a:rPr lang="en-US" sz="1200" dirty="0" smtClean="0"/>
              <a:t>  </a:t>
            </a:r>
            <a:r>
              <a:rPr lang="en-US" sz="1200" dirty="0" smtClean="0"/>
              <a:t>}</a:t>
            </a:r>
          </a:p>
          <a:p>
            <a:endParaRPr lang="en-US" sz="1200" dirty="0" smtClean="0"/>
          </a:p>
          <a:p>
            <a:r>
              <a:rPr lang="en-US" sz="1200" dirty="0" smtClean="0"/>
              <a:t>  public static void </a:t>
            </a:r>
            <a:r>
              <a:rPr lang="en-US" sz="1200" dirty="0" err="1" smtClean="0"/>
              <a:t>main(String</a:t>
            </a:r>
            <a:r>
              <a:rPr lang="en-US" sz="1200" dirty="0" smtClean="0"/>
              <a:t>[] </a:t>
            </a:r>
            <a:r>
              <a:rPr lang="en-US" sz="1200" dirty="0" err="1" smtClean="0"/>
              <a:t>args</a:t>
            </a:r>
            <a:r>
              <a:rPr lang="en-US" sz="1200" dirty="0" smtClean="0"/>
              <a:t>) </a:t>
            </a:r>
            <a:r>
              <a:rPr lang="en-US" sz="1200" dirty="0" smtClean="0"/>
              <a:t>{  </a:t>
            </a:r>
            <a:endParaRPr lang="en-US" sz="1200" dirty="0" smtClean="0"/>
          </a:p>
          <a:p>
            <a:r>
              <a:rPr lang="en-US" sz="1200" dirty="0" smtClean="0"/>
              <a:t> </a:t>
            </a:r>
            <a:r>
              <a:rPr lang="en-US" sz="1200" dirty="0" smtClean="0"/>
              <a:t>   </a:t>
            </a:r>
            <a:r>
              <a:rPr lang="en-US" sz="1200" dirty="0" err="1" smtClean="0"/>
              <a:t>javax.swing.SwingUtilities.invokeLater(new</a:t>
            </a:r>
            <a:r>
              <a:rPr lang="en-US" sz="1200" dirty="0" smtClean="0"/>
              <a:t> </a:t>
            </a:r>
            <a:r>
              <a:rPr lang="en-US" sz="1200" dirty="0" err="1" smtClean="0"/>
              <a:t>Runnable</a:t>
            </a:r>
            <a:r>
              <a:rPr lang="en-US" sz="1200" dirty="0" smtClean="0"/>
              <a:t>() {</a:t>
            </a:r>
          </a:p>
          <a:p>
            <a:r>
              <a:rPr lang="en-US" sz="1200" dirty="0" smtClean="0"/>
              <a:t>      public void run() {</a:t>
            </a:r>
            <a:endParaRPr lang="en-US" sz="1200" dirty="0" smtClean="0"/>
          </a:p>
          <a:p>
            <a:r>
              <a:rPr lang="en-US" sz="1200" dirty="0" smtClean="0"/>
              <a:t>        </a:t>
            </a:r>
            <a:r>
              <a:rPr lang="en-US" sz="1200" dirty="0" err="1" smtClean="0"/>
              <a:t>JFrame</a:t>
            </a:r>
            <a:r>
              <a:rPr lang="en-US" sz="1200" dirty="0" smtClean="0"/>
              <a:t> </a:t>
            </a:r>
            <a:r>
              <a:rPr lang="en-US" sz="1200" dirty="0" smtClean="0"/>
              <a:t>frame = new </a:t>
            </a:r>
            <a:r>
              <a:rPr lang="en-US" sz="1200" dirty="0" err="1" smtClean="0"/>
              <a:t>JFrame("Buttons</a:t>
            </a:r>
            <a:r>
              <a:rPr lang="en-US" sz="1200" dirty="0" smtClean="0"/>
              <a:t>!");</a:t>
            </a:r>
          </a:p>
          <a:p>
            <a:r>
              <a:rPr lang="en-US" sz="1200" dirty="0" smtClean="0"/>
              <a:t>   </a:t>
            </a:r>
            <a:r>
              <a:rPr lang="en-US" sz="1200" dirty="0" smtClean="0"/>
              <a:t>     </a:t>
            </a:r>
            <a:r>
              <a:rPr lang="en-US" sz="1200" dirty="0" err="1" smtClean="0"/>
              <a:t>frame.setDefaultCloseOperation</a:t>
            </a:r>
            <a:r>
              <a:rPr lang="en-US" sz="1200" dirty="0" err="1" smtClean="0"/>
              <a:t>(JFrame.EXIT_ON_CLOSE</a:t>
            </a:r>
            <a:r>
              <a:rPr lang="en-US" sz="1200" dirty="0" smtClean="0"/>
              <a:t>);</a:t>
            </a:r>
          </a:p>
          <a:p>
            <a:r>
              <a:rPr lang="en-US" sz="1200" dirty="0" smtClean="0"/>
              <a:t>   </a:t>
            </a:r>
            <a:r>
              <a:rPr lang="en-US" sz="1200" dirty="0" smtClean="0"/>
              <a:t>     </a:t>
            </a:r>
            <a:r>
              <a:rPr lang="en-US" sz="1200" dirty="0" err="1" smtClean="0"/>
              <a:t>frame.setContentPane</a:t>
            </a:r>
            <a:r>
              <a:rPr lang="en-US" sz="1200" dirty="0" err="1" smtClean="0"/>
              <a:t>(new</a:t>
            </a:r>
            <a:r>
              <a:rPr lang="en-US" sz="1200" dirty="0" smtClean="0"/>
              <a:t> Buttons());</a:t>
            </a:r>
          </a:p>
          <a:p>
            <a:r>
              <a:rPr lang="en-US" sz="1200" dirty="0" smtClean="0"/>
              <a:t>   </a:t>
            </a:r>
            <a:r>
              <a:rPr lang="en-US" sz="1200" dirty="0" smtClean="0"/>
              <a:t>     </a:t>
            </a:r>
            <a:r>
              <a:rPr lang="en-US" sz="1200" dirty="0" err="1" smtClean="0"/>
              <a:t>frame.pack</a:t>
            </a:r>
            <a:r>
              <a:rPr lang="en-US" sz="1200" dirty="0" smtClean="0"/>
              <a:t>();</a:t>
            </a:r>
          </a:p>
          <a:p>
            <a:r>
              <a:rPr lang="en-US" sz="1200" dirty="0" smtClean="0"/>
              <a:t>   </a:t>
            </a:r>
            <a:r>
              <a:rPr lang="en-US" sz="1200" dirty="0" smtClean="0"/>
              <a:t>     </a:t>
            </a:r>
            <a:r>
              <a:rPr lang="en-US" sz="1200" dirty="0" err="1" smtClean="0"/>
              <a:t>frame.setVisible</a:t>
            </a:r>
            <a:r>
              <a:rPr lang="en-US" sz="1200" dirty="0" err="1" smtClean="0"/>
              <a:t>(true</a:t>
            </a:r>
            <a:r>
              <a:rPr lang="en-US" sz="1200" dirty="0" smtClean="0"/>
              <a:t>)</a:t>
            </a:r>
            <a:r>
              <a:rPr lang="en-US" sz="1200" dirty="0" smtClean="0"/>
              <a:t>;</a:t>
            </a:r>
          </a:p>
          <a:p>
            <a:r>
              <a:rPr lang="en-US" sz="1200" dirty="0" smtClean="0"/>
              <a:t>      }</a:t>
            </a:r>
            <a:endParaRPr lang="en-US" sz="1200" dirty="0" smtClean="0"/>
          </a:p>
          <a:p>
            <a:r>
              <a:rPr lang="en-US" sz="1200" dirty="0" smtClean="0"/>
              <a:t>    });</a:t>
            </a:r>
          </a:p>
          <a:p>
            <a:r>
              <a:rPr lang="en-US" sz="1200" dirty="0" smtClean="0"/>
              <a:t>  }</a:t>
            </a:r>
          </a:p>
          <a:p>
            <a:r>
              <a:rPr lang="en-US" sz="1200" dirty="0" smtClean="0"/>
              <a:t>}</a:t>
            </a:r>
          </a:p>
          <a:p>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Java Program</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 Filename = </a:t>
            </a:r>
            <a:r>
              <a:rPr lang="en-US" dirty="0" err="1" smtClean="0"/>
              <a:t>Simple.java</a:t>
            </a:r>
            <a:r>
              <a:rPr lang="en-US" dirty="0" smtClean="0"/>
              <a:t> */</a:t>
            </a:r>
          </a:p>
          <a:p>
            <a:endParaRPr lang="en-US" dirty="0" smtClean="0"/>
          </a:p>
          <a:p>
            <a:r>
              <a:rPr lang="en-US" dirty="0" smtClean="0"/>
              <a:t>public </a:t>
            </a:r>
            <a:r>
              <a:rPr lang="en-US" dirty="0" smtClean="0"/>
              <a:t>class Simple {</a:t>
            </a:r>
          </a:p>
          <a:p>
            <a:r>
              <a:rPr lang="en-US" dirty="0" smtClean="0"/>
              <a:t>  public static void </a:t>
            </a:r>
            <a:r>
              <a:rPr lang="en-US" dirty="0" err="1" smtClean="0"/>
              <a:t>main(String</a:t>
            </a:r>
            <a:r>
              <a:rPr lang="en-US" dirty="0" smtClean="0"/>
              <a:t>[] </a:t>
            </a:r>
            <a:r>
              <a:rPr lang="en-US" dirty="0" err="1" smtClean="0"/>
              <a:t>args</a:t>
            </a:r>
            <a:r>
              <a:rPr lang="en-US" dirty="0" smtClean="0"/>
              <a:t>) {</a:t>
            </a:r>
          </a:p>
          <a:p>
            <a:r>
              <a:rPr lang="en-US" dirty="0" smtClean="0"/>
              <a:t>    </a:t>
            </a:r>
            <a:r>
              <a:rPr lang="en-US" dirty="0" err="1" smtClean="0"/>
              <a:t>System.out.println("Hello</a:t>
            </a:r>
            <a:r>
              <a:rPr lang="en-US" dirty="0" smtClean="0"/>
              <a:t> 201B!");</a:t>
            </a:r>
          </a:p>
          <a:p>
            <a:r>
              <a:rPr lang="en-US" dirty="0" smtClean="0"/>
              <a:t>  }</a:t>
            </a:r>
          </a:p>
          <a:p>
            <a:r>
              <a:rPr lang="en-US" dirty="0" smtClean="0"/>
              <a:t>}</a:t>
            </a:r>
          </a:p>
          <a:p>
            <a:endParaRPr lang="en-US" dirty="0" smtClean="0"/>
          </a:p>
          <a:p>
            <a:r>
              <a:rPr lang="en-US" dirty="0" smtClean="0"/>
              <a:t>&gt; </a:t>
            </a:r>
            <a:r>
              <a:rPr lang="en-US" dirty="0" err="1" smtClean="0"/>
              <a:t>javac</a:t>
            </a:r>
            <a:r>
              <a:rPr lang="en-US" dirty="0" smtClean="0"/>
              <a:t> </a:t>
            </a:r>
            <a:r>
              <a:rPr lang="en-US" dirty="0" err="1" smtClean="0"/>
              <a:t>Simple.java</a:t>
            </a:r>
            <a:endParaRPr lang="en-US" dirty="0" smtClean="0"/>
          </a:p>
          <a:p>
            <a:endParaRPr lang="en-US" dirty="0" smtClean="0"/>
          </a:p>
          <a:p>
            <a:r>
              <a:rPr lang="en-US" dirty="0" smtClean="0"/>
              <a:t>compiles the file </a:t>
            </a:r>
            <a:r>
              <a:rPr lang="en-US" dirty="0" err="1" smtClean="0"/>
              <a:t>Simple.java</a:t>
            </a:r>
            <a:r>
              <a:rPr lang="en-US" dirty="0" smtClean="0"/>
              <a:t> into java </a:t>
            </a:r>
            <a:r>
              <a:rPr lang="en-US" dirty="0" err="1" smtClean="0"/>
              <a:t>bytecode</a:t>
            </a:r>
            <a:r>
              <a:rPr lang="en-US" dirty="0" smtClean="0"/>
              <a:t> stored in the file </a:t>
            </a:r>
            <a:r>
              <a:rPr lang="en-US" dirty="0" err="1" smtClean="0"/>
              <a:t>Simple.class</a:t>
            </a:r>
            <a:endParaRPr lang="en-US" dirty="0" smtClean="0"/>
          </a:p>
          <a:p>
            <a:endParaRPr lang="en-US" dirty="0" smtClean="0"/>
          </a:p>
          <a:p>
            <a:r>
              <a:rPr lang="en-US" dirty="0" smtClean="0"/>
              <a:t>&gt; java Simple</a:t>
            </a:r>
          </a:p>
          <a:p>
            <a:endParaRPr lang="en-US" dirty="0" smtClean="0"/>
          </a:p>
          <a:p>
            <a:r>
              <a:rPr lang="en-US" dirty="0" smtClean="0"/>
              <a:t>runs the Simple program which prints out "Hello 201B!" to the console (to </a:t>
            </a:r>
            <a:r>
              <a:rPr lang="en-US" dirty="0" err="1" smtClean="0"/>
              <a:t>stdout</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Processing/</a:t>
            </a:r>
            <a:r>
              <a:rPr lang="en-US" dirty="0" err="1" smtClean="0"/>
              <a:t>PApplet</a:t>
            </a:r>
            <a:r>
              <a:rPr lang="en-US" dirty="0" smtClean="0"/>
              <a:t> wrapper</a:t>
            </a:r>
            <a:endParaRPr lang="en-US" dirty="0"/>
          </a:p>
        </p:txBody>
      </p:sp>
      <p:sp>
        <p:nvSpPr>
          <p:cNvPr id="3" name="Content Placeholder 2"/>
          <p:cNvSpPr>
            <a:spLocks noGrp="1"/>
          </p:cNvSpPr>
          <p:nvPr>
            <p:ph idx="1"/>
          </p:nvPr>
        </p:nvSpPr>
        <p:spPr/>
        <p:txBody>
          <a:bodyPr/>
          <a:lstStyle/>
          <a:p>
            <a:endParaRPr lang="en-US" dirty="0" smtClean="0"/>
          </a:p>
          <a:p>
            <a:r>
              <a:rPr lang="en-US" dirty="0" smtClean="0"/>
              <a:t>Why would we want to use Processing libraries from within Java?</a:t>
            </a:r>
          </a:p>
          <a:p>
            <a:endParaRPr lang="en-US" dirty="0" smtClean="0"/>
          </a:p>
          <a:p>
            <a:r>
              <a:rPr lang="en-US" dirty="0" smtClean="0"/>
              <a:t>&gt; To use an editor we are more familiar with (although the Processing IDE lets you use an external editor, you still have to run it from Processing)</a:t>
            </a:r>
          </a:p>
          <a:p>
            <a:endParaRPr lang="en-US" dirty="0" smtClean="0"/>
          </a:p>
          <a:p>
            <a:r>
              <a:rPr lang="en-US" dirty="0" smtClean="0"/>
              <a:t>&gt; To take advantage of the latest version of Java. The Processing compiler is still using Java 1.4 syntax, about 4 or 5 years old, which doesn't handle Generics or some of the nice syntax changes introduced in Java 1.5.</a:t>
            </a:r>
          </a:p>
          <a:p>
            <a:endParaRPr lang="en-US" dirty="0" smtClean="0"/>
          </a:p>
          <a:p>
            <a:r>
              <a:rPr lang="en-US" dirty="0" smtClean="0"/>
              <a:t>&gt; To be able to develop with an IDE with more functionality, which can be very useful for managing and debugging larger projects.</a:t>
            </a:r>
          </a:p>
          <a:p>
            <a:endParaRPr lang="en-US" dirty="0" smtClean="0"/>
          </a:p>
          <a:p>
            <a:r>
              <a:rPr lang="en-US" dirty="0" smtClean="0"/>
              <a:t>&gt; To be able to create regular classes. In Processing all classes are inner classes of the main sketch class.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Processing/</a:t>
            </a:r>
            <a:r>
              <a:rPr lang="en-US" dirty="0" err="1" smtClean="0"/>
              <a:t>PApplet</a:t>
            </a:r>
            <a:r>
              <a:rPr lang="en-US" dirty="0" smtClean="0"/>
              <a:t> wrapper</a:t>
            </a:r>
            <a:endParaRPr lang="en-US" dirty="0"/>
          </a:p>
        </p:txBody>
      </p:sp>
      <p:sp>
        <p:nvSpPr>
          <p:cNvPr id="3" name="Content Placeholder 2"/>
          <p:cNvSpPr>
            <a:spLocks noGrp="1"/>
          </p:cNvSpPr>
          <p:nvPr>
            <p:ph idx="1"/>
          </p:nvPr>
        </p:nvSpPr>
        <p:spPr/>
        <p:txBody>
          <a:bodyPr/>
          <a:lstStyle/>
          <a:p>
            <a:r>
              <a:rPr lang="en-US" dirty="0" smtClean="0"/>
              <a:t>/* File </a:t>
            </a:r>
            <a:r>
              <a:rPr lang="en-US" dirty="0" err="1" smtClean="0"/>
              <a:t>MyProcessingSketch.java</a:t>
            </a:r>
            <a:r>
              <a:rPr lang="en-US" dirty="0" smtClean="0"/>
              <a:t> */</a:t>
            </a:r>
          </a:p>
          <a:p>
            <a:endParaRPr lang="en-US" dirty="0" smtClean="0"/>
          </a:p>
          <a:p>
            <a:r>
              <a:rPr lang="en-US" dirty="0" smtClean="0"/>
              <a:t>import </a:t>
            </a:r>
            <a:r>
              <a:rPr lang="en-US" dirty="0" err="1" smtClean="0"/>
              <a:t>processing.core</a:t>
            </a:r>
            <a:r>
              <a:rPr lang="en-US" dirty="0" smtClean="0"/>
              <a:t>.*</a:t>
            </a:r>
            <a:r>
              <a:rPr lang="en-US" dirty="0" smtClean="0"/>
              <a:t>; //import the main Processing libraries</a:t>
            </a:r>
          </a:p>
          <a:p>
            <a:endParaRPr lang="en-US" dirty="0" smtClean="0"/>
          </a:p>
          <a:p>
            <a:r>
              <a:rPr lang="en-US" dirty="0" smtClean="0"/>
              <a:t>public class</a:t>
            </a:r>
            <a:r>
              <a:rPr lang="en-US" dirty="0" smtClean="0"/>
              <a:t> </a:t>
            </a:r>
            <a:r>
              <a:rPr lang="en-US" dirty="0" err="1" smtClean="0"/>
              <a:t>MyProcessingSketch</a:t>
            </a:r>
            <a:r>
              <a:rPr lang="en-US" dirty="0" smtClean="0"/>
              <a:t> {</a:t>
            </a:r>
          </a:p>
          <a:p>
            <a:r>
              <a:rPr lang="en-US" dirty="0" smtClean="0"/>
              <a:t>	public </a:t>
            </a:r>
            <a:r>
              <a:rPr lang="en-US" dirty="0" smtClean="0"/>
              <a:t>static void </a:t>
            </a:r>
            <a:r>
              <a:rPr lang="en-US" dirty="0" err="1" smtClean="0"/>
              <a:t>main(String</a:t>
            </a:r>
            <a:r>
              <a:rPr lang="en-US" dirty="0" smtClean="0"/>
              <a:t> </a:t>
            </a:r>
            <a:r>
              <a:rPr lang="en-US" dirty="0" err="1" smtClean="0"/>
              <a:t>args</a:t>
            </a:r>
            <a:r>
              <a:rPr lang="en-US" dirty="0" smtClean="0"/>
              <a:t>[]) {</a:t>
            </a:r>
            <a:endParaRPr lang="en-US" dirty="0" smtClean="0"/>
          </a:p>
          <a:p>
            <a:r>
              <a:rPr lang="en-US" dirty="0" smtClean="0"/>
              <a:t>		</a:t>
            </a:r>
            <a:r>
              <a:rPr lang="en-US" dirty="0" err="1" smtClean="0"/>
              <a:t>PApplet.main</a:t>
            </a:r>
            <a:r>
              <a:rPr lang="en-US" dirty="0" err="1" smtClean="0"/>
              <a:t>(args</a:t>
            </a:r>
            <a:r>
              <a:rPr lang="en-US" dirty="0" smtClean="0"/>
              <a:t>)</a:t>
            </a:r>
            <a:r>
              <a:rPr lang="en-US" dirty="0" smtClean="0"/>
              <a:t>; //call the main Processing method to initialize the Processing environment</a:t>
            </a:r>
          </a:p>
          <a:p>
            <a:r>
              <a:rPr lang="en-US" dirty="0" smtClean="0"/>
              <a:t>	}</a:t>
            </a:r>
          </a:p>
          <a:p>
            <a:endParaRPr lang="en-US" dirty="0" smtClean="0"/>
          </a:p>
          <a:p>
            <a:r>
              <a:rPr lang="en-US" dirty="0" smtClean="0"/>
              <a:t>	public </a:t>
            </a:r>
            <a:r>
              <a:rPr lang="en-US" dirty="0" smtClean="0"/>
              <a:t>void setup() </a:t>
            </a:r>
            <a:r>
              <a:rPr lang="en-US" dirty="0" smtClean="0"/>
              <a:t>{ /</a:t>
            </a:r>
            <a:r>
              <a:rPr lang="en-US" dirty="0" smtClean="0"/>
              <a:t>/overrides the setup method in </a:t>
            </a:r>
            <a:r>
              <a:rPr lang="en-US" dirty="0" err="1" smtClean="0"/>
              <a:t>PApplet</a:t>
            </a:r>
            <a:endParaRPr lang="en-US" dirty="0" smtClean="0"/>
          </a:p>
          <a:p>
            <a:r>
              <a:rPr lang="en-US" dirty="0" smtClean="0"/>
              <a:t>		size</a:t>
            </a:r>
            <a:r>
              <a:rPr lang="en-US" dirty="0" smtClean="0"/>
              <a:t>(</a:t>
            </a:r>
            <a:r>
              <a:rPr lang="en-US" dirty="0" smtClean="0"/>
              <a:t>200,200); </a:t>
            </a:r>
          </a:p>
          <a:p>
            <a:r>
              <a:rPr lang="en-US" dirty="0" smtClean="0"/>
              <a:t>		//etc...</a:t>
            </a:r>
          </a:p>
          <a:p>
            <a:r>
              <a:rPr lang="en-US" dirty="0" smtClean="0"/>
              <a:t>	}</a:t>
            </a:r>
          </a:p>
          <a:p>
            <a:r>
              <a:rPr lang="en-US" dirty="0" smtClean="0"/>
              <a:t>	</a:t>
            </a:r>
          </a:p>
          <a:p>
            <a:r>
              <a:rPr lang="en-US" dirty="0" smtClean="0"/>
              <a:t>	public </a:t>
            </a:r>
            <a:r>
              <a:rPr lang="en-US" dirty="0" smtClean="0"/>
              <a:t>void draw() </a:t>
            </a:r>
            <a:r>
              <a:rPr lang="en-US" dirty="0" smtClean="0"/>
              <a:t>{ /</a:t>
            </a:r>
            <a:r>
              <a:rPr lang="en-US" dirty="0" smtClean="0"/>
              <a:t>/overrides the draw method in </a:t>
            </a:r>
            <a:r>
              <a:rPr lang="en-US" dirty="0" err="1" smtClean="0"/>
              <a:t>PApplet</a:t>
            </a:r>
            <a:endParaRPr lang="en-US" dirty="0" smtClean="0"/>
          </a:p>
          <a:p>
            <a:r>
              <a:rPr lang="en-US" dirty="0" smtClean="0"/>
              <a:t>		//draw stuff...</a:t>
            </a:r>
          </a:p>
          <a:p>
            <a:r>
              <a:rPr lang="en-US" dirty="0" smtClean="0"/>
              <a:t>	}</a:t>
            </a:r>
          </a:p>
          <a:p>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Processing/</a:t>
            </a:r>
            <a:r>
              <a:rPr lang="en-US" dirty="0" err="1" smtClean="0"/>
              <a:t>PApplet</a:t>
            </a:r>
            <a:r>
              <a:rPr lang="en-US" dirty="0" smtClean="0"/>
              <a:t> wrapper</a:t>
            </a:r>
            <a:endParaRPr lang="en-US" dirty="0"/>
          </a:p>
        </p:txBody>
      </p:sp>
      <p:sp>
        <p:nvSpPr>
          <p:cNvPr id="3" name="Content Placeholder 2"/>
          <p:cNvSpPr>
            <a:spLocks noGrp="1"/>
          </p:cNvSpPr>
          <p:nvPr>
            <p:ph idx="1"/>
          </p:nvPr>
        </p:nvSpPr>
        <p:spPr/>
        <p:txBody>
          <a:bodyPr/>
          <a:lstStyle/>
          <a:p>
            <a:endParaRPr lang="en-US" dirty="0" smtClean="0"/>
          </a:p>
          <a:p>
            <a:r>
              <a:rPr lang="en-US" dirty="0" smtClean="0"/>
              <a:t>To</a:t>
            </a:r>
            <a:r>
              <a:rPr lang="en-US" dirty="0" smtClean="0"/>
              <a:t> compile &amp; run </a:t>
            </a:r>
            <a:r>
              <a:rPr lang="en-US" dirty="0" smtClean="0"/>
              <a:t>you </a:t>
            </a:r>
            <a:r>
              <a:rPr lang="en-US" dirty="0" smtClean="0"/>
              <a:t>will </a:t>
            </a:r>
            <a:r>
              <a:rPr lang="en-US" dirty="0" smtClean="0"/>
              <a:t>need to point your </a:t>
            </a:r>
            <a:r>
              <a:rPr lang="en-US" dirty="0" err="1" smtClean="0"/>
              <a:t>classpath</a:t>
            </a:r>
            <a:r>
              <a:rPr lang="en-US" dirty="0" smtClean="0"/>
              <a:t> to Processing's </a:t>
            </a:r>
            <a:r>
              <a:rPr lang="en-US" dirty="0" err="1" smtClean="0"/>
              <a:t>core.jar</a:t>
            </a:r>
            <a:endParaRPr lang="en-US" dirty="0" smtClean="0"/>
          </a:p>
          <a:p>
            <a:endParaRPr lang="en-US" dirty="0" smtClean="0"/>
          </a:p>
          <a:p>
            <a:r>
              <a:rPr lang="en-US" dirty="0" smtClean="0"/>
              <a:t>&gt; </a:t>
            </a:r>
            <a:r>
              <a:rPr lang="en-US" dirty="0" err="1" smtClean="0"/>
              <a:t>javac</a:t>
            </a:r>
            <a:r>
              <a:rPr lang="en-US" dirty="0" smtClean="0"/>
              <a:t> -cp </a:t>
            </a:r>
            <a:r>
              <a:rPr lang="en-US" dirty="0" err="1" smtClean="0"/>
              <a:t>locationOfLibs/core.jar</a:t>
            </a:r>
            <a:r>
              <a:rPr lang="en-US" dirty="0" smtClean="0"/>
              <a:t> </a:t>
            </a:r>
            <a:r>
              <a:rPr lang="en-US" dirty="0" err="1" smtClean="0"/>
              <a:t>MyProcessingSketch.java</a:t>
            </a:r>
            <a:endParaRPr lang="en-US" dirty="0" smtClean="0"/>
          </a:p>
          <a:p>
            <a:r>
              <a:rPr lang="en-US" dirty="0" smtClean="0"/>
              <a:t>//creates a file called </a:t>
            </a:r>
            <a:r>
              <a:rPr lang="en-US" dirty="0" err="1" smtClean="0"/>
              <a:t>MyProcessingSketch.class</a:t>
            </a:r>
            <a:endParaRPr lang="en-US" dirty="0" smtClean="0"/>
          </a:p>
          <a:p>
            <a:endParaRPr lang="en-US" dirty="0" smtClean="0"/>
          </a:p>
          <a:p>
            <a:r>
              <a:rPr lang="en-US" dirty="0" smtClean="0"/>
              <a:t>&gt; java -cp </a:t>
            </a:r>
            <a:r>
              <a:rPr lang="en-US" dirty="0" err="1" smtClean="0"/>
              <a:t>locationOfLibs/core.jar</a:t>
            </a:r>
            <a:r>
              <a:rPr lang="en-US" dirty="0" smtClean="0"/>
              <a:t> </a:t>
            </a:r>
            <a:r>
              <a:rPr lang="en-US" dirty="0" err="1" smtClean="0"/>
              <a:t>MyProcessingSketch</a:t>
            </a:r>
            <a:endParaRPr lang="en-US" dirty="0" smtClean="0"/>
          </a:p>
          <a:p>
            <a:r>
              <a:rPr lang="en-US" dirty="0" smtClean="0"/>
              <a:t>//runs the </a:t>
            </a:r>
            <a:r>
              <a:rPr lang="en-US" dirty="0" err="1" smtClean="0"/>
              <a:t>MyProcessingSketch</a:t>
            </a:r>
            <a:r>
              <a:rPr lang="en-US" dirty="0" smtClean="0"/>
              <a:t> program </a:t>
            </a:r>
          </a:p>
          <a:p>
            <a:endParaRPr lang="en-US" dirty="0" smtClean="0"/>
          </a:p>
          <a:p>
            <a:r>
              <a:rPr lang="en-US" dirty="0" smtClean="0"/>
              <a:t>To include other Processing libraries, such as controlP5 or minim, you simply add them to the </a:t>
            </a:r>
            <a:r>
              <a:rPr lang="en-US" dirty="0" err="1" smtClean="0"/>
              <a:t>classpath</a:t>
            </a:r>
            <a:r>
              <a:rPr lang="en-US" dirty="0" smtClean="0"/>
              <a:t> as well; and make sure to import them into your Java code.</a:t>
            </a:r>
          </a:p>
          <a:p>
            <a:endParaRPr lang="en-US" dirty="0" smtClean="0"/>
          </a:p>
          <a:p>
            <a:r>
              <a:rPr lang="en-US" dirty="0" smtClean="0"/>
              <a:t>&gt; java -cp lib/core.jar:lib/minim.jar:lib/controlP5.jar MySketch2.java</a:t>
            </a:r>
          </a:p>
          <a:p>
            <a:r>
              <a:rPr lang="en-US" dirty="0" smtClean="0"/>
              <a:t>&gt; </a:t>
            </a:r>
            <a:r>
              <a:rPr lang="en-US" dirty="0" err="1" smtClean="0"/>
              <a:t>javac</a:t>
            </a:r>
            <a:r>
              <a:rPr lang="en-US" dirty="0" smtClean="0"/>
              <a:t> </a:t>
            </a:r>
            <a:r>
              <a:rPr lang="en-US" dirty="0" smtClean="0"/>
              <a:t>-cp lib/core.jar:lib/minim.jar:lib/controlP5.jar </a:t>
            </a:r>
            <a:r>
              <a:rPr lang="en-US" dirty="0" smtClean="0"/>
              <a:t>MySketch2</a:t>
            </a:r>
          </a:p>
          <a:p>
            <a:endParaRPr lang="en-US" dirty="0" smtClean="0"/>
          </a:p>
          <a:p>
            <a:r>
              <a:rPr lang="en-US" dirty="0" smtClean="0"/>
              <a:t>Some libraries (e.g. OpenGL) also require </a:t>
            </a:r>
            <a:r>
              <a:rPr lang="en-US" i="1" dirty="0" smtClean="0"/>
              <a:t>native</a:t>
            </a:r>
            <a:r>
              <a:rPr lang="en-US" dirty="0" smtClean="0"/>
              <a:t> runtime libraries, which are specified using the </a:t>
            </a:r>
            <a:r>
              <a:rPr lang="en-US" i="1" dirty="0" smtClean="0"/>
              <a:t>-</a:t>
            </a:r>
            <a:r>
              <a:rPr lang="en-US" i="1" dirty="0" err="1" smtClean="0"/>
              <a:t>Djava.library.path</a:t>
            </a:r>
            <a:r>
              <a:rPr lang="en-US" dirty="0" smtClean="0"/>
              <a:t> flag.</a:t>
            </a:r>
          </a:p>
          <a:p>
            <a:endParaRPr lang="en-US" dirty="0" smtClean="0"/>
          </a:p>
          <a:p>
            <a:r>
              <a:rPr lang="en-US" dirty="0" smtClean="0"/>
              <a:t>&gt; java -cp </a:t>
            </a:r>
            <a:r>
              <a:rPr lang="en-US" dirty="0" err="1" smtClean="0"/>
              <a:t>lib/core.jar:lib</a:t>
            </a:r>
            <a:r>
              <a:rPr lang="en-US" dirty="0" err="1" smtClean="0"/>
              <a:t>/opengl.jar:lib/jogl.jar:lib/gluegen-rt.jar</a:t>
            </a:r>
            <a:r>
              <a:rPr lang="en-US" dirty="0" smtClean="0"/>
              <a:t> MySketch3.jar</a:t>
            </a:r>
          </a:p>
          <a:p>
            <a:r>
              <a:rPr lang="en-US" dirty="0" smtClean="0"/>
              <a:t>&gt; java -cp </a:t>
            </a:r>
            <a:r>
              <a:rPr lang="en-US" dirty="0" err="1" smtClean="0"/>
              <a:t>lib/core.jar:lib/opengl.jar:lib/jogl.jar:lib/gluegen-rt.jar</a:t>
            </a:r>
            <a:r>
              <a:rPr lang="en-US" dirty="0" smtClean="0"/>
              <a:t> </a:t>
            </a:r>
          </a:p>
          <a:p>
            <a:r>
              <a:rPr lang="en-US" dirty="0" smtClean="0"/>
              <a:t>	-</a:t>
            </a:r>
            <a:r>
              <a:rPr lang="en-US" dirty="0" err="1" smtClean="0"/>
              <a:t>Djava.library.path</a:t>
            </a:r>
            <a:r>
              <a:rPr lang="en-US" dirty="0" smtClean="0"/>
              <a:t>=lib/</a:t>
            </a:r>
            <a:r>
              <a:rPr lang="en-US" dirty="0" err="1" smtClean="0"/>
              <a:t>opengl</a:t>
            </a:r>
            <a:r>
              <a:rPr lang="en-US" dirty="0" smtClean="0"/>
              <a:t>-</a:t>
            </a:r>
            <a:r>
              <a:rPr lang="en-US" dirty="0" smtClean="0"/>
              <a:t>natives MySketch3</a:t>
            </a:r>
            <a:r>
              <a:rPr lang="en-US" dirty="0" smtClean="0"/>
              <a:t>.jar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bash helper script</a:t>
            </a:r>
            <a:endParaRPr lang="en-US" dirty="0"/>
          </a:p>
        </p:txBody>
      </p:sp>
      <p:sp>
        <p:nvSpPr>
          <p:cNvPr id="3" name="Content Placeholder 2"/>
          <p:cNvSpPr>
            <a:spLocks noGrp="1"/>
          </p:cNvSpPr>
          <p:nvPr>
            <p:ph idx="1"/>
          </p:nvPr>
        </p:nvSpPr>
        <p:spPr/>
        <p:txBody>
          <a:bodyPr/>
          <a:lstStyle/>
          <a:p>
            <a:endParaRPr lang="en-US" dirty="0" smtClean="0"/>
          </a:p>
          <a:p>
            <a:r>
              <a:rPr lang="en-US" b="1" i="1" dirty="0" smtClean="0"/>
              <a:t>//special </a:t>
            </a:r>
            <a:r>
              <a:rPr lang="en-US" b="1" i="1" dirty="0" smtClean="0"/>
              <a:t>first line that indicates that this is a bash script</a:t>
            </a:r>
            <a:endParaRPr lang="en-US" b="1" dirty="0" smtClean="0"/>
          </a:p>
          <a:p>
            <a:r>
              <a:rPr lang="en-US" dirty="0" smtClean="0"/>
              <a:t>#</a:t>
            </a:r>
            <a:r>
              <a:rPr lang="en-US" dirty="0" smtClean="0"/>
              <a:t>!/bin/</a:t>
            </a:r>
            <a:r>
              <a:rPr lang="en-US" dirty="0" smtClean="0"/>
              <a:t>bash</a:t>
            </a:r>
            <a:endParaRPr lang="en-US" i="1" dirty="0" smtClean="0"/>
          </a:p>
          <a:p>
            <a:endParaRPr lang="en-US" dirty="0" smtClean="0"/>
          </a:p>
          <a:p>
            <a:r>
              <a:rPr lang="en-US" b="1" i="1" dirty="0" smtClean="0"/>
              <a:t>//lines that begin with the # are comments ignored my the script</a:t>
            </a:r>
          </a:p>
          <a:p>
            <a:r>
              <a:rPr lang="en-US" dirty="0" smtClean="0"/>
              <a:t>#basic usage: ./</a:t>
            </a:r>
            <a:r>
              <a:rPr lang="en-US" dirty="0" err="1" smtClean="0"/>
              <a:t>runme.sh</a:t>
            </a:r>
            <a:r>
              <a:rPr lang="en-US" dirty="0" smtClean="0"/>
              <a:t> </a:t>
            </a:r>
            <a:r>
              <a:rPr lang="en-US" dirty="0" err="1" smtClean="0"/>
              <a:t>theSketch</a:t>
            </a:r>
            <a:r>
              <a:rPr lang="en-US" dirty="0" smtClean="0"/>
              <a:t> </a:t>
            </a:r>
          </a:p>
          <a:p>
            <a:r>
              <a:rPr lang="en-US" dirty="0" smtClean="0"/>
              <a:t>#</a:t>
            </a:r>
            <a:r>
              <a:rPr lang="en-US" dirty="0" err="1" smtClean="0"/>
              <a:t>fullscreen</a:t>
            </a:r>
            <a:r>
              <a:rPr lang="en-US" dirty="0" smtClean="0"/>
              <a:t> : ./</a:t>
            </a:r>
            <a:r>
              <a:rPr lang="en-US" dirty="0" err="1" smtClean="0"/>
              <a:t>runme.sh</a:t>
            </a:r>
            <a:r>
              <a:rPr lang="en-US" dirty="0" smtClean="0"/>
              <a:t> </a:t>
            </a:r>
            <a:r>
              <a:rPr lang="en-US" dirty="0" err="1" smtClean="0"/>
              <a:t>theSketch</a:t>
            </a:r>
            <a:r>
              <a:rPr lang="en-US" dirty="0" smtClean="0"/>
              <a:t> --present</a:t>
            </a:r>
            <a:endParaRPr lang="en-US" dirty="0" smtClean="0"/>
          </a:p>
          <a:p>
            <a:endParaRPr lang="en-US" dirty="0" smtClean="0"/>
          </a:p>
          <a:p>
            <a:r>
              <a:rPr lang="en-US" b="1" i="1" dirty="0" smtClean="0"/>
              <a:t>//variables are declared using the = operator</a:t>
            </a:r>
          </a:p>
          <a:p>
            <a:r>
              <a:rPr lang="en-US" dirty="0" smtClean="0"/>
              <a:t>### set directory locations</a:t>
            </a:r>
          </a:p>
          <a:p>
            <a:r>
              <a:rPr lang="en-US" dirty="0" smtClean="0"/>
              <a:t>P5_CP=</a:t>
            </a:r>
            <a:r>
              <a:rPr lang="en-US" dirty="0" err="1" smtClean="0"/>
              <a:t>lib/core.jar:lib/opengl.jar:lib/jogl.jar:lib/gluegen-rt.jar</a:t>
            </a:r>
            <a:endParaRPr lang="en-US" dirty="0" smtClean="0"/>
          </a:p>
          <a:p>
            <a:r>
              <a:rPr lang="en-US" dirty="0" smtClean="0"/>
              <a:t>P5_NATIVES</a:t>
            </a:r>
            <a:r>
              <a:rPr lang="en-US" dirty="0" smtClean="0"/>
              <a:t>=-</a:t>
            </a:r>
            <a:r>
              <a:rPr lang="en-US" dirty="0" err="1" smtClean="0"/>
              <a:t>Djava.library.path</a:t>
            </a:r>
            <a:r>
              <a:rPr lang="en-US" dirty="0" smtClean="0"/>
              <a:t>=lib/</a:t>
            </a:r>
            <a:r>
              <a:rPr lang="en-US" dirty="0" err="1" smtClean="0"/>
              <a:t>opengl</a:t>
            </a:r>
            <a:r>
              <a:rPr lang="en-US" dirty="0" smtClean="0"/>
              <a:t>-</a:t>
            </a:r>
            <a:r>
              <a:rPr lang="en-US" dirty="0" smtClean="0"/>
              <a:t>natives</a:t>
            </a:r>
          </a:p>
          <a:p>
            <a:endParaRPr lang="en-US" dirty="0" smtClean="0"/>
          </a:p>
          <a:p>
            <a:r>
              <a:rPr lang="en-US" b="1" i="1" dirty="0" smtClean="0"/>
              <a:t>//any shell command can be called from within the script</a:t>
            </a:r>
          </a:p>
          <a:p>
            <a:r>
              <a:rPr lang="en-US" b="1" i="1" dirty="0" smtClean="0"/>
              <a:t>//variables are indicated by prefixing a $</a:t>
            </a:r>
          </a:p>
          <a:p>
            <a:r>
              <a:rPr lang="en-US" b="1" i="1" dirty="0" smtClean="0"/>
              <a:t>//a $ followed by a number indicates an argument passed in from </a:t>
            </a:r>
            <a:r>
              <a:rPr lang="en-US" b="1" i="1" dirty="0" err="1" smtClean="0"/>
              <a:t>stdin</a:t>
            </a:r>
            <a:endParaRPr lang="en-US" b="1" i="1" dirty="0" smtClean="0"/>
          </a:p>
          <a:p>
            <a:r>
              <a:rPr lang="en-US" dirty="0" smtClean="0"/>
              <a:t>#</a:t>
            </a:r>
            <a:r>
              <a:rPr lang="en-US" dirty="0" smtClean="0"/>
              <a:t>## compile the files</a:t>
            </a:r>
          </a:p>
          <a:p>
            <a:r>
              <a:rPr lang="en-US" dirty="0" err="1" smtClean="0"/>
              <a:t>javac</a:t>
            </a:r>
            <a:r>
              <a:rPr lang="en-US" dirty="0" smtClean="0"/>
              <a:t> -cp ./$1:$P5_CP $1/*.java</a:t>
            </a:r>
          </a:p>
          <a:p>
            <a:endParaRPr lang="en-US" dirty="0" smtClean="0"/>
          </a:p>
          <a:p>
            <a:r>
              <a:rPr lang="en-US" dirty="0" smtClean="0"/>
              <a:t>### run the files ($2 can be set to '--present' for </a:t>
            </a:r>
            <a:r>
              <a:rPr lang="en-US" dirty="0" err="1" smtClean="0"/>
              <a:t>fullscreen</a:t>
            </a:r>
            <a:r>
              <a:rPr lang="en-US" dirty="0" smtClean="0"/>
              <a:t> mode, otherwise it should not be defined)</a:t>
            </a:r>
            <a:endParaRPr lang="en-US" dirty="0" smtClean="0"/>
          </a:p>
          <a:p>
            <a:r>
              <a:rPr lang="en-US" dirty="0" smtClean="0"/>
              <a:t>java -cp ./$1:$P5_CP $P5_NATIVES $1 $2 $1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bash helper script</a:t>
            </a:r>
            <a:endParaRPr lang="en-US" dirty="0"/>
          </a:p>
        </p:txBody>
      </p:sp>
      <p:sp>
        <p:nvSpPr>
          <p:cNvPr id="3" name="Content Placeholder 2"/>
          <p:cNvSpPr>
            <a:spLocks noGrp="1"/>
          </p:cNvSpPr>
          <p:nvPr>
            <p:ph idx="1"/>
          </p:nvPr>
        </p:nvSpPr>
        <p:spPr/>
        <p:txBody>
          <a:bodyPr/>
          <a:lstStyle/>
          <a:p>
            <a:endParaRPr lang="en-US" dirty="0" smtClean="0"/>
          </a:p>
          <a:p>
            <a:r>
              <a:rPr lang="en-US" dirty="0" smtClean="0"/>
              <a:t>By convention, bash shell scripts end with .</a:t>
            </a:r>
            <a:r>
              <a:rPr lang="en-US" dirty="0" err="1" smtClean="0"/>
              <a:t>sh</a:t>
            </a:r>
            <a:endParaRPr lang="en-US" dirty="0" smtClean="0"/>
          </a:p>
          <a:p>
            <a:r>
              <a:rPr lang="en-US" dirty="0" smtClean="0"/>
              <a:t> </a:t>
            </a:r>
          </a:p>
          <a:p>
            <a:r>
              <a:rPr lang="en-US" dirty="0" smtClean="0"/>
              <a:t>To run your script, you must first make it executable using the </a:t>
            </a:r>
            <a:r>
              <a:rPr lang="en-US" b="1" dirty="0" err="1" smtClean="0"/>
              <a:t>chmod</a:t>
            </a:r>
            <a:r>
              <a:rPr lang="en-US" dirty="0" smtClean="0"/>
              <a:t> command:</a:t>
            </a:r>
          </a:p>
          <a:p>
            <a:endParaRPr lang="en-US" dirty="0" smtClean="0"/>
          </a:p>
          <a:p>
            <a:r>
              <a:rPr lang="en-US" dirty="0" smtClean="0"/>
              <a:t>&gt; </a:t>
            </a:r>
            <a:r>
              <a:rPr lang="en-US" dirty="0" err="1" smtClean="0"/>
              <a:t>chmod</a:t>
            </a:r>
            <a:r>
              <a:rPr lang="en-US" dirty="0" smtClean="0"/>
              <a:t> +</a:t>
            </a:r>
            <a:r>
              <a:rPr lang="en-US" dirty="0" err="1" smtClean="0"/>
              <a:t>x</a:t>
            </a:r>
            <a:r>
              <a:rPr lang="en-US" dirty="0" smtClean="0"/>
              <a:t> </a:t>
            </a:r>
            <a:r>
              <a:rPr lang="en-US" dirty="0" err="1" smtClean="0"/>
              <a:t>myscript.sh</a:t>
            </a:r>
            <a:endParaRPr lang="en-US" dirty="0" smtClean="0"/>
          </a:p>
          <a:p>
            <a:endParaRPr lang="en-US" dirty="0" smtClean="0"/>
          </a:p>
          <a:p>
            <a:r>
              <a:rPr lang="en-US" dirty="0" smtClean="0"/>
              <a:t>And then you can run your new </a:t>
            </a:r>
            <a:r>
              <a:rPr lang="en-US" dirty="0" err="1" smtClean="0"/>
              <a:t>unix</a:t>
            </a:r>
            <a:r>
              <a:rPr lang="en-US" dirty="0" smtClean="0"/>
              <a:t> command </a:t>
            </a:r>
            <a:r>
              <a:rPr lang="en-US" b="1" dirty="0" err="1" smtClean="0"/>
              <a:t>myscript.sh</a:t>
            </a:r>
            <a:r>
              <a:rPr lang="en-US" dirty="0" smtClean="0"/>
              <a:t> from the command line:</a:t>
            </a:r>
          </a:p>
          <a:p>
            <a:endParaRPr lang="en-US" dirty="0" smtClean="0"/>
          </a:p>
          <a:p>
            <a:r>
              <a:rPr lang="en-US" dirty="0" smtClean="0"/>
              <a:t>&gt; </a:t>
            </a:r>
            <a:r>
              <a:rPr lang="en-US" dirty="0" err="1" smtClean="0"/>
              <a:t>myscript.sh</a:t>
            </a:r>
            <a:r>
              <a:rPr lang="en-US" dirty="0" smtClean="0"/>
              <a:t> </a:t>
            </a:r>
            <a:r>
              <a:rPr lang="en-US" dirty="0" err="1" smtClean="0"/>
              <a:t>MyProcessingSketch</a:t>
            </a:r>
            <a:r>
              <a:rPr lang="en-US" dirty="0" smtClean="0"/>
              <a:t> --present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vim usage</a:t>
            </a:r>
            <a:endParaRPr lang="en-US" dirty="0"/>
          </a:p>
        </p:txBody>
      </p:sp>
      <p:sp>
        <p:nvSpPr>
          <p:cNvPr id="3" name="Content Placeholder 2"/>
          <p:cNvSpPr>
            <a:spLocks noGrp="1"/>
          </p:cNvSpPr>
          <p:nvPr>
            <p:ph idx="1"/>
          </p:nvPr>
        </p:nvSpPr>
        <p:spPr/>
        <p:txBody>
          <a:bodyPr/>
          <a:lstStyle/>
          <a:p>
            <a:r>
              <a:rPr lang="en-US" dirty="0" smtClean="0"/>
              <a:t>V</a:t>
            </a:r>
            <a:r>
              <a:rPr lang="en-US" dirty="0" smtClean="0"/>
              <a:t>im is the standard editor in bash. You do not have to use it if you don't want to! </a:t>
            </a:r>
          </a:p>
          <a:p>
            <a:endParaRPr lang="en-US" dirty="0" smtClean="0"/>
          </a:p>
          <a:p>
            <a:r>
              <a:rPr lang="en-US" dirty="0" err="1" smtClean="0"/>
              <a:t>gvim/MacVim</a:t>
            </a:r>
            <a:r>
              <a:rPr lang="en-US" dirty="0" smtClean="0"/>
              <a:t> is a nice GUI version of vi/vim. All of the below instructions apply to it as well.</a:t>
            </a:r>
          </a:p>
          <a:p>
            <a:endParaRPr lang="en-US" dirty="0" smtClean="0"/>
          </a:p>
          <a:p>
            <a:r>
              <a:rPr lang="en-US" dirty="0" smtClean="0"/>
              <a:t>to open a new java file:</a:t>
            </a:r>
          </a:p>
          <a:p>
            <a:r>
              <a:rPr lang="en-US" dirty="0" smtClean="0"/>
              <a:t>&gt; vi </a:t>
            </a:r>
            <a:r>
              <a:rPr lang="en-US" dirty="0" err="1" smtClean="0"/>
              <a:t>JavaFile.java</a:t>
            </a:r>
            <a:endParaRPr lang="en-US" dirty="0" smtClean="0"/>
          </a:p>
          <a:p>
            <a:endParaRPr lang="en-US" dirty="0" smtClean="0"/>
          </a:p>
          <a:p>
            <a:r>
              <a:rPr lang="en-US" dirty="0" smtClean="0"/>
              <a:t>this will create an empty file and initially place you in "command mode."</a:t>
            </a:r>
          </a:p>
          <a:p>
            <a:endParaRPr lang="en-US" dirty="0" smtClean="0"/>
          </a:p>
          <a:p>
            <a:r>
              <a:rPr lang="en-US" dirty="0" smtClean="0"/>
              <a:t>&gt; press "</a:t>
            </a:r>
            <a:r>
              <a:rPr lang="en-US" dirty="0" err="1" smtClean="0"/>
              <a:t>i</a:t>
            </a:r>
            <a:r>
              <a:rPr lang="en-US" dirty="0" smtClean="0"/>
              <a:t>" (for insert) </a:t>
            </a:r>
          </a:p>
          <a:p>
            <a:r>
              <a:rPr lang="en-US" dirty="0" smtClean="0"/>
              <a:t>this will place you in "insert mode."</a:t>
            </a:r>
          </a:p>
          <a:p>
            <a:endParaRPr lang="en-US" dirty="0" smtClean="0"/>
          </a:p>
          <a:p>
            <a:r>
              <a:rPr lang="en-US" dirty="0" smtClean="0"/>
              <a:t>&gt; type in your code...</a:t>
            </a:r>
          </a:p>
          <a:p>
            <a:endParaRPr lang="en-US" dirty="0" smtClean="0"/>
          </a:p>
          <a:p>
            <a:r>
              <a:rPr lang="en-US" dirty="0" smtClean="0"/>
              <a:t>&gt; press "ESC" (to escape back to command mode)</a:t>
            </a:r>
          </a:p>
          <a:p>
            <a:endParaRPr lang="en-US" dirty="0" smtClean="0"/>
          </a:p>
          <a:p>
            <a:r>
              <a:rPr lang="en-US" dirty="0" smtClean="0"/>
              <a:t>&gt; type ":</a:t>
            </a:r>
            <a:r>
              <a:rPr lang="en-US" dirty="0" err="1" smtClean="0"/>
              <a:t>wq</a:t>
            </a:r>
            <a:r>
              <a:rPr lang="en-US" dirty="0" smtClean="0"/>
              <a:t>" (":" = instruction, "</a:t>
            </a:r>
            <a:r>
              <a:rPr lang="en-US" dirty="0" err="1" smtClean="0"/>
              <a:t>w</a:t>
            </a:r>
            <a:r>
              <a:rPr lang="en-US" dirty="0" smtClean="0"/>
              <a:t>" = write, "</a:t>
            </a:r>
            <a:r>
              <a:rPr lang="en-US" dirty="0" err="1" smtClean="0"/>
              <a:t>q</a:t>
            </a:r>
            <a:r>
              <a:rPr lang="en-US" dirty="0" smtClean="0"/>
              <a:t>" = quit)</a:t>
            </a:r>
          </a:p>
          <a:p>
            <a:r>
              <a:rPr lang="en-US" dirty="0" smtClean="0"/>
              <a:t>this will save your file and exit vi.</a:t>
            </a:r>
          </a:p>
          <a:p>
            <a:endParaRPr lang="en-US" dirty="0" smtClean="0"/>
          </a:p>
          <a:p>
            <a:r>
              <a:rPr lang="en-US" dirty="0" smtClean="0"/>
              <a:t>&gt; or type ":</a:t>
            </a:r>
            <a:r>
              <a:rPr lang="en-US" dirty="0" err="1" smtClean="0"/>
              <a:t>q</a:t>
            </a:r>
            <a:r>
              <a:rPr lang="en-US" dirty="0" smtClean="0"/>
              <a:t>!" if you want to exit without saving your file.</a:t>
            </a:r>
          </a:p>
          <a:p>
            <a:endParaRPr lang="en-US"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vim usage</a:t>
            </a:r>
            <a:endParaRPr lang="en-US" dirty="0"/>
          </a:p>
        </p:txBody>
      </p:sp>
      <p:sp>
        <p:nvSpPr>
          <p:cNvPr id="3" name="Content Placeholder 2"/>
          <p:cNvSpPr>
            <a:spLocks noGrp="1"/>
          </p:cNvSpPr>
          <p:nvPr>
            <p:ph idx="1"/>
          </p:nvPr>
        </p:nvSpPr>
        <p:spPr/>
        <p:txBody>
          <a:bodyPr/>
          <a:lstStyle/>
          <a:p>
            <a:r>
              <a:rPr lang="en-US" dirty="0" smtClean="0"/>
              <a:t>to re-open your file:</a:t>
            </a:r>
          </a:p>
          <a:p>
            <a:endParaRPr lang="en-US" dirty="0" smtClean="0"/>
          </a:p>
          <a:p>
            <a:r>
              <a:rPr lang="en-US" dirty="0" smtClean="0"/>
              <a:t>&gt; vi </a:t>
            </a:r>
            <a:r>
              <a:rPr lang="en-US" dirty="0" err="1" smtClean="0"/>
              <a:t>JavaFile.java</a:t>
            </a:r>
            <a:endParaRPr lang="en-US" dirty="0" smtClean="0"/>
          </a:p>
          <a:p>
            <a:endParaRPr lang="en-US" dirty="0" smtClean="0"/>
          </a:p>
          <a:p>
            <a:r>
              <a:rPr lang="en-US" dirty="0" smtClean="0"/>
              <a:t>this will re-open your file and initially place you in "command mode."</a:t>
            </a:r>
          </a:p>
          <a:p>
            <a:endParaRPr lang="en-US" dirty="0" smtClean="0"/>
          </a:p>
          <a:p>
            <a:r>
              <a:rPr lang="en-US" dirty="0" smtClean="0"/>
              <a:t>&gt; type "</a:t>
            </a:r>
            <a:r>
              <a:rPr lang="en-US" dirty="0" err="1" smtClean="0"/>
              <a:t>h</a:t>
            </a:r>
            <a:r>
              <a:rPr lang="en-US" dirty="0" smtClean="0"/>
              <a:t>" (left), "</a:t>
            </a:r>
            <a:r>
              <a:rPr lang="en-US" dirty="0" err="1" smtClean="0"/>
              <a:t>l</a:t>
            </a:r>
            <a:r>
              <a:rPr lang="en-US" dirty="0" smtClean="0"/>
              <a:t>" (right), "</a:t>
            </a:r>
            <a:r>
              <a:rPr lang="en-US" dirty="0" err="1" smtClean="0"/>
              <a:t>j</a:t>
            </a:r>
            <a:r>
              <a:rPr lang="en-US" dirty="0" smtClean="0"/>
              <a:t>" (down), and "</a:t>
            </a:r>
            <a:r>
              <a:rPr lang="en-US" dirty="0" err="1" smtClean="0"/>
              <a:t>k</a:t>
            </a:r>
            <a:r>
              <a:rPr lang="en-US" dirty="0" smtClean="0"/>
              <a:t>" (up) to navigate around your text.</a:t>
            </a:r>
          </a:p>
          <a:p>
            <a:endParaRPr lang="en-US" dirty="0" smtClean="0"/>
          </a:p>
          <a:p>
            <a:r>
              <a:rPr lang="en-US" dirty="0" smtClean="0"/>
              <a:t>&gt; type "</a:t>
            </a:r>
            <a:r>
              <a:rPr lang="en-US" dirty="0" err="1" smtClean="0"/>
              <a:t>i</a:t>
            </a:r>
            <a:r>
              <a:rPr lang="en-US" dirty="0" smtClean="0"/>
              <a:t>" to enter insert mode to add more text</a:t>
            </a:r>
          </a:p>
          <a:p>
            <a:endParaRPr lang="en-US" dirty="0" smtClean="0"/>
          </a:p>
          <a:p>
            <a:r>
              <a:rPr lang="en-US" dirty="0" smtClean="0"/>
              <a:t>&gt; in command mode ("ESC"), type "</a:t>
            </a:r>
            <a:r>
              <a:rPr lang="en-US" dirty="0" err="1" smtClean="0"/>
              <a:t>x</a:t>
            </a:r>
            <a:r>
              <a:rPr lang="en-US" dirty="0" smtClean="0"/>
              <a:t>" to delete text </a:t>
            </a:r>
          </a:p>
          <a:p>
            <a:endParaRPr lang="en-US" dirty="0" smtClean="0"/>
          </a:p>
          <a:p>
            <a:r>
              <a:rPr lang="en-US" dirty="0" smtClean="0"/>
              <a:t>&gt; to save and quit, go back to command mode and then... type ":</a:t>
            </a:r>
            <a:r>
              <a:rPr lang="en-US" dirty="0" err="1" smtClean="0"/>
              <a:t>wq</a:t>
            </a:r>
            <a:r>
              <a:rPr lang="en-US" dirty="0" smtClean="0"/>
              <a:t>" </a:t>
            </a:r>
          </a:p>
          <a:p>
            <a:endParaRPr lang="en-US" dirty="0" smtClean="0"/>
          </a:p>
          <a:p>
            <a:endParaRPr lang="en-US" dirty="0" smtClean="0"/>
          </a:p>
          <a:p>
            <a:r>
              <a:rPr lang="en-US" dirty="0" smtClean="0"/>
              <a:t>There are TONS of other commands and tweaks that you can use to edit text easily. Some of them are quite cryptic, so I'll let you figure them out on your own if you want to use vi (or if there is enough interest I can talk about it more in a future class).</a:t>
            </a:r>
          </a:p>
          <a:p>
            <a:endParaRPr lang="en-US" dirty="0" smtClean="0"/>
          </a:p>
          <a:p>
            <a:r>
              <a:rPr lang="en-US" dirty="0" smtClean="0"/>
              <a:t>Some of the tweaks let you use conventional keyboard commands to navigate, copy &amp; paste, save, quit, etc. But your shell may not support them, so good to know the basic ones as well.</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7118</TotalTime>
  <Words>1587</Words>
  <Application>Microsoft Macintosh PowerPoint</Application>
  <PresentationFormat>On-screen Show (4:3)</PresentationFormat>
  <Paragraphs>239</Paragraphs>
  <Slides>13</Slides>
  <Notes>0</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Today's Agenda</vt:lpstr>
      <vt:lpstr>Simple Java Program</vt:lpstr>
      <vt:lpstr>Java Processing/PApplet wrapper</vt:lpstr>
      <vt:lpstr>Java Processing/PApplet wrapper</vt:lpstr>
      <vt:lpstr>Java Processing/PApplet wrapper</vt:lpstr>
      <vt:lpstr>A simple bash helper script</vt:lpstr>
      <vt:lpstr>A simple bash helper script</vt:lpstr>
      <vt:lpstr>Basic vim usage</vt:lpstr>
      <vt:lpstr>Basic vim usage</vt:lpstr>
      <vt:lpstr>Eclipse</vt:lpstr>
      <vt:lpstr>GUIs</vt:lpstr>
      <vt:lpstr>controlP5 GUI library for Processing</vt:lpstr>
      <vt:lpstr>Swing GUI Framework for Java</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37</cp:revision>
  <dcterms:created xsi:type="dcterms:W3CDTF">2010-10-04T21:05:37Z</dcterms:created>
  <dcterms:modified xsi:type="dcterms:W3CDTF">2010-10-05T20:56:15Z</dcterms:modified>
</cp:coreProperties>
</file>