
<file path=[Content_Types].xml><?xml version="1.0" encoding="utf-8"?>
<Types xmlns="http://schemas.openxmlformats.org/package/2006/content-types">
  <Default Extension="rels" ContentType="application/vnd.openxmlformats-package.relationships+xml"/>
  <Override PartName="/ppt/slideLayouts/slideLayout1.xml" ContentType="application/vnd.openxmlformats-officedocument.presentationml.slideLayout+xml"/>
  <Default Extension="png" ContentType="image/png"/>
  <Override PartName="/ppt/slides/slide11.xml" ContentType="application/vnd.openxmlformats-officedocument.presentationml.slide+xml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Default Extension="jpeg" ContentType="image/jpeg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slide12.xml" ContentType="application/vnd.openxmlformats-officedocument.presentationml.slide+xml"/>
  <Default Extension="bin" ContentType="application/vnd.openxmlformats-officedocument.presentationml.printerSettings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s/slide19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17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7" r:id="rId2"/>
    <p:sldId id="263" r:id="rId3"/>
    <p:sldId id="264" r:id="rId4"/>
    <p:sldId id="262" r:id="rId5"/>
    <p:sldId id="258" r:id="rId6"/>
    <p:sldId id="259" r:id="rId7"/>
    <p:sldId id="268" r:id="rId8"/>
    <p:sldId id="260" r:id="rId9"/>
    <p:sldId id="261" r:id="rId10"/>
    <p:sldId id="274" r:id="rId11"/>
    <p:sldId id="275" r:id="rId12"/>
    <p:sldId id="269" r:id="rId13"/>
    <p:sldId id="272" r:id="rId14"/>
    <p:sldId id="270" r:id="rId15"/>
    <p:sldId id="271" r:id="rId16"/>
    <p:sldId id="273" r:id="rId17"/>
    <p:sldId id="265" r:id="rId18"/>
    <p:sldId id="266" r:id="rId19"/>
    <p:sldId id="267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84838E"/>
    <a:srgbClr val="67666E"/>
    <a:srgbClr val="C0650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40" autoAdjust="0"/>
    <p:restoredTop sz="94604" autoAdjust="0"/>
  </p:normalViewPr>
  <p:slideViewPr>
    <p:cSldViewPr snapToGrid="0" snapToObjects="1">
      <p:cViewPr varScale="1">
        <p:scale>
          <a:sx n="147" d="100"/>
          <a:sy n="147" d="100"/>
        </p:scale>
        <p:origin x="-584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handoutMaster" Target="handoutMasters/handoutMaster1.xml"/><Relationship Id="rId23" Type="http://schemas.openxmlformats.org/officeDocument/2006/relationships/printerSettings" Target="printerSettings/printerSettings1.bin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BBD18-6C88-F045-A73C-EAB7098132B3}" type="datetime1">
              <a:rPr lang="en-US" smtClean="0"/>
              <a:pPr/>
              <a:t>9/22/10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278A2-A3C0-AB4F-BA53-9DBB788193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EF232E-3F8A-2D4B-A08F-882F821D32B7}" type="datetime1">
              <a:rPr lang="en-US" smtClean="0"/>
              <a:pPr/>
              <a:t>9/22/10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9804A3-C290-8349-BCB9-2E43969F47E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9804A3-C290-8349-BCB9-2E43969F47E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9/20/10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E8AE385-A691-B64E-8030-24749B25185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16822"/>
            <a:ext cx="9144000" cy="672869"/>
          </a:xfrm>
          <a:prstGeom prst="rect">
            <a:avLst/>
          </a:prstGeom>
          <a:solidFill>
            <a:srgbClr val="84838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72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923" y="672869"/>
            <a:ext cx="8940052" cy="5803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0"/>
            <a:r>
              <a:rPr lang="en-US" dirty="0" smtClean="0"/>
              <a:t>Second level</a:t>
            </a:r>
          </a:p>
          <a:p>
            <a:pPr lvl="0"/>
            <a:r>
              <a:rPr lang="en-US" dirty="0" smtClean="0"/>
              <a:t>Third level</a:t>
            </a:r>
          </a:p>
          <a:p>
            <a:pPr lvl="0"/>
            <a:r>
              <a:rPr lang="en-US" dirty="0" smtClean="0"/>
              <a:t>Fourth level</a:t>
            </a:r>
          </a:p>
          <a:p>
            <a:pPr lvl="0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4734948" y="6476734"/>
            <a:ext cx="42172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          </a:t>
            </a:r>
            <a:r>
              <a:rPr lang="en-US" sz="1000" i="1" dirty="0" smtClean="0"/>
              <a:t>Programming with Media Data</a:t>
            </a:r>
            <a:r>
              <a:rPr lang="en-US" sz="1000" i="1" baseline="0" dirty="0" smtClean="0"/>
              <a:t>      </a:t>
            </a:r>
            <a:r>
              <a:rPr lang="en-US" sz="1000" dirty="0" smtClean="0"/>
              <a:t>MAT</a:t>
            </a:r>
            <a:r>
              <a:rPr lang="en-US" sz="1000" baseline="0" dirty="0" smtClean="0"/>
              <a:t> </a:t>
            </a:r>
            <a:r>
              <a:rPr lang="en-US" sz="1000" baseline="0" dirty="0" smtClean="0"/>
              <a:t>201B _ Fall 2010 _ Angus Forbes</a:t>
            </a:r>
            <a:endParaRPr lang="en-US" sz="10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Consola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None/>
        <a:defRPr sz="1400" kern="1200">
          <a:solidFill>
            <a:schemeClr val="tx1"/>
          </a:solidFill>
          <a:latin typeface="Consolas"/>
          <a:ea typeface="+mn-ea"/>
          <a:cs typeface="Consola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H</a:t>
            </a:r>
            <a:r>
              <a:rPr lang="en-US" dirty="0" smtClean="0"/>
              <a:t>ow to Program, specifically </a:t>
            </a:r>
            <a:r>
              <a:rPr lang="en-US" b="1" dirty="0" smtClean="0"/>
              <a:t>object-oriented programming</a:t>
            </a:r>
            <a:r>
              <a:rPr lang="en-US" dirty="0" smtClean="0"/>
              <a:t> using:</a:t>
            </a:r>
          </a:p>
          <a:p>
            <a:r>
              <a:rPr lang="en-US" dirty="0" smtClean="0"/>
              <a:t>	Processing - a subset/extension of an older version of Java for media programming</a:t>
            </a:r>
          </a:p>
          <a:p>
            <a:r>
              <a:rPr lang="en-US" dirty="0" smtClean="0"/>
              <a:t>	Java - a high level objected oriented language</a:t>
            </a:r>
          </a:p>
          <a:p>
            <a:r>
              <a:rPr lang="en-US" dirty="0" smtClean="0"/>
              <a:t>	C++ - a high level objected oriented language </a:t>
            </a:r>
          </a:p>
          <a:p>
            <a:r>
              <a:rPr lang="en-US" dirty="0" smtClean="0"/>
              <a:t>	</a:t>
            </a:r>
          </a:p>
          <a:p>
            <a:r>
              <a:rPr lang="en-US" dirty="0" smtClean="0"/>
              <a:t>How to use and choose between the various </a:t>
            </a:r>
            <a:r>
              <a:rPr lang="en-US" b="1" dirty="0" smtClean="0"/>
              <a:t>data structures</a:t>
            </a:r>
          </a:p>
          <a:p>
            <a:r>
              <a:rPr lang="en-US" dirty="0" smtClean="0"/>
              <a:t>	Lists, arrays, maps, sets, queues, stacks, trees, graphs, ...</a:t>
            </a:r>
          </a:p>
          <a:p>
            <a:endParaRPr lang="en-US" dirty="0" smtClean="0"/>
          </a:p>
          <a:p>
            <a:r>
              <a:rPr lang="en-US" dirty="0" smtClean="0"/>
              <a:t>How to navigate a </a:t>
            </a:r>
            <a:r>
              <a:rPr lang="en-US" b="1" dirty="0" smtClean="0"/>
              <a:t>Unix</a:t>
            </a:r>
            <a:r>
              <a:rPr lang="en-US" dirty="0" smtClean="0"/>
              <a:t> environment</a:t>
            </a:r>
          </a:p>
          <a:p>
            <a:endParaRPr lang="en-US" dirty="0" smtClean="0"/>
          </a:p>
          <a:p>
            <a:r>
              <a:rPr lang="en-US" dirty="0" smtClean="0"/>
              <a:t>How to use a </a:t>
            </a:r>
            <a:r>
              <a:rPr lang="en-US" b="1" dirty="0" smtClean="0"/>
              <a:t>Version Control System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git</a:t>
            </a:r>
            <a:r>
              <a:rPr lang="en-US" dirty="0" smtClean="0"/>
              <a:t> &amp; </a:t>
            </a:r>
            <a:r>
              <a:rPr lang="en-US" dirty="0" err="1" smtClean="0"/>
              <a:t>github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create a </a:t>
            </a:r>
            <a:r>
              <a:rPr lang="en-US" b="1" dirty="0" smtClean="0"/>
              <a:t>GUI</a:t>
            </a:r>
          </a:p>
          <a:p>
            <a:r>
              <a:rPr lang="en-US" b="1" dirty="0" smtClean="0"/>
              <a:t>	</a:t>
            </a:r>
            <a:r>
              <a:rPr lang="en-US" dirty="0" smtClean="0"/>
              <a:t>Swing (for Java)</a:t>
            </a:r>
          </a:p>
          <a:p>
            <a:r>
              <a:rPr lang="en-US" dirty="0" smtClean="0"/>
              <a:t>	QT (for C++/Java)</a:t>
            </a:r>
          </a:p>
          <a:p>
            <a:r>
              <a:rPr lang="en-US" dirty="0" smtClean="0"/>
              <a:t>	from scratch</a:t>
            </a:r>
          </a:p>
          <a:p>
            <a:r>
              <a:rPr lang="en-US" dirty="0" smtClean="0"/>
              <a:t>	GLV (MAT OpenGL project) 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</a:t>
            </a:r>
            <a:r>
              <a:rPr lang="en-US" dirty="0" smtClean="0"/>
              <a:t>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dirty="0" smtClean="0"/>
              <a:t>There are hundreds of other more specialized helper programs bundled with the various Unix distributions (FreeBSD for OSX).</a:t>
            </a:r>
          </a:p>
          <a:p>
            <a:endParaRPr lang="en-US" dirty="0" smtClean="0"/>
          </a:p>
          <a:p>
            <a:r>
              <a:rPr lang="en-US" dirty="0" smtClean="0"/>
              <a:t>You can see what these are by typing</a:t>
            </a:r>
          </a:p>
          <a:p>
            <a:endParaRPr lang="en-US" dirty="0" smtClean="0"/>
          </a:p>
          <a:p>
            <a:r>
              <a:rPr lang="en-US" b="1" dirty="0" smtClean="0"/>
              <a:t>&gt; echo $PATH</a:t>
            </a:r>
          </a:p>
          <a:p>
            <a:endParaRPr lang="en-US" dirty="0" smtClean="0"/>
          </a:p>
          <a:p>
            <a:r>
              <a:rPr lang="en-US" dirty="0" smtClean="0"/>
              <a:t>from the command line, which will list all of the places the terminal will look for a command</a:t>
            </a:r>
          </a:p>
          <a:p>
            <a:endParaRPr lang="en-US" dirty="0" smtClean="0"/>
          </a:p>
          <a:p>
            <a:r>
              <a:rPr lang="en-US" dirty="0" smtClean="0"/>
              <a:t>you can list out the contents of one these directories, e.g.</a:t>
            </a:r>
          </a:p>
          <a:p>
            <a:endParaRPr lang="en-US" dirty="0" smtClean="0"/>
          </a:p>
          <a:p>
            <a:r>
              <a:rPr lang="en-US" b="1" dirty="0" smtClean="0"/>
              <a:t>&gt; </a:t>
            </a:r>
            <a:r>
              <a:rPr lang="en-US" b="1" dirty="0" err="1" smtClean="0"/>
              <a:t>ls</a:t>
            </a:r>
            <a:r>
              <a:rPr lang="en-US" b="1" dirty="0" smtClean="0"/>
              <a:t> /</a:t>
            </a:r>
            <a:r>
              <a:rPr lang="en-US" b="1" dirty="0" err="1" smtClean="0"/>
              <a:t>usr</a:t>
            </a:r>
            <a:r>
              <a:rPr lang="en-US" b="1" dirty="0" smtClean="0"/>
              <a:t>/bin</a:t>
            </a:r>
          </a:p>
          <a:p>
            <a:endParaRPr lang="en-US" dirty="0" smtClean="0"/>
          </a:p>
          <a:p>
            <a:r>
              <a:rPr lang="en-US" dirty="0" smtClean="0"/>
              <a:t>most of these are little C programs and you can find out how they work </a:t>
            </a:r>
            <a:r>
              <a:rPr lang="en-US" dirty="0" smtClean="0"/>
              <a:t>by looking at their</a:t>
            </a:r>
            <a:r>
              <a:rPr lang="en-US" dirty="0" smtClean="0"/>
              <a:t> </a:t>
            </a:r>
            <a:r>
              <a:rPr lang="en-US" i="1" dirty="0" smtClean="0"/>
              <a:t>man</a:t>
            </a:r>
            <a:r>
              <a:rPr lang="en-US" dirty="0" smtClean="0"/>
              <a:t> page.</a:t>
            </a:r>
          </a:p>
          <a:p>
            <a:endParaRPr lang="en-US" dirty="0" smtClean="0"/>
          </a:p>
          <a:p>
            <a:r>
              <a:rPr lang="en-US" dirty="0" smtClean="0"/>
              <a:t>If you want to know where a program you use lives, you can </a:t>
            </a:r>
            <a:r>
              <a:rPr lang="en-US" dirty="0" smtClean="0"/>
              <a:t>use the </a:t>
            </a:r>
            <a:r>
              <a:rPr lang="en-US" i="1" dirty="0" smtClean="0"/>
              <a:t>which</a:t>
            </a:r>
            <a:r>
              <a:rPr lang="en-US" dirty="0" smtClean="0"/>
              <a:t> command, e.g.</a:t>
            </a:r>
          </a:p>
          <a:p>
            <a:endParaRPr lang="en-US" dirty="0" smtClean="0"/>
          </a:p>
          <a:p>
            <a:r>
              <a:rPr lang="en-US" b="1" dirty="0" smtClean="0"/>
              <a:t>&gt; which </a:t>
            </a:r>
            <a:r>
              <a:rPr lang="en-US" b="1" dirty="0" err="1" smtClean="0"/>
              <a:t>ls</a:t>
            </a:r>
            <a:r>
              <a:rPr lang="en-US" b="1" dirty="0" smtClean="0"/>
              <a:t> </a:t>
            </a:r>
            <a:r>
              <a:rPr lang="en-US" dirty="0" smtClean="0"/>
              <a:t>  		</a:t>
            </a:r>
            <a:r>
              <a:rPr lang="en-US" i="1" dirty="0" smtClean="0"/>
              <a:t>//prints out /bin/</a:t>
            </a:r>
            <a:r>
              <a:rPr lang="en-US" i="1" dirty="0" err="1" smtClean="0"/>
              <a:t>ls</a:t>
            </a:r>
            <a:endParaRPr lang="en-US" i="1" dirty="0" smtClean="0"/>
          </a:p>
          <a:p>
            <a:r>
              <a:rPr lang="en-US" b="1" dirty="0" smtClean="0"/>
              <a:t>&gt; which which </a:t>
            </a:r>
            <a:r>
              <a:rPr lang="en-US" dirty="0" smtClean="0"/>
              <a:t>		</a:t>
            </a:r>
            <a:r>
              <a:rPr lang="en-US" i="1" dirty="0" smtClean="0"/>
              <a:t>//prints out /</a:t>
            </a:r>
            <a:r>
              <a:rPr lang="en-US" i="1" dirty="0" err="1" smtClean="0"/>
              <a:t>usr</a:t>
            </a:r>
            <a:r>
              <a:rPr lang="en-US" i="1" dirty="0" smtClean="0"/>
              <a:t>/bin/which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</a:t>
            </a:r>
            <a:r>
              <a:rPr lang="en-US" dirty="0" smtClean="0"/>
              <a:t> Misc.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you can also get other command line programs or write your own. </a:t>
            </a:r>
          </a:p>
          <a:p>
            <a:endParaRPr lang="en-US" dirty="0" smtClean="0"/>
          </a:p>
          <a:p>
            <a:r>
              <a:rPr lang="en-US" dirty="0" err="1" smtClean="0"/>
              <a:t>MacPorts</a:t>
            </a:r>
            <a:r>
              <a:rPr lang="en-US" dirty="0" smtClean="0"/>
              <a:t> </a:t>
            </a:r>
            <a:r>
              <a:rPr lang="en-US" dirty="0" smtClean="0"/>
              <a:t>(http://</a:t>
            </a:r>
            <a:r>
              <a:rPr lang="en-US" dirty="0" err="1" smtClean="0"/>
              <a:t>www.macports.org</a:t>
            </a:r>
            <a:r>
              <a:rPr lang="en-US" dirty="0" smtClean="0"/>
              <a:t>/) lets you download other command line programs for OSX. </a:t>
            </a:r>
            <a:r>
              <a:rPr lang="en-US" dirty="0" err="1" smtClean="0"/>
              <a:t>Cygwin</a:t>
            </a:r>
            <a:r>
              <a:rPr lang="en-US" dirty="0" smtClean="0"/>
              <a:t> </a:t>
            </a:r>
            <a:r>
              <a:rPr lang="en-US" dirty="0" smtClean="0"/>
              <a:t>(http://</a:t>
            </a:r>
            <a:r>
              <a:rPr lang="en-US" dirty="0" err="1" smtClean="0"/>
              <a:t>cygwin.com</a:t>
            </a:r>
            <a:r>
              <a:rPr lang="en-US" dirty="0" smtClean="0"/>
              <a:t>/) is a Linux emulator for Windows that is bundled with lots command line programs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/>
              <a:t>Version Control System, or VCS, is a useful system for managing projects.</a:t>
            </a:r>
          </a:p>
          <a:p>
            <a:endParaRPr lang="en-US" dirty="0" smtClean="0"/>
          </a:p>
          <a:p>
            <a:r>
              <a:rPr lang="en-US" dirty="0"/>
              <a:t>-</a:t>
            </a:r>
            <a:r>
              <a:rPr lang="en-US" dirty="0" smtClean="0"/>
              <a:t> keeps track of all of your changes to a project</a:t>
            </a:r>
          </a:p>
          <a:p>
            <a:r>
              <a:rPr lang="en-US" dirty="0" smtClean="0"/>
              <a:t>- manages multiple people working on the same project</a:t>
            </a:r>
          </a:p>
          <a:p>
            <a:r>
              <a:rPr lang="en-US" dirty="0" smtClean="0"/>
              <a:t>- if used via a project hosting site, will</a:t>
            </a:r>
            <a:r>
              <a:rPr lang="en-US" dirty="0" smtClean="0"/>
              <a:t> </a:t>
            </a:r>
            <a:r>
              <a:rPr lang="en-US" dirty="0" smtClean="0"/>
              <a:t>provide a</a:t>
            </a:r>
            <a:r>
              <a:rPr lang="en-US" dirty="0" smtClean="0"/>
              <a:t> </a:t>
            </a:r>
            <a:r>
              <a:rPr lang="en-US" dirty="0" smtClean="0"/>
              <a:t>backup your project</a:t>
            </a:r>
          </a:p>
          <a:p>
            <a:endParaRPr lang="en-US" dirty="0" smtClean="0"/>
          </a:p>
          <a:p>
            <a:r>
              <a:rPr lang="en-US" dirty="0" smtClean="0"/>
              <a:t>Some examples of VCS systems: Bazaar (or </a:t>
            </a:r>
            <a:r>
              <a:rPr lang="en-US" dirty="0" err="1" smtClean="0"/>
              <a:t>bzr</a:t>
            </a:r>
            <a:r>
              <a:rPr lang="en-US" dirty="0" smtClean="0"/>
              <a:t>), Mercury (or Hg), </a:t>
            </a:r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(written by inventor of </a:t>
            </a:r>
            <a:r>
              <a:rPr lang="en-US" dirty="0"/>
              <a:t>L</a:t>
            </a:r>
            <a:r>
              <a:rPr lang="en-US" dirty="0" smtClean="0"/>
              <a:t>inux), Subversion (or </a:t>
            </a:r>
            <a:r>
              <a:rPr lang="en-US" dirty="0" err="1" smtClean="0"/>
              <a:t>svn</a:t>
            </a:r>
            <a:r>
              <a:rPr lang="en-US" dirty="0" smtClean="0"/>
              <a:t>), CVS (totally outdated)</a:t>
            </a:r>
          </a:p>
          <a:p>
            <a:endParaRPr lang="en-US" dirty="0" smtClean="0"/>
          </a:p>
          <a:p>
            <a:r>
              <a:rPr lang="en-US" dirty="0" smtClean="0"/>
              <a:t>Some examples of free project hosting sites: </a:t>
            </a:r>
            <a:r>
              <a:rPr lang="en-US" dirty="0" err="1" smtClean="0"/>
              <a:t>github.com</a:t>
            </a:r>
            <a:r>
              <a:rPr lang="en-US" dirty="0" smtClean="0"/>
              <a:t> (for </a:t>
            </a:r>
            <a:r>
              <a:rPr lang="en-US" dirty="0" err="1" smtClean="0"/>
              <a:t>git</a:t>
            </a:r>
            <a:r>
              <a:rPr lang="en-US" dirty="0" smtClean="0"/>
              <a:t>), </a:t>
            </a:r>
            <a:r>
              <a:rPr lang="en-US" dirty="0"/>
              <a:t>G</a:t>
            </a:r>
            <a:r>
              <a:rPr lang="en-US" dirty="0" smtClean="0"/>
              <a:t>oogle Code (supports </a:t>
            </a:r>
            <a:r>
              <a:rPr lang="en-US" dirty="0" err="1" smtClean="0"/>
              <a:t>svn</a:t>
            </a:r>
            <a:r>
              <a:rPr lang="en-US" dirty="0" smtClean="0"/>
              <a:t> and Hg), </a:t>
            </a:r>
            <a:r>
              <a:rPr lang="en-US" dirty="0" err="1" smtClean="0"/>
              <a:t>launchpad.com</a:t>
            </a:r>
            <a:r>
              <a:rPr lang="en-US" dirty="0" smtClean="0"/>
              <a:t> (for </a:t>
            </a:r>
            <a:r>
              <a:rPr lang="en-US" dirty="0" err="1" smtClean="0"/>
              <a:t>bzr</a:t>
            </a:r>
            <a:r>
              <a:rPr lang="en-US" dirty="0" smtClean="0"/>
              <a:t>), </a:t>
            </a:r>
            <a:r>
              <a:rPr lang="en-US" dirty="0" err="1" smtClean="0"/>
              <a:t>sourceforge.net</a:t>
            </a:r>
            <a:r>
              <a:rPr lang="en-US" dirty="0" smtClean="0"/>
              <a:t> (for everything), </a:t>
            </a:r>
            <a:r>
              <a:rPr lang="en-US" dirty="0" err="1" smtClean="0"/>
              <a:t>gitorious.com</a:t>
            </a:r>
            <a:r>
              <a:rPr lang="en-US" dirty="0" smtClean="0"/>
              <a:t> (</a:t>
            </a:r>
            <a:r>
              <a:rPr lang="en-US" dirty="0" err="1" smtClean="0"/>
              <a:t>git</a:t>
            </a:r>
            <a:r>
              <a:rPr lang="en-US" dirty="0" smtClean="0"/>
              <a:t>), </a:t>
            </a:r>
            <a:r>
              <a:rPr lang="en-US" dirty="0" err="1" smtClean="0"/>
              <a:t>bitbucket.com</a:t>
            </a:r>
            <a:r>
              <a:rPr lang="en-US" dirty="0" smtClean="0"/>
              <a:t> (Hg), lots of others.</a:t>
            </a:r>
          </a:p>
          <a:p>
            <a:endParaRPr lang="en-US" dirty="0" smtClean="0"/>
          </a:p>
          <a:p>
            <a:r>
              <a:rPr lang="en-US" dirty="0" smtClean="0"/>
              <a:t>Also, The MAT servers have </a:t>
            </a:r>
            <a:r>
              <a:rPr lang="en-US" dirty="0" err="1" smtClean="0"/>
              <a:t>git</a:t>
            </a:r>
            <a:r>
              <a:rPr lang="en-US" dirty="0" smtClean="0"/>
              <a:t> and </a:t>
            </a:r>
            <a:r>
              <a:rPr lang="en-US" dirty="0" err="1" smtClean="0"/>
              <a:t>svn</a:t>
            </a:r>
            <a:r>
              <a:rPr lang="en-US" dirty="0" smtClean="0"/>
              <a:t> installed. Larry </a:t>
            </a:r>
            <a:r>
              <a:rPr lang="en-US" dirty="0" err="1" smtClean="0"/>
              <a:t>Zins</a:t>
            </a:r>
            <a:r>
              <a:rPr lang="en-US" dirty="0" smtClean="0"/>
              <a:t> can set up a project hosting repo and a front end wiki/bug-tracker called "</a:t>
            </a:r>
            <a:r>
              <a:rPr lang="en-US" dirty="0" err="1" smtClean="0"/>
              <a:t>Trac</a:t>
            </a:r>
            <a:r>
              <a:rPr lang="en-US" dirty="0" smtClean="0"/>
              <a:t>" if you want.</a:t>
            </a:r>
          </a:p>
          <a:p>
            <a:endParaRPr lang="en-US" dirty="0" smtClean="0"/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We will all be using </a:t>
            </a:r>
            <a:r>
              <a:rPr lang="en-US" b="1" dirty="0" err="1" smtClean="0"/>
              <a:t>git</a:t>
            </a:r>
            <a:r>
              <a:rPr lang="en-US" dirty="0" smtClean="0"/>
              <a:t> in this course.</a:t>
            </a:r>
          </a:p>
          <a:p>
            <a:endParaRPr lang="en-US" dirty="0" smtClean="0"/>
          </a:p>
          <a:p>
            <a:r>
              <a:rPr lang="en-US" dirty="0" err="1" smtClean="0"/>
              <a:t>git</a:t>
            </a:r>
            <a:r>
              <a:rPr lang="en-US" dirty="0" smtClean="0"/>
              <a:t> is a fast, distributed VCS, also known as </a:t>
            </a:r>
            <a:r>
              <a:rPr lang="en-US" dirty="0"/>
              <a:t>a</a:t>
            </a:r>
            <a:r>
              <a:rPr lang="en-US" dirty="0" smtClean="0"/>
              <a:t> DVCS (distributed version control system), or SCM (source control manager)</a:t>
            </a:r>
          </a:p>
          <a:p>
            <a:endParaRPr lang="en-US" dirty="0" smtClean="0"/>
          </a:p>
          <a:p>
            <a:r>
              <a:rPr lang="en-US" dirty="0" smtClean="0"/>
              <a:t>"Distributed" </a:t>
            </a:r>
            <a:r>
              <a:rPr lang="en-US" dirty="0"/>
              <a:t>=</a:t>
            </a:r>
            <a:r>
              <a:rPr lang="en-US" dirty="0" smtClean="0"/>
              <a:t> there is not necessarily one single place that controls the project.</a:t>
            </a:r>
          </a:p>
          <a:p>
            <a:endParaRPr lang="en-US" dirty="0" smtClean="0"/>
          </a:p>
          <a:p>
            <a:r>
              <a:rPr lang="en-US" dirty="0" smtClean="0"/>
              <a:t>Can work on your code offline, keep track of all your changes, and then push it to the other "clones" of the project when you are back online</a:t>
            </a:r>
          </a:p>
          <a:p>
            <a:endParaRPr lang="en-US" dirty="0" smtClean="0"/>
          </a:p>
          <a:p>
            <a:r>
              <a:rPr lang="en-US" dirty="0" smtClean="0"/>
              <a:t>makes it very easy to merge changes to the project by different users, even if they are working on the same file</a:t>
            </a:r>
          </a:p>
          <a:p>
            <a:endParaRPr lang="en-US" dirty="0" smtClean="0"/>
          </a:p>
          <a:p>
            <a:r>
              <a:rPr lang="en-US" dirty="0" smtClean="0"/>
              <a:t>General workflow:</a:t>
            </a:r>
          </a:p>
          <a:p>
            <a:r>
              <a:rPr lang="en-US" i="1" dirty="0" smtClean="0"/>
              <a:t>	pull from remote repo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edit local code 	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commit to local repo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</a:t>
            </a:r>
            <a:r>
              <a:rPr lang="en-US" i="1" dirty="0" smtClean="0">
                <a:latin typeface="Wingdings"/>
                <a:ea typeface="Wingdings"/>
                <a:cs typeface="Wingdings"/>
              </a:rPr>
              <a:t> </a:t>
            </a:r>
          </a:p>
          <a:p>
            <a:r>
              <a:rPr lang="en-US" i="1" dirty="0" smtClean="0"/>
              <a:t>	push to remote repos 	</a:t>
            </a:r>
            <a:r>
              <a:rPr lang="en-US" i="1" dirty="0" err="1" smtClean="0">
                <a:latin typeface="Wingdings"/>
                <a:ea typeface="Wingdings"/>
                <a:cs typeface="Wingdings"/>
              </a:rPr>
              <a:t></a:t>
            </a:r>
            <a:endParaRPr lang="en-US" i="1" dirty="0" smtClean="0"/>
          </a:p>
          <a:p>
            <a:r>
              <a:rPr lang="en-US" i="1" dirty="0" smtClean="0"/>
              <a:t>	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-</a:t>
            </a:r>
            <a:r>
              <a:rPr lang="en-US" dirty="0" smtClean="0"/>
              <a:t> </a:t>
            </a:r>
            <a:r>
              <a:rPr lang="en-US" dirty="0" smtClean="0"/>
              <a:t>B</a:t>
            </a:r>
            <a:r>
              <a:rPr lang="en-US" dirty="0" smtClean="0"/>
              <a:t>asic </a:t>
            </a:r>
            <a:r>
              <a:rPr lang="en-US" dirty="0" smtClean="0"/>
              <a:t>C</a:t>
            </a:r>
            <a:r>
              <a:rPr lang="en-US" dirty="0" smtClean="0"/>
              <a:t>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clone </a:t>
            </a:r>
            <a:r>
              <a:rPr lang="en-US" b="1" dirty="0" smtClean="0"/>
              <a:t>a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clone git://github.com/angusforbes/MAT201B_F2010.git</a:t>
            </a:r>
          </a:p>
          <a:p>
            <a:r>
              <a:rPr lang="en-US" dirty="0" smtClean="0"/>
              <a:t>	</a:t>
            </a:r>
            <a:r>
              <a:rPr lang="en-US" i="1" dirty="0" smtClean="0"/>
              <a:t>//downloads a copy of the course website repository into a local directory</a:t>
            </a:r>
          </a:p>
          <a:p>
            <a:endParaRPr lang="en-US" dirty="0" smtClean="0"/>
          </a:p>
          <a:p>
            <a:r>
              <a:rPr lang="en-US" b="1" dirty="0" smtClean="0"/>
              <a:t>add a new file "</a:t>
            </a:r>
            <a:r>
              <a:rPr lang="en-US" b="1" dirty="0" err="1" smtClean="0"/>
              <a:t>newfile.txt</a:t>
            </a:r>
            <a:r>
              <a:rPr lang="en-US" b="1" dirty="0" smtClean="0"/>
              <a:t>" to the staging area of the local repo: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add "</a:t>
            </a:r>
            <a:r>
              <a:rPr lang="en-US" dirty="0" err="1" smtClean="0"/>
              <a:t>newfile.txt</a:t>
            </a:r>
            <a:r>
              <a:rPr lang="en-US" dirty="0" smtClean="0"/>
              <a:t>"</a:t>
            </a:r>
          </a:p>
          <a:p>
            <a:endParaRPr lang="en-US" dirty="0" smtClean="0"/>
          </a:p>
          <a:p>
            <a:r>
              <a:rPr lang="en-US" b="1" dirty="0" smtClean="0"/>
              <a:t>commit the file to the local repo:</a:t>
            </a:r>
          </a:p>
          <a:p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commit "</a:t>
            </a:r>
            <a:r>
              <a:rPr lang="en-US" dirty="0" err="1" smtClean="0"/>
              <a:t>newfile.txt</a:t>
            </a:r>
            <a:r>
              <a:rPr lang="en-US" dirty="0" smtClean="0"/>
              <a:t>"			 //</a:t>
            </a:r>
            <a:r>
              <a:rPr lang="en-US" i="1" dirty="0" smtClean="0"/>
              <a:t>open an editor for you to describe changes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commit -</a:t>
            </a:r>
            <a:r>
              <a:rPr lang="en-US" dirty="0" err="1" smtClean="0"/>
              <a:t>m</a:t>
            </a:r>
            <a:r>
              <a:rPr lang="en-US" dirty="0" smtClean="0"/>
              <a:t> "my message" </a:t>
            </a:r>
            <a:r>
              <a:rPr lang="en-US" dirty="0" err="1" smtClean="0"/>
              <a:t>file.txt</a:t>
            </a:r>
            <a:r>
              <a:rPr lang="en-US" dirty="0" smtClean="0"/>
              <a:t>	 //</a:t>
            </a:r>
            <a:r>
              <a:rPr lang="en-US" i="1" dirty="0" smtClean="0"/>
              <a:t>commits file with a message describing changes</a:t>
            </a:r>
          </a:p>
          <a:p>
            <a:endParaRPr lang="en-US" b="1" dirty="0" smtClean="0"/>
          </a:p>
          <a:p>
            <a:r>
              <a:rPr lang="en-US" b="1" dirty="0" smtClean="0"/>
              <a:t>at anytime you can check the status of your local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status </a:t>
            </a:r>
          </a:p>
          <a:p>
            <a:r>
              <a:rPr lang="en-US" dirty="0" smtClean="0"/>
              <a:t>	//will tell you if there are files in the repo that are not in the staging area,</a:t>
            </a:r>
          </a:p>
          <a:p>
            <a:r>
              <a:rPr lang="en-US" dirty="0" smtClean="0"/>
              <a:t>	//if there are files in the staging area that are not committed,</a:t>
            </a:r>
          </a:p>
          <a:p>
            <a:r>
              <a:rPr lang="en-US" dirty="0" smtClean="0"/>
              <a:t>	//and how out-of-synch your local repo is from where you cloned it from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smtClean="0"/>
              <a:t>push your changes to the remote "origin" repository (if you are allowed!):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push origin</a:t>
            </a:r>
          </a:p>
          <a:p>
            <a:endParaRPr lang="en-US" dirty="0" smtClean="0"/>
          </a:p>
          <a:p>
            <a:r>
              <a:rPr lang="en-US" b="1" dirty="0" smtClean="0"/>
              <a:t>pull other peoples changes to your local repository:</a:t>
            </a:r>
          </a:p>
          <a:p>
            <a:r>
              <a:rPr lang="en-US" dirty="0" smtClean="0"/>
              <a:t>&gt; </a:t>
            </a:r>
            <a:r>
              <a:rPr lang="en-US" dirty="0" err="1" smtClean="0"/>
              <a:t>git</a:t>
            </a:r>
            <a:r>
              <a:rPr lang="en-US" dirty="0" smtClean="0"/>
              <a:t> pull origin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err="1" smtClean="0"/>
              <a:t>Github.com</a:t>
            </a:r>
            <a:r>
              <a:rPr lang="en-US" dirty="0" smtClean="0"/>
              <a:t>:</a:t>
            </a:r>
          </a:p>
          <a:p>
            <a:r>
              <a:rPr lang="en-US" dirty="0" smtClean="0"/>
              <a:t>- A project hosting site for managing </a:t>
            </a:r>
            <a:r>
              <a:rPr lang="en-US" dirty="0" err="1" smtClean="0"/>
              <a:t>git</a:t>
            </a:r>
            <a:r>
              <a:rPr lang="en-US" dirty="0" smtClean="0"/>
              <a:t> repositories</a:t>
            </a:r>
          </a:p>
          <a:p>
            <a:r>
              <a:rPr lang="en-US" dirty="0" smtClean="0"/>
              <a:t>- Free for smaller open source projects</a:t>
            </a:r>
          </a:p>
          <a:p>
            <a:r>
              <a:rPr lang="en-US" dirty="0" smtClean="0"/>
              <a:t>- Includes an issue tracker</a:t>
            </a:r>
          </a:p>
          <a:p>
            <a:r>
              <a:rPr lang="en-US" dirty="0" smtClean="0"/>
              <a:t>- Has some social networking features...</a:t>
            </a:r>
          </a:p>
          <a:p>
            <a:endParaRPr lang="en-US" dirty="0" smtClean="0"/>
          </a:p>
          <a:p>
            <a:r>
              <a:rPr lang="en-US" b="1" dirty="0" smtClean="0"/>
              <a:t>a) Create </a:t>
            </a:r>
            <a:r>
              <a:rPr lang="en-US" b="1" dirty="0" smtClean="0"/>
              <a:t>an account</a:t>
            </a:r>
          </a:p>
          <a:p>
            <a:endParaRPr lang="en-US" dirty="0" smtClean="0"/>
          </a:p>
          <a:p>
            <a:r>
              <a:rPr lang="en-US" b="1" dirty="0" err="1" smtClean="0"/>
              <a:t>b</a:t>
            </a:r>
            <a:r>
              <a:rPr lang="en-US" b="1" dirty="0" smtClean="0"/>
              <a:t>) Associate </a:t>
            </a:r>
            <a:r>
              <a:rPr lang="en-US" b="1" dirty="0" smtClean="0"/>
              <a:t>an </a:t>
            </a:r>
            <a:r>
              <a:rPr lang="en-US" b="1" dirty="0" err="1" smtClean="0"/>
              <a:t>ssh</a:t>
            </a:r>
            <a:r>
              <a:rPr lang="en-US" b="1" dirty="0" smtClean="0"/>
              <a:t>-key with your account</a:t>
            </a:r>
            <a:r>
              <a:rPr lang="en-US" dirty="0" smtClean="0"/>
              <a:t> (http://</a:t>
            </a:r>
            <a:r>
              <a:rPr lang="en-US" dirty="0" err="1" smtClean="0"/>
              <a:t>help.github.com/mac</a:t>
            </a:r>
            <a:r>
              <a:rPr lang="en-US" dirty="0" smtClean="0"/>
              <a:t>-key-setup/</a:t>
            </a:r>
            <a:r>
              <a:rPr lang="en-US" dirty="0" smtClean="0"/>
              <a:t>)</a:t>
            </a:r>
          </a:p>
          <a:p>
            <a:r>
              <a:rPr lang="en-US" dirty="0" smtClean="0"/>
              <a:t>	- Create a key:</a:t>
            </a:r>
          </a:p>
          <a:p>
            <a:r>
              <a:rPr lang="en-US" dirty="0" smtClean="0"/>
              <a:t>			&gt; </a:t>
            </a:r>
            <a:r>
              <a:rPr lang="en-US" dirty="0" err="1" smtClean="0"/>
              <a:t>ssh-keygen</a:t>
            </a:r>
            <a:r>
              <a:rPr lang="en-US" dirty="0" smtClean="0"/>
              <a:t> -</a:t>
            </a:r>
            <a:r>
              <a:rPr lang="en-US" dirty="0" err="1" smtClean="0"/>
              <a:t>t</a:t>
            </a:r>
            <a:r>
              <a:rPr lang="en-US" dirty="0" smtClean="0"/>
              <a:t> </a:t>
            </a:r>
            <a:r>
              <a:rPr lang="en-US" dirty="0" err="1" smtClean="0"/>
              <a:t>rsa</a:t>
            </a:r>
            <a:r>
              <a:rPr lang="en-US" dirty="0" smtClean="0"/>
              <a:t> -C "</a:t>
            </a:r>
            <a:r>
              <a:rPr lang="en-US" dirty="0" err="1" smtClean="0"/>
              <a:t>yourname@email.com</a:t>
            </a:r>
            <a:r>
              <a:rPr lang="en-US" dirty="0" smtClean="0"/>
              <a:t>"</a:t>
            </a:r>
          </a:p>
          <a:p>
            <a:r>
              <a:rPr lang="en-US" dirty="0" smtClean="0"/>
              <a:t>			//press return until finished (we will</a:t>
            </a:r>
            <a:r>
              <a:rPr lang="en-US" dirty="0" smtClean="0"/>
              <a:t> explain and use a </a:t>
            </a:r>
            <a:r>
              <a:rPr lang="en-US" dirty="0" smtClean="0"/>
              <a:t>passphrase later),</a:t>
            </a:r>
          </a:p>
          <a:p>
            <a:r>
              <a:rPr lang="en-US" dirty="0" smtClean="0"/>
              <a:t>			//you will get the following message:			</a:t>
            </a:r>
          </a:p>
          <a:p>
            <a:r>
              <a:rPr lang="en-US" dirty="0" smtClean="0"/>
              <a:t>			//"Your public key has been saved in /Users/</a:t>
            </a:r>
            <a:r>
              <a:rPr lang="en-US" dirty="0" err="1" smtClean="0"/>
              <a:t>yourname/.ssh/id_rsa.pub</a:t>
            </a:r>
            <a:r>
              <a:rPr lang="en-US" dirty="0" smtClean="0"/>
              <a:t>.</a:t>
            </a:r>
            <a:r>
              <a:rPr lang="en-US" dirty="0" smtClean="0"/>
              <a:t>"</a:t>
            </a:r>
          </a:p>
          <a:p>
            <a:r>
              <a:rPr lang="en-US" dirty="0" smtClean="0"/>
              <a:t>			&gt; man </a:t>
            </a:r>
            <a:r>
              <a:rPr lang="en-US" dirty="0" err="1" smtClean="0"/>
              <a:t>ssh-keygen</a:t>
            </a:r>
            <a:r>
              <a:rPr lang="en-US" dirty="0" smtClean="0"/>
              <a:t> //if curious, or see references on syllabus for info</a:t>
            </a:r>
          </a:p>
          <a:p>
            <a:r>
              <a:rPr lang="en-US" dirty="0" smtClean="0"/>
              <a:t>	- Tell </a:t>
            </a:r>
            <a:r>
              <a:rPr lang="en-US" dirty="0" err="1" smtClean="0"/>
              <a:t>github</a:t>
            </a:r>
            <a:r>
              <a:rPr lang="en-US" dirty="0" smtClean="0"/>
              <a:t> about the key</a:t>
            </a:r>
          </a:p>
          <a:p>
            <a:r>
              <a:rPr lang="en-US" dirty="0" smtClean="0"/>
              <a:t>			go to "Account Settings"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SSH Public Keys </a:t>
            </a:r>
            <a:r>
              <a:rPr lang="en-US" dirty="0" err="1" smtClean="0">
                <a:sym typeface="Wingdings"/>
              </a:rPr>
              <a:t></a:t>
            </a:r>
            <a:r>
              <a:rPr lang="en-US" dirty="0" smtClean="0">
                <a:sym typeface="Wingdings"/>
              </a:rPr>
              <a:t> Add a public Key</a:t>
            </a:r>
            <a:endParaRPr lang="en-US" dirty="0" smtClean="0"/>
          </a:p>
          <a:p>
            <a:r>
              <a:rPr lang="en-US" dirty="0" smtClean="0"/>
              <a:t>			copy the contents of ~/.</a:t>
            </a:r>
            <a:r>
              <a:rPr lang="en-US" dirty="0" err="1" smtClean="0"/>
              <a:t>ssh/id_rsa.pub</a:t>
            </a:r>
            <a:r>
              <a:rPr lang="en-US" dirty="0" smtClean="0"/>
              <a:t> into the text box</a:t>
            </a:r>
          </a:p>
          <a:p>
            <a:endParaRPr lang="en-US" dirty="0" smtClean="0"/>
          </a:p>
          <a:p>
            <a:r>
              <a:rPr lang="en-US" b="1" dirty="0" err="1" smtClean="0"/>
              <a:t>c</a:t>
            </a:r>
            <a:r>
              <a:rPr lang="en-US" b="1" dirty="0" smtClean="0"/>
              <a:t>) Create </a:t>
            </a:r>
            <a:r>
              <a:rPr lang="en-US" b="1" dirty="0" smtClean="0"/>
              <a:t>a Repository</a:t>
            </a:r>
          </a:p>
          <a:p>
            <a:r>
              <a:rPr lang="en-US" dirty="0" smtClean="0"/>
              <a:t>	Click on "New Repository" from the front page and follow instructions...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github.com</a:t>
            </a:r>
            <a:endParaRPr lang="en-US" dirty="0"/>
          </a:p>
        </p:txBody>
      </p:sp>
      <p:pic>
        <p:nvPicPr>
          <p:cNvPr id="4" name="Content Placeholder 3" descr="gitintro.png"/>
          <p:cNvPicPr>
            <a:picLocks noGrp="1" noChangeAspect="1"/>
          </p:cNvPicPr>
          <p:nvPr>
            <p:ph idx="1"/>
          </p:nvPr>
        </p:nvPicPr>
        <p:blipFill>
          <a:blip r:embed="rId2"/>
          <a:srcRect l="-15073" r="-15073"/>
          <a:stretch>
            <a:fillRect/>
          </a:stretch>
        </p:blipFill>
        <p:spPr>
          <a:xfrm>
            <a:off x="4284101" y="1734990"/>
            <a:ext cx="5299414" cy="3440370"/>
          </a:xfrm>
        </p:spPr>
      </p:pic>
      <p:pic>
        <p:nvPicPr>
          <p:cNvPr id="5" name="Picture 4" descr="githelp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60" y="1968270"/>
            <a:ext cx="4522396" cy="2913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program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1. Takes in data			</a:t>
            </a:r>
          </a:p>
          <a:p>
            <a:endParaRPr lang="en-US" dirty="0" smtClean="0"/>
          </a:p>
          <a:p>
            <a:r>
              <a:rPr lang="en-US" dirty="0" smtClean="0"/>
              <a:t>		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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Manipulates the data 	</a:t>
            </a:r>
          </a:p>
          <a:p>
            <a:endParaRPr lang="en-US" dirty="0" smtClean="0"/>
          </a:p>
          <a:p>
            <a:r>
              <a:rPr lang="en-US" dirty="0" smtClean="0"/>
              <a:t>				</a:t>
            </a:r>
            <a:r>
              <a:rPr lang="en-US" dirty="0" err="1" smtClean="0">
                <a:latin typeface="Wingdings"/>
                <a:ea typeface="Wingdings"/>
                <a:cs typeface="Wingdings"/>
              </a:rPr>
              <a:t>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3. Sends data out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inputs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User interaction: mouse, keyboard</a:t>
            </a:r>
          </a:p>
          <a:p>
            <a:endParaRPr lang="en-US" dirty="0" smtClean="0"/>
          </a:p>
          <a:p>
            <a:r>
              <a:rPr lang="en-US" dirty="0" smtClean="0"/>
              <a:t>Multimedia: video camera, microphone, sensors</a:t>
            </a:r>
          </a:p>
          <a:p>
            <a:endParaRPr lang="en-US" dirty="0" smtClean="0"/>
          </a:p>
          <a:p>
            <a:r>
              <a:rPr lang="en-US" dirty="0" smtClean="0"/>
              <a:t>Control messages: instructions from another program</a:t>
            </a:r>
          </a:p>
          <a:p>
            <a:endParaRPr lang="en-US" dirty="0" smtClean="0"/>
          </a:p>
          <a:p>
            <a:r>
              <a:rPr lang="en-US" dirty="0" smtClean="0"/>
              <a:t>Network data: IP packets, UDP </a:t>
            </a:r>
            <a:r>
              <a:rPr lang="en-US" dirty="0" err="1" smtClean="0"/>
              <a:t>datagrams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Stored data: information stored in databases, files, spreadsheets</a:t>
            </a:r>
          </a:p>
          <a:p>
            <a:endParaRPr lang="en-US" dirty="0" smtClean="0"/>
          </a:p>
          <a:p>
            <a:r>
              <a:rPr lang="en-US" dirty="0" smtClean="0"/>
              <a:t>Real-time data: RSS feeds, market data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F</a:t>
            </a:r>
            <a:r>
              <a:rPr lang="en-US" dirty="0" smtClean="0"/>
              <a:t>iltering data - removing unimportant stuff</a:t>
            </a:r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earranging data - sorting data into more and less important stuff</a:t>
            </a:r>
          </a:p>
          <a:p>
            <a:endParaRPr lang="en-US" dirty="0" smtClean="0"/>
          </a:p>
          <a:p>
            <a:r>
              <a:rPr lang="en-US" dirty="0"/>
              <a:t>S</a:t>
            </a:r>
            <a:r>
              <a:rPr lang="en-US" dirty="0" smtClean="0"/>
              <a:t>egmenting data - placing data into various categories</a:t>
            </a:r>
          </a:p>
          <a:p>
            <a:endParaRPr lang="en-US" dirty="0" smtClean="0"/>
          </a:p>
          <a:p>
            <a:r>
              <a:rPr lang="en-US" dirty="0"/>
              <a:t>T</a:t>
            </a:r>
            <a:r>
              <a:rPr lang="en-US" dirty="0" smtClean="0"/>
              <a:t>ransforming data - applying rules to input data to turn it to new data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very general computer science terms:</a:t>
            </a:r>
          </a:p>
          <a:p>
            <a:endParaRPr lang="en-US" dirty="0" smtClean="0"/>
          </a:p>
          <a:p>
            <a:r>
              <a:rPr lang="en-US" dirty="0" smtClean="0"/>
              <a:t>first, you place the input data into appropriate data structures...</a:t>
            </a:r>
          </a:p>
          <a:p>
            <a:r>
              <a:rPr lang="en-US" dirty="0" smtClean="0"/>
              <a:t>...and then manipulate the data using appropriate algorithms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data structure : noun :: algorithm : verb</a:t>
            </a:r>
          </a:p>
          <a:p>
            <a:endParaRPr lang="en-US" dirty="0" smtClean="0"/>
          </a:p>
          <a:p>
            <a:r>
              <a:rPr lang="en-US" dirty="0" smtClean="0"/>
              <a:t>"my program uses the </a:t>
            </a:r>
            <a:r>
              <a:rPr lang="en-US" dirty="0" err="1" smtClean="0"/>
              <a:t>quicksort</a:t>
            </a:r>
            <a:r>
              <a:rPr lang="en-US" dirty="0" smtClean="0"/>
              <a:t> algorithm to rearrange the linked list"</a:t>
            </a:r>
          </a:p>
          <a:p>
            <a:r>
              <a:rPr lang="en-US" dirty="0" smtClean="0"/>
              <a:t>"my program uses a low pass filter to</a:t>
            </a:r>
            <a:r>
              <a:rPr lang="en-US" dirty="0" smtClean="0"/>
              <a:t> attenuate high-frequencies in my ring buffer"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create interactive </a:t>
            </a:r>
            <a:r>
              <a:rPr lang="en-US" b="1" dirty="0" smtClean="0"/>
              <a:t>2D graphics</a:t>
            </a:r>
            <a:r>
              <a:rPr lang="en-US" dirty="0" smtClean="0"/>
              <a:t> &amp; </a:t>
            </a:r>
            <a:r>
              <a:rPr lang="en-US" b="1" dirty="0" smtClean="0"/>
              <a:t>3D graphics</a:t>
            </a:r>
          </a:p>
          <a:p>
            <a:r>
              <a:rPr lang="en-US" dirty="0" smtClean="0"/>
              <a:t>	Processing renderers</a:t>
            </a:r>
          </a:p>
          <a:p>
            <a:r>
              <a:rPr lang="en-US" dirty="0" smtClean="0"/>
              <a:t>	Swing/Java2D renderers</a:t>
            </a:r>
          </a:p>
          <a:p>
            <a:r>
              <a:rPr lang="en-US" dirty="0" smtClean="0"/>
              <a:t>	OpenGL library</a:t>
            </a:r>
          </a:p>
          <a:p>
            <a:r>
              <a:rPr lang="en-US" dirty="0" smtClean="0"/>
              <a:t>	GLSL </a:t>
            </a:r>
            <a:r>
              <a:rPr lang="en-US" dirty="0" err="1" smtClean="0"/>
              <a:t>shaders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How to interact with the file system; </a:t>
            </a:r>
            <a:r>
              <a:rPr lang="en-US" b="1" dirty="0" smtClean="0"/>
              <a:t>I/O</a:t>
            </a:r>
            <a:r>
              <a:rPr lang="en-US" dirty="0" smtClean="0"/>
              <a:t> fundamentals</a:t>
            </a:r>
          </a:p>
          <a:p>
            <a:endParaRPr lang="en-US" dirty="0" smtClean="0"/>
          </a:p>
          <a:p>
            <a:r>
              <a:rPr lang="en-US" dirty="0" smtClean="0"/>
              <a:t>How to store information in and query information from a </a:t>
            </a:r>
            <a:r>
              <a:rPr lang="en-US" b="1" dirty="0" smtClean="0"/>
              <a:t>database</a:t>
            </a:r>
          </a:p>
          <a:p>
            <a:r>
              <a:rPr lang="en-US" dirty="0" smtClean="0"/>
              <a:t>	SQL (</a:t>
            </a:r>
            <a:r>
              <a:rPr lang="en-US" dirty="0" err="1" smtClean="0"/>
              <a:t>MySQL</a:t>
            </a:r>
            <a:r>
              <a:rPr lang="en-US" dirty="0" smtClean="0"/>
              <a:t>, </a:t>
            </a:r>
            <a:r>
              <a:rPr lang="en-US" dirty="0" err="1" smtClean="0"/>
              <a:t>PostGRES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NoSQL</a:t>
            </a:r>
            <a:r>
              <a:rPr lang="en-US" dirty="0" smtClean="0"/>
              <a:t> (Mongo)</a:t>
            </a:r>
          </a:p>
          <a:p>
            <a:r>
              <a:rPr lang="en-US" dirty="0" smtClean="0"/>
              <a:t>	Graph (Neo4J)</a:t>
            </a:r>
          </a:p>
          <a:p>
            <a:r>
              <a:rPr lang="en-US" dirty="0" smtClean="0"/>
              <a:t>	via </a:t>
            </a:r>
            <a:r>
              <a:rPr lang="en-US" dirty="0" err="1" smtClean="0"/>
              <a:t>webservices</a:t>
            </a:r>
            <a:r>
              <a:rPr lang="en-US" dirty="0" smtClean="0"/>
              <a:t> APIs (Amazon, </a:t>
            </a:r>
            <a:r>
              <a:rPr lang="en-US" dirty="0" err="1" smtClean="0"/>
              <a:t>Flickr</a:t>
            </a:r>
            <a:r>
              <a:rPr lang="en-US" dirty="0" smtClean="0"/>
              <a:t>, etc)</a:t>
            </a:r>
          </a:p>
          <a:p>
            <a:endParaRPr lang="en-US" dirty="0" smtClean="0"/>
          </a:p>
          <a:p>
            <a:r>
              <a:rPr lang="en-US" dirty="0" smtClean="0"/>
              <a:t>How to send and receive information to other computers, </a:t>
            </a:r>
            <a:r>
              <a:rPr lang="en-US" b="1" dirty="0" smtClean="0"/>
              <a:t>networking</a:t>
            </a:r>
            <a:r>
              <a:rPr lang="en-US" dirty="0" smtClean="0"/>
              <a:t> fundamentals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Topics,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How to design </a:t>
            </a:r>
            <a:r>
              <a:rPr lang="en-US" b="1" dirty="0" smtClean="0"/>
              <a:t>algorithms</a:t>
            </a:r>
          </a:p>
          <a:p>
            <a:r>
              <a:rPr lang="en-US" dirty="0" smtClean="0"/>
              <a:t>	searching &amp; sorting</a:t>
            </a:r>
          </a:p>
          <a:p>
            <a:endParaRPr lang="en-US" dirty="0" smtClean="0"/>
          </a:p>
          <a:p>
            <a:r>
              <a:rPr lang="en-US" dirty="0" smtClean="0"/>
              <a:t>How to write </a:t>
            </a:r>
            <a:r>
              <a:rPr lang="en-US" b="1" dirty="0" smtClean="0"/>
              <a:t>threads </a:t>
            </a:r>
            <a:r>
              <a:rPr lang="en-US" dirty="0" smtClean="0"/>
              <a:t>to manage concurrent processes</a:t>
            </a:r>
            <a:endParaRPr lang="en-US" b="1" dirty="0" smtClean="0"/>
          </a:p>
          <a:p>
            <a:r>
              <a:rPr lang="en-US" dirty="0" smtClean="0"/>
              <a:t>	multithreading</a:t>
            </a:r>
          </a:p>
          <a:p>
            <a:r>
              <a:rPr lang="en-US" dirty="0" smtClean="0"/>
              <a:t>	synchronization	</a:t>
            </a:r>
          </a:p>
          <a:p>
            <a:r>
              <a:rPr lang="en-US" dirty="0" smtClean="0"/>
              <a:t>	concurrent data structures</a:t>
            </a:r>
          </a:p>
          <a:p>
            <a:endParaRPr lang="en-US" dirty="0" smtClean="0"/>
          </a:p>
          <a:p>
            <a:r>
              <a:rPr lang="en-US" dirty="0" smtClean="0"/>
              <a:t>How to use </a:t>
            </a:r>
            <a:r>
              <a:rPr lang="en-US" b="1" dirty="0" smtClean="0"/>
              <a:t>audio</a:t>
            </a:r>
            <a:r>
              <a:rPr lang="en-US" dirty="0" smtClean="0"/>
              <a:t> libraries</a:t>
            </a:r>
          </a:p>
          <a:p>
            <a:r>
              <a:rPr lang="en-US" dirty="0" smtClean="0"/>
              <a:t>	Minim (Processing)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JavaSound</a:t>
            </a:r>
            <a:r>
              <a:rPr lang="en-US" dirty="0" smtClean="0"/>
              <a:t> / </a:t>
            </a:r>
            <a:r>
              <a:rPr lang="en-US" dirty="0" err="1" smtClean="0"/>
              <a:t>JSyn</a:t>
            </a:r>
            <a:r>
              <a:rPr lang="en-US" dirty="0" smtClean="0"/>
              <a:t> (Java)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PortAudio</a:t>
            </a:r>
            <a:r>
              <a:rPr lang="en-US" dirty="0" smtClean="0"/>
              <a:t>, </a:t>
            </a:r>
            <a:r>
              <a:rPr lang="en-US" dirty="0" err="1" smtClean="0"/>
              <a:t>rtAudio</a:t>
            </a:r>
            <a:r>
              <a:rPr lang="en-US" dirty="0" smtClean="0"/>
              <a:t> (C/C++)</a:t>
            </a:r>
          </a:p>
          <a:p>
            <a:r>
              <a:rPr lang="en-US" dirty="0" smtClean="0"/>
              <a:t>	OSC messages to dedicated sound engines (</a:t>
            </a:r>
            <a:r>
              <a:rPr lang="en-US" dirty="0" err="1" smtClean="0"/>
              <a:t>SuperCollider</a:t>
            </a:r>
            <a:r>
              <a:rPr lang="en-US" dirty="0" smtClean="0"/>
              <a:t>, etc)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Today's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&gt; To provide an overview of the course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Look at syllabus</a:t>
            </a:r>
          </a:p>
          <a:p>
            <a:endParaRPr lang="en-US" dirty="0" smtClean="0"/>
          </a:p>
          <a:p>
            <a:r>
              <a:rPr lang="en-US" dirty="0" smtClean="0"/>
              <a:t>&gt; To sign up for the class forum</a:t>
            </a:r>
          </a:p>
          <a:p>
            <a:endParaRPr lang="en-US" dirty="0" smtClean="0"/>
          </a:p>
          <a:p>
            <a:r>
              <a:rPr lang="en-US" dirty="0" smtClean="0"/>
              <a:t>&gt; To install Processing, play with some sample code, and explore the Processing web site</a:t>
            </a:r>
          </a:p>
          <a:p>
            <a:endParaRPr lang="en-US" dirty="0" smtClean="0"/>
          </a:p>
          <a:p>
            <a:r>
              <a:rPr lang="en-US" dirty="0" smtClean="0"/>
              <a:t>&gt; To become familiar with the Unix </a:t>
            </a:r>
            <a:r>
              <a:rPr lang="en-US" dirty="0" err="1" smtClean="0"/>
              <a:t>filesystem</a:t>
            </a:r>
            <a:r>
              <a:rPr lang="en-US" dirty="0" smtClean="0"/>
              <a:t> and environment</a:t>
            </a:r>
          </a:p>
          <a:p>
            <a:endParaRPr lang="en-US" dirty="0" smtClean="0"/>
          </a:p>
          <a:p>
            <a:r>
              <a:rPr lang="en-US" dirty="0" smtClean="0"/>
              <a:t>&gt; To install </a:t>
            </a:r>
            <a:r>
              <a:rPr lang="en-US" dirty="0" err="1" smtClean="0"/>
              <a:t>git</a:t>
            </a:r>
            <a:r>
              <a:rPr lang="en-US" dirty="0" smtClean="0"/>
              <a:t> and to set up an account on </a:t>
            </a:r>
            <a:r>
              <a:rPr lang="en-US" dirty="0" err="1" smtClean="0"/>
              <a:t>github.com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&gt; To create a new </a:t>
            </a:r>
            <a:r>
              <a:rPr lang="en-US" dirty="0" err="1" smtClean="0"/>
              <a:t>git</a:t>
            </a:r>
            <a:r>
              <a:rPr lang="en-US" dirty="0" smtClean="0"/>
              <a:t> repository for a Processing sketch</a:t>
            </a:r>
          </a:p>
          <a:p>
            <a:endParaRPr lang="en-US" dirty="0" smtClean="0"/>
          </a:p>
          <a:p>
            <a:r>
              <a:rPr lang="en-US" dirty="0" smtClean="0"/>
              <a:t>&gt; To show you your first assignment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cd</a:t>
            </a:r>
            <a:r>
              <a:rPr lang="en-US" b="1" dirty="0" smtClean="0"/>
              <a:t> </a:t>
            </a:r>
            <a:r>
              <a:rPr lang="en-US" b="1" dirty="0" smtClean="0"/>
              <a:t>= change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.. 				</a:t>
            </a:r>
            <a:r>
              <a:rPr lang="en-US" i="1" dirty="0" smtClean="0"/>
              <a:t>move up to parent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~ 					</a:t>
            </a:r>
            <a:r>
              <a:rPr lang="en-US" i="1" dirty="0" smtClean="0"/>
              <a:t>change to home directory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</a:t>
            </a:r>
            <a:r>
              <a:rPr lang="en-US" i="1" dirty="0" smtClean="0"/>
              <a:t>					change to top level "root" directory	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/Users/angus/Music	</a:t>
            </a:r>
            <a:r>
              <a:rPr lang="en-US" i="1" dirty="0" smtClean="0"/>
              <a:t>change to a directory by providing the absolute path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cd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				</a:t>
            </a:r>
            <a:r>
              <a:rPr lang="en-US" i="1" dirty="0" smtClean="0"/>
              <a:t>move into a child folder by providing a relative path</a:t>
            </a:r>
          </a:p>
          <a:p>
            <a:r>
              <a:rPr lang="en-US" dirty="0" smtClean="0"/>
              <a:t>	</a:t>
            </a:r>
          </a:p>
          <a:p>
            <a:r>
              <a:rPr lang="en-US" b="1" dirty="0" err="1" smtClean="0"/>
              <a:t>pwd</a:t>
            </a:r>
            <a:r>
              <a:rPr lang="en-US" b="1" dirty="0" smtClean="0"/>
              <a:t> = print working directory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cd</a:t>
            </a:r>
            <a:r>
              <a:rPr lang="en-US" dirty="0" smtClean="0"/>
              <a:t> ~					</a:t>
            </a:r>
            <a:r>
              <a:rPr lang="en-US" i="1" dirty="0" smtClean="0"/>
              <a:t>change to home directory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pwd</a:t>
            </a:r>
            <a:r>
              <a:rPr lang="en-US" dirty="0" smtClean="0"/>
              <a:t>					</a:t>
            </a:r>
            <a:r>
              <a:rPr lang="en-US" i="1" dirty="0" smtClean="0"/>
              <a:t>prints out "/Users/angus"</a:t>
            </a:r>
          </a:p>
          <a:p>
            <a:endParaRPr lang="en-US" dirty="0" smtClean="0"/>
          </a:p>
          <a:p>
            <a:r>
              <a:rPr lang="en-US" b="1" dirty="0" err="1" smtClean="0"/>
              <a:t>ls</a:t>
            </a:r>
            <a:r>
              <a:rPr lang="en-US" b="1" dirty="0" smtClean="0"/>
              <a:t> = list files and directories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					print out all files in current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</a:t>
            </a:r>
            <a:r>
              <a:rPr lang="en-US" dirty="0" err="1" smtClean="0"/>
              <a:t>alh</a:t>
            </a:r>
            <a:r>
              <a:rPr lang="en-US" dirty="0" smtClean="0"/>
              <a:t>				print out all files include hidden files in a long format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-R </a:t>
            </a:r>
            <a:r>
              <a:rPr lang="en-US" dirty="0" err="1" smtClean="0"/>
              <a:t>mydir</a:t>
            </a:r>
            <a:r>
              <a:rPr lang="en-US" dirty="0" smtClean="0"/>
              <a:t>			recursively list all files in </a:t>
            </a:r>
            <a:r>
              <a:rPr lang="en-US" dirty="0" err="1" smtClean="0"/>
              <a:t>mydir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cat = print out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myText.txt</a:t>
            </a:r>
            <a:r>
              <a:rPr lang="en-US" dirty="0" smtClean="0"/>
              <a:t>			</a:t>
            </a:r>
            <a:r>
              <a:rPr lang="en-US" i="1" dirty="0" smtClean="0"/>
              <a:t>prints out contents of "</a:t>
            </a:r>
            <a:r>
              <a:rPr lang="en-US" i="1" dirty="0" err="1" smtClean="0"/>
              <a:t>myText.txt</a:t>
            </a:r>
            <a:r>
              <a:rPr lang="en-US" i="1" dirty="0" smtClean="0"/>
              <a:t>"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r>
              <a:rPr lang="en-US" b="1" dirty="0" smtClean="0"/>
              <a:t>echo = print out from command line</a:t>
            </a:r>
          </a:p>
          <a:p>
            <a:r>
              <a:rPr lang="en-US" dirty="0" smtClean="0"/>
              <a:t>	echo hello there!		</a:t>
            </a:r>
            <a:r>
              <a:rPr lang="en-US" i="1" dirty="0" smtClean="0"/>
              <a:t>prints out "hello there!"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cp </a:t>
            </a:r>
            <a:r>
              <a:rPr lang="en-US" b="1" dirty="0" smtClean="0"/>
              <a:t>= copy file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 		</a:t>
            </a:r>
            <a:r>
              <a:rPr lang="en-US" i="1" dirty="0" smtClean="0"/>
              <a:t>copies the contents of "</a:t>
            </a:r>
            <a:r>
              <a:rPr lang="en-US" i="1" dirty="0" err="1" smtClean="0"/>
              <a:t>fileA</a:t>
            </a:r>
            <a:r>
              <a:rPr lang="en-US" i="1" dirty="0" smtClean="0"/>
              <a:t>" into a new file named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	cp </a:t>
            </a:r>
            <a:r>
              <a:rPr lang="en-US" dirty="0" err="1" smtClean="0"/>
              <a:t>src</a:t>
            </a:r>
            <a:r>
              <a:rPr lang="en-US" dirty="0" smtClean="0"/>
              <a:t>/* ../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in "</a:t>
            </a:r>
            <a:r>
              <a:rPr lang="en-US" i="1" dirty="0" err="1" smtClean="0"/>
              <a:t>src</a:t>
            </a:r>
            <a:r>
              <a:rPr lang="en-US" i="1" dirty="0" smtClean="0"/>
              <a:t>" into "</a:t>
            </a:r>
            <a:r>
              <a:rPr lang="en-US" i="1" dirty="0" err="1" smtClean="0"/>
              <a:t>dest</a:t>
            </a:r>
            <a:r>
              <a:rPr lang="en-US" i="1" dirty="0" smtClean="0"/>
              <a:t>" inside the parent directory</a:t>
            </a:r>
          </a:p>
          <a:p>
            <a:r>
              <a:rPr lang="en-US" dirty="0" smtClean="0"/>
              <a:t>	cp –</a:t>
            </a:r>
            <a:r>
              <a:rPr lang="en-US" dirty="0" err="1" smtClean="0"/>
              <a:t>r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/ </a:t>
            </a:r>
            <a:r>
              <a:rPr lang="en-US" dirty="0" err="1" smtClean="0"/>
              <a:t>dest</a:t>
            </a:r>
            <a:r>
              <a:rPr lang="en-US" dirty="0" smtClean="0"/>
              <a:t>/	</a:t>
            </a:r>
            <a:r>
              <a:rPr lang="en-US" i="1" dirty="0" smtClean="0"/>
              <a:t>copies all files and directories in "</a:t>
            </a:r>
            <a:r>
              <a:rPr lang="en-US" i="1" dirty="0" err="1" smtClean="0"/>
              <a:t>src</a:t>
            </a:r>
            <a:r>
              <a:rPr lang="en-US" i="1" dirty="0" smtClean="0"/>
              <a:t>" recursively into "</a:t>
            </a:r>
            <a:r>
              <a:rPr lang="en-US" i="1" dirty="0" err="1" smtClean="0"/>
              <a:t>dest</a:t>
            </a:r>
            <a:r>
              <a:rPr lang="en-US" i="1" dirty="0" smtClean="0"/>
              <a:t>"</a:t>
            </a:r>
          </a:p>
          <a:p>
            <a:r>
              <a:rPr lang="en-US" dirty="0" smtClean="0"/>
              <a:t> </a:t>
            </a:r>
          </a:p>
          <a:p>
            <a:r>
              <a:rPr lang="en-US" b="1" dirty="0" err="1" smtClean="0"/>
              <a:t>mv</a:t>
            </a:r>
            <a:r>
              <a:rPr lang="en-US" b="1" dirty="0" smtClean="0"/>
              <a:t> = move file</a:t>
            </a:r>
          </a:p>
          <a:p>
            <a:r>
              <a:rPr lang="en-US" i="1" dirty="0" smtClean="0"/>
              <a:t> 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 </a:t>
            </a:r>
            <a:r>
              <a:rPr lang="en-US" dirty="0" err="1" smtClean="0"/>
              <a:t>fileB</a:t>
            </a:r>
            <a:r>
              <a:rPr lang="en-US" dirty="0" smtClean="0"/>
              <a:t>		</a:t>
            </a:r>
            <a:r>
              <a:rPr lang="en-US" i="1" dirty="0" smtClean="0"/>
              <a:t>renames "</a:t>
            </a:r>
            <a:r>
              <a:rPr lang="en-US" i="1" dirty="0" err="1" smtClean="0"/>
              <a:t>fileA</a:t>
            </a:r>
            <a:r>
              <a:rPr lang="en-US" i="1" dirty="0" smtClean="0"/>
              <a:t>" to "</a:t>
            </a:r>
            <a:r>
              <a:rPr lang="en-US" i="1" dirty="0" err="1" smtClean="0"/>
              <a:t>fileB</a:t>
            </a:r>
            <a:r>
              <a:rPr lang="en-US" i="1" dirty="0" smtClean="0"/>
              <a:t>"</a:t>
            </a:r>
            <a:endParaRPr lang="en-US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mv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dirty="0" smtClean="0"/>
              <a:t> ~/</a:t>
            </a:r>
            <a:r>
              <a:rPr lang="en-US" dirty="0" err="1" smtClean="0"/>
              <a:t>dirZ</a:t>
            </a:r>
            <a:r>
              <a:rPr lang="en-US" dirty="0" smtClean="0"/>
              <a:t> 		</a:t>
            </a:r>
            <a:r>
              <a:rPr lang="en-US" i="1" dirty="0" smtClean="0"/>
              <a:t>moves "</a:t>
            </a:r>
            <a:r>
              <a:rPr lang="en-US" i="1" dirty="0" err="1" smtClean="0"/>
              <a:t>dirA</a:t>
            </a:r>
            <a:r>
              <a:rPr lang="en-US" i="1" dirty="0" smtClean="0"/>
              <a:t>" into the home directory, renaming it "</a:t>
            </a:r>
            <a:r>
              <a:rPr lang="en-US" i="1" dirty="0" err="1" smtClean="0"/>
              <a:t>dirZ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b="1" dirty="0" err="1" smtClean="0"/>
              <a:t>mkdir</a:t>
            </a:r>
            <a:r>
              <a:rPr lang="en-US" b="1" dirty="0" smtClean="0"/>
              <a:t> = make a new directory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mkdir</a:t>
            </a:r>
            <a:r>
              <a:rPr lang="en-US" dirty="0" smtClean="0"/>
              <a:t> </a:t>
            </a:r>
            <a:r>
              <a:rPr lang="en-US" dirty="0" err="1" smtClean="0"/>
              <a:t>newdir</a:t>
            </a:r>
            <a:r>
              <a:rPr lang="en-US" b="1" dirty="0" smtClean="0"/>
              <a:t>		</a:t>
            </a:r>
            <a:r>
              <a:rPr lang="en-US" i="1" dirty="0" smtClean="0"/>
              <a:t>makes a new directory "</a:t>
            </a:r>
            <a:r>
              <a:rPr lang="en-US" i="1" dirty="0" err="1" smtClean="0"/>
              <a:t>newdir</a:t>
            </a:r>
            <a:r>
              <a:rPr lang="en-US" i="1" dirty="0" smtClean="0"/>
              <a:t>" under the current directory</a:t>
            </a:r>
          </a:p>
          <a:p>
            <a:endParaRPr lang="en-US" dirty="0" smtClean="0"/>
          </a:p>
          <a:p>
            <a:r>
              <a:rPr lang="en-US" b="1" dirty="0" err="1" smtClean="0"/>
              <a:t>rmdir</a:t>
            </a:r>
            <a:r>
              <a:rPr lang="en-US" b="1" dirty="0" smtClean="0"/>
              <a:t> = delete an empty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rmdir</a:t>
            </a:r>
            <a:r>
              <a:rPr lang="en-US" dirty="0" smtClean="0"/>
              <a:t> </a:t>
            </a:r>
            <a:r>
              <a:rPr lang="en-US" dirty="0" err="1" smtClean="0"/>
              <a:t>emptydir</a:t>
            </a:r>
            <a:r>
              <a:rPr lang="en-US" dirty="0" smtClean="0"/>
              <a:t>		</a:t>
            </a:r>
            <a:r>
              <a:rPr lang="en-US" i="1" dirty="0" smtClean="0"/>
              <a:t>empty dir is deleted</a:t>
            </a:r>
          </a:p>
          <a:p>
            <a:endParaRPr lang="en-US" dirty="0" smtClean="0"/>
          </a:p>
          <a:p>
            <a:r>
              <a:rPr lang="en-US" b="1" dirty="0" err="1" smtClean="0"/>
              <a:t>rm</a:t>
            </a:r>
            <a:r>
              <a:rPr lang="en-US" b="1" dirty="0" smtClean="0"/>
              <a:t> = permanently removes a file or directory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</a:t>
            </a:r>
            <a:r>
              <a:rPr lang="en-US" dirty="0" err="1" smtClean="0"/>
              <a:t>fileA</a:t>
            </a:r>
            <a:r>
              <a:rPr lang="en-US" dirty="0" smtClean="0"/>
              <a:t>			</a:t>
            </a:r>
            <a:r>
              <a:rPr lang="en-US" i="1" dirty="0" smtClean="0"/>
              <a:t>deletes "</a:t>
            </a:r>
            <a:r>
              <a:rPr lang="en-US" i="1" dirty="0" err="1" smtClean="0"/>
              <a:t>fileA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</a:t>
            </a:r>
            <a:r>
              <a:rPr lang="en-US" dirty="0" err="1" smtClean="0"/>
              <a:t>dirA</a:t>
            </a:r>
            <a:r>
              <a:rPr lang="en-US" i="1" dirty="0" smtClean="0"/>
              <a:t>		VERY DANGEROUS! recursively deletes everything in "</a:t>
            </a:r>
            <a:r>
              <a:rPr lang="en-US" i="1" dirty="0" err="1" smtClean="0"/>
              <a:t>dirA</a:t>
            </a:r>
            <a:r>
              <a:rPr lang="en-US" i="1" dirty="0" smtClean="0"/>
              <a:t>"</a:t>
            </a:r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Common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more = page through text</a:t>
            </a:r>
          </a:p>
          <a:p>
            <a:r>
              <a:rPr lang="en-US" dirty="0" smtClean="0"/>
              <a:t>	more </a:t>
            </a:r>
            <a:r>
              <a:rPr lang="en-US" dirty="0" err="1" smtClean="0"/>
              <a:t>bigfile.txt</a:t>
            </a:r>
            <a:r>
              <a:rPr lang="en-US" dirty="0" smtClean="0"/>
              <a:t> 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bigfile.txt</a:t>
            </a:r>
            <a:r>
              <a:rPr lang="en-US" i="1" dirty="0" smtClean="0"/>
              <a:t> (by pressing space)</a:t>
            </a:r>
          </a:p>
          <a:p>
            <a:endParaRPr lang="en-US" i="1" dirty="0" smtClean="0"/>
          </a:p>
          <a:p>
            <a:r>
              <a:rPr lang="en-US" b="1" dirty="0" smtClean="0"/>
              <a:t>head / tail = print out first or last lines of a file</a:t>
            </a:r>
          </a:p>
          <a:p>
            <a:r>
              <a:rPr lang="en-US" dirty="0" smtClean="0"/>
              <a:t>	head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first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dirty="0" smtClean="0"/>
              <a:t>	tail -</a:t>
            </a:r>
            <a:r>
              <a:rPr lang="en-US" dirty="0" err="1" smtClean="0"/>
              <a:t>n</a:t>
            </a:r>
            <a:r>
              <a:rPr lang="en-US" dirty="0" smtClean="0"/>
              <a:t> 5 </a:t>
            </a:r>
            <a:r>
              <a:rPr lang="en-US" dirty="0" err="1" smtClean="0"/>
              <a:t>file.txt</a:t>
            </a:r>
            <a:r>
              <a:rPr lang="en-US" dirty="0" smtClean="0"/>
              <a:t> 		</a:t>
            </a:r>
            <a:r>
              <a:rPr lang="en-US" i="1" dirty="0" smtClean="0"/>
              <a:t>prints out last 5 lines of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find = find files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.</a:t>
            </a:r>
            <a:r>
              <a:rPr lang="en-US" i="1" dirty="0" smtClean="0"/>
              <a:t> 				recursively list all files from the current directory</a:t>
            </a:r>
          </a:p>
          <a:p>
            <a:r>
              <a:rPr lang="en-US" i="1" dirty="0" smtClean="0"/>
              <a:t>	</a:t>
            </a:r>
            <a:r>
              <a:rPr lang="en-US" dirty="0" smtClean="0"/>
              <a:t>find ~/logs/*2010*</a:t>
            </a:r>
            <a:r>
              <a:rPr lang="en-US" i="1" dirty="0" smtClean="0"/>
              <a:t>		list all files in the logs dir that contain "2010"</a:t>
            </a:r>
          </a:p>
          <a:p>
            <a:endParaRPr lang="en-US" i="1" dirty="0" smtClean="0"/>
          </a:p>
          <a:p>
            <a:r>
              <a:rPr lang="en-US" b="1" dirty="0" err="1" smtClean="0"/>
              <a:t>grep</a:t>
            </a:r>
            <a:r>
              <a:rPr lang="en-US" b="1" dirty="0" smtClean="0"/>
              <a:t> = print lines matching a pattern</a:t>
            </a:r>
          </a:p>
          <a:p>
            <a:r>
              <a:rPr lang="en-US" b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"</a:t>
            </a:r>
            <a:r>
              <a:rPr lang="en-US" dirty="0"/>
              <a:t>A</a:t>
            </a:r>
            <a:r>
              <a:rPr lang="en-US" dirty="0" smtClean="0"/>
              <a:t>" cell* 			</a:t>
            </a:r>
            <a:r>
              <a:rPr lang="en-US" i="1" dirty="0" smtClean="0"/>
              <a:t>print lines containing "</a:t>
            </a:r>
            <a:r>
              <a:rPr lang="en-US" i="1" dirty="0"/>
              <a:t>A</a:t>
            </a:r>
            <a:r>
              <a:rPr lang="en-US" i="1" dirty="0" smtClean="0"/>
              <a:t>" from files starting with "cell"</a:t>
            </a:r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i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containing "a" or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r>
              <a:rPr lang="en-US" i="1" dirty="0" smtClean="0"/>
              <a:t>	</a:t>
            </a:r>
            <a:r>
              <a:rPr lang="en-US" dirty="0" err="1" smtClean="0"/>
              <a:t>grep</a:t>
            </a:r>
            <a:r>
              <a:rPr lang="en-US" dirty="0" smtClean="0"/>
              <a:t> -</a:t>
            </a:r>
            <a:r>
              <a:rPr lang="en-US" dirty="0" err="1" smtClean="0"/>
              <a:t>v</a:t>
            </a:r>
            <a:r>
              <a:rPr lang="en-US" dirty="0" smtClean="0"/>
              <a:t> "a" </a:t>
            </a:r>
            <a:r>
              <a:rPr lang="en-US" dirty="0" err="1" smtClean="0"/>
              <a:t>file.txt</a:t>
            </a:r>
            <a:r>
              <a:rPr lang="en-US" i="1" dirty="0" smtClean="0"/>
              <a:t>	print lines that don't contain "a" from </a:t>
            </a:r>
            <a:r>
              <a:rPr lang="en-US" i="1" dirty="0" err="1" smtClean="0"/>
              <a:t>file.txt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b="1" dirty="0" smtClean="0"/>
              <a:t>man = get the manual for a command</a:t>
            </a:r>
          </a:p>
          <a:p>
            <a:r>
              <a:rPr lang="en-US" b="1" i="1" dirty="0" smtClean="0"/>
              <a:t>	</a:t>
            </a:r>
            <a:r>
              <a:rPr lang="en-US" dirty="0" smtClean="0"/>
              <a:t>man </a:t>
            </a:r>
            <a:r>
              <a:rPr lang="en-US" dirty="0" err="1" smtClean="0"/>
              <a:t>grep</a:t>
            </a:r>
            <a:r>
              <a:rPr lang="en-US" dirty="0" smtClean="0"/>
              <a:t>				</a:t>
            </a:r>
            <a:r>
              <a:rPr lang="en-US" i="1" dirty="0" smtClean="0"/>
              <a:t>page through documentation about the </a:t>
            </a:r>
            <a:r>
              <a:rPr lang="en-US" i="1" dirty="0" err="1" smtClean="0"/>
              <a:t>grep</a:t>
            </a:r>
            <a:r>
              <a:rPr lang="en-US" i="1" dirty="0" smtClean="0"/>
              <a:t> command</a:t>
            </a:r>
            <a:r>
              <a:rPr lang="en-US" b="1" i="1" dirty="0" smtClean="0"/>
              <a:t> </a:t>
            </a:r>
          </a:p>
          <a:p>
            <a:endParaRPr lang="en-US" b="1" i="1" dirty="0" smtClean="0"/>
          </a:p>
          <a:p>
            <a:endParaRPr lang="en-US" b="1" i="1" dirty="0"/>
          </a:p>
          <a:p>
            <a:endParaRPr lang="en-US" b="1" i="1" dirty="0" smtClean="0"/>
          </a:p>
          <a:p>
            <a:r>
              <a:rPr lang="en-US" i="1" dirty="0"/>
              <a:t>	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 </a:t>
            </a:r>
          </a:p>
          <a:p>
            <a:r>
              <a:rPr lang="en-US" i="1" dirty="0" smtClean="0"/>
              <a:t> </a:t>
            </a:r>
          </a:p>
          <a:p>
            <a:r>
              <a:rPr lang="en-US" dirty="0" smtClean="0"/>
              <a:t>	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 I/O Redirection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pipe |</a:t>
            </a:r>
            <a:r>
              <a:rPr lang="en-US" dirty="0" smtClean="0"/>
              <a:t> = funnel the output of one program into the input of another one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bigfile</a:t>
            </a:r>
            <a:r>
              <a:rPr lang="en-US" dirty="0" smtClean="0"/>
              <a:t> | more			</a:t>
            </a:r>
            <a:r>
              <a:rPr lang="en-US" i="1" dirty="0" smtClean="0"/>
              <a:t>pages through </a:t>
            </a:r>
            <a:r>
              <a:rPr lang="en-US" i="1" dirty="0" err="1" smtClean="0"/>
              <a:t>bigfile</a:t>
            </a:r>
            <a:endParaRPr lang="en-US" i="1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ls</a:t>
            </a:r>
            <a:r>
              <a:rPr lang="en-US" dirty="0" smtClean="0"/>
              <a:t> </a:t>
            </a:r>
            <a:r>
              <a:rPr lang="en-US" dirty="0" err="1" smtClean="0"/>
              <a:t>mydir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			</a:t>
            </a:r>
            <a:r>
              <a:rPr lang="en-US" i="1" dirty="0" smtClean="0"/>
              <a:t>only prints out filenames that start with an "a"</a:t>
            </a:r>
          </a:p>
          <a:p>
            <a:r>
              <a:rPr lang="en-US" dirty="0" smtClean="0"/>
              <a:t>	cat </a:t>
            </a:r>
            <a:r>
              <a:rPr lang="en-US" dirty="0" err="1"/>
              <a:t>a</a:t>
            </a:r>
            <a:r>
              <a:rPr lang="en-US" dirty="0" err="1" smtClean="0"/>
              <a:t>file</a:t>
            </a:r>
            <a:r>
              <a:rPr lang="en-US" dirty="0" smtClean="0"/>
              <a:t> | </a:t>
            </a:r>
            <a:r>
              <a:rPr lang="en-US" dirty="0" err="1" smtClean="0"/>
              <a:t>grep</a:t>
            </a:r>
            <a:r>
              <a:rPr lang="en-US" dirty="0" smtClean="0"/>
              <a:t> a* | more	</a:t>
            </a:r>
            <a:r>
              <a:rPr lang="en-US" i="1" dirty="0" smtClean="0"/>
              <a:t>pages through lines that start with "a"</a:t>
            </a:r>
          </a:p>
          <a:p>
            <a:endParaRPr lang="en-US" dirty="0" smtClean="0"/>
          </a:p>
          <a:p>
            <a:r>
              <a:rPr lang="en-US" b="1" dirty="0" smtClean="0"/>
              <a:t>redirect output &gt;</a:t>
            </a:r>
            <a:r>
              <a:rPr lang="en-US" dirty="0" smtClean="0"/>
              <a:t> = funnel the output of a program into a file</a:t>
            </a:r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write the output of "cat </a:t>
            </a:r>
            <a:r>
              <a:rPr lang="en-US" i="1" dirty="0" err="1" smtClean="0"/>
              <a:t>myfile</a:t>
            </a:r>
            <a:r>
              <a:rPr lang="en-US" i="1" dirty="0" smtClean="0"/>
              <a:t>" into the file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r>
              <a:rPr lang="en-US" dirty="0" smtClean="0"/>
              <a:t>	cat </a:t>
            </a:r>
            <a:r>
              <a:rPr lang="en-US" dirty="0" err="1" smtClean="0"/>
              <a:t>myfile</a:t>
            </a:r>
            <a:r>
              <a:rPr lang="en-US" dirty="0" smtClean="0"/>
              <a:t> &gt;&gt; </a:t>
            </a:r>
            <a:r>
              <a:rPr lang="en-US" dirty="0" err="1" smtClean="0"/>
              <a:t>text.txt</a:t>
            </a:r>
            <a:r>
              <a:rPr lang="en-US" dirty="0" smtClean="0"/>
              <a:t>		</a:t>
            </a:r>
            <a:r>
              <a:rPr lang="en-US" i="1" dirty="0" smtClean="0"/>
              <a:t>append the </a:t>
            </a:r>
            <a:r>
              <a:rPr lang="en-US" i="1" dirty="0" smtClean="0"/>
              <a:t>output </a:t>
            </a:r>
            <a:r>
              <a:rPr lang="en-US" i="1" dirty="0" smtClean="0"/>
              <a:t>to the end of </a:t>
            </a:r>
            <a:r>
              <a:rPr lang="en-US" i="1" dirty="0" err="1" smtClean="0"/>
              <a:t>text.txt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 </a:t>
            </a:r>
            <a:endParaRPr 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Unix -</a:t>
            </a:r>
            <a:r>
              <a:rPr lang="en-US" dirty="0" smtClean="0"/>
              <a:t> Connect </a:t>
            </a:r>
            <a:r>
              <a:rPr lang="en-US" dirty="0" smtClean="0"/>
              <a:t>to</a:t>
            </a:r>
            <a:r>
              <a:rPr lang="en-US" dirty="0" smtClean="0"/>
              <a:t> Other </a:t>
            </a:r>
            <a:r>
              <a:rPr lang="en-US" dirty="0" smtClean="0"/>
              <a:t>M</a:t>
            </a:r>
            <a:r>
              <a:rPr lang="en-US" dirty="0" smtClean="0"/>
              <a:t>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err="1" smtClean="0"/>
              <a:t>ssh</a:t>
            </a:r>
            <a:r>
              <a:rPr lang="en-US" b="1" dirty="0" smtClean="0"/>
              <a:t> = open a secure shell to a remote server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ssh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logs you into your home directory on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  <a:endParaRPr lang="en-US" dirty="0" smtClean="0"/>
          </a:p>
          <a:p>
            <a:endParaRPr lang="en-US" i="1" dirty="0" smtClean="0"/>
          </a:p>
          <a:p>
            <a:r>
              <a:rPr lang="en-US" b="1" dirty="0" err="1" smtClean="0"/>
              <a:t>sftp</a:t>
            </a:r>
            <a:r>
              <a:rPr lang="en-US" b="1" dirty="0" smtClean="0"/>
              <a:t> = secure file transfer protocol (using </a:t>
            </a:r>
            <a:r>
              <a:rPr lang="en-US" b="1" dirty="0" err="1" smtClean="0"/>
              <a:t>ssh</a:t>
            </a:r>
            <a:r>
              <a:rPr lang="en-US" b="1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sftp</a:t>
            </a:r>
            <a:r>
              <a:rPr lang="en-US" dirty="0" smtClean="0"/>
              <a:t> </a:t>
            </a:r>
            <a:r>
              <a:rPr lang="en-US" dirty="0" err="1" smtClean="0"/>
              <a:t>my.name@my.server</a:t>
            </a:r>
            <a:r>
              <a:rPr lang="en-US" dirty="0" smtClean="0"/>
              <a:t> 		</a:t>
            </a:r>
            <a:r>
              <a:rPr lang="en-US" i="1" dirty="0" smtClean="0"/>
              <a:t>browse through and transfer files from "</a:t>
            </a:r>
            <a:r>
              <a:rPr lang="en-US" i="1" dirty="0" err="1" smtClean="0"/>
              <a:t>my.server</a:t>
            </a:r>
            <a:r>
              <a:rPr lang="en-US" i="1" dirty="0" smtClean="0"/>
              <a:t>"</a:t>
            </a:r>
          </a:p>
          <a:p>
            <a:endParaRPr lang="en-US" dirty="0" smtClean="0"/>
          </a:p>
          <a:p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3025</TotalTime>
  <Words>2342</Words>
  <Application>Microsoft Macintosh PowerPoint</Application>
  <PresentationFormat>On-screen Show (4:3)</PresentationFormat>
  <Paragraphs>372</Paragraphs>
  <Slides>19</Slides>
  <Notes>3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Course Topics, 1</vt:lpstr>
      <vt:lpstr>Course Topics, 2</vt:lpstr>
      <vt:lpstr>Course Topics, 3</vt:lpstr>
      <vt:lpstr>Today's Agenda</vt:lpstr>
      <vt:lpstr>Unix - Common Commands</vt:lpstr>
      <vt:lpstr>Unix - Common Commands</vt:lpstr>
      <vt:lpstr>Unix - Common Commands</vt:lpstr>
      <vt:lpstr>Unix - I/O Redirection</vt:lpstr>
      <vt:lpstr>Unix - Connect to Other Machines</vt:lpstr>
      <vt:lpstr>Unix - Misc.</vt:lpstr>
      <vt:lpstr>Unix - Misc.</vt:lpstr>
      <vt:lpstr>Version Control System</vt:lpstr>
      <vt:lpstr>git</vt:lpstr>
      <vt:lpstr>git - Basic Commands</vt:lpstr>
      <vt:lpstr>github.com</vt:lpstr>
      <vt:lpstr>github.com</vt:lpstr>
      <vt:lpstr>What does a program do?</vt:lpstr>
      <vt:lpstr>Types of inputs</vt:lpstr>
      <vt:lpstr>Types of manipulation</vt:lpstr>
    </vt:vector>
  </TitlesOfParts>
  <Company>ucsb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Angus Forbes</dc:creator>
  <cp:lastModifiedBy>Angus Forbes</cp:lastModifiedBy>
  <cp:revision>11</cp:revision>
  <dcterms:created xsi:type="dcterms:W3CDTF">2010-09-23T01:54:07Z</dcterms:created>
  <dcterms:modified xsi:type="dcterms:W3CDTF">2010-09-23T08:10:41Z</dcterms:modified>
</cp:coreProperties>
</file>