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4" r:id="rId4"/>
    <p:sldId id="262" r:id="rId5"/>
    <p:sldId id="258" r:id="rId6"/>
    <p:sldId id="259" r:id="rId7"/>
    <p:sldId id="268" r:id="rId8"/>
    <p:sldId id="260" r:id="rId9"/>
    <p:sldId id="261" r:id="rId10"/>
    <p:sldId id="274" r:id="rId11"/>
    <p:sldId id="275" r:id="rId12"/>
    <p:sldId id="269" r:id="rId13"/>
    <p:sldId id="272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40" autoAdjust="0"/>
    <p:restoredTop sz="94604" autoAdjust="0"/>
  </p:normalViewPr>
  <p:slideViewPr>
    <p:cSldViewPr snapToGrid="0" snapToObjects="1">
      <p:cViewPr varScale="1">
        <p:scale>
          <a:sx n="73" d="100"/>
          <a:sy n="73" d="100"/>
        </p:scale>
        <p:origin x="-4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9/28/10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9/27/10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34948" y="6476734"/>
            <a:ext cx="421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          </a:t>
            </a:r>
            <a:r>
              <a:rPr lang="en-US" sz="1000" i="1" dirty="0" smtClean="0"/>
              <a:t>Programming with Media Data</a:t>
            </a:r>
            <a:r>
              <a:rPr lang="en-US" sz="1000" i="1" baseline="0" dirty="0" smtClean="0"/>
              <a:t>      </a:t>
            </a:r>
            <a:r>
              <a:rPr lang="en-US" sz="1000" dirty="0" smtClean="0"/>
              <a:t>MAT</a:t>
            </a:r>
            <a:r>
              <a:rPr lang="en-US" sz="1000" baseline="0" dirty="0" smtClean="0"/>
              <a:t> 201B _ Fall 2010 _ Angus Forbes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to Program, specifically </a:t>
            </a:r>
            <a:r>
              <a:rPr lang="en-US" b="1" dirty="0" smtClean="0"/>
              <a:t>object-oriented programming</a:t>
            </a:r>
            <a:r>
              <a:rPr lang="en-US" dirty="0" smtClean="0"/>
              <a:t> using:</a:t>
            </a:r>
          </a:p>
          <a:p>
            <a:r>
              <a:rPr lang="en-US" dirty="0" smtClean="0"/>
              <a:t>	Processing - a subset/extension of an older version of Java for media programming</a:t>
            </a:r>
          </a:p>
          <a:p>
            <a:r>
              <a:rPr lang="en-US" dirty="0" smtClean="0"/>
              <a:t>	Java - a high level objected oriented language</a:t>
            </a:r>
          </a:p>
          <a:p>
            <a:r>
              <a:rPr lang="en-US" dirty="0" smtClean="0"/>
              <a:t>	C++ - a high level objected oriented language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How to use and choose between the various </a:t>
            </a:r>
            <a:r>
              <a:rPr lang="en-US" b="1" dirty="0" smtClean="0"/>
              <a:t>data structures</a:t>
            </a:r>
          </a:p>
          <a:p>
            <a:r>
              <a:rPr lang="en-US" dirty="0" smtClean="0"/>
              <a:t>	Lists, arrays, maps, sets, queues, stacks, trees, graphs, ...</a:t>
            </a:r>
          </a:p>
          <a:p>
            <a:endParaRPr lang="en-US" dirty="0" smtClean="0"/>
          </a:p>
          <a:p>
            <a:r>
              <a:rPr lang="en-US" dirty="0" smtClean="0"/>
              <a:t>How to navigate a </a:t>
            </a:r>
            <a:r>
              <a:rPr lang="en-US" b="1" dirty="0" smtClean="0"/>
              <a:t>Unix</a:t>
            </a:r>
            <a:r>
              <a:rPr lang="en-US" dirty="0" smtClean="0"/>
              <a:t> environment</a:t>
            </a:r>
          </a:p>
          <a:p>
            <a:endParaRPr lang="en-US" dirty="0" smtClean="0"/>
          </a:p>
          <a:p>
            <a:r>
              <a:rPr lang="en-US" dirty="0" smtClean="0"/>
              <a:t>How to use a </a:t>
            </a:r>
            <a:r>
              <a:rPr lang="en-US" b="1" dirty="0" smtClean="0"/>
              <a:t>Version Control System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create a </a:t>
            </a:r>
            <a:r>
              <a:rPr lang="en-US" b="1" dirty="0" smtClean="0"/>
              <a:t>GUI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Swing (for Java)</a:t>
            </a:r>
          </a:p>
          <a:p>
            <a:r>
              <a:rPr lang="en-US" dirty="0" smtClean="0"/>
              <a:t>	QT (for C++/Java)</a:t>
            </a:r>
          </a:p>
          <a:p>
            <a:r>
              <a:rPr lang="en-US" dirty="0" smtClean="0"/>
              <a:t>	from scratch</a:t>
            </a:r>
          </a:p>
          <a:p>
            <a:r>
              <a:rPr lang="en-US" dirty="0" smtClean="0"/>
              <a:t>	GLV (MAT OpenGL project) 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There are hundreds of other more specialized helper programs bundled with the various Unix distributions (FreeBSD for OSX).</a:t>
            </a:r>
          </a:p>
          <a:p>
            <a:endParaRPr lang="en-US" dirty="0" smtClean="0"/>
          </a:p>
          <a:p>
            <a:r>
              <a:rPr lang="en-US" dirty="0" smtClean="0"/>
              <a:t>You can see what these are by typing</a:t>
            </a:r>
          </a:p>
          <a:p>
            <a:endParaRPr lang="en-US" dirty="0" smtClean="0"/>
          </a:p>
          <a:p>
            <a:r>
              <a:rPr lang="en-US" b="1" dirty="0" smtClean="0"/>
              <a:t>&gt; echo $PATH</a:t>
            </a:r>
          </a:p>
          <a:p>
            <a:endParaRPr lang="en-US" dirty="0" smtClean="0"/>
          </a:p>
          <a:p>
            <a:r>
              <a:rPr lang="en-US" dirty="0" smtClean="0"/>
              <a:t>from the command line, which will list all of the places the terminal will look for a command</a:t>
            </a:r>
          </a:p>
          <a:p>
            <a:endParaRPr lang="en-US" dirty="0" smtClean="0"/>
          </a:p>
          <a:p>
            <a:r>
              <a:rPr lang="en-US" dirty="0" smtClean="0"/>
              <a:t>you can list out the contents of one these directories, e.g.</a:t>
            </a:r>
          </a:p>
          <a:p>
            <a:endParaRPr lang="en-US" dirty="0" smtClean="0"/>
          </a:p>
          <a:p>
            <a:r>
              <a:rPr lang="en-US" b="1" dirty="0" smtClean="0"/>
              <a:t>&gt; </a:t>
            </a:r>
            <a:r>
              <a:rPr lang="en-US" b="1" dirty="0" err="1" smtClean="0"/>
              <a:t>ls</a:t>
            </a:r>
            <a:r>
              <a:rPr lang="en-US" b="1" dirty="0" smtClean="0"/>
              <a:t> /</a:t>
            </a:r>
            <a:r>
              <a:rPr lang="en-US" b="1" dirty="0" err="1" smtClean="0"/>
              <a:t>usr</a:t>
            </a:r>
            <a:r>
              <a:rPr lang="en-US" b="1" dirty="0" smtClean="0"/>
              <a:t>/bin</a:t>
            </a:r>
          </a:p>
          <a:p>
            <a:endParaRPr lang="en-US" dirty="0" smtClean="0"/>
          </a:p>
          <a:p>
            <a:r>
              <a:rPr lang="en-US" dirty="0" smtClean="0"/>
              <a:t>most of these are little C programs and you can find out how they work by looking at their </a:t>
            </a:r>
            <a:r>
              <a:rPr lang="en-US" i="1" dirty="0" smtClean="0"/>
              <a:t>man</a:t>
            </a:r>
            <a:r>
              <a:rPr lang="en-US" dirty="0" smtClean="0"/>
              <a:t> page.</a:t>
            </a:r>
          </a:p>
          <a:p>
            <a:endParaRPr lang="en-US" dirty="0" smtClean="0"/>
          </a:p>
          <a:p>
            <a:r>
              <a:rPr lang="en-US" dirty="0" smtClean="0"/>
              <a:t>If you want to know where a program you use lives, you can use the </a:t>
            </a:r>
            <a:r>
              <a:rPr lang="en-US" i="1" dirty="0" smtClean="0"/>
              <a:t>which</a:t>
            </a:r>
            <a:r>
              <a:rPr lang="en-US" dirty="0" smtClean="0"/>
              <a:t> command, e.g.</a:t>
            </a:r>
          </a:p>
          <a:p>
            <a:endParaRPr lang="en-US" dirty="0" smtClean="0"/>
          </a:p>
          <a:p>
            <a:r>
              <a:rPr lang="en-US" b="1" dirty="0" smtClean="0"/>
              <a:t>&gt; which </a:t>
            </a:r>
            <a:r>
              <a:rPr lang="en-US" b="1" dirty="0" err="1" smtClean="0"/>
              <a:t>ls</a:t>
            </a:r>
            <a:r>
              <a:rPr lang="en-US" b="1" dirty="0" smtClean="0"/>
              <a:t> </a:t>
            </a:r>
            <a:r>
              <a:rPr lang="en-US" dirty="0" smtClean="0"/>
              <a:t>  		</a:t>
            </a:r>
            <a:r>
              <a:rPr lang="en-US" i="1" dirty="0" smtClean="0"/>
              <a:t>//prints out /bin/</a:t>
            </a:r>
            <a:r>
              <a:rPr lang="en-US" i="1" dirty="0" err="1" smtClean="0"/>
              <a:t>ls</a:t>
            </a:r>
            <a:endParaRPr lang="en-US" i="1" dirty="0" smtClean="0"/>
          </a:p>
          <a:p>
            <a:r>
              <a:rPr lang="en-US" b="1" dirty="0" smtClean="0"/>
              <a:t>&gt; which which </a:t>
            </a:r>
            <a:r>
              <a:rPr lang="en-US" dirty="0" smtClean="0"/>
              <a:t>		</a:t>
            </a:r>
            <a:r>
              <a:rPr lang="en-US" i="1" dirty="0" smtClean="0"/>
              <a:t>//prints out /</a:t>
            </a:r>
            <a:r>
              <a:rPr lang="en-US" i="1" dirty="0" err="1" smtClean="0"/>
              <a:t>usr</a:t>
            </a:r>
            <a:r>
              <a:rPr lang="en-US" i="1" dirty="0" smtClean="0"/>
              <a:t>/bin/which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you can also get other command line programs or write your own. </a:t>
            </a:r>
          </a:p>
          <a:p>
            <a:endParaRPr lang="en-US" dirty="0" smtClean="0"/>
          </a:p>
          <a:p>
            <a:r>
              <a:rPr lang="en-US" dirty="0" err="1" smtClean="0"/>
              <a:t>MacPorts</a:t>
            </a:r>
            <a:r>
              <a:rPr lang="en-US" dirty="0" smtClean="0"/>
              <a:t> (http://</a:t>
            </a:r>
            <a:r>
              <a:rPr lang="en-US" dirty="0" err="1" smtClean="0"/>
              <a:t>www.macports.org</a:t>
            </a:r>
            <a:r>
              <a:rPr lang="en-US" dirty="0" smtClean="0"/>
              <a:t>/) lets you download other command line programs for OSX. </a:t>
            </a:r>
            <a:r>
              <a:rPr lang="en-US" dirty="0" err="1" smtClean="0"/>
              <a:t>Cygwin</a:t>
            </a:r>
            <a:r>
              <a:rPr lang="en-US" dirty="0" smtClean="0"/>
              <a:t> (http://</a:t>
            </a:r>
            <a:r>
              <a:rPr lang="en-US" dirty="0" err="1" smtClean="0"/>
              <a:t>cygwin.com</a:t>
            </a:r>
            <a:r>
              <a:rPr lang="en-US" dirty="0" smtClean="0"/>
              <a:t>/) is a Linux emulator for Windows that is bundled with lots command line programs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Version Control System, or VCS, is a useful system for managing projects.</a:t>
            </a:r>
          </a:p>
          <a:p>
            <a:endParaRPr lang="en-US" dirty="0" smtClean="0"/>
          </a:p>
          <a:p>
            <a:r>
              <a:rPr lang="en-US" dirty="0"/>
              <a:t>-</a:t>
            </a:r>
            <a:r>
              <a:rPr lang="en-US" dirty="0" smtClean="0"/>
              <a:t> keeps track of all of your changes to a project</a:t>
            </a:r>
          </a:p>
          <a:p>
            <a:r>
              <a:rPr lang="en-US" dirty="0" smtClean="0"/>
              <a:t>- manages multiple people working on the same project</a:t>
            </a:r>
          </a:p>
          <a:p>
            <a:r>
              <a:rPr lang="en-US" dirty="0" smtClean="0"/>
              <a:t>- if used via a project hosting site, will provide a backup your project</a:t>
            </a:r>
          </a:p>
          <a:p>
            <a:endParaRPr lang="en-US" dirty="0" smtClean="0"/>
          </a:p>
          <a:p>
            <a:r>
              <a:rPr lang="en-US" dirty="0" smtClean="0"/>
              <a:t>Some examples of VCS systems: Bazaar (or </a:t>
            </a:r>
            <a:r>
              <a:rPr lang="en-US" dirty="0" err="1" smtClean="0"/>
              <a:t>bzr</a:t>
            </a:r>
            <a:r>
              <a:rPr lang="en-US" dirty="0" smtClean="0"/>
              <a:t>), Mercurial (or Hg),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(written by inventor of </a:t>
            </a:r>
            <a:r>
              <a:rPr lang="en-US" dirty="0"/>
              <a:t>L</a:t>
            </a:r>
            <a:r>
              <a:rPr lang="en-US" dirty="0" smtClean="0"/>
              <a:t>inux), Subversion (or </a:t>
            </a:r>
            <a:r>
              <a:rPr lang="en-US" dirty="0" err="1" smtClean="0"/>
              <a:t>svn</a:t>
            </a:r>
            <a:r>
              <a:rPr lang="en-US" dirty="0" smtClean="0"/>
              <a:t>), CVS (totally outdated)</a:t>
            </a:r>
          </a:p>
          <a:p>
            <a:endParaRPr lang="en-US" dirty="0" smtClean="0"/>
          </a:p>
          <a:p>
            <a:r>
              <a:rPr lang="en-US" dirty="0" smtClean="0"/>
              <a:t>Some examples of free project hosting sites: </a:t>
            </a:r>
            <a:r>
              <a:rPr lang="en-US" dirty="0" err="1" smtClean="0"/>
              <a:t>github.com</a:t>
            </a:r>
            <a:r>
              <a:rPr lang="en-US" dirty="0" smtClean="0"/>
              <a:t> (for 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/>
              <a:t>G</a:t>
            </a:r>
            <a:r>
              <a:rPr lang="en-US" dirty="0" smtClean="0"/>
              <a:t>oogle Code (supports </a:t>
            </a:r>
            <a:r>
              <a:rPr lang="en-US" dirty="0" err="1" smtClean="0"/>
              <a:t>svn</a:t>
            </a:r>
            <a:r>
              <a:rPr lang="en-US" dirty="0" smtClean="0"/>
              <a:t> and Hg), </a:t>
            </a:r>
            <a:r>
              <a:rPr lang="en-US" dirty="0" err="1" smtClean="0"/>
              <a:t>launchpad.com</a:t>
            </a:r>
            <a:r>
              <a:rPr lang="en-US" dirty="0" smtClean="0"/>
              <a:t> (for </a:t>
            </a:r>
            <a:r>
              <a:rPr lang="en-US" dirty="0" err="1" smtClean="0"/>
              <a:t>bzr</a:t>
            </a:r>
            <a:r>
              <a:rPr lang="en-US" dirty="0" smtClean="0"/>
              <a:t>), </a:t>
            </a:r>
            <a:r>
              <a:rPr lang="en-US" dirty="0" err="1" smtClean="0"/>
              <a:t>sourceforge.net</a:t>
            </a:r>
            <a:r>
              <a:rPr lang="en-US" dirty="0" smtClean="0"/>
              <a:t> (for everything), </a:t>
            </a:r>
            <a:r>
              <a:rPr lang="en-US" dirty="0" err="1" smtClean="0"/>
              <a:t>gitorious.com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 err="1" smtClean="0"/>
              <a:t>bitbucket.com</a:t>
            </a:r>
            <a:r>
              <a:rPr lang="en-US" dirty="0" smtClean="0"/>
              <a:t> (Hg), lots of others.</a:t>
            </a:r>
          </a:p>
          <a:p>
            <a:endParaRPr lang="en-US" dirty="0" smtClean="0"/>
          </a:p>
          <a:p>
            <a:r>
              <a:rPr lang="en-US" dirty="0" smtClean="0"/>
              <a:t>Also, The MAT servers have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svn</a:t>
            </a:r>
            <a:r>
              <a:rPr lang="en-US" dirty="0" smtClean="0"/>
              <a:t> installed. Larry </a:t>
            </a:r>
            <a:r>
              <a:rPr lang="en-US" dirty="0" err="1" smtClean="0"/>
              <a:t>Zins</a:t>
            </a:r>
            <a:r>
              <a:rPr lang="en-US" dirty="0" smtClean="0"/>
              <a:t> can set up a project hosting repo and a front end wiki/bug-tracker called "</a:t>
            </a:r>
            <a:r>
              <a:rPr lang="en-US" dirty="0" err="1" smtClean="0"/>
              <a:t>Trac</a:t>
            </a:r>
            <a:r>
              <a:rPr lang="en-US" dirty="0" smtClean="0"/>
              <a:t>" if you want.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will all be using </a:t>
            </a:r>
            <a:r>
              <a:rPr lang="en-US" b="1" dirty="0" err="1" smtClean="0"/>
              <a:t>git</a:t>
            </a:r>
            <a:r>
              <a:rPr lang="en-US" dirty="0" smtClean="0"/>
              <a:t> in this course.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fast, distributed VCS, also known as </a:t>
            </a:r>
            <a:r>
              <a:rPr lang="en-US" dirty="0"/>
              <a:t>a</a:t>
            </a:r>
            <a:r>
              <a:rPr lang="en-US" dirty="0" smtClean="0"/>
              <a:t> DVCS (distributed version control system), or SCM (source control manager)</a:t>
            </a:r>
          </a:p>
          <a:p>
            <a:endParaRPr lang="en-US" dirty="0" smtClean="0"/>
          </a:p>
          <a:p>
            <a:r>
              <a:rPr lang="en-US" dirty="0" smtClean="0"/>
              <a:t>"Distributed" </a:t>
            </a:r>
            <a:r>
              <a:rPr lang="en-US" dirty="0"/>
              <a:t>=</a:t>
            </a:r>
            <a:r>
              <a:rPr lang="en-US" dirty="0" smtClean="0"/>
              <a:t> there is not necessarily one single place that controls the project.</a:t>
            </a:r>
          </a:p>
          <a:p>
            <a:endParaRPr lang="en-US" dirty="0" smtClean="0"/>
          </a:p>
          <a:p>
            <a:r>
              <a:rPr lang="en-US" dirty="0" smtClean="0"/>
              <a:t>Can work on your code offline, keep track of all your changes, and then push it to the other "clones" of the project when you are back online</a:t>
            </a:r>
          </a:p>
          <a:p>
            <a:endParaRPr lang="en-US" dirty="0" smtClean="0"/>
          </a:p>
          <a:p>
            <a:r>
              <a:rPr lang="en-US" dirty="0" smtClean="0"/>
              <a:t>makes it very easy to merge changes to the project by different users, even if they are working on the same file</a:t>
            </a:r>
          </a:p>
          <a:p>
            <a:endParaRPr lang="en-US" dirty="0" smtClean="0"/>
          </a:p>
          <a:p>
            <a:r>
              <a:rPr lang="en-US" dirty="0" smtClean="0"/>
              <a:t>General workflow:</a:t>
            </a:r>
          </a:p>
          <a:p>
            <a:r>
              <a:rPr lang="en-US" i="1" dirty="0" smtClean="0"/>
              <a:t>	pull from remote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edit local code 	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commit to local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push to remote repos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</a:t>
            </a:r>
            <a:endParaRPr lang="en-US" i="1" dirty="0" smtClean="0"/>
          </a:p>
          <a:p>
            <a:r>
              <a:rPr lang="en-US" i="1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clone a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clone git://github.com/angusforbes/MAT201B_F2010.git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//downloads a copy of the course website repository into a local directory</a:t>
            </a:r>
          </a:p>
          <a:p>
            <a:endParaRPr lang="en-US" dirty="0" smtClean="0"/>
          </a:p>
          <a:p>
            <a:r>
              <a:rPr lang="en-US" b="1" dirty="0" smtClean="0"/>
              <a:t>add a new file "</a:t>
            </a:r>
            <a:r>
              <a:rPr lang="en-US" b="1" dirty="0" err="1" smtClean="0"/>
              <a:t>newfile.txt</a:t>
            </a:r>
            <a:r>
              <a:rPr lang="en-US" b="1" dirty="0" smtClean="0"/>
              <a:t>" to the staging area of the local repo: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add "</a:t>
            </a:r>
            <a:r>
              <a:rPr lang="en-US" dirty="0" err="1" smtClean="0"/>
              <a:t>newfile.txt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b="1" dirty="0" smtClean="0"/>
              <a:t>commit the file to the local repo:</a:t>
            </a:r>
          </a:p>
          <a:p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"</a:t>
            </a:r>
            <a:r>
              <a:rPr lang="en-US" dirty="0" err="1" smtClean="0"/>
              <a:t>newfile.txt</a:t>
            </a:r>
            <a:r>
              <a:rPr lang="en-US" dirty="0" smtClean="0"/>
              <a:t>"			 //</a:t>
            </a:r>
            <a:r>
              <a:rPr lang="en-US" i="1" dirty="0" smtClean="0"/>
              <a:t>open an editor for you to describe changes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commit -</a:t>
            </a:r>
            <a:r>
              <a:rPr lang="en-US" dirty="0" err="1" smtClean="0"/>
              <a:t>m</a:t>
            </a:r>
            <a:r>
              <a:rPr lang="en-US" dirty="0" smtClean="0"/>
              <a:t> "my message" </a:t>
            </a:r>
            <a:r>
              <a:rPr lang="en-US" dirty="0" err="1" smtClean="0"/>
              <a:t>file.txt</a:t>
            </a:r>
            <a:r>
              <a:rPr lang="en-US" dirty="0" smtClean="0"/>
              <a:t>	 //</a:t>
            </a:r>
            <a:r>
              <a:rPr lang="en-US" i="1" dirty="0" smtClean="0"/>
              <a:t>commits file with a message describing changes</a:t>
            </a:r>
          </a:p>
          <a:p>
            <a:endParaRPr lang="en-US" b="1" dirty="0" smtClean="0"/>
          </a:p>
          <a:p>
            <a:r>
              <a:rPr lang="en-US" b="1" dirty="0" smtClean="0"/>
              <a:t>at anytime you can check the status of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	//will tell you if there are files in the repo that are not in the staging area,</a:t>
            </a:r>
          </a:p>
          <a:p>
            <a:r>
              <a:rPr lang="en-US" dirty="0" smtClean="0"/>
              <a:t>	//if there are files in the staging area that are not committed,</a:t>
            </a:r>
          </a:p>
          <a:p>
            <a:r>
              <a:rPr lang="en-US" dirty="0" smtClean="0"/>
              <a:t>	//and how out-of-synch your local repo is from where you cloned it from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push your changes to the remote "origin" repository (if you are allowed!):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push origin</a:t>
            </a:r>
          </a:p>
          <a:p>
            <a:endParaRPr lang="en-US" dirty="0" smtClean="0"/>
          </a:p>
          <a:p>
            <a:r>
              <a:rPr lang="en-US" b="1" dirty="0" smtClean="0"/>
              <a:t>pull other peoples changes to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pull origin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Github.com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A project hosting site for managing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- Free for smaller open source projects</a:t>
            </a:r>
          </a:p>
          <a:p>
            <a:r>
              <a:rPr lang="en-US" dirty="0" smtClean="0"/>
              <a:t>- Includes an issue tracker</a:t>
            </a:r>
          </a:p>
          <a:p>
            <a:r>
              <a:rPr lang="en-US" dirty="0" smtClean="0"/>
              <a:t>- Has some social networking features...</a:t>
            </a:r>
          </a:p>
          <a:p>
            <a:endParaRPr lang="en-US" dirty="0" smtClean="0"/>
          </a:p>
          <a:p>
            <a:r>
              <a:rPr lang="en-US" b="1" dirty="0" smtClean="0"/>
              <a:t>a) Create an account</a:t>
            </a:r>
          </a:p>
          <a:p>
            <a:endParaRPr lang="en-US" dirty="0" smtClean="0"/>
          </a:p>
          <a:p>
            <a:r>
              <a:rPr lang="en-US" b="1" dirty="0" err="1" smtClean="0"/>
              <a:t>b</a:t>
            </a:r>
            <a:r>
              <a:rPr lang="en-US" b="1" dirty="0" smtClean="0"/>
              <a:t>) Associate an </a:t>
            </a:r>
            <a:r>
              <a:rPr lang="en-US" b="1" dirty="0" err="1" smtClean="0"/>
              <a:t>ssh</a:t>
            </a:r>
            <a:r>
              <a:rPr lang="en-US" b="1" dirty="0" smtClean="0"/>
              <a:t>-key with your account</a:t>
            </a:r>
            <a:r>
              <a:rPr lang="en-US" dirty="0" smtClean="0"/>
              <a:t> (http://</a:t>
            </a:r>
            <a:r>
              <a:rPr lang="en-US" dirty="0" err="1" smtClean="0"/>
              <a:t>help.github.com/mac</a:t>
            </a:r>
            <a:r>
              <a:rPr lang="en-US" dirty="0" smtClean="0"/>
              <a:t>-key-setup/)</a:t>
            </a:r>
          </a:p>
          <a:p>
            <a:r>
              <a:rPr lang="en-US" dirty="0" smtClean="0"/>
              <a:t>	- Create a key:</a:t>
            </a:r>
          </a:p>
          <a:p>
            <a:r>
              <a:rPr lang="en-US" dirty="0" smtClean="0"/>
              <a:t>			&gt; </a:t>
            </a:r>
            <a:r>
              <a:rPr lang="en-US" dirty="0" err="1" smtClean="0"/>
              <a:t>ssh-keygen</a:t>
            </a:r>
            <a:r>
              <a:rPr lang="en-US" dirty="0" smtClean="0"/>
              <a:t> -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rsa</a:t>
            </a:r>
            <a:r>
              <a:rPr lang="en-US" dirty="0" smtClean="0"/>
              <a:t> -C "</a:t>
            </a:r>
            <a:r>
              <a:rPr lang="en-US" dirty="0" err="1" smtClean="0"/>
              <a:t>yourname@email.com</a:t>
            </a:r>
            <a:r>
              <a:rPr lang="en-US" dirty="0" smtClean="0"/>
              <a:t>"</a:t>
            </a:r>
          </a:p>
          <a:p>
            <a:r>
              <a:rPr lang="en-US" dirty="0" smtClean="0"/>
              <a:t>			//press return until finished (we will explain and use a passphrase later),</a:t>
            </a:r>
          </a:p>
          <a:p>
            <a:r>
              <a:rPr lang="en-US" dirty="0" smtClean="0"/>
              <a:t>			//you will get the following message:			</a:t>
            </a:r>
          </a:p>
          <a:p>
            <a:r>
              <a:rPr lang="en-US" dirty="0" smtClean="0"/>
              <a:t>			//"Your public key has been saved in /Users/</a:t>
            </a:r>
            <a:r>
              <a:rPr lang="en-US" dirty="0" err="1" smtClean="0"/>
              <a:t>yourname/.ssh/id_rsa.pub</a:t>
            </a:r>
            <a:r>
              <a:rPr lang="en-US" dirty="0" smtClean="0"/>
              <a:t>."</a:t>
            </a:r>
          </a:p>
          <a:p>
            <a:r>
              <a:rPr lang="en-US" dirty="0" smtClean="0"/>
              <a:t>			&gt; man </a:t>
            </a:r>
            <a:r>
              <a:rPr lang="en-US" dirty="0" err="1" smtClean="0"/>
              <a:t>ssh-keygen</a:t>
            </a:r>
            <a:r>
              <a:rPr lang="en-US" dirty="0" smtClean="0"/>
              <a:t> //if curious, or see references on syllabus for info</a:t>
            </a:r>
          </a:p>
          <a:p>
            <a:r>
              <a:rPr lang="en-US" dirty="0" smtClean="0"/>
              <a:t>	- Tell </a:t>
            </a:r>
            <a:r>
              <a:rPr lang="en-US" dirty="0" err="1" smtClean="0"/>
              <a:t>github</a:t>
            </a:r>
            <a:r>
              <a:rPr lang="en-US" dirty="0" smtClean="0"/>
              <a:t> about the key</a:t>
            </a:r>
          </a:p>
          <a:p>
            <a:r>
              <a:rPr lang="en-US" dirty="0" smtClean="0"/>
              <a:t>			go to "Account Settings"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SSH Public Keys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Add a public Key</a:t>
            </a:r>
            <a:endParaRPr lang="en-US" dirty="0" smtClean="0"/>
          </a:p>
          <a:p>
            <a:r>
              <a:rPr lang="en-US" dirty="0" smtClean="0"/>
              <a:t>			copy the contents of ~/.</a:t>
            </a:r>
            <a:r>
              <a:rPr lang="en-US" dirty="0" err="1" smtClean="0"/>
              <a:t>ssh/id_rsa.pub</a:t>
            </a:r>
            <a:r>
              <a:rPr lang="en-US" dirty="0" smtClean="0"/>
              <a:t> into the text box</a:t>
            </a:r>
          </a:p>
          <a:p>
            <a:endParaRPr lang="en-US" dirty="0" smtClean="0"/>
          </a:p>
          <a:p>
            <a:r>
              <a:rPr lang="en-US" b="1" dirty="0" err="1" smtClean="0"/>
              <a:t>c</a:t>
            </a:r>
            <a:r>
              <a:rPr lang="en-US" b="1" dirty="0" smtClean="0"/>
              <a:t>) Create a Repository</a:t>
            </a:r>
          </a:p>
          <a:p>
            <a:r>
              <a:rPr lang="en-US" dirty="0" smtClean="0"/>
              <a:t>	Click on "New Repository" from the front page and follow instructions...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pic>
        <p:nvPicPr>
          <p:cNvPr id="4" name="Content Placeholder 3" descr="gitintro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073" r="-15073"/>
          <a:stretch>
            <a:fillRect/>
          </a:stretch>
        </p:blipFill>
        <p:spPr>
          <a:xfrm>
            <a:off x="4284101" y="1734990"/>
            <a:ext cx="5299414" cy="3440370"/>
          </a:xfrm>
        </p:spPr>
      </p:pic>
      <p:pic>
        <p:nvPicPr>
          <p:cNvPr id="5" name="Picture 4" descr="githel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0" y="1968270"/>
            <a:ext cx="4522396" cy="291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create interactive </a:t>
            </a:r>
            <a:r>
              <a:rPr lang="en-US" b="1" dirty="0" smtClean="0"/>
              <a:t>2D graphics</a:t>
            </a:r>
            <a:r>
              <a:rPr lang="en-US" dirty="0" smtClean="0"/>
              <a:t> &amp; </a:t>
            </a:r>
            <a:r>
              <a:rPr lang="en-US" b="1" dirty="0" smtClean="0"/>
              <a:t>3D graphics</a:t>
            </a:r>
          </a:p>
          <a:p>
            <a:r>
              <a:rPr lang="en-US" dirty="0" smtClean="0"/>
              <a:t>	Processing renderers</a:t>
            </a:r>
          </a:p>
          <a:p>
            <a:r>
              <a:rPr lang="en-US" dirty="0" smtClean="0"/>
              <a:t>	Swing/Java2D renderers</a:t>
            </a:r>
          </a:p>
          <a:p>
            <a:r>
              <a:rPr lang="en-US" dirty="0" smtClean="0"/>
              <a:t>	OpenGL library</a:t>
            </a:r>
          </a:p>
          <a:p>
            <a:r>
              <a:rPr lang="en-US" dirty="0" smtClean="0"/>
              <a:t>	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interact with the file system; </a:t>
            </a:r>
            <a:r>
              <a:rPr lang="en-US" b="1" dirty="0" smtClean="0"/>
              <a:t>I/O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r>
              <a:rPr lang="en-US" dirty="0" smtClean="0"/>
              <a:t>How to store information in and query information from a </a:t>
            </a:r>
            <a:r>
              <a:rPr lang="en-US" b="1" dirty="0" smtClean="0"/>
              <a:t>database</a:t>
            </a:r>
          </a:p>
          <a:p>
            <a:r>
              <a:rPr lang="en-US" dirty="0" smtClean="0"/>
              <a:t>	SQL (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NoSQL</a:t>
            </a:r>
            <a:r>
              <a:rPr lang="en-US" dirty="0" smtClean="0"/>
              <a:t> (Mongo)</a:t>
            </a:r>
          </a:p>
          <a:p>
            <a:r>
              <a:rPr lang="en-US" dirty="0" smtClean="0"/>
              <a:t>	Graph (Neo4J)</a:t>
            </a:r>
          </a:p>
          <a:p>
            <a:r>
              <a:rPr lang="en-US" dirty="0" smtClean="0"/>
              <a:t>	via </a:t>
            </a:r>
            <a:r>
              <a:rPr lang="en-US" dirty="0" err="1" smtClean="0"/>
              <a:t>webservices</a:t>
            </a:r>
            <a:r>
              <a:rPr lang="en-US" dirty="0" smtClean="0"/>
              <a:t> APIs (Amazon, </a:t>
            </a:r>
            <a:r>
              <a:rPr lang="en-US" dirty="0" err="1" smtClean="0"/>
              <a:t>Flickr</a:t>
            </a:r>
            <a:r>
              <a:rPr lang="en-US" dirty="0" smtClean="0"/>
              <a:t>, etc)</a:t>
            </a:r>
          </a:p>
          <a:p>
            <a:endParaRPr lang="en-US" dirty="0" smtClean="0"/>
          </a:p>
          <a:p>
            <a:r>
              <a:rPr lang="en-US" dirty="0" smtClean="0"/>
              <a:t>How to send and receive information to other computers, </a:t>
            </a:r>
            <a:r>
              <a:rPr lang="en-US" b="1" dirty="0" smtClean="0"/>
              <a:t>networking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design </a:t>
            </a:r>
            <a:r>
              <a:rPr lang="en-US" b="1" dirty="0" smtClean="0"/>
              <a:t>algorithms</a:t>
            </a:r>
          </a:p>
          <a:p>
            <a:r>
              <a:rPr lang="en-US" dirty="0" smtClean="0"/>
              <a:t>	searching &amp; sorting</a:t>
            </a:r>
          </a:p>
          <a:p>
            <a:endParaRPr lang="en-US" dirty="0" smtClean="0"/>
          </a:p>
          <a:p>
            <a:r>
              <a:rPr lang="en-US" dirty="0" smtClean="0"/>
              <a:t>How to write </a:t>
            </a:r>
            <a:r>
              <a:rPr lang="en-US" b="1" dirty="0" smtClean="0"/>
              <a:t>threads </a:t>
            </a:r>
            <a:r>
              <a:rPr lang="en-US" dirty="0" smtClean="0"/>
              <a:t>to manage concurrent processes</a:t>
            </a:r>
            <a:endParaRPr lang="en-US" b="1" dirty="0" smtClean="0"/>
          </a:p>
          <a:p>
            <a:r>
              <a:rPr lang="en-US" dirty="0" smtClean="0"/>
              <a:t>	multithreading</a:t>
            </a:r>
          </a:p>
          <a:p>
            <a:r>
              <a:rPr lang="en-US" dirty="0" smtClean="0"/>
              <a:t>	synchronization	</a:t>
            </a:r>
          </a:p>
          <a:p>
            <a:r>
              <a:rPr lang="en-US" dirty="0" smtClean="0"/>
              <a:t>	concurrent data structures</a:t>
            </a:r>
          </a:p>
          <a:p>
            <a:endParaRPr lang="en-US" dirty="0" smtClean="0"/>
          </a:p>
          <a:p>
            <a:r>
              <a:rPr lang="en-US" dirty="0" smtClean="0"/>
              <a:t>How to use </a:t>
            </a:r>
            <a:r>
              <a:rPr lang="en-US" b="1" dirty="0" smtClean="0"/>
              <a:t>audio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	Minim (Processing)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JavaSound</a:t>
            </a:r>
            <a:r>
              <a:rPr lang="en-US" dirty="0" smtClean="0"/>
              <a:t> / </a:t>
            </a:r>
            <a:r>
              <a:rPr lang="en-US" dirty="0" err="1" smtClean="0"/>
              <a:t>JSyn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PortAudio</a:t>
            </a:r>
            <a:r>
              <a:rPr lang="en-US" dirty="0" smtClean="0"/>
              <a:t>, </a:t>
            </a:r>
            <a:r>
              <a:rPr lang="en-US" dirty="0" err="1" smtClean="0"/>
              <a:t>rtAudio</a:t>
            </a:r>
            <a:r>
              <a:rPr lang="en-US" dirty="0" smtClean="0"/>
              <a:t> (C/C++)</a:t>
            </a:r>
          </a:p>
          <a:p>
            <a:r>
              <a:rPr lang="en-US" dirty="0" smtClean="0"/>
              <a:t>	OSC messages to dedicated sound engines (</a:t>
            </a:r>
            <a:r>
              <a:rPr lang="en-US" dirty="0" err="1" smtClean="0"/>
              <a:t>SuperCollider</a:t>
            </a:r>
            <a:r>
              <a:rPr lang="en-US" dirty="0" smtClean="0"/>
              <a:t>, etc)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To provide an overview of the course</a:t>
            </a:r>
          </a:p>
          <a:p>
            <a:endParaRPr lang="en-US" dirty="0" smtClean="0"/>
          </a:p>
          <a:p>
            <a:r>
              <a:rPr lang="en-US" dirty="0" smtClean="0"/>
              <a:t>&gt; Look at syllabus</a:t>
            </a:r>
          </a:p>
          <a:p>
            <a:endParaRPr lang="en-US" dirty="0" smtClean="0"/>
          </a:p>
          <a:p>
            <a:r>
              <a:rPr lang="en-US" dirty="0" smtClean="0"/>
              <a:t>&gt; To sign up for the class forum</a:t>
            </a:r>
          </a:p>
          <a:p>
            <a:endParaRPr lang="en-US" dirty="0" smtClean="0"/>
          </a:p>
          <a:p>
            <a:r>
              <a:rPr lang="en-US" dirty="0" smtClean="0"/>
              <a:t>&gt; To install Processing, play with some sample code, and explore the Processing web site</a:t>
            </a:r>
          </a:p>
          <a:p>
            <a:endParaRPr lang="en-US" dirty="0" smtClean="0"/>
          </a:p>
          <a:p>
            <a:r>
              <a:rPr lang="en-US" dirty="0" smtClean="0"/>
              <a:t>&gt; To become familiar with the Unix </a:t>
            </a:r>
            <a:r>
              <a:rPr lang="en-US" dirty="0" err="1" smtClean="0"/>
              <a:t>filesystem</a:t>
            </a:r>
            <a:r>
              <a:rPr lang="en-US" dirty="0" smtClean="0"/>
              <a:t> and environment</a:t>
            </a:r>
          </a:p>
          <a:p>
            <a:endParaRPr lang="en-US" dirty="0" smtClean="0"/>
          </a:p>
          <a:p>
            <a:r>
              <a:rPr lang="en-US" dirty="0" smtClean="0"/>
              <a:t>&gt; To install </a:t>
            </a:r>
            <a:r>
              <a:rPr lang="en-US" dirty="0" err="1" smtClean="0"/>
              <a:t>git</a:t>
            </a:r>
            <a:r>
              <a:rPr lang="en-US" dirty="0" smtClean="0"/>
              <a:t> and to set up an account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 create a new </a:t>
            </a:r>
            <a:r>
              <a:rPr lang="en-US" dirty="0" err="1" smtClean="0"/>
              <a:t>git</a:t>
            </a:r>
            <a:r>
              <a:rPr lang="en-US" dirty="0" smtClean="0"/>
              <a:t> repository for a Processing sketch</a:t>
            </a:r>
          </a:p>
          <a:p>
            <a:endParaRPr lang="en-US" dirty="0" smtClean="0"/>
          </a:p>
          <a:p>
            <a:r>
              <a:rPr lang="en-US" dirty="0" smtClean="0"/>
              <a:t>&gt; To show you your first assignment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cd</a:t>
            </a:r>
            <a:r>
              <a:rPr lang="en-US" b="1" dirty="0" smtClean="0"/>
              <a:t> = change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.. 				</a:t>
            </a:r>
            <a:r>
              <a:rPr lang="en-US" i="1" dirty="0" smtClean="0"/>
              <a:t>move up to parent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~ 					</a:t>
            </a:r>
            <a:r>
              <a:rPr lang="en-US" i="1" dirty="0" smtClean="0"/>
              <a:t>change to home directory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i="1" dirty="0" smtClean="0"/>
              <a:t>					change to top level "root" directory	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/Users/angus/Music	</a:t>
            </a:r>
            <a:r>
              <a:rPr lang="en-US" i="1" dirty="0" smtClean="0"/>
              <a:t>change to a directory by providing the absolute path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				</a:t>
            </a:r>
            <a:r>
              <a:rPr lang="en-US" i="1" dirty="0" smtClean="0"/>
              <a:t>move into a child folder by providing a relative path</a:t>
            </a:r>
          </a:p>
          <a:p>
            <a:r>
              <a:rPr lang="en-US" dirty="0" smtClean="0"/>
              <a:t>	</a:t>
            </a:r>
          </a:p>
          <a:p>
            <a:r>
              <a:rPr lang="en-US" b="1" dirty="0" err="1" smtClean="0"/>
              <a:t>pwd</a:t>
            </a:r>
            <a:r>
              <a:rPr lang="en-US" b="1" dirty="0" smtClean="0"/>
              <a:t> = print working directory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cd</a:t>
            </a:r>
            <a:r>
              <a:rPr lang="en-US" dirty="0" smtClean="0"/>
              <a:t> ~					</a:t>
            </a:r>
            <a:r>
              <a:rPr lang="en-US" i="1" dirty="0" smtClean="0"/>
              <a:t>change to home directory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pwd</a:t>
            </a:r>
            <a:r>
              <a:rPr lang="en-US" dirty="0" smtClean="0"/>
              <a:t>					</a:t>
            </a:r>
            <a:r>
              <a:rPr lang="en-US" i="1" dirty="0" smtClean="0"/>
              <a:t>prints out "/Users/angus"</a:t>
            </a:r>
          </a:p>
          <a:p>
            <a:endParaRPr lang="en-US" dirty="0" smtClean="0"/>
          </a:p>
          <a:p>
            <a:r>
              <a:rPr lang="en-US" b="1" dirty="0" err="1" smtClean="0"/>
              <a:t>ls</a:t>
            </a:r>
            <a:r>
              <a:rPr lang="en-US" b="1" dirty="0" smtClean="0"/>
              <a:t> = list files and directories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					</a:t>
            </a:r>
            <a:r>
              <a:rPr lang="en-US" i="1" dirty="0" smtClean="0"/>
              <a:t>print out all files in current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alh</a:t>
            </a:r>
            <a:r>
              <a:rPr lang="en-US" dirty="0" smtClean="0"/>
              <a:t>				</a:t>
            </a:r>
            <a:r>
              <a:rPr lang="en-US" i="1" dirty="0" smtClean="0"/>
              <a:t>print out all files include hidden files in a long format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-R </a:t>
            </a:r>
            <a:r>
              <a:rPr lang="en-US" dirty="0" err="1" smtClean="0"/>
              <a:t>mydir</a:t>
            </a:r>
            <a:r>
              <a:rPr lang="en-US" dirty="0" smtClean="0"/>
              <a:t>			</a:t>
            </a:r>
            <a:r>
              <a:rPr lang="en-US" i="1" dirty="0" smtClean="0"/>
              <a:t>recursively list all files in </a:t>
            </a:r>
            <a:r>
              <a:rPr lang="en-US" i="1" dirty="0" err="1" smtClean="0"/>
              <a:t>mydir</a:t>
            </a:r>
            <a:endParaRPr lang="en-US" i="1" dirty="0" smtClean="0"/>
          </a:p>
          <a:p>
            <a:endParaRPr lang="en-US" dirty="0" smtClean="0"/>
          </a:p>
          <a:p>
            <a:r>
              <a:rPr lang="en-US" b="1" dirty="0" smtClean="0"/>
              <a:t>cat = print out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myText.txt</a:t>
            </a:r>
            <a:r>
              <a:rPr lang="en-US" dirty="0" smtClean="0"/>
              <a:t>			</a:t>
            </a:r>
            <a:r>
              <a:rPr lang="en-US" i="1" dirty="0" smtClean="0"/>
              <a:t>prints out contents of "</a:t>
            </a:r>
            <a:r>
              <a:rPr lang="en-US" i="1" dirty="0" err="1" smtClean="0"/>
              <a:t>myText.txt</a:t>
            </a:r>
            <a:r>
              <a:rPr lang="en-US" i="1" dirty="0" smtClean="0"/>
              <a:t>"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echo = print out from command line</a:t>
            </a:r>
          </a:p>
          <a:p>
            <a:r>
              <a:rPr lang="en-US" dirty="0" smtClean="0"/>
              <a:t>	echo hello there!		</a:t>
            </a:r>
            <a:r>
              <a:rPr lang="en-US" i="1" dirty="0" smtClean="0"/>
              <a:t>prints out "hello there!"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cp = copy file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 		</a:t>
            </a:r>
            <a:r>
              <a:rPr lang="en-US" i="1" dirty="0" smtClean="0"/>
              <a:t>copies the contents of "</a:t>
            </a:r>
            <a:r>
              <a:rPr lang="en-US" i="1" dirty="0" err="1" smtClean="0"/>
              <a:t>fileA</a:t>
            </a:r>
            <a:r>
              <a:rPr lang="en-US" i="1" dirty="0" smtClean="0"/>
              <a:t>" into a new file named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src</a:t>
            </a:r>
            <a:r>
              <a:rPr lang="en-US" dirty="0" smtClean="0"/>
              <a:t>/* ../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in "</a:t>
            </a:r>
            <a:r>
              <a:rPr lang="en-US" i="1" dirty="0" err="1" smtClean="0"/>
              <a:t>src</a:t>
            </a:r>
            <a:r>
              <a:rPr lang="en-US" i="1" dirty="0" smtClean="0"/>
              <a:t>" into "</a:t>
            </a:r>
            <a:r>
              <a:rPr lang="en-US" i="1" dirty="0" err="1" smtClean="0"/>
              <a:t>dest</a:t>
            </a:r>
            <a:r>
              <a:rPr lang="en-US" i="1" dirty="0" smtClean="0"/>
              <a:t>" inside the parent directory</a:t>
            </a:r>
          </a:p>
          <a:p>
            <a:r>
              <a:rPr lang="en-US" dirty="0" smtClean="0"/>
              <a:t>	cp –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 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and directories in "</a:t>
            </a:r>
            <a:r>
              <a:rPr lang="en-US" i="1" dirty="0" err="1" smtClean="0"/>
              <a:t>src</a:t>
            </a:r>
            <a:r>
              <a:rPr lang="en-US" i="1" dirty="0" smtClean="0"/>
              <a:t>" recursively into "</a:t>
            </a:r>
            <a:r>
              <a:rPr lang="en-US" i="1" dirty="0" err="1" smtClean="0"/>
              <a:t>dest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mv</a:t>
            </a:r>
            <a:r>
              <a:rPr lang="en-US" b="1" dirty="0" smtClean="0"/>
              <a:t> = move file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		</a:t>
            </a:r>
            <a:r>
              <a:rPr lang="en-US" i="1" dirty="0" smtClean="0"/>
              <a:t>renames "</a:t>
            </a:r>
            <a:r>
              <a:rPr lang="en-US" i="1" dirty="0" err="1" smtClean="0"/>
              <a:t>fileA</a:t>
            </a:r>
            <a:r>
              <a:rPr lang="en-US" i="1" dirty="0" smtClean="0"/>
              <a:t>" to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dirty="0" smtClean="0"/>
              <a:t> ~/</a:t>
            </a:r>
            <a:r>
              <a:rPr lang="en-US" dirty="0" err="1" smtClean="0"/>
              <a:t>dirZ</a:t>
            </a:r>
            <a:r>
              <a:rPr lang="en-US" dirty="0" smtClean="0"/>
              <a:t> 		</a:t>
            </a:r>
            <a:r>
              <a:rPr lang="en-US" i="1" dirty="0" smtClean="0"/>
              <a:t>moves "</a:t>
            </a:r>
            <a:r>
              <a:rPr lang="en-US" i="1" dirty="0" err="1" smtClean="0"/>
              <a:t>dirA</a:t>
            </a:r>
            <a:r>
              <a:rPr lang="en-US" i="1" dirty="0" smtClean="0"/>
              <a:t>" into the home directory, renaming it "</a:t>
            </a:r>
            <a:r>
              <a:rPr lang="en-US" i="1" dirty="0" err="1" smtClean="0"/>
              <a:t>dirZ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b="1" dirty="0" err="1" smtClean="0"/>
              <a:t>mkdir</a:t>
            </a:r>
            <a:r>
              <a:rPr lang="en-US" b="1" dirty="0" smtClean="0"/>
              <a:t> = make a new directory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newdir</a:t>
            </a:r>
            <a:r>
              <a:rPr lang="en-US" b="1" dirty="0" smtClean="0"/>
              <a:t>		</a:t>
            </a:r>
            <a:r>
              <a:rPr lang="en-US" i="1" dirty="0" smtClean="0"/>
              <a:t>makes a new directory "</a:t>
            </a:r>
            <a:r>
              <a:rPr lang="en-US" i="1" dirty="0" err="1" smtClean="0"/>
              <a:t>newdir</a:t>
            </a:r>
            <a:r>
              <a:rPr lang="en-US" i="1" dirty="0" smtClean="0"/>
              <a:t>" under the current directory</a:t>
            </a:r>
          </a:p>
          <a:p>
            <a:endParaRPr lang="en-US" dirty="0" smtClean="0"/>
          </a:p>
          <a:p>
            <a:r>
              <a:rPr lang="en-US" b="1" dirty="0" err="1" smtClean="0"/>
              <a:t>rmdir</a:t>
            </a:r>
            <a:r>
              <a:rPr lang="en-US" b="1" dirty="0" smtClean="0"/>
              <a:t> = delete an empty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emptydir</a:t>
            </a:r>
            <a:r>
              <a:rPr lang="en-US" dirty="0" smtClean="0"/>
              <a:t>		</a:t>
            </a:r>
            <a:r>
              <a:rPr lang="en-US" i="1" dirty="0" smtClean="0"/>
              <a:t>empty dir is deleted</a:t>
            </a:r>
          </a:p>
          <a:p>
            <a:endParaRPr lang="en-US" dirty="0" smtClean="0"/>
          </a:p>
          <a:p>
            <a:r>
              <a:rPr lang="en-US" b="1" dirty="0" err="1" smtClean="0"/>
              <a:t>rm</a:t>
            </a:r>
            <a:r>
              <a:rPr lang="en-US" b="1" dirty="0" smtClean="0"/>
              <a:t> = permanently removes a file or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			</a:t>
            </a:r>
            <a:r>
              <a:rPr lang="en-US" i="1" dirty="0" smtClean="0"/>
              <a:t>deletes "</a:t>
            </a:r>
            <a:r>
              <a:rPr lang="en-US" i="1" dirty="0" err="1" smtClean="0"/>
              <a:t>fileA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i="1" dirty="0" smtClean="0"/>
              <a:t>		VERY DANGEROUS! recursively deletes everything in "</a:t>
            </a:r>
            <a:r>
              <a:rPr lang="en-US" i="1" dirty="0" err="1" smtClean="0"/>
              <a:t>dirA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more = page through text</a:t>
            </a:r>
          </a:p>
          <a:p>
            <a:r>
              <a:rPr lang="en-US" dirty="0" smtClean="0"/>
              <a:t>	more </a:t>
            </a:r>
            <a:r>
              <a:rPr lang="en-US" dirty="0" err="1" smtClean="0"/>
              <a:t>bigfile.txt</a:t>
            </a:r>
            <a:r>
              <a:rPr lang="en-US" dirty="0" smtClean="0"/>
              <a:t> 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bigfile.txt</a:t>
            </a:r>
            <a:r>
              <a:rPr lang="en-US" i="1" dirty="0" smtClean="0"/>
              <a:t> (by pressing space)</a:t>
            </a:r>
          </a:p>
          <a:p>
            <a:endParaRPr lang="en-US" i="1" dirty="0" smtClean="0"/>
          </a:p>
          <a:p>
            <a:r>
              <a:rPr lang="en-US" b="1" dirty="0" smtClean="0"/>
              <a:t>head / tail = print out first or last lines of a file</a:t>
            </a:r>
          </a:p>
          <a:p>
            <a:r>
              <a:rPr lang="en-US" dirty="0" smtClean="0"/>
              <a:t>	head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first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dirty="0" smtClean="0"/>
              <a:t>	tail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last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find = find files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.</a:t>
            </a:r>
            <a:r>
              <a:rPr lang="en-US" i="1" dirty="0" smtClean="0"/>
              <a:t> 				recursively list all files from the current directory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~/logs/*2010*</a:t>
            </a:r>
            <a:r>
              <a:rPr lang="en-US" i="1" dirty="0" smtClean="0"/>
              <a:t>		list all files in the logs dir that contain "2010"</a:t>
            </a:r>
          </a:p>
          <a:p>
            <a:endParaRPr lang="en-US" i="1" dirty="0" smtClean="0"/>
          </a:p>
          <a:p>
            <a:r>
              <a:rPr lang="en-US" b="1" dirty="0" err="1" smtClean="0"/>
              <a:t>grep</a:t>
            </a:r>
            <a:r>
              <a:rPr lang="en-US" b="1" dirty="0" smtClean="0"/>
              <a:t> = print lines matching a pattern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"</a:t>
            </a:r>
            <a:r>
              <a:rPr lang="en-US" dirty="0"/>
              <a:t>A</a:t>
            </a:r>
            <a:r>
              <a:rPr lang="en-US" dirty="0" smtClean="0"/>
              <a:t>" cell* 			</a:t>
            </a:r>
            <a:r>
              <a:rPr lang="en-US" i="1" dirty="0" smtClean="0"/>
              <a:t>print lines containing "</a:t>
            </a:r>
            <a:r>
              <a:rPr lang="en-US" i="1" dirty="0"/>
              <a:t>A</a:t>
            </a:r>
            <a:r>
              <a:rPr lang="en-US" i="1" dirty="0" smtClean="0"/>
              <a:t>" from files starting with "cell"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containing "a" or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v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that don't contain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man = get the manual for a command</a:t>
            </a:r>
          </a:p>
          <a:p>
            <a:r>
              <a:rPr lang="en-US" b="1" i="1" dirty="0" smtClean="0"/>
              <a:t>	</a:t>
            </a:r>
            <a:r>
              <a:rPr lang="en-US" dirty="0" smtClean="0"/>
              <a:t>man </a:t>
            </a:r>
            <a:r>
              <a:rPr lang="en-US" dirty="0" err="1" smtClean="0"/>
              <a:t>grep</a:t>
            </a:r>
            <a:r>
              <a:rPr lang="en-US" dirty="0" smtClean="0"/>
              <a:t>				</a:t>
            </a:r>
            <a:r>
              <a:rPr lang="en-US" i="1" dirty="0" smtClean="0"/>
              <a:t>page through documentation about the </a:t>
            </a:r>
            <a:r>
              <a:rPr lang="en-US" i="1" dirty="0" err="1" smtClean="0"/>
              <a:t>grep</a:t>
            </a:r>
            <a:r>
              <a:rPr lang="en-US" i="1" dirty="0" smtClean="0"/>
              <a:t> command</a:t>
            </a:r>
            <a:r>
              <a:rPr lang="en-US" b="1" i="1" dirty="0" smtClean="0"/>
              <a:t> 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i="1" dirty="0"/>
              <a:t>	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 </a:t>
            </a:r>
          </a:p>
          <a:p>
            <a:r>
              <a:rPr lang="en-US" i="1" dirty="0" smtClean="0"/>
              <a:t>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pipe |</a:t>
            </a:r>
            <a:r>
              <a:rPr lang="en-US" dirty="0" smtClean="0"/>
              <a:t> = funnel the output of one program into the input of another one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bigfile</a:t>
            </a:r>
            <a:r>
              <a:rPr lang="en-US" dirty="0" smtClean="0"/>
              <a:t> | more	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</a:t>
            </a:r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mydir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			</a:t>
            </a:r>
            <a:r>
              <a:rPr lang="en-US" i="1" dirty="0" smtClean="0"/>
              <a:t>only prints out filenames that start with an "a"</a:t>
            </a:r>
          </a:p>
          <a:p>
            <a:r>
              <a:rPr lang="en-US" dirty="0" smtClean="0"/>
              <a:t>	cat </a:t>
            </a:r>
            <a:r>
              <a:rPr lang="en-US" dirty="0" err="1"/>
              <a:t>a</a:t>
            </a:r>
            <a:r>
              <a:rPr lang="en-US" dirty="0" err="1" smtClean="0"/>
              <a:t>file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 | more	</a:t>
            </a:r>
            <a:r>
              <a:rPr lang="en-US" i="1" dirty="0" smtClean="0"/>
              <a:t>pages through lines that start with "a"</a:t>
            </a:r>
          </a:p>
          <a:p>
            <a:endParaRPr lang="en-US" dirty="0" smtClean="0"/>
          </a:p>
          <a:p>
            <a:r>
              <a:rPr lang="en-US" b="1" dirty="0" smtClean="0"/>
              <a:t>redirect output &gt;</a:t>
            </a:r>
            <a:r>
              <a:rPr lang="en-US" dirty="0" smtClean="0"/>
              <a:t> = funnel the output of a program into a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write the output of "cat </a:t>
            </a:r>
            <a:r>
              <a:rPr lang="en-US" i="1" dirty="0" err="1" smtClean="0"/>
              <a:t>myfile</a:t>
            </a:r>
            <a:r>
              <a:rPr lang="en-US" i="1" dirty="0" smtClean="0"/>
              <a:t>" into the file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append the output to the end of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Connect to Other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ssh</a:t>
            </a:r>
            <a:r>
              <a:rPr lang="en-US" b="1" dirty="0" smtClean="0"/>
              <a:t> = open a secure shell to a remote server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logs you into your home directory on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  <a:endParaRPr lang="en-US" dirty="0" smtClean="0"/>
          </a:p>
          <a:p>
            <a:endParaRPr lang="en-US" i="1" dirty="0" smtClean="0"/>
          </a:p>
          <a:p>
            <a:r>
              <a:rPr lang="en-US" b="1" dirty="0" err="1" smtClean="0"/>
              <a:t>sftp</a:t>
            </a:r>
            <a:r>
              <a:rPr lang="en-US" b="1" dirty="0" smtClean="0"/>
              <a:t> = secure file transfer protocol (using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sftp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browse through and transfer files from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6389</TotalTime>
  <Words>2139</Words>
  <Application>Microsoft Macintosh PowerPoint</Application>
  <PresentationFormat>On-screen Show (4:3)</PresentationFormat>
  <Paragraphs>312</Paragraphs>
  <Slides>16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Course Topics, 1</vt:lpstr>
      <vt:lpstr>Course Topics, 2</vt:lpstr>
      <vt:lpstr>Course Topics, 3</vt:lpstr>
      <vt:lpstr>Today's Agenda</vt:lpstr>
      <vt:lpstr>Unix - Common Commands</vt:lpstr>
      <vt:lpstr>Unix - Common Commands</vt:lpstr>
      <vt:lpstr>Unix - Common Commands</vt:lpstr>
      <vt:lpstr>Unix - I/O Redirection</vt:lpstr>
      <vt:lpstr>Unix - Connect to Other Machines</vt:lpstr>
      <vt:lpstr>Unix - Misc.</vt:lpstr>
      <vt:lpstr>Unix - Misc.</vt:lpstr>
      <vt:lpstr>Version Control System</vt:lpstr>
      <vt:lpstr>git</vt:lpstr>
      <vt:lpstr>git - Basic Commands</vt:lpstr>
      <vt:lpstr>github.com</vt:lpstr>
      <vt:lpstr>github.com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15</cp:revision>
  <dcterms:created xsi:type="dcterms:W3CDTF">2010-09-28T04:34:00Z</dcterms:created>
  <dcterms:modified xsi:type="dcterms:W3CDTF">2010-09-28T22:38:08Z</dcterms:modified>
</cp:coreProperties>
</file>