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handoutMasterIdLst>
    <p:handoutMasterId r:id="rId19"/>
  </p:handoutMasterIdLst>
  <p:sldIdLst>
    <p:sldId id="262" r:id="rId2"/>
    <p:sldId id="268" r:id="rId3"/>
    <p:sldId id="269" r:id="rId4"/>
    <p:sldId id="270" r:id="rId5"/>
    <p:sldId id="271" r:id="rId6"/>
    <p:sldId id="272" r:id="rId7"/>
    <p:sldId id="274" r:id="rId8"/>
    <p:sldId id="275" r:id="rId9"/>
    <p:sldId id="276" r:id="rId10"/>
    <p:sldId id="277" r:id="rId11"/>
    <p:sldId id="278" r:id="rId12"/>
    <p:sldId id="279" r:id="rId13"/>
    <p:sldId id="280" r:id="rId14"/>
    <p:sldId id="265"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4604" autoAdjust="0"/>
  </p:normalViewPr>
  <p:slideViewPr>
    <p:cSldViewPr snapToGrid="0" snapToObjects="1">
      <p:cViewPr varScale="1">
        <p:scale>
          <a:sx n="110" d="100"/>
          <a:sy n="110" d="100"/>
        </p:scale>
        <p:origin x="-102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9/30/10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9/30/10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 talk about object-oriented programming concepts</a:t>
            </a:r>
          </a:p>
          <a:p>
            <a:endParaRPr lang="en-US" dirty="0" smtClean="0"/>
          </a:p>
          <a:p>
            <a:r>
              <a:rPr lang="en-US" dirty="0" smtClean="0"/>
              <a:t>&gt; To write a program in Processing together</a:t>
            </a:r>
          </a:p>
          <a:p>
            <a:endParaRPr lang="en-US" dirty="0" smtClean="0"/>
          </a:p>
          <a:p>
            <a:r>
              <a:rPr lang="en-US" dirty="0" smtClean="0"/>
              <a:t>&gt; To show you your second assignment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a powerful feature of object-oriented languages which makes it easy to re-use and extend existing code-- either from a library or that you have created yourself.</a:t>
            </a:r>
          </a:p>
          <a:p>
            <a:endParaRPr lang="en-US" dirty="0" smtClean="0"/>
          </a:p>
          <a:p>
            <a:r>
              <a:rPr lang="en-US" dirty="0" smtClean="0"/>
              <a:t>For example, you might want to model birds for a scientific or artistic simulation of flocking behavior.</a:t>
            </a:r>
          </a:p>
          <a:p>
            <a:endParaRPr lang="en-US" dirty="0" smtClean="0"/>
          </a:p>
          <a:p>
            <a:r>
              <a:rPr lang="en-US" dirty="0" smtClean="0"/>
              <a:t>Inheritance lets you first model a "superset" of general qualities that are shared amongst all kinds of birds, and then modify them as needed for particular individuals or subsets of those birds.</a:t>
            </a:r>
          </a:p>
          <a:p>
            <a:endParaRPr lang="en-US" dirty="0" smtClean="0"/>
          </a:p>
          <a:p>
            <a:r>
              <a:rPr lang="en-US" dirty="0" smtClean="0"/>
              <a:t>The root of your inheritance model is called the </a:t>
            </a:r>
            <a:r>
              <a:rPr lang="en-US" i="1" dirty="0" err="1" smtClean="0"/>
              <a:t>superclass</a:t>
            </a:r>
            <a:r>
              <a:rPr lang="en-US" i="1" dirty="0" smtClean="0"/>
              <a:t> </a:t>
            </a:r>
            <a:r>
              <a:rPr lang="en-US" dirty="0" smtClean="0"/>
              <a:t>or the </a:t>
            </a:r>
            <a:r>
              <a:rPr lang="en-US" i="1" dirty="0" smtClean="0"/>
              <a:t>base</a:t>
            </a:r>
            <a:r>
              <a:rPr lang="en-US" dirty="0" smtClean="0"/>
              <a:t> class. </a:t>
            </a:r>
          </a:p>
          <a:p>
            <a:endParaRPr lang="en-US" dirty="0" smtClean="0"/>
          </a:p>
          <a:p>
            <a:pPr marL="381000" indent="-381000">
              <a:lnSpc>
                <a:spcPct val="80000"/>
              </a:lnSpc>
            </a:pPr>
            <a:r>
              <a:rPr lang="en-US" dirty="0" smtClean="0"/>
              <a:t>abstract public </a:t>
            </a:r>
            <a:r>
              <a:rPr lang="en-US" dirty="0" smtClean="0"/>
              <a:t>class Bird</a:t>
            </a:r>
          </a:p>
          <a:p>
            <a:pPr marL="381000" indent="-381000">
              <a:lnSpc>
                <a:spcPct val="80000"/>
              </a:lnSpc>
            </a:pPr>
            <a:r>
              <a:rPr lang="en-US" dirty="0" smtClean="0"/>
              <a:t>{</a:t>
            </a:r>
          </a:p>
          <a:p>
            <a:pPr marL="381000" indent="-381000">
              <a:lnSpc>
                <a:spcPct val="80000"/>
              </a:lnSpc>
            </a:pPr>
            <a:r>
              <a:rPr lang="en-US" dirty="0" smtClean="0"/>
              <a:t>	Point </a:t>
            </a:r>
            <a:r>
              <a:rPr lang="en-US" dirty="0" err="1" smtClean="0"/>
              <a:t>currentPosition</a:t>
            </a:r>
            <a:r>
              <a:rPr lang="en-US" dirty="0" smtClean="0"/>
              <a:t> = new Point(0,0);</a:t>
            </a:r>
          </a:p>
          <a:p>
            <a:pPr marL="381000" indent="-381000">
              <a:lnSpc>
                <a:spcPct val="80000"/>
              </a:lnSpc>
            </a:pPr>
            <a:r>
              <a:rPr lang="en-US" dirty="0" smtClean="0"/>
              <a:t>	</a:t>
            </a:r>
            <a:r>
              <a:rPr lang="en-US" dirty="0" smtClean="0"/>
              <a:t>String </a:t>
            </a:r>
            <a:r>
              <a:rPr lang="en-US" dirty="0" err="1" smtClean="0"/>
              <a:t>typeOfBird</a:t>
            </a:r>
            <a:r>
              <a:rPr lang="en-US" dirty="0" smtClean="0"/>
              <a:t>;	</a:t>
            </a:r>
            <a:endParaRPr lang="en-US" dirty="0" smtClean="0"/>
          </a:p>
          <a:p>
            <a:pPr marL="381000" indent="-381000">
              <a:lnSpc>
                <a:spcPct val="80000"/>
              </a:lnSpc>
            </a:pPr>
            <a:r>
              <a:rPr lang="en-US" dirty="0" smtClean="0"/>
              <a:t>	public </a:t>
            </a:r>
            <a:r>
              <a:rPr lang="en-US" dirty="0" err="1" smtClean="0"/>
              <a:t>Bird(String</a:t>
            </a:r>
            <a:r>
              <a:rPr lang="en-US" dirty="0" smtClean="0"/>
              <a:t> </a:t>
            </a:r>
            <a:r>
              <a:rPr lang="en-US" dirty="0" err="1" smtClean="0"/>
              <a:t>typeOfBird</a:t>
            </a:r>
            <a:r>
              <a:rPr lang="en-US" dirty="0" smtClean="0"/>
              <a:t>) {</a:t>
            </a:r>
            <a:endParaRPr lang="en-US" dirty="0" smtClean="0"/>
          </a:p>
          <a:p>
            <a:pPr marL="381000" indent="-381000">
              <a:lnSpc>
                <a:spcPct val="80000"/>
              </a:lnSpc>
            </a:pPr>
            <a:r>
              <a:rPr lang="en-US" dirty="0" smtClean="0"/>
              <a:t>	</a:t>
            </a:r>
            <a:r>
              <a:rPr lang="en-US" dirty="0" smtClean="0"/>
              <a:t>	 </a:t>
            </a:r>
            <a:r>
              <a:rPr lang="en-US" dirty="0" err="1" smtClean="0"/>
              <a:t>this.typeOfBird</a:t>
            </a:r>
            <a:r>
              <a:rPr lang="en-US" dirty="0" smtClean="0"/>
              <a:t> </a:t>
            </a:r>
            <a:r>
              <a:rPr lang="en-US" dirty="0" smtClean="0"/>
              <a:t>= </a:t>
            </a:r>
            <a:r>
              <a:rPr lang="en-US" dirty="0" err="1" smtClean="0"/>
              <a:t>typeOfBird</a:t>
            </a:r>
            <a:r>
              <a:rPr lang="en-US" dirty="0" smtClean="0"/>
              <a:t>;</a:t>
            </a:r>
          </a:p>
          <a:p>
            <a:pPr marL="381000" indent="-381000">
              <a:lnSpc>
                <a:spcPct val="80000"/>
              </a:lnSpc>
            </a:pPr>
            <a:r>
              <a:rPr lang="en-US" dirty="0" smtClean="0"/>
              <a:t>	</a:t>
            </a:r>
            <a:r>
              <a:rPr lang="en-US" dirty="0" smtClean="0"/>
              <a:t>}</a:t>
            </a:r>
          </a:p>
          <a:p>
            <a:pPr marL="381000" indent="-381000">
              <a:lnSpc>
                <a:spcPct val="80000"/>
              </a:lnSpc>
            </a:pPr>
            <a:r>
              <a:rPr lang="en-US" dirty="0" smtClean="0"/>
              <a:t>	abstract public void </a:t>
            </a:r>
            <a:r>
              <a:rPr lang="en-US" dirty="0" err="1" smtClean="0"/>
              <a:t>nextPosition</a:t>
            </a:r>
            <a:r>
              <a:rPr lang="en-US" dirty="0" smtClean="0"/>
              <a:t>();</a:t>
            </a:r>
          </a:p>
          <a:p>
            <a:pPr marL="381000" indent="-381000">
              <a:lnSpc>
                <a:spcPct val="80000"/>
              </a:lnSpc>
            </a:pPr>
            <a:endParaRPr lang="en-US" dirty="0" smtClean="0"/>
          </a:p>
          <a:p>
            <a:pPr marL="381000" indent="-381000">
              <a:lnSpc>
                <a:spcPct val="80000"/>
              </a:lnSpc>
            </a:pPr>
            <a:r>
              <a:rPr lang="en-US" dirty="0" smtClean="0"/>
              <a:t>	public String </a:t>
            </a:r>
            <a:r>
              <a:rPr lang="en-US" dirty="0" err="1" smtClean="0"/>
              <a:t>toString</a:t>
            </a:r>
            <a:r>
              <a:rPr lang="en-US" dirty="0" smtClean="0"/>
              <a:t>() { return </a:t>
            </a:r>
            <a:r>
              <a:rPr lang="en-US" dirty="0" err="1" smtClean="0"/>
              <a:t>typeOfBird</a:t>
            </a:r>
            <a:r>
              <a:rPr lang="en-US" dirty="0" smtClean="0"/>
              <a:t> + ":" + </a:t>
            </a:r>
            <a:r>
              <a:rPr lang="en-US" dirty="0" err="1" smtClean="0"/>
              <a:t>currentPosition</a:t>
            </a:r>
            <a:r>
              <a:rPr lang="en-US" dirty="0" smtClean="0"/>
              <a:t>; }</a:t>
            </a:r>
          </a:p>
          <a:p>
            <a:pPr marL="381000" indent="-381000">
              <a:lnSpc>
                <a:spcPct val="80000"/>
              </a:lnSpc>
            </a:pPr>
            <a:r>
              <a:rPr lang="en-US" dirty="0" smtClean="0"/>
              <a:t>}</a:t>
            </a:r>
            <a:r>
              <a:rPr lang="en-US" dirty="0" smtClean="0"/>
              <a:t>	</a:t>
            </a:r>
            <a:r>
              <a:rPr lang="en-US"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The children of the </a:t>
            </a:r>
            <a:r>
              <a:rPr lang="en-US" dirty="0" err="1" smtClean="0"/>
              <a:t>superclass</a:t>
            </a:r>
            <a:r>
              <a:rPr lang="en-US" dirty="0" smtClean="0"/>
              <a:t> are called subclasses. In this example, </a:t>
            </a:r>
            <a:r>
              <a:rPr lang="en-US" dirty="0" err="1" smtClean="0"/>
              <a:t>SocialBird</a:t>
            </a:r>
            <a:r>
              <a:rPr lang="en-US" dirty="0" smtClean="0"/>
              <a:t> is a subclass of Bird, and Robin is a subclass of </a:t>
            </a:r>
            <a:r>
              <a:rPr lang="en-US" dirty="0" err="1" smtClean="0"/>
              <a:t>SocialBird</a:t>
            </a: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a:t>
            </a:r>
            <a:r>
              <a:rPr lang="en-US" dirty="0" smtClean="0"/>
              <a:t>class</a:t>
            </a:r>
            <a:r>
              <a:rPr lang="en-US" dirty="0" smtClean="0"/>
              <a:t> </a:t>
            </a:r>
            <a:r>
              <a:rPr lang="en-US" dirty="0" err="1" smtClean="0"/>
              <a:t>SocialBird</a:t>
            </a:r>
            <a:r>
              <a:rPr lang="en-US" dirty="0" smtClean="0"/>
              <a:t> extends Bird {</a:t>
            </a:r>
          </a:p>
          <a:p>
            <a:pPr marL="381000" indent="-381000">
              <a:lnSpc>
                <a:spcPct val="80000"/>
              </a:lnSpc>
            </a:pPr>
            <a:r>
              <a:rPr lang="en-US" dirty="0" smtClean="0"/>
              <a:t>	</a:t>
            </a:r>
            <a:r>
              <a:rPr lang="en-US" dirty="0" err="1" smtClean="0"/>
              <a:t>int</a:t>
            </a:r>
            <a:r>
              <a:rPr lang="en-US" dirty="0" smtClean="0"/>
              <a:t> </a:t>
            </a:r>
            <a:r>
              <a:rPr lang="en-US" dirty="0" err="1" smtClean="0"/>
              <a:t>numFriends</a:t>
            </a:r>
            <a:r>
              <a:rPr lang="en-US" dirty="0" smtClean="0"/>
              <a:t>;</a:t>
            </a:r>
            <a:r>
              <a:rPr lang="en-US" dirty="0" smtClean="0"/>
              <a:t>	</a:t>
            </a:r>
          </a:p>
          <a:p>
            <a:pPr marL="381000" indent="-381000">
              <a:lnSpc>
                <a:spcPct val="80000"/>
              </a:lnSpc>
            </a:pPr>
            <a:r>
              <a:rPr lang="en-US" dirty="0" smtClean="0"/>
              <a:t>	public </a:t>
            </a:r>
            <a:r>
              <a:rPr lang="en-US" dirty="0" err="1" smtClean="0"/>
              <a:t>SocialBird</a:t>
            </a:r>
            <a:r>
              <a:rPr lang="en-US" dirty="0" err="1" smtClean="0"/>
              <a:t>(String</a:t>
            </a:r>
            <a:r>
              <a:rPr lang="en-US" dirty="0" smtClean="0"/>
              <a:t> </a:t>
            </a:r>
            <a:r>
              <a:rPr lang="en-US" dirty="0" err="1" smtClean="0"/>
              <a:t>typeOfBird</a:t>
            </a:r>
            <a:r>
              <a:rPr lang="en-US" dirty="0" smtClean="0"/>
              <a:t>, </a:t>
            </a:r>
            <a:r>
              <a:rPr lang="en-US" dirty="0" err="1" smtClean="0"/>
              <a:t>int</a:t>
            </a:r>
            <a:r>
              <a:rPr lang="en-US" dirty="0" smtClean="0"/>
              <a:t> </a:t>
            </a:r>
            <a:r>
              <a:rPr lang="en-US" dirty="0" err="1" smtClean="0"/>
              <a:t>numFriends</a:t>
            </a:r>
            <a:r>
              <a:rPr lang="en-US" dirty="0" smtClean="0"/>
              <a:t>) </a:t>
            </a:r>
            <a:r>
              <a:rPr lang="en-US" dirty="0" smtClean="0"/>
              <a:t>{</a:t>
            </a:r>
          </a:p>
          <a:p>
            <a:pPr marL="381000" indent="-381000">
              <a:lnSpc>
                <a:spcPct val="80000"/>
              </a:lnSpc>
            </a:pPr>
            <a:r>
              <a:rPr lang="en-US" dirty="0" smtClean="0"/>
              <a:t>		</a:t>
            </a:r>
            <a:r>
              <a:rPr lang="en-US" dirty="0" smtClean="0"/>
              <a:t> 	</a:t>
            </a:r>
            <a:r>
              <a:rPr lang="en-US" dirty="0" err="1" smtClean="0"/>
              <a:t>super(typeOfBird</a:t>
            </a:r>
            <a:r>
              <a:rPr lang="en-US" dirty="0" smtClean="0"/>
              <a:t>)</a:t>
            </a:r>
            <a:r>
              <a:rPr lang="en-US" dirty="0" smtClean="0"/>
              <a:t>;</a:t>
            </a:r>
          </a:p>
          <a:p>
            <a:pPr marL="381000" indent="-381000">
              <a:lnSpc>
                <a:spcPct val="80000"/>
              </a:lnSpc>
            </a:pPr>
            <a:r>
              <a:rPr lang="en-US" dirty="0" smtClean="0"/>
              <a:t>			</a:t>
            </a:r>
            <a:r>
              <a:rPr lang="en-US" dirty="0" err="1" smtClean="0"/>
              <a:t>this.numFriends</a:t>
            </a:r>
            <a:r>
              <a:rPr lang="en-US" dirty="0" smtClean="0"/>
              <a:t> = </a:t>
            </a:r>
            <a:r>
              <a:rPr lang="en-US" dirty="0" err="1" smtClean="0"/>
              <a:t>numFriends</a:t>
            </a:r>
            <a:r>
              <a:rPr lang="en-US" dirty="0" smtClean="0"/>
              <a:t>;</a:t>
            </a:r>
          </a:p>
          <a:p>
            <a:pPr marL="381000" indent="-381000">
              <a:lnSpc>
                <a:spcPct val="80000"/>
              </a:lnSpc>
            </a:pPr>
            <a:r>
              <a:rPr lang="en-US" dirty="0" smtClean="0"/>
              <a:t>	}</a:t>
            </a:r>
            <a:endParaRPr lang="en-US" dirty="0" smtClean="0"/>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public class Robin extends </a:t>
            </a:r>
            <a:r>
              <a:rPr lang="en-US" dirty="0" err="1" smtClean="0"/>
              <a:t>SocialBird</a:t>
            </a:r>
            <a:r>
              <a:rPr lang="en-US" dirty="0" smtClean="0"/>
              <a:t> {</a:t>
            </a:r>
          </a:p>
          <a:p>
            <a:pPr marL="381000" indent="-381000">
              <a:lnSpc>
                <a:spcPct val="80000"/>
              </a:lnSpc>
            </a:pPr>
            <a:r>
              <a:rPr lang="en-US" dirty="0" smtClean="0"/>
              <a:t>	public Robin() {</a:t>
            </a:r>
          </a:p>
          <a:p>
            <a:pPr marL="381000" indent="-381000">
              <a:lnSpc>
                <a:spcPct val="80000"/>
              </a:lnSpc>
            </a:pPr>
            <a:r>
              <a:rPr lang="en-US" dirty="0" smtClean="0"/>
              <a:t>			</a:t>
            </a:r>
            <a:r>
              <a:rPr lang="en-US" dirty="0" err="1" smtClean="0"/>
              <a:t>super("Robin</a:t>
            </a:r>
            <a:r>
              <a:rPr lang="en-US" dirty="0" smtClean="0"/>
              <a:t>", 10);</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//figure out next point based on current position and nearby friends</a:t>
            </a:r>
          </a:p>
          <a:p>
            <a:pPr marL="381000" indent="-381000">
              <a:lnSpc>
                <a:spcPct val="80000"/>
              </a:lnSpc>
            </a:pPr>
            <a:r>
              <a:rPr lang="en-US" dirty="0" smtClean="0"/>
              <a:t>			</a:t>
            </a:r>
            <a:r>
              <a:rPr lang="en-US" dirty="0" err="1" smtClean="0"/>
              <a:t>currentPostion</a:t>
            </a:r>
            <a:r>
              <a:rPr lang="en-US" dirty="0" smtClean="0"/>
              <a:t> = ... //some complicated logic...</a:t>
            </a:r>
          </a:p>
          <a:p>
            <a:pPr marL="381000" indent="-381000">
              <a:lnSpc>
                <a:spcPct val="80000"/>
              </a:lnSpc>
            </a:pPr>
            <a:r>
              <a:rPr lang="en-US" dirty="0" smtClean="0"/>
              <a:t>	}</a:t>
            </a:r>
          </a:p>
          <a:p>
            <a:pPr marL="381000" indent="-381000">
              <a:lnSpc>
                <a:spcPct val="80000"/>
              </a:lnSpc>
            </a:pPr>
            <a:r>
              <a:rPr lang="en-US" dirty="0" smtClean="0"/>
              <a:t>}</a:t>
            </a:r>
            <a:endParaRPr lang="en-US" dirty="0" smtClean="0"/>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IconoclastBird</a:t>
            </a:r>
            <a:r>
              <a:rPr lang="en-US" dirty="0" smtClean="0"/>
              <a:t>	</a:t>
            </a:r>
            <a:r>
              <a:rPr lang="en-US" dirty="0" smtClean="0"/>
              <a:t>extends Bird </a:t>
            </a:r>
            <a:r>
              <a:rPr lang="en-US" dirty="0" smtClean="0"/>
              <a:t>{</a:t>
            </a:r>
          </a:p>
          <a:p>
            <a:pPr marL="381000" indent="-381000">
              <a:lnSpc>
                <a:spcPct val="80000"/>
              </a:lnSpc>
            </a:pPr>
            <a:r>
              <a:rPr lang="en-US" dirty="0" smtClean="0"/>
              <a:t>	public </a:t>
            </a:r>
            <a:r>
              <a:rPr lang="en-US" dirty="0" err="1" smtClean="0"/>
              <a:t>IconoclastBird(String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p>
          <a:p>
            <a:pPr marL="381000" indent="-381000">
              <a:lnSpc>
                <a:spcPct val="80000"/>
              </a:lnSpc>
            </a:pPr>
            <a:r>
              <a:rPr lang="en-US" dirty="0" smtClean="0"/>
              <a:t>}</a:t>
            </a: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public class Eagle extends </a:t>
            </a:r>
            <a:r>
              <a:rPr lang="en-US" dirty="0" err="1" smtClean="0"/>
              <a:t>IconoclastBird</a:t>
            </a:r>
            <a:r>
              <a:rPr lang="en-US" dirty="0" smtClean="0"/>
              <a:t> {</a:t>
            </a:r>
          </a:p>
          <a:p>
            <a:pPr marL="381000" indent="-381000">
              <a:lnSpc>
                <a:spcPct val="80000"/>
              </a:lnSpc>
            </a:pPr>
            <a:r>
              <a:rPr lang="en-US" dirty="0" smtClean="0"/>
              <a:t>	public Eagle() {</a:t>
            </a:r>
          </a:p>
          <a:p>
            <a:pPr marL="381000" indent="-381000">
              <a:lnSpc>
                <a:spcPct val="80000"/>
              </a:lnSpc>
            </a:pPr>
            <a:r>
              <a:rPr lang="en-US" dirty="0" smtClean="0"/>
              <a:t>			</a:t>
            </a:r>
            <a:r>
              <a:rPr lang="en-US" dirty="0" err="1" smtClean="0"/>
              <a:t>super("Eagle</a:t>
            </a: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//the Eagle has no friends and always goes straight</a:t>
            </a:r>
          </a:p>
          <a:p>
            <a:pPr marL="381000" indent="-381000">
              <a:lnSpc>
                <a:spcPct val="80000"/>
              </a:lnSpc>
            </a:pPr>
            <a:r>
              <a:rPr lang="en-US" dirty="0" smtClean="0"/>
              <a:t>			</a:t>
            </a:r>
            <a:r>
              <a:rPr lang="en-US" dirty="0" err="1" smtClean="0"/>
              <a:t>currentPostion</a:t>
            </a:r>
            <a:r>
              <a:rPr lang="en-US" dirty="0" smtClean="0"/>
              <a:t> = new </a:t>
            </a:r>
            <a:r>
              <a:rPr lang="en-US" dirty="0" err="1" smtClean="0"/>
              <a:t>Point(currentPosition.x</a:t>
            </a:r>
            <a:r>
              <a:rPr lang="en-US" dirty="0" smtClean="0"/>
              <a:t> + 1, </a:t>
            </a:r>
            <a:r>
              <a:rPr lang="en-US" dirty="0" err="1" smtClean="0"/>
              <a:t>currentPostion.y</a:t>
            </a:r>
            <a:r>
              <a:rPr lang="en-US" dirty="0" smtClean="0"/>
              <a:t> + 1);</a:t>
            </a:r>
          </a:p>
          <a:p>
            <a:pPr marL="381000" indent="-381000">
              <a:lnSpc>
                <a:spcPct val="80000"/>
              </a:lnSpc>
            </a:pPr>
            <a:r>
              <a:rPr lang="en-US" dirty="0" smtClean="0"/>
              <a:t>	}</a:t>
            </a:r>
          </a:p>
          <a:p>
            <a:pPr marL="381000" indent="-381000">
              <a:lnSpc>
                <a:spcPct val="80000"/>
              </a:lnSpc>
            </a:pPr>
            <a:r>
              <a:rPr lang="en-US" dirty="0" smtClean="0"/>
              <a:t>}</a:t>
            </a:r>
            <a:endParaRPr lang="en-US" dirty="0" smtClean="0"/>
          </a:p>
          <a:p>
            <a:pPr marL="381000" indent="-381000">
              <a:lnSpc>
                <a:spcPct val="80000"/>
              </a:lnSpc>
            </a:pPr>
            <a:endParaRPr lang="en-US" dirty="0" smtClean="0"/>
          </a:p>
          <a:p>
            <a:pPr marL="381000" indent="-381000">
              <a:lnSpc>
                <a:spcPct val="80000"/>
              </a:lnSpc>
            </a:pPr>
            <a:r>
              <a:rPr lang="en-US" dirty="0" smtClean="0"/>
              <a:t>(draw inheritance on board...)</a:t>
            </a:r>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In the above example, the </a:t>
            </a:r>
            <a:r>
              <a:rPr lang="en-US" dirty="0" err="1" smtClean="0"/>
              <a:t>nextPostion</a:t>
            </a:r>
            <a:r>
              <a:rPr lang="en-US" dirty="0" smtClean="0"/>
              <a:t> method was polymorphic.</a:t>
            </a:r>
          </a:p>
          <a:p>
            <a:pPr marL="381000" indent="-381000">
              <a:lnSpc>
                <a:spcPct val="80000"/>
              </a:lnSpc>
            </a:pPr>
            <a:endParaRPr lang="en-US" dirty="0" smtClean="0"/>
          </a:p>
          <a:p>
            <a:pPr marL="381000" indent="-381000">
              <a:lnSpc>
                <a:spcPct val="80000"/>
              </a:lnSpc>
            </a:pPr>
            <a:r>
              <a:rPr lang="en-US" dirty="0" smtClean="0"/>
              <a:t>Polymorphism means that you can call an operator on a super type of the object and the language will, on the fly, figure out the most specific thing it could possible mean and execute that method.</a:t>
            </a:r>
          </a:p>
          <a:p>
            <a:pPr marL="381000" indent="-381000">
              <a:lnSpc>
                <a:spcPct val="80000"/>
              </a:lnSpc>
            </a:pPr>
            <a:endParaRPr lang="en-US" dirty="0" smtClean="0"/>
          </a:p>
          <a:p>
            <a:pPr marL="381000" indent="-381000">
              <a:lnSpc>
                <a:spcPct val="80000"/>
              </a:lnSpc>
            </a:pPr>
            <a:r>
              <a:rPr lang="en-US" dirty="0" smtClean="0"/>
              <a:t>Since our base class, Bird, has a method called </a:t>
            </a:r>
            <a:r>
              <a:rPr lang="en-US" i="1" dirty="0" err="1" smtClean="0"/>
              <a:t>nextPosition</a:t>
            </a:r>
            <a:r>
              <a:rPr lang="en-US" dirty="0" smtClean="0"/>
              <a:t>, all classes that extend Bird are </a:t>
            </a:r>
            <a:r>
              <a:rPr lang="en-US" dirty="0" err="1" smtClean="0"/>
              <a:t>guarenteed</a:t>
            </a:r>
            <a:r>
              <a:rPr lang="en-US" dirty="0" smtClean="0"/>
              <a:t> to have that class as well. They can also override it. If they do override it, the language will always know to use that version of it, even if you aren't referring to the specific type explicitly. </a:t>
            </a:r>
          </a:p>
          <a:p>
            <a:pPr marL="381000" indent="-381000">
              <a:lnSpc>
                <a:spcPct val="80000"/>
              </a:lnSpc>
            </a:pPr>
            <a:endParaRPr lang="en-US" dirty="0" smtClean="0"/>
          </a:p>
          <a:p>
            <a:pPr marL="381000" indent="-381000">
              <a:lnSpc>
                <a:spcPct val="80000"/>
              </a:lnSpc>
            </a:pPr>
            <a:r>
              <a:rPr lang="en-US" dirty="0" smtClean="0"/>
              <a:t>public class </a:t>
            </a:r>
            <a:r>
              <a:rPr lang="en-US" dirty="0" err="1" smtClean="0"/>
              <a:t>BirdSimulation</a:t>
            </a:r>
            <a:r>
              <a:rPr lang="en-US" dirty="0" smtClean="0"/>
              <a:t> {</a:t>
            </a:r>
          </a:p>
          <a:p>
            <a:pPr marL="381000" indent="-381000">
              <a:lnSpc>
                <a:spcPct val="80000"/>
              </a:lnSpc>
            </a:pPr>
            <a:r>
              <a:rPr lang="en-US" dirty="0" smtClean="0"/>
              <a:t>	public static void </a:t>
            </a:r>
            <a:r>
              <a:rPr lang="en-US" dirty="0" err="1" smtClean="0"/>
              <a:t>main(String</a:t>
            </a:r>
            <a:r>
              <a:rPr lang="en-US" dirty="0" smtClean="0"/>
              <a:t>[] </a:t>
            </a:r>
            <a:r>
              <a:rPr lang="en-US" dirty="0" err="1" smtClean="0"/>
              <a:t>args</a:t>
            </a:r>
            <a:r>
              <a:rPr lang="en-US" dirty="0" smtClean="0"/>
              <a:t>) {</a:t>
            </a:r>
          </a:p>
          <a:p>
            <a:pPr marL="381000" indent="-381000">
              <a:lnSpc>
                <a:spcPct val="80000"/>
              </a:lnSpc>
            </a:pPr>
            <a:r>
              <a:rPr lang="en-US" dirty="0" smtClean="0"/>
              <a:t>		new </a:t>
            </a:r>
            <a:r>
              <a:rPr lang="en-US" dirty="0" err="1" smtClean="0"/>
              <a:t>BirdSimulation</a:t>
            </a:r>
            <a:r>
              <a:rPr lang="en-US" dirty="0" smtClean="0"/>
              <a:t>();</a:t>
            </a:r>
          </a:p>
          <a:p>
            <a:pPr marL="381000" indent="-381000">
              <a:lnSpc>
                <a:spcPct val="80000"/>
              </a:lnSpc>
            </a:pPr>
            <a:r>
              <a:rPr lang="en-US" dirty="0" smtClean="0"/>
              <a:t>	}</a:t>
            </a:r>
          </a:p>
          <a:p>
            <a:pPr marL="381000" indent="-381000">
              <a:lnSpc>
                <a:spcPct val="80000"/>
              </a:lnSpc>
            </a:pPr>
            <a:r>
              <a:rPr lang="en-US" dirty="0" smtClean="0"/>
              <a:t>	public </a:t>
            </a:r>
            <a:r>
              <a:rPr lang="en-US" dirty="0" err="1" smtClean="0"/>
              <a:t>BirdSimluation</a:t>
            </a:r>
            <a:r>
              <a:rPr lang="en-US" dirty="0" smtClean="0"/>
              <a:t>() {</a:t>
            </a:r>
          </a:p>
          <a:p>
            <a:pPr marL="381000" indent="-381000">
              <a:lnSpc>
                <a:spcPct val="80000"/>
              </a:lnSpc>
            </a:pPr>
            <a:r>
              <a:rPr lang="en-US" dirty="0" smtClean="0"/>
              <a:t>		List birds = new </a:t>
            </a:r>
            <a:r>
              <a:rPr lang="en-US" dirty="0" err="1" smtClean="0"/>
              <a:t>ArrayList</a:t>
            </a:r>
            <a:r>
              <a:rPr lang="en-US" dirty="0" smtClean="0"/>
              <a:t>();</a:t>
            </a:r>
          </a:p>
          <a:p>
            <a:pPr marL="381000" indent="-381000">
              <a:lnSpc>
                <a:spcPct val="80000"/>
              </a:lnSpc>
            </a:pPr>
            <a:r>
              <a:rPr lang="en-US" dirty="0" smtClean="0"/>
              <a:t>		</a:t>
            </a:r>
            <a:r>
              <a:rPr lang="en-US" dirty="0" err="1" smtClean="0"/>
              <a:t>birds.add(new</a:t>
            </a:r>
            <a:r>
              <a:rPr lang="en-US" dirty="0" smtClean="0"/>
              <a:t> Robin());</a:t>
            </a:r>
          </a:p>
          <a:p>
            <a:pPr marL="381000" indent="-381000">
              <a:lnSpc>
                <a:spcPct val="80000"/>
              </a:lnSpc>
            </a:pPr>
            <a:r>
              <a:rPr lang="en-US" dirty="0" smtClean="0"/>
              <a:t>		</a:t>
            </a:r>
            <a:r>
              <a:rPr lang="en-US" dirty="0" err="1" smtClean="0"/>
              <a:t>brids.add(new</a:t>
            </a:r>
            <a:r>
              <a:rPr lang="en-US" dirty="0" smtClean="0"/>
              <a:t> Eagle());</a:t>
            </a:r>
          </a:p>
          <a:p>
            <a:pPr marL="381000" indent="-381000">
              <a:lnSpc>
                <a:spcPct val="80000"/>
              </a:lnSpc>
            </a:pPr>
            <a:endParaRPr lang="en-US" dirty="0" smtClean="0"/>
          </a:p>
          <a:p>
            <a:pPr marL="381000" indent="-381000">
              <a:lnSpc>
                <a:spcPct val="80000"/>
              </a:lnSpc>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birds.size</a:t>
            </a:r>
            <a:r>
              <a:rPr lang="en-US" dirty="0" smtClean="0"/>
              <a:t>(); </a:t>
            </a:r>
            <a:r>
              <a:rPr lang="en-US" dirty="0" err="1" smtClean="0"/>
              <a:t>i</a:t>
            </a:r>
            <a:r>
              <a:rPr lang="en-US" dirty="0" smtClean="0"/>
              <a:t>++) {</a:t>
            </a:r>
          </a:p>
          <a:p>
            <a:pPr marL="381000" indent="-381000">
              <a:lnSpc>
                <a:spcPct val="80000"/>
              </a:lnSpc>
            </a:pPr>
            <a:r>
              <a:rPr lang="en-US" dirty="0" smtClean="0"/>
              <a:t>			Bird </a:t>
            </a:r>
            <a:r>
              <a:rPr lang="en-US" dirty="0" err="1" smtClean="0"/>
              <a:t>b</a:t>
            </a:r>
            <a:r>
              <a:rPr lang="en-US" dirty="0" smtClean="0"/>
              <a:t> = (Bird) </a:t>
            </a:r>
            <a:r>
              <a:rPr lang="en-US" dirty="0" err="1" smtClean="0"/>
              <a:t>birds.get(i</a:t>
            </a:r>
            <a:r>
              <a:rPr lang="en-US" dirty="0" smtClean="0"/>
              <a:t>);</a:t>
            </a:r>
          </a:p>
          <a:p>
            <a:pPr marL="381000" indent="-381000">
              <a:lnSpc>
                <a:spcPct val="80000"/>
              </a:lnSpc>
            </a:pPr>
            <a:r>
              <a:rPr lang="en-US" dirty="0" smtClean="0"/>
              <a:t>			</a:t>
            </a:r>
            <a:r>
              <a:rPr lang="en-US" dirty="0" err="1" smtClean="0"/>
              <a:t>b.nextPosition</a:t>
            </a:r>
            <a:r>
              <a:rPr lang="en-US" dirty="0" smtClean="0"/>
              <a:t>(); //automatically figures out what subtype this Bird is</a:t>
            </a:r>
          </a:p>
          <a:p>
            <a:pPr marL="381000" indent="-381000">
              <a:lnSpc>
                <a:spcPct val="80000"/>
              </a:lnSpc>
            </a:pPr>
            <a:r>
              <a:rPr lang="en-US" dirty="0" smtClean="0"/>
              <a:t>			</a:t>
            </a:r>
            <a:r>
              <a:rPr lang="en-US" dirty="0" err="1" smtClean="0"/>
              <a:t>println(b</a:t>
            </a:r>
            <a:r>
              <a:rPr lang="en-US" dirty="0" smtClean="0"/>
              <a:t>);</a:t>
            </a:r>
          </a:p>
          <a:p>
            <a:pPr marL="381000" indent="-381000">
              <a:lnSpc>
                <a:spcPct val="80000"/>
              </a:lnSpc>
            </a:pPr>
            <a:r>
              <a:rPr lang="en-US" dirty="0" smtClean="0"/>
              <a:t>		}</a:t>
            </a:r>
          </a:p>
          <a:p>
            <a:pPr marL="381000" indent="-381000">
              <a:lnSpc>
                <a:spcPct val="80000"/>
              </a:lnSpc>
            </a:pPr>
            <a:r>
              <a:rPr lang="en-US" dirty="0" smtClean="0"/>
              <a:t>}</a:t>
            </a:r>
            <a:endParaRPr lang="en-US" dirty="0" smtClean="0"/>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program do?</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1. Takes in data			</a:t>
            </a:r>
          </a:p>
          <a:p>
            <a:endParaRPr lang="en-US" dirty="0" smtClean="0"/>
          </a:p>
          <a:p>
            <a:r>
              <a:rPr lang="en-US" dirty="0" smtClean="0"/>
              <a:t>				</a:t>
            </a:r>
            <a:r>
              <a:rPr lang="en-US" dirty="0" err="1" smtClean="0">
                <a:latin typeface="Wingdings"/>
                <a:ea typeface="Wingdings"/>
                <a:cs typeface="Wingdings"/>
              </a:rPr>
              <a:t></a:t>
            </a:r>
            <a:endParaRPr lang="en-US" dirty="0" smtClean="0"/>
          </a:p>
          <a:p>
            <a:endParaRPr lang="en-US" dirty="0" smtClean="0"/>
          </a:p>
          <a:p>
            <a:r>
              <a:rPr lang="en-US" dirty="0" smtClean="0"/>
              <a:t>2. Manipulates the data 	</a:t>
            </a:r>
          </a:p>
          <a:p>
            <a:endParaRPr lang="en-US" dirty="0" smtClean="0"/>
          </a:p>
          <a:p>
            <a:r>
              <a:rPr lang="en-US" dirty="0" smtClean="0"/>
              <a:t>				</a:t>
            </a:r>
            <a:r>
              <a:rPr lang="en-US" dirty="0" err="1" smtClean="0">
                <a:latin typeface="Wingdings"/>
                <a:ea typeface="Wingdings"/>
                <a:cs typeface="Wingdings"/>
              </a:rPr>
              <a:t></a:t>
            </a:r>
            <a:endParaRPr lang="en-US" dirty="0" smtClean="0"/>
          </a:p>
          <a:p>
            <a:endParaRPr lang="en-US" dirty="0" smtClean="0"/>
          </a:p>
          <a:p>
            <a:r>
              <a:rPr lang="en-US" dirty="0" smtClean="0"/>
              <a:t>3. Sends data out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inputs</a:t>
            </a:r>
            <a:endParaRPr lang="en-US" dirty="0"/>
          </a:p>
        </p:txBody>
      </p:sp>
      <p:sp>
        <p:nvSpPr>
          <p:cNvPr id="3" name="Content Placeholder 2"/>
          <p:cNvSpPr>
            <a:spLocks noGrp="1"/>
          </p:cNvSpPr>
          <p:nvPr>
            <p:ph idx="1"/>
          </p:nvPr>
        </p:nvSpPr>
        <p:spPr/>
        <p:txBody>
          <a:bodyPr/>
          <a:lstStyle/>
          <a:p>
            <a:endParaRPr lang="en-US" dirty="0" smtClean="0"/>
          </a:p>
          <a:p>
            <a:r>
              <a:rPr lang="en-US" dirty="0" smtClean="0"/>
              <a:t>User interaction: mouse, keyboard</a:t>
            </a:r>
          </a:p>
          <a:p>
            <a:endParaRPr lang="en-US" dirty="0" smtClean="0"/>
          </a:p>
          <a:p>
            <a:r>
              <a:rPr lang="en-US" dirty="0" smtClean="0"/>
              <a:t>Multimedia: video camera, microphone, sensors</a:t>
            </a:r>
          </a:p>
          <a:p>
            <a:endParaRPr lang="en-US" dirty="0" smtClean="0"/>
          </a:p>
          <a:p>
            <a:r>
              <a:rPr lang="en-US" dirty="0" smtClean="0"/>
              <a:t>Control messages: instructions from another program</a:t>
            </a:r>
          </a:p>
          <a:p>
            <a:endParaRPr lang="en-US" dirty="0" smtClean="0"/>
          </a:p>
          <a:p>
            <a:r>
              <a:rPr lang="en-US" dirty="0" smtClean="0"/>
              <a:t>Network data: IP packets, UDP </a:t>
            </a:r>
            <a:r>
              <a:rPr lang="en-US" dirty="0" err="1" smtClean="0"/>
              <a:t>datagrams</a:t>
            </a:r>
            <a:endParaRPr lang="en-US" dirty="0" smtClean="0"/>
          </a:p>
          <a:p>
            <a:endParaRPr lang="en-US" dirty="0" smtClean="0"/>
          </a:p>
          <a:p>
            <a:r>
              <a:rPr lang="en-US" dirty="0" smtClean="0"/>
              <a:t>Stored data: information stored in databases, files, spreadsheets</a:t>
            </a:r>
          </a:p>
          <a:p>
            <a:endParaRPr lang="en-US" dirty="0" smtClean="0"/>
          </a:p>
          <a:p>
            <a:r>
              <a:rPr lang="en-US" dirty="0" smtClean="0"/>
              <a:t>Real-time data: RSS feeds, market data</a:t>
            </a:r>
          </a:p>
          <a:p>
            <a:endParaRPr lang="en-US" dirty="0"/>
          </a:p>
          <a:p>
            <a:endParaRPr lang="en-US" dirty="0" smtClean="0"/>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manipulation</a:t>
            </a:r>
            <a:endParaRPr lang="en-US" dirty="0"/>
          </a:p>
        </p:txBody>
      </p:sp>
      <p:sp>
        <p:nvSpPr>
          <p:cNvPr id="3" name="Content Placeholder 2"/>
          <p:cNvSpPr>
            <a:spLocks noGrp="1"/>
          </p:cNvSpPr>
          <p:nvPr>
            <p:ph idx="1"/>
          </p:nvPr>
        </p:nvSpPr>
        <p:spPr/>
        <p:txBody>
          <a:bodyPr/>
          <a:lstStyle/>
          <a:p>
            <a:endParaRPr lang="en-US" dirty="0" smtClean="0"/>
          </a:p>
          <a:p>
            <a:r>
              <a:rPr lang="en-US" dirty="0"/>
              <a:t>F</a:t>
            </a:r>
            <a:r>
              <a:rPr lang="en-US" dirty="0" smtClean="0"/>
              <a:t>iltering data - removing unimportant stuff</a:t>
            </a:r>
          </a:p>
          <a:p>
            <a:endParaRPr lang="en-US" dirty="0" smtClean="0"/>
          </a:p>
          <a:p>
            <a:r>
              <a:rPr lang="en-US" dirty="0"/>
              <a:t>R</a:t>
            </a:r>
            <a:r>
              <a:rPr lang="en-US" dirty="0" smtClean="0"/>
              <a:t>earranging data - sorting data into more and less important stuff</a:t>
            </a:r>
          </a:p>
          <a:p>
            <a:endParaRPr lang="en-US" dirty="0" smtClean="0"/>
          </a:p>
          <a:p>
            <a:r>
              <a:rPr lang="en-US" dirty="0"/>
              <a:t>S</a:t>
            </a:r>
            <a:r>
              <a:rPr lang="en-US" dirty="0" smtClean="0"/>
              <a:t>egmenting data - placing data into various categories</a:t>
            </a:r>
          </a:p>
          <a:p>
            <a:endParaRPr lang="en-US" dirty="0" smtClean="0"/>
          </a:p>
          <a:p>
            <a:r>
              <a:rPr lang="en-US" dirty="0"/>
              <a:t>T</a:t>
            </a:r>
            <a:r>
              <a:rPr lang="en-US" dirty="0" smtClean="0"/>
              <a:t>ransforming data - applying rules to input data to turn it to new data</a:t>
            </a:r>
          </a:p>
          <a:p>
            <a:endParaRPr lang="en-US" dirty="0" smtClean="0"/>
          </a:p>
          <a:p>
            <a:endParaRPr lang="en-US" dirty="0" smtClean="0"/>
          </a:p>
          <a:p>
            <a:r>
              <a:rPr lang="en-US" dirty="0" smtClean="0"/>
              <a:t>In very general computer science terms:</a:t>
            </a:r>
          </a:p>
          <a:p>
            <a:endParaRPr lang="en-US" dirty="0" smtClean="0"/>
          </a:p>
          <a:p>
            <a:r>
              <a:rPr lang="en-US" dirty="0" smtClean="0"/>
              <a:t>first, you place the input data into appropriate data structures...</a:t>
            </a:r>
          </a:p>
          <a:p>
            <a:r>
              <a:rPr lang="en-US" dirty="0" smtClean="0"/>
              <a:t>...and then manipulate the data using appropriate algorithms</a:t>
            </a:r>
          </a:p>
          <a:p>
            <a:endParaRPr lang="en-US" dirty="0" smtClean="0"/>
          </a:p>
          <a:p>
            <a:endParaRPr lang="en-US" dirty="0" smtClean="0"/>
          </a:p>
          <a:p>
            <a:r>
              <a:rPr lang="en-US" i="1" dirty="0" smtClean="0"/>
              <a:t>data structure : noun :: algorithm : verb</a:t>
            </a:r>
          </a:p>
          <a:p>
            <a:endParaRPr lang="en-US" dirty="0" smtClean="0"/>
          </a:p>
          <a:p>
            <a:r>
              <a:rPr lang="en-US" dirty="0" smtClean="0"/>
              <a:t>"my program uses the </a:t>
            </a:r>
            <a:r>
              <a:rPr lang="en-US" dirty="0" err="1" smtClean="0"/>
              <a:t>quicksort</a:t>
            </a:r>
            <a:r>
              <a:rPr lang="en-US" dirty="0" smtClean="0"/>
              <a:t> algorithm to rearrange the linked list"</a:t>
            </a:r>
          </a:p>
          <a:p>
            <a:r>
              <a:rPr lang="en-US" dirty="0" smtClean="0"/>
              <a:t>"my program uses a low pass filter to attenuate high-frequencies in my ring buffer"</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r>
              <a:rPr lang="en-US" b="1" dirty="0" smtClean="0"/>
              <a:t>What does Object-oriented mean</a:t>
            </a:r>
            <a:r>
              <a:rPr lang="en-US" b="1" dirty="0" smtClean="0"/>
              <a:t>?</a:t>
            </a:r>
          </a:p>
          <a:p>
            <a:endParaRPr lang="en-US" dirty="0" smtClean="0"/>
          </a:p>
          <a:p>
            <a:pPr marL="0" indent="0">
              <a:lnSpc>
                <a:spcPct val="80000"/>
              </a:lnSpc>
            </a:pPr>
            <a:r>
              <a:rPr lang="en-US" dirty="0" smtClean="0"/>
              <a:t>"Object-oriented" means that you can write little groups of code which mimic objects or processes in the real world. </a:t>
            </a:r>
          </a:p>
          <a:p>
            <a:pPr marL="0" indent="0">
              <a:lnSpc>
                <a:spcPct val="80000"/>
              </a:lnSpc>
            </a:pPr>
            <a:endParaRPr lang="en-US" dirty="0" smtClean="0"/>
          </a:p>
          <a:p>
            <a:pPr marL="0" indent="0">
              <a:lnSpc>
                <a:spcPct val="80000"/>
              </a:lnSpc>
            </a:pPr>
            <a:r>
              <a:rPr lang="en-US" dirty="0" smtClean="0"/>
              <a:t>Every program builds a certain model of the world where objects in that world interact.</a:t>
            </a:r>
          </a:p>
          <a:p>
            <a:pPr marL="0" indent="0">
              <a:lnSpc>
                <a:spcPct val="80000"/>
              </a:lnSpc>
            </a:pPr>
            <a:endParaRPr lang="en-US" dirty="0" smtClean="0"/>
          </a:p>
          <a:p>
            <a:pPr marL="0" indent="0">
              <a:lnSpc>
                <a:spcPct val="80000"/>
              </a:lnSpc>
            </a:pPr>
            <a:r>
              <a:rPr lang="en-US" dirty="0" smtClean="0"/>
              <a:t>Makes it easy to reuse code. You can create lots of different versions of that same object, but with different attributes. </a:t>
            </a:r>
          </a:p>
          <a:p>
            <a:pPr marL="0" indent="0">
              <a:lnSpc>
                <a:spcPct val="80000"/>
              </a:lnSpc>
            </a:pPr>
            <a:endParaRPr lang="en-US" dirty="0" smtClean="0"/>
          </a:p>
          <a:p>
            <a:pPr marL="0" indent="0">
              <a:lnSpc>
                <a:spcPct val="80000"/>
              </a:lnSpc>
            </a:pPr>
            <a:r>
              <a:rPr lang="en-US" dirty="0" smtClean="0"/>
              <a:t>If you think of an object as a Noun, you can use different Adjectives to describe it.</a:t>
            </a:r>
          </a:p>
          <a:p>
            <a:pPr marL="0" indent="0">
              <a:lnSpc>
                <a:spcPct val="80000"/>
              </a:lnSpc>
            </a:pPr>
            <a:endParaRPr lang="en-US" dirty="0" smtClean="0"/>
          </a:p>
          <a:p>
            <a:pPr marL="0" indent="0">
              <a:lnSpc>
                <a:spcPct val="80000"/>
              </a:lnSpc>
            </a:pPr>
            <a:r>
              <a:rPr lang="en-US" dirty="0" smtClean="0"/>
              <a:t>Object-oriented code helps you set-up a model of the world which is similar to the way humans think of it.</a:t>
            </a:r>
            <a:endParaRPr lang="en-US" sz="1000"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You can </a:t>
            </a:r>
            <a:r>
              <a:rPr lang="en-US" dirty="0" smtClean="0"/>
              <a:t>think of programming in these two ways:</a:t>
            </a:r>
          </a:p>
          <a:p>
            <a:pPr marL="0" indent="0">
              <a:lnSpc>
                <a:spcPct val="80000"/>
              </a:lnSpc>
            </a:pPr>
            <a:endParaRPr lang="en-US" dirty="0" smtClean="0"/>
          </a:p>
          <a:p>
            <a:pPr marL="0" indent="0">
              <a:lnSpc>
                <a:spcPct val="80000"/>
              </a:lnSpc>
            </a:pPr>
            <a:r>
              <a:rPr lang="en-US" dirty="0" smtClean="0"/>
              <a:t>a) As </a:t>
            </a:r>
            <a:r>
              <a:rPr lang="en-US" dirty="0" smtClean="0"/>
              <a:t>a set of extremely detailed instructions.</a:t>
            </a:r>
          </a:p>
          <a:p>
            <a:pPr marL="0" indent="0">
              <a:lnSpc>
                <a:spcPct val="80000"/>
              </a:lnSpc>
            </a:pPr>
            <a:endParaRPr lang="en-US" dirty="0" smtClean="0"/>
          </a:p>
          <a:p>
            <a:pPr marL="0" indent="0">
              <a:lnSpc>
                <a:spcPct val="80000"/>
              </a:lnSpc>
            </a:pPr>
            <a:r>
              <a:rPr lang="en-US" dirty="0" err="1" smtClean="0"/>
              <a:t>b</a:t>
            </a:r>
            <a:r>
              <a:rPr lang="en-US" dirty="0" smtClean="0"/>
              <a:t>) As </a:t>
            </a:r>
            <a:r>
              <a:rPr lang="en-US" dirty="0" smtClean="0"/>
              <a:t>a set of simplified models of certain objects or processes in the world.</a:t>
            </a:r>
          </a:p>
          <a:p>
            <a:pPr marL="0" indent="0">
              <a:lnSpc>
                <a:spcPct val="80000"/>
              </a:lnSpc>
            </a:pPr>
            <a:endParaRPr lang="en-US" dirty="0" smtClean="0"/>
          </a:p>
          <a:p>
            <a:pPr marL="0" indent="0">
              <a:lnSpc>
                <a:spcPct val="80000"/>
              </a:lnSpc>
            </a:pPr>
            <a:r>
              <a:rPr lang="en-US" dirty="0" smtClean="0"/>
              <a:t>They go hand-in-hand: All instructions imply a model of the world. All models of the world imply a set of objects that have attributes and behaviors (that have the potential to be instructed).</a:t>
            </a:r>
          </a:p>
          <a:p>
            <a:pPr marL="0" indent="0">
              <a:lnSpc>
                <a:spcPct val="80000"/>
              </a:lnSpc>
            </a:pPr>
            <a:endParaRPr lang="en-US" dirty="0" smtClean="0"/>
          </a:p>
          <a:p>
            <a:pPr marL="0" indent="0">
              <a:lnSpc>
                <a:spcPct val="80000"/>
              </a:lnSpc>
            </a:pPr>
            <a:r>
              <a:rPr lang="en-US" dirty="0" smtClean="0"/>
              <a:t>Instructions are the “technical” part of programming. Modeling is the conceptual or “creative” part of programming</a:t>
            </a:r>
            <a:r>
              <a:rPr lang="en-US" dirty="0" smtClean="0"/>
              <a:t>.</a:t>
            </a:r>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Writing </a:t>
            </a:r>
            <a:r>
              <a:rPr lang="en-US" dirty="0" smtClean="0"/>
              <a:t>software is really an art as much as it is a science. </a:t>
            </a:r>
          </a:p>
          <a:p>
            <a:pPr marL="0" indent="0">
              <a:lnSpc>
                <a:spcPct val="80000"/>
              </a:lnSpc>
            </a:pPr>
            <a:endParaRPr lang="en-US" dirty="0" smtClean="0"/>
          </a:p>
          <a:p>
            <a:pPr marL="0" indent="0">
              <a:lnSpc>
                <a:spcPct val="80000"/>
              </a:lnSpc>
            </a:pPr>
            <a:r>
              <a:rPr lang="en-US" dirty="0" smtClean="0"/>
              <a:t>You have to be creative, flexible, able to</a:t>
            </a:r>
            <a:r>
              <a:rPr lang="en-US" dirty="0" smtClean="0"/>
              <a:t> approach </a:t>
            </a:r>
            <a:r>
              <a:rPr lang="en-US" dirty="0" smtClean="0"/>
              <a:t>things</a:t>
            </a:r>
            <a:r>
              <a:rPr lang="en-US" dirty="0" smtClean="0"/>
              <a:t> from </a:t>
            </a:r>
            <a:r>
              <a:rPr lang="en-US" dirty="0" smtClean="0"/>
              <a:t>different </a:t>
            </a:r>
            <a:r>
              <a:rPr lang="en-US" dirty="0" smtClean="0"/>
              <a:t>ways.</a:t>
            </a:r>
          </a:p>
          <a:p>
            <a:pPr marL="0" indent="0">
              <a:lnSpc>
                <a:spcPct val="80000"/>
              </a:lnSpc>
            </a:pPr>
            <a:endParaRPr lang="en-US" dirty="0" smtClean="0"/>
          </a:p>
          <a:p>
            <a:pPr marL="0" indent="0">
              <a:lnSpc>
                <a:spcPct val="80000"/>
              </a:lnSpc>
            </a:pPr>
            <a:r>
              <a:rPr lang="en-US" dirty="0" smtClean="0"/>
              <a:t>You get to create </a:t>
            </a:r>
            <a:r>
              <a:rPr lang="en-US" dirty="0" smtClean="0"/>
              <a:t>metaphors of reality.</a:t>
            </a:r>
          </a:p>
          <a:p>
            <a:pPr marL="0" indent="0">
              <a:lnSpc>
                <a:spcPct val="80000"/>
              </a:lnSpc>
            </a:pPr>
            <a:endParaRPr lang="en-US" dirty="0" smtClean="0"/>
          </a:p>
          <a:p>
            <a:pPr marL="0" indent="0">
              <a:lnSpc>
                <a:spcPct val="80000"/>
              </a:lnSpc>
            </a:pPr>
            <a:r>
              <a:rPr lang="en-US" dirty="0" smtClean="0"/>
              <a:t>You get to come up with </a:t>
            </a:r>
            <a:r>
              <a:rPr lang="en-US" dirty="0" smtClean="0"/>
              <a:t>tricky ways to write instructions efficiently and “elegantly”. </a:t>
            </a:r>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smtClean="0"/>
          </a:p>
          <a:p>
            <a:pPr marL="0" indent="0"/>
            <a:r>
              <a:rPr lang="en-US" dirty="0" smtClean="0"/>
              <a:t>“Everything should be made as simple as possible, but no simpler.”</a:t>
            </a:r>
            <a:r>
              <a:rPr lang="en-US" dirty="0" smtClean="0"/>
              <a:t> </a:t>
            </a:r>
          </a:p>
          <a:p>
            <a:pPr marL="0" indent="0"/>
            <a:r>
              <a:rPr lang="en-US" i="1" dirty="0" smtClean="0"/>
              <a:t>	-Albert </a:t>
            </a:r>
            <a:r>
              <a:rPr lang="en-US" i="1" dirty="0" smtClean="0"/>
              <a:t>Einstein</a:t>
            </a:r>
            <a:endParaRPr lang="en-US" i="1" dirty="0" smtClean="0"/>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“I have a map of the United States... Actual size. It says, ‘Scale: 1 mile = 1 mile.’ I spent last summer folding it.”</a:t>
            </a:r>
            <a:r>
              <a:rPr lang="en-US" dirty="0" smtClean="0"/>
              <a:t> </a:t>
            </a:r>
          </a:p>
          <a:p>
            <a:pPr marL="0" indent="0">
              <a:lnSpc>
                <a:spcPct val="80000"/>
              </a:lnSpc>
            </a:pPr>
            <a:r>
              <a:rPr lang="en-US" i="1" dirty="0" smtClean="0"/>
              <a:t>	-Stephen </a:t>
            </a:r>
            <a:r>
              <a:rPr lang="en-US" i="1" dirty="0" smtClean="0"/>
              <a:t>Wright</a:t>
            </a:r>
          </a:p>
          <a:p>
            <a:pPr marL="0" indent="0">
              <a:lnSpc>
                <a:spcPct val="80000"/>
              </a:lnSpc>
            </a:pPr>
            <a:endParaRPr lang="en-US" dirty="0" smtClean="0"/>
          </a:p>
          <a:p>
            <a:pPr marL="0" indent="0">
              <a:lnSpc>
                <a:spcPct val="90000"/>
              </a:lnSpc>
            </a:pPr>
            <a:endParaRPr lang="en-US" dirty="0" smtClean="0"/>
          </a:p>
          <a:p>
            <a:pPr marL="0" indent="0">
              <a:lnSpc>
                <a:spcPct val="90000"/>
              </a:lnSpc>
            </a:pPr>
            <a:r>
              <a:rPr lang="en-US" dirty="0" smtClean="0"/>
              <a:t>The </a:t>
            </a:r>
            <a:r>
              <a:rPr lang="en-US" dirty="0" smtClean="0"/>
              <a:t>whole point of a </a:t>
            </a:r>
            <a:r>
              <a:rPr lang="en-US" dirty="0" smtClean="0"/>
              <a:t>model </a:t>
            </a:r>
            <a:r>
              <a:rPr lang="en-US" dirty="0" smtClean="0"/>
              <a:t>is that it doesn't include everything. It is a vastly simplified version of reality, which is exactly why it's </a:t>
            </a:r>
            <a:r>
              <a:rPr lang="en-US" dirty="0" smtClean="0"/>
              <a:t>useful. </a:t>
            </a:r>
          </a:p>
          <a:p>
            <a:pPr marL="0" indent="0">
              <a:lnSpc>
                <a:spcPct val="90000"/>
              </a:lnSpc>
            </a:pPr>
            <a:endParaRPr lang="en-US" dirty="0" smtClean="0"/>
          </a:p>
          <a:p>
            <a:pPr marL="0" indent="0">
              <a:lnSpc>
                <a:spcPct val="90000"/>
              </a:lnSpc>
            </a:pPr>
            <a:r>
              <a:rPr lang="en-US" dirty="0" smtClean="0"/>
              <a:t>To </a:t>
            </a:r>
            <a:r>
              <a:rPr lang="en-US" dirty="0" smtClean="0"/>
              <a:t>make a model of something means you have to leave most stuff out</a:t>
            </a:r>
            <a:r>
              <a:rPr lang="en-US" dirty="0" smtClean="0"/>
              <a:t>.</a:t>
            </a:r>
          </a:p>
          <a:p>
            <a:pPr marL="0" indent="0">
              <a:lnSpc>
                <a:spcPct val="90000"/>
              </a:lnSpc>
            </a:pPr>
            <a:endParaRPr lang="en-US" dirty="0" smtClean="0"/>
          </a:p>
          <a:p>
            <a:pPr marL="0" indent="0">
              <a:lnSpc>
                <a:spcPct val="90000"/>
              </a:lnSpc>
            </a:pPr>
            <a:r>
              <a:rPr lang="en-US" dirty="0" smtClean="0"/>
              <a:t>Here's a map (on next slide):</a:t>
            </a:r>
          </a:p>
          <a:p>
            <a:pPr marL="0" indent="0">
              <a:lnSpc>
                <a:spcPct val="90000"/>
              </a:lnSpc>
            </a:pPr>
            <a:endParaRPr lang="en-US" dirty="0" smtClean="0"/>
          </a:p>
          <a:p>
            <a:pPr marL="0" indent="0">
              <a:lnSpc>
                <a:spcPct val="90000"/>
              </a:lnSpc>
            </a:pPr>
            <a:r>
              <a:rPr lang="en-US" dirty="0" smtClean="0"/>
              <a:t>What aspects of reality does it include and exclude?</a:t>
            </a:r>
          </a:p>
          <a:p>
            <a:pPr marL="0" indent="0">
              <a:lnSpc>
                <a:spcPct val="90000"/>
              </a:lnSpc>
            </a:pPr>
            <a:endParaRPr lang="en-US" dirty="0" smtClean="0"/>
          </a:p>
          <a:p>
            <a:pPr marL="0" indent="0">
              <a:lnSpc>
                <a:spcPct val="90000"/>
              </a:lnSpc>
            </a:pPr>
            <a:r>
              <a:rPr lang="en-US" dirty="0" smtClean="0"/>
              <a:t>How do the features work together? </a:t>
            </a:r>
          </a:p>
          <a:p>
            <a:pPr marL="0" indent="0">
              <a:lnSpc>
                <a:spcPct val="90000"/>
              </a:lnSpc>
            </a:pPr>
            <a:endParaRPr lang="en-US" dirty="0" smtClean="0"/>
          </a:p>
          <a:p>
            <a:pPr marL="0" indent="0">
              <a:lnSpc>
                <a:spcPct val="90000"/>
              </a:lnSpc>
            </a:pPr>
            <a:r>
              <a:rPr lang="en-US" dirty="0" smtClean="0"/>
              <a:t>Could they work independently from the other features?</a:t>
            </a:r>
          </a:p>
          <a:p>
            <a:pPr marL="0" indent="0">
              <a:lnSpc>
                <a:spcPct val="90000"/>
              </a:lnSpc>
            </a:pPr>
            <a:endParaRPr lang="en-US" dirty="0" smtClean="0"/>
          </a:p>
          <a:p>
            <a:pPr marL="0" indent="0">
              <a:lnSpc>
                <a:spcPct val="90000"/>
              </a:lnSpc>
            </a:pPr>
            <a:endParaRPr lang="en-US" dirty="0" smtClean="0"/>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a:p>
        </p:txBody>
      </p:sp>
      <p:pic>
        <p:nvPicPr>
          <p:cNvPr id="4" name="Picture 4" descr="caliMap"/>
          <p:cNvPicPr>
            <a:picLocks noChangeAspect="1" noChangeArrowheads="1"/>
          </p:cNvPicPr>
          <p:nvPr/>
        </p:nvPicPr>
        <p:blipFill>
          <a:blip r:embed="rId2"/>
          <a:srcRect/>
          <a:stretch>
            <a:fillRect/>
          </a:stretch>
        </p:blipFill>
        <p:spPr bwMode="auto">
          <a:xfrm>
            <a:off x="1235976" y="1293093"/>
            <a:ext cx="6411695" cy="477779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a:t>
            </a:r>
            <a:r>
              <a:rPr lang="en-US" dirty="0" smtClean="0"/>
              <a:t>Objects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main modeling tool in object-orient programming is the </a:t>
            </a:r>
            <a:r>
              <a:rPr lang="en-US" i="1" dirty="0" smtClean="0"/>
              <a:t>class </a:t>
            </a:r>
            <a:r>
              <a:rPr lang="en-US" dirty="0" smtClean="0"/>
              <a:t>definition.</a:t>
            </a:r>
          </a:p>
          <a:p>
            <a:endParaRPr lang="en-US" dirty="0" smtClean="0"/>
          </a:p>
          <a:p>
            <a:r>
              <a:rPr lang="en-US" dirty="0" smtClean="0"/>
              <a:t>A </a:t>
            </a:r>
            <a:r>
              <a:rPr lang="en-US" b="1" dirty="0" smtClean="0"/>
              <a:t>class</a:t>
            </a:r>
            <a:r>
              <a:rPr lang="en-US" dirty="0" smtClean="0"/>
              <a:t> is a </a:t>
            </a:r>
            <a:r>
              <a:rPr lang="en-US" i="1" dirty="0" smtClean="0"/>
              <a:t>description</a:t>
            </a:r>
            <a:r>
              <a:rPr lang="en-US" dirty="0" smtClean="0"/>
              <a:t> of a discrete entity within your model.</a:t>
            </a:r>
          </a:p>
          <a:p>
            <a:endParaRPr lang="en-US" dirty="0" smtClean="0"/>
          </a:p>
          <a:p>
            <a:r>
              <a:rPr lang="en-US" dirty="0" smtClean="0"/>
              <a:t>It describes the attributes that make up a particular thing, and it describes the ways you can interact with that thing.</a:t>
            </a:r>
          </a:p>
          <a:p>
            <a:endParaRPr lang="en-US" dirty="0" smtClean="0"/>
          </a:p>
          <a:p>
            <a:r>
              <a:rPr lang="en-US" dirty="0" smtClean="0"/>
              <a:t>And an </a:t>
            </a:r>
            <a:r>
              <a:rPr lang="en-US" b="1" dirty="0" smtClean="0"/>
              <a:t>object</a:t>
            </a:r>
            <a:r>
              <a:rPr lang="en-US" dirty="0" smtClean="0"/>
              <a:t> is an actual </a:t>
            </a:r>
            <a:r>
              <a:rPr lang="en-US" i="1" dirty="0" smtClean="0"/>
              <a:t>instance </a:t>
            </a:r>
            <a:r>
              <a:rPr lang="en-US" dirty="0" smtClean="0"/>
              <a:t>of that entity within your model.</a:t>
            </a:r>
          </a:p>
          <a:p>
            <a:endParaRPr lang="en-US" dirty="0" smtClean="0"/>
          </a:p>
          <a:p>
            <a:r>
              <a:rPr lang="en-US" dirty="0" smtClean="0"/>
              <a:t>For example, your model of a highway system might have a single general Car class. But when you are investigating traffic patterns you might need to create thousands of instances of that Car class.</a:t>
            </a:r>
          </a:p>
          <a:p>
            <a:endParaRPr lang="en-US" dirty="0" smtClean="0"/>
          </a:p>
          <a:p>
            <a:r>
              <a:rPr lang="en-US" dirty="0" smtClean="0"/>
              <a:t>You can think of an an object as a Noun (an </a:t>
            </a:r>
            <a:r>
              <a:rPr lang="en-US" i="1" dirty="0" smtClean="0"/>
              <a:t>instance</a:t>
            </a:r>
            <a:r>
              <a:rPr lang="en-US" dirty="0" smtClean="0"/>
              <a:t> of the class), which has various Adjectives (</a:t>
            </a:r>
            <a:r>
              <a:rPr lang="en-US" i="1" dirty="0" smtClean="0"/>
              <a:t>fields</a:t>
            </a:r>
            <a:r>
              <a:rPr lang="en-US" dirty="0" smtClean="0"/>
              <a:t>) that are used to describe it, and which can be manipulated by various Verbs (</a:t>
            </a:r>
            <a:r>
              <a:rPr lang="en-US" i="1" dirty="0" smtClean="0"/>
              <a:t>methods</a:t>
            </a:r>
            <a:r>
              <a:rPr lang="en-US" dirty="0" smtClean="0"/>
              <a:t>).</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a:t>
            </a:r>
            <a:r>
              <a:rPr lang="en-US" dirty="0" smtClean="0"/>
              <a:t>Objects</a:t>
            </a:r>
            <a:endParaRPr lang="en-US" dirty="0"/>
          </a:p>
        </p:txBody>
      </p:sp>
      <p:sp>
        <p:nvSpPr>
          <p:cNvPr id="3" name="Content Placeholder 2"/>
          <p:cNvSpPr>
            <a:spLocks noGrp="1"/>
          </p:cNvSpPr>
          <p:nvPr>
            <p:ph idx="1"/>
          </p:nvPr>
        </p:nvSpPr>
        <p:spPr/>
        <p:txBody>
          <a:bodyPr/>
          <a:lstStyle/>
          <a:p>
            <a:r>
              <a:rPr lang="en-US" dirty="0" smtClean="0"/>
              <a:t>//</a:t>
            </a:r>
            <a:r>
              <a:rPr lang="en-US" i="1" dirty="0" smtClean="0"/>
              <a:t>class definition</a:t>
            </a:r>
          </a:p>
          <a:p>
            <a:r>
              <a:rPr lang="en-US" dirty="0" smtClean="0"/>
              <a:t>public class Car {</a:t>
            </a:r>
          </a:p>
          <a:p>
            <a:r>
              <a:rPr lang="en-US" dirty="0" smtClean="0"/>
              <a:t>  //</a:t>
            </a:r>
            <a:r>
              <a:rPr lang="en-US" i="1" dirty="0" smtClean="0"/>
              <a:t>important properties</a:t>
            </a:r>
          </a:p>
          <a:p>
            <a:r>
              <a:rPr lang="en-US" dirty="0" smtClean="0"/>
              <a:t>  private String brand;</a:t>
            </a:r>
          </a:p>
          <a:p>
            <a:r>
              <a:rPr lang="en-US" dirty="0" smtClean="0"/>
              <a:t>  private </a:t>
            </a:r>
            <a:r>
              <a:rPr lang="en-US" dirty="0" err="1" smtClean="0"/>
              <a:t>boolean</a:t>
            </a:r>
            <a:r>
              <a:rPr lang="en-US" dirty="0" smtClean="0"/>
              <a:t> </a:t>
            </a:r>
            <a:r>
              <a:rPr lang="en-US" dirty="0" err="1" smtClean="0"/>
              <a:t>isAutomatic</a:t>
            </a:r>
            <a:r>
              <a:rPr lang="en-US" dirty="0" smtClean="0"/>
              <a:t>;</a:t>
            </a:r>
          </a:p>
          <a:p>
            <a:r>
              <a:rPr lang="en-US" dirty="0" smtClean="0"/>
              <a:t>  private </a:t>
            </a:r>
            <a:r>
              <a:rPr lang="en-US" dirty="0" err="1" smtClean="0"/>
              <a:t>int</a:t>
            </a:r>
            <a:r>
              <a:rPr lang="en-US" dirty="0" smtClean="0"/>
              <a:t> year;</a:t>
            </a:r>
          </a:p>
          <a:p>
            <a:r>
              <a:rPr lang="en-US" dirty="0" smtClean="0"/>
              <a:t>  private double </a:t>
            </a:r>
            <a:r>
              <a:rPr lang="en-US" dirty="0" err="1" smtClean="0"/>
              <a:t>maxSpeed</a:t>
            </a:r>
            <a:r>
              <a:rPr lang="en-US" dirty="0" smtClean="0"/>
              <a:t>;</a:t>
            </a:r>
          </a:p>
          <a:p>
            <a:endParaRPr lang="en-US" dirty="0" smtClean="0"/>
          </a:p>
          <a:p>
            <a:r>
              <a:rPr lang="en-US" dirty="0" smtClean="0"/>
              <a:t>  //</a:t>
            </a:r>
            <a:r>
              <a:rPr lang="en-US" i="1" dirty="0" smtClean="0"/>
              <a:t>constructor -- turns the class definition into an object you can manipulate</a:t>
            </a:r>
          </a:p>
          <a:p>
            <a:r>
              <a:rPr lang="en-US" dirty="0" smtClean="0"/>
              <a:t>  public </a:t>
            </a:r>
            <a:r>
              <a:rPr lang="en-US" dirty="0" err="1" smtClean="0"/>
              <a:t>Car(String</a:t>
            </a:r>
            <a:r>
              <a:rPr lang="en-US" dirty="0" smtClean="0"/>
              <a:t> brand, </a:t>
            </a:r>
            <a:r>
              <a:rPr lang="en-US" dirty="0" err="1" smtClean="0"/>
              <a:t>boolean</a:t>
            </a:r>
            <a:r>
              <a:rPr lang="en-US" dirty="0" smtClean="0"/>
              <a:t> </a:t>
            </a:r>
            <a:r>
              <a:rPr lang="en-US" dirty="0" err="1" smtClean="0"/>
              <a:t>isAutomatic</a:t>
            </a:r>
            <a:r>
              <a:rPr lang="en-US" dirty="0" smtClean="0"/>
              <a:t>, </a:t>
            </a:r>
            <a:r>
              <a:rPr lang="en-US" dirty="0" err="1" smtClean="0"/>
              <a:t>int</a:t>
            </a:r>
            <a:r>
              <a:rPr lang="en-US" dirty="0" smtClean="0"/>
              <a:t> year, double </a:t>
            </a:r>
            <a:r>
              <a:rPr lang="en-US" dirty="0" err="1" smtClean="0"/>
              <a:t>maxSpeed</a:t>
            </a:r>
            <a:r>
              <a:rPr lang="en-US" dirty="0" smtClean="0"/>
              <a:t>)</a:t>
            </a:r>
          </a:p>
          <a:p>
            <a:r>
              <a:rPr lang="en-US" dirty="0" smtClean="0"/>
              <a:t>  {</a:t>
            </a:r>
          </a:p>
          <a:p>
            <a:r>
              <a:rPr lang="en-US" dirty="0" smtClean="0"/>
              <a:t>	//</a:t>
            </a:r>
            <a:r>
              <a:rPr lang="en-US" i="1" dirty="0" smtClean="0"/>
              <a:t>set the "state" of the object</a:t>
            </a:r>
          </a:p>
          <a:p>
            <a:r>
              <a:rPr lang="en-US" dirty="0" smtClean="0"/>
              <a:t>	</a:t>
            </a:r>
            <a:r>
              <a:rPr lang="en-US" dirty="0" err="1" smtClean="0"/>
              <a:t>this.brand</a:t>
            </a:r>
            <a:r>
              <a:rPr lang="en-US" dirty="0" smtClean="0"/>
              <a:t> = brand;</a:t>
            </a:r>
          </a:p>
          <a:p>
            <a:r>
              <a:rPr lang="en-US" dirty="0" smtClean="0"/>
              <a:t>	</a:t>
            </a:r>
            <a:r>
              <a:rPr lang="en-US" dirty="0" err="1" smtClean="0"/>
              <a:t>this.isAutomatic</a:t>
            </a:r>
            <a:r>
              <a:rPr lang="en-US" dirty="0" smtClean="0"/>
              <a:t> = </a:t>
            </a:r>
            <a:r>
              <a:rPr lang="en-US" dirty="0" err="1" smtClean="0"/>
              <a:t>isAutomatic</a:t>
            </a:r>
            <a:r>
              <a:rPr lang="en-US" dirty="0" smtClean="0"/>
              <a:t>;</a:t>
            </a:r>
          </a:p>
          <a:p>
            <a:r>
              <a:rPr lang="en-US" dirty="0" smtClean="0"/>
              <a:t>   	</a:t>
            </a:r>
            <a:r>
              <a:rPr lang="en-US" dirty="0" err="1" smtClean="0"/>
              <a:t>this.year</a:t>
            </a:r>
            <a:r>
              <a:rPr lang="en-US" dirty="0" smtClean="0"/>
              <a:t> = year;</a:t>
            </a:r>
          </a:p>
          <a:p>
            <a:r>
              <a:rPr lang="en-US" dirty="0" smtClean="0"/>
              <a:t>   	</a:t>
            </a:r>
            <a:r>
              <a:rPr lang="en-US" dirty="0" err="1" smtClean="0"/>
              <a:t>this.maxSpeed</a:t>
            </a:r>
            <a:r>
              <a:rPr lang="en-US" dirty="0" smtClean="0"/>
              <a:t> = </a:t>
            </a:r>
            <a:r>
              <a:rPr lang="en-US" dirty="0" err="1" smtClean="0"/>
              <a:t>maxSpeed</a:t>
            </a:r>
            <a:r>
              <a:rPr lang="en-US" dirty="0" smtClean="0"/>
              <a:t>;</a:t>
            </a:r>
          </a:p>
          <a:p>
            <a:r>
              <a:rPr lang="en-US" dirty="0" smtClean="0"/>
              <a:t>  }</a:t>
            </a:r>
          </a:p>
          <a:p>
            <a:r>
              <a:rPr lang="en-US" dirty="0" smtClean="0"/>
              <a:t>  //</a:t>
            </a:r>
            <a:r>
              <a:rPr lang="en-US" i="1" dirty="0" err="1" smtClean="0"/>
              <a:t>accessor</a:t>
            </a:r>
            <a:r>
              <a:rPr lang="en-US" i="1" dirty="0" smtClean="0"/>
              <a:t> methods...</a:t>
            </a:r>
          </a:p>
          <a:p>
            <a:r>
              <a:rPr lang="en-US" dirty="0" smtClean="0"/>
              <a:t>  public String </a:t>
            </a:r>
            <a:r>
              <a:rPr lang="en-US" dirty="0" err="1" smtClean="0"/>
              <a:t>getBrand</a:t>
            </a:r>
            <a:r>
              <a:rPr lang="en-US" dirty="0" smtClean="0"/>
              <a:t>()</a:t>
            </a:r>
          </a:p>
          <a:p>
            <a:r>
              <a:rPr lang="en-US" dirty="0" smtClean="0"/>
              <a:t>  {</a:t>
            </a:r>
          </a:p>
          <a:p>
            <a:r>
              <a:rPr lang="en-US" dirty="0" smtClean="0"/>
              <a:t>		return brand;</a:t>
            </a:r>
          </a:p>
          <a:p>
            <a:r>
              <a:rPr lang="en-US" dirty="0" smtClean="0"/>
              <a:t>  }</a:t>
            </a:r>
          </a:p>
          <a:p>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The particular ways in which object-oriented code models your problem domain includes these 3 interrelated concepts:</a:t>
            </a:r>
          </a:p>
          <a:p>
            <a:endParaRPr lang="en-US" dirty="0" smtClean="0"/>
          </a:p>
          <a:p>
            <a:endParaRPr lang="en-US" dirty="0" smtClean="0"/>
          </a:p>
          <a:p>
            <a:r>
              <a:rPr lang="en-US" dirty="0" smtClean="0"/>
              <a:t>Encapsulation</a:t>
            </a:r>
          </a:p>
          <a:p>
            <a:endParaRPr lang="en-US" dirty="0" smtClean="0"/>
          </a:p>
          <a:p>
            <a:endParaRPr lang="en-US" dirty="0" smtClean="0"/>
          </a:p>
          <a:p>
            <a:endParaRPr lang="en-US" dirty="0" smtClean="0"/>
          </a:p>
          <a:p>
            <a:r>
              <a:rPr lang="en-US" dirty="0" smtClean="0"/>
              <a:t>Inheritance</a:t>
            </a:r>
          </a:p>
          <a:p>
            <a:endParaRPr lang="en-US" dirty="0" smtClean="0"/>
          </a:p>
          <a:p>
            <a:endParaRPr lang="en-US" dirty="0" smtClean="0"/>
          </a:p>
          <a:p>
            <a:endParaRPr lang="en-US" dirty="0" smtClean="0"/>
          </a:p>
          <a:p>
            <a:r>
              <a:rPr lang="en-US" dirty="0" smtClean="0"/>
              <a:t>Polymorphism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381000" indent="-381000">
              <a:lnSpc>
                <a:spcPct val="90000"/>
              </a:lnSpc>
            </a:pPr>
            <a:endParaRPr lang="en-US" dirty="0" smtClean="0"/>
          </a:p>
          <a:p>
            <a:pPr marL="381000" indent="-381000">
              <a:lnSpc>
                <a:spcPct val="90000"/>
              </a:lnSpc>
            </a:pPr>
            <a:r>
              <a:rPr lang="en-US" dirty="0" smtClean="0"/>
              <a:t>Encapsulation </a:t>
            </a:r>
            <a:r>
              <a:rPr lang="en-US" dirty="0" smtClean="0"/>
              <a:t>means that each object is a kind of “capsule” of data.</a:t>
            </a:r>
          </a:p>
          <a:p>
            <a:pPr marL="381000" indent="-381000">
              <a:lnSpc>
                <a:spcPct val="90000"/>
              </a:lnSpc>
            </a:pPr>
            <a:endParaRPr lang="en-US" dirty="0" smtClean="0"/>
          </a:p>
          <a:p>
            <a:pPr marL="381000" indent="-381000">
              <a:lnSpc>
                <a:spcPct val="90000"/>
              </a:lnSpc>
            </a:pPr>
            <a:r>
              <a:rPr lang="en-US" dirty="0" smtClean="0"/>
              <a:t>You instantiate an object of a specific class.</a:t>
            </a:r>
          </a:p>
          <a:p>
            <a:pPr marL="381000" indent="-381000">
              <a:lnSpc>
                <a:spcPct val="90000"/>
              </a:lnSpc>
            </a:pPr>
            <a:endParaRPr lang="en-US" dirty="0" smtClean="0"/>
          </a:p>
          <a:p>
            <a:pPr marL="381000" indent="-381000">
              <a:lnSpc>
                <a:spcPct val="90000"/>
              </a:lnSpc>
            </a:pPr>
            <a:r>
              <a:rPr lang="en-US" dirty="0" smtClean="0"/>
              <a:t>Your object has data (instance variables).</a:t>
            </a:r>
          </a:p>
          <a:p>
            <a:pPr marL="381000" indent="-381000">
              <a:lnSpc>
                <a:spcPct val="90000"/>
              </a:lnSpc>
            </a:pPr>
            <a:endParaRPr lang="en-US" dirty="0" smtClean="0"/>
          </a:p>
          <a:p>
            <a:pPr marL="381000" indent="-381000">
              <a:lnSpc>
                <a:spcPct val="90000"/>
              </a:lnSpc>
            </a:pPr>
            <a:r>
              <a:rPr lang="en-US" dirty="0" smtClean="0"/>
              <a:t>You access the data through the specific methods defined in the object.</a:t>
            </a:r>
          </a:p>
          <a:p>
            <a:pPr marL="381000" indent="-381000">
              <a:lnSpc>
                <a:spcPct val="90000"/>
              </a:lnSpc>
            </a:pPr>
            <a:endParaRPr lang="en-US" dirty="0" smtClean="0"/>
          </a:p>
          <a:p>
            <a:pPr marL="381000" indent="-381000">
              <a:lnSpc>
                <a:spcPct val="90000"/>
              </a:lnSpc>
            </a:pPr>
            <a:r>
              <a:rPr lang="en-US" dirty="0" smtClean="0"/>
              <a:t>There is no other way to access the data, except through these methods.</a:t>
            </a:r>
          </a:p>
          <a:p>
            <a:pPr marL="381000" indent="-381000">
              <a:lnSpc>
                <a:spcPct val="90000"/>
              </a:lnSpc>
            </a:pPr>
            <a:endParaRPr lang="en-US" dirty="0" smtClean="0"/>
          </a:p>
          <a:p>
            <a:pPr marL="381000" indent="-381000">
              <a:lnSpc>
                <a:spcPct val="90000"/>
              </a:lnSpc>
            </a:pPr>
            <a:r>
              <a:rPr lang="en-US" dirty="0" smtClean="0"/>
              <a:t>The data is “hidden”, private to the object, and it is clearly defined how we can access and change the data.</a:t>
            </a:r>
          </a:p>
          <a:p>
            <a:pPr marL="381000" indent="-381000">
              <a:lnSpc>
                <a:spcPct val="90000"/>
              </a:lnSpc>
            </a:pPr>
            <a:endParaRPr lang="en-US" dirty="0" smtClean="0"/>
          </a:p>
          <a:p>
            <a:pPr marL="381000" indent="-381000">
              <a:lnSpc>
                <a:spcPct val="90000"/>
              </a:lnSpc>
            </a:pPr>
            <a:r>
              <a:rPr lang="en-US" dirty="0" smtClean="0"/>
              <a:t>For example,</a:t>
            </a:r>
            <a:r>
              <a:rPr lang="en-US" dirty="0" smtClean="0"/>
              <a:t> if you were modeling a bank account, your </a:t>
            </a:r>
            <a:r>
              <a:rPr lang="en-US" dirty="0" smtClean="0"/>
              <a:t>Account class</a:t>
            </a:r>
            <a:r>
              <a:rPr lang="en-US" dirty="0" smtClean="0"/>
              <a:t> might have </a:t>
            </a:r>
            <a:r>
              <a:rPr lang="en-US" dirty="0" smtClean="0"/>
              <a:t>a </a:t>
            </a:r>
            <a:r>
              <a:rPr lang="en-US" dirty="0" err="1" smtClean="0"/>
              <a:t>getBalance</a:t>
            </a:r>
            <a:r>
              <a:rPr lang="en-US" dirty="0" smtClean="0"/>
              <a:t> and a </a:t>
            </a:r>
            <a:r>
              <a:rPr lang="en-US" dirty="0" err="1" smtClean="0"/>
              <a:t>setBalance</a:t>
            </a:r>
            <a:r>
              <a:rPr lang="en-US" dirty="0" smtClean="0"/>
              <a:t> method to access and change the data.</a:t>
            </a:r>
            <a:r>
              <a:rPr lang="en-US" dirty="0" smtClean="0"/>
              <a:t> You could add a check inside </a:t>
            </a:r>
            <a:r>
              <a:rPr lang="en-US" dirty="0" smtClean="0"/>
              <a:t>the </a:t>
            </a:r>
            <a:r>
              <a:rPr lang="en-US" dirty="0" err="1" smtClean="0"/>
              <a:t>setBalance</a:t>
            </a:r>
            <a:r>
              <a:rPr lang="en-US" dirty="0" smtClean="0"/>
              <a:t> method</a:t>
            </a:r>
            <a:r>
              <a:rPr lang="en-US" dirty="0" smtClean="0"/>
              <a:t> so that it wouldn’t </a:t>
            </a:r>
            <a:r>
              <a:rPr lang="en-US" dirty="0" smtClean="0"/>
              <a:t>let you set the balance to a negative number</a:t>
            </a:r>
            <a:r>
              <a:rPr lang="en-US" dirty="0" smtClean="0"/>
              <a:t>.</a:t>
            </a:r>
          </a:p>
          <a:p>
            <a:pPr marL="381000" indent="-381000">
              <a:lnSpc>
                <a:spcPct val="90000"/>
              </a:lnSpc>
            </a:pPr>
            <a:endParaRPr lang="en-US" dirty="0" smtClean="0"/>
          </a:p>
          <a:p>
            <a:pPr marL="381000" indent="-381000">
              <a:lnSpc>
                <a:spcPct val="90000"/>
              </a:lnSpc>
            </a:pPr>
            <a:r>
              <a:rPr lang="en-US" dirty="0" smtClean="0"/>
              <a:t>By constraining the way in which you can get to data, you simplify your programming model and hopefully reduce unwanted side-effects and bugs that crash your program. </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5688</TotalTime>
  <Words>1776</Words>
  <Application>Microsoft Macintosh PowerPoint</Application>
  <PresentationFormat>On-screen Show (4:3)</PresentationFormat>
  <Paragraphs>309</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Today's Agenda</vt:lpstr>
      <vt:lpstr>Object-oriented</vt:lpstr>
      <vt:lpstr>Object-oriented</vt:lpstr>
      <vt:lpstr>Modeling</vt:lpstr>
      <vt:lpstr>Modeling</vt:lpstr>
      <vt:lpstr>Classes &amp; Objects</vt:lpstr>
      <vt:lpstr>Classes &amp; Objects</vt:lpstr>
      <vt:lpstr>Object-oriented</vt:lpstr>
      <vt:lpstr>Encapsulation</vt:lpstr>
      <vt:lpstr>Inheritance</vt:lpstr>
      <vt:lpstr>Inheritance</vt:lpstr>
      <vt:lpstr>Inheritance</vt:lpstr>
      <vt:lpstr>Polymorphism</vt:lpstr>
      <vt:lpstr>What does a program do?</vt:lpstr>
      <vt:lpstr>Types of inputs</vt:lpstr>
      <vt:lpstr>Types of manipulation</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25</cp:revision>
  <dcterms:created xsi:type="dcterms:W3CDTF">2010-09-30T17:20:09Z</dcterms:created>
  <dcterms:modified xsi:type="dcterms:W3CDTF">2010-09-30T20:52:50Z</dcterms:modified>
</cp:coreProperties>
</file>