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2" r:id="rId2"/>
    <p:sldId id="258" r:id="rId3"/>
    <p:sldId id="259" r:id="rId4"/>
    <p:sldId id="268" r:id="rId5"/>
    <p:sldId id="260" r:id="rId6"/>
    <p:sldId id="261" r:id="rId7"/>
    <p:sldId id="274" r:id="rId8"/>
    <p:sldId id="275" r:id="rId9"/>
    <p:sldId id="276" r:id="rId10"/>
    <p:sldId id="277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4838E"/>
    <a:srgbClr val="67666E"/>
    <a:srgbClr val="C065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40" autoAdjust="0"/>
    <p:restoredTop sz="94604" autoAdjust="0"/>
  </p:normalViewPr>
  <p:slideViewPr>
    <p:cSldViewPr snapToGrid="0" snapToObjects="1">
      <p:cViewPr varScale="1">
        <p:scale>
          <a:sx n="109" d="100"/>
          <a:sy n="109" d="100"/>
        </p:scale>
        <p:origin x="-104" y="-6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BBD18-6C88-F045-A73C-EAB7098132B3}" type="datetime1">
              <a:rPr lang="en-US" smtClean="0"/>
              <a:pPr/>
              <a:t>9/28/10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278A2-A3C0-AB4F-BA53-9DBB78819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F232E-3F8A-2D4B-A08F-882F821D32B7}" type="datetime1">
              <a:rPr lang="en-US" smtClean="0"/>
              <a:pPr/>
              <a:t>9/28/10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804A3-C290-8349-BCB9-2E43969F4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6822"/>
            <a:ext cx="9144000" cy="672869"/>
          </a:xfrm>
          <a:prstGeom prst="rect">
            <a:avLst/>
          </a:prstGeom>
          <a:solidFill>
            <a:srgbClr val="8483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7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23" y="672869"/>
            <a:ext cx="8940052" cy="580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734948" y="6476734"/>
            <a:ext cx="4217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          </a:t>
            </a:r>
            <a:r>
              <a:rPr lang="en-US" sz="1000" i="1" dirty="0" smtClean="0"/>
              <a:t>Programming with Media Data</a:t>
            </a:r>
            <a:r>
              <a:rPr lang="en-US" sz="1000" i="1" baseline="0" dirty="0" smtClean="0"/>
              <a:t>      </a:t>
            </a:r>
            <a:r>
              <a:rPr lang="en-US" sz="1000" dirty="0" smtClean="0"/>
              <a:t>MAT</a:t>
            </a:r>
            <a:r>
              <a:rPr lang="en-US" sz="1000" baseline="0" dirty="0" smtClean="0"/>
              <a:t> 201B _ Fall 2010 _ Angus Forbes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Consola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1"/>
          </a:solidFill>
          <a:latin typeface="Consolas"/>
          <a:ea typeface="+mn-ea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Today's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&gt;</a:t>
            </a:r>
            <a:r>
              <a:rPr lang="en-US" dirty="0" smtClean="0"/>
              <a:t> To make sure everyone set up their </a:t>
            </a:r>
            <a:r>
              <a:rPr lang="en-US" dirty="0" err="1" smtClean="0"/>
              <a:t>git</a:t>
            </a:r>
            <a:r>
              <a:rPr lang="en-US" dirty="0" smtClean="0"/>
              <a:t> repo properly</a:t>
            </a:r>
          </a:p>
          <a:p>
            <a:endParaRPr lang="en-US" dirty="0" smtClean="0"/>
          </a:p>
          <a:p>
            <a:r>
              <a:rPr lang="en-US" dirty="0" smtClean="0"/>
              <a:t>&gt;</a:t>
            </a:r>
            <a:r>
              <a:rPr lang="en-US" dirty="0" smtClean="0"/>
              <a:t> To look at/discuss </a:t>
            </a:r>
            <a:r>
              <a:rPr lang="en-US" dirty="0" smtClean="0"/>
              <a:t>your processing sketches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 To</a:t>
            </a:r>
            <a:r>
              <a:rPr lang="en-US" dirty="0" smtClean="0"/>
              <a:t> talk about text editors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 To look at some more Unix commands </a:t>
            </a:r>
          </a:p>
          <a:p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smtClean="0"/>
              <a:t>To talk about .</a:t>
            </a:r>
            <a:r>
              <a:rPr lang="en-US" dirty="0" err="1" smtClean="0"/>
              <a:t>bash_profile</a:t>
            </a:r>
            <a:r>
              <a:rPr lang="en-US" dirty="0" smtClean="0"/>
              <a:t> and how to customize it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 To</a:t>
            </a:r>
            <a:r>
              <a:rPr lang="en-US" dirty="0" smtClean="0"/>
              <a:t> compete in</a:t>
            </a:r>
            <a:r>
              <a:rPr lang="en-US" dirty="0" smtClean="0"/>
              <a:t> a game I made up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smtClean="0"/>
              <a:t>To</a:t>
            </a:r>
            <a:r>
              <a:rPr lang="en-US" dirty="0" smtClean="0"/>
              <a:t> talk about object-oriented programming concepts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 To</a:t>
            </a:r>
            <a:r>
              <a:rPr lang="en-US" dirty="0" smtClean="0"/>
              <a:t> </a:t>
            </a:r>
            <a:r>
              <a:rPr lang="en-US" dirty="0" smtClean="0"/>
              <a:t>write a program in Processing together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 To show you your</a:t>
            </a:r>
            <a:r>
              <a:rPr lang="en-US" dirty="0" smtClean="0"/>
              <a:t> </a:t>
            </a:r>
            <a:r>
              <a:rPr lang="en-US" dirty="0" smtClean="0"/>
              <a:t>second</a:t>
            </a:r>
            <a:r>
              <a:rPr lang="en-US" dirty="0" smtClean="0"/>
              <a:t> </a:t>
            </a:r>
            <a:r>
              <a:rPr lang="en-US" dirty="0" smtClean="0"/>
              <a:t>assignment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dirty="0" smtClean="0"/>
              <a:t>from </a:t>
            </a:r>
            <a:r>
              <a:rPr lang="en-US" dirty="0" smtClean="0"/>
              <a:t>terminal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cat </a:t>
            </a:r>
            <a:r>
              <a:rPr lang="en-US" dirty="0" smtClean="0"/>
              <a:t>&gt; </a:t>
            </a:r>
            <a:r>
              <a:rPr lang="en-US" dirty="0" err="1" smtClean="0"/>
              <a:t>filename.txt</a:t>
            </a:r>
            <a:r>
              <a:rPr lang="en-US" dirty="0" smtClean="0"/>
              <a:t>		= </a:t>
            </a:r>
            <a:r>
              <a:rPr lang="en-US" dirty="0" smtClean="0"/>
              <a:t>write from </a:t>
            </a:r>
            <a:r>
              <a:rPr lang="en-US" dirty="0" err="1" smtClean="0"/>
              <a:t>stdin</a:t>
            </a:r>
            <a:r>
              <a:rPr lang="en-US" dirty="0" smtClean="0"/>
              <a:t> into </a:t>
            </a:r>
            <a:r>
              <a:rPr lang="en-US" dirty="0" err="1" smtClean="0"/>
              <a:t>filename.txt</a:t>
            </a:r>
            <a:endParaRPr lang="en-US" dirty="0" smtClean="0"/>
          </a:p>
          <a:p>
            <a:r>
              <a:rPr lang="en-US" dirty="0" smtClean="0"/>
              <a:t>cat </a:t>
            </a:r>
            <a:r>
              <a:rPr lang="en-US" dirty="0" smtClean="0"/>
              <a:t>&gt;&gt; </a:t>
            </a:r>
            <a:r>
              <a:rPr lang="en-US" dirty="0" err="1" smtClean="0"/>
              <a:t>filename.txt</a:t>
            </a:r>
            <a:r>
              <a:rPr lang="en-US" dirty="0" smtClean="0"/>
              <a:t>	= </a:t>
            </a:r>
            <a:r>
              <a:rPr lang="en-US" dirty="0" smtClean="0"/>
              <a:t>write from </a:t>
            </a:r>
            <a:r>
              <a:rPr lang="en-US" dirty="0" err="1" smtClean="0"/>
              <a:t>stdin</a:t>
            </a:r>
            <a:r>
              <a:rPr lang="en-US" dirty="0" smtClean="0"/>
              <a:t> into </a:t>
            </a:r>
            <a:r>
              <a:rPr lang="en-US" dirty="0" err="1" smtClean="0"/>
              <a:t>filename.txt</a:t>
            </a:r>
            <a:r>
              <a:rPr lang="en-US" dirty="0" smtClean="0"/>
              <a:t>, appending to it if there's</a:t>
            </a:r>
            <a:r>
              <a:rPr lang="en-US" dirty="0" smtClean="0"/>
              <a:t> 					  already </a:t>
            </a:r>
            <a:r>
              <a:rPr lang="en-US" dirty="0" smtClean="0"/>
              <a:t>stuff in </a:t>
            </a:r>
            <a:r>
              <a:rPr lang="en-US" dirty="0" smtClean="0"/>
              <a:t>there</a:t>
            </a:r>
          </a:p>
          <a:p>
            <a:r>
              <a:rPr lang="en-US" dirty="0" err="1" smtClean="0"/>
              <a:t>pico</a:t>
            </a:r>
            <a:r>
              <a:rPr lang="en-US" dirty="0" smtClean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nano</a:t>
            </a:r>
            <a:r>
              <a:rPr lang="en-US" dirty="0" smtClean="0"/>
              <a:t>			= </a:t>
            </a:r>
            <a:r>
              <a:rPr lang="en-US" dirty="0" smtClean="0"/>
              <a:t>simple terminal </a:t>
            </a:r>
            <a:r>
              <a:rPr lang="en-US" dirty="0" smtClean="0"/>
              <a:t>editor</a:t>
            </a:r>
          </a:p>
          <a:p>
            <a:r>
              <a:rPr lang="en-US" dirty="0" smtClean="0"/>
              <a:t>vi </a:t>
            </a:r>
            <a:r>
              <a:rPr lang="en-US" dirty="0" smtClean="0"/>
              <a:t>/ </a:t>
            </a:r>
            <a:r>
              <a:rPr lang="en-US" dirty="0" smtClean="0"/>
              <a:t>vim				= </a:t>
            </a:r>
            <a:r>
              <a:rPr lang="en-US" dirty="0" smtClean="0"/>
              <a:t>an editor with different modes </a:t>
            </a:r>
            <a:r>
              <a:rPr lang="en-US" dirty="0" smtClean="0"/>
              <a:t>(this is </a:t>
            </a:r>
            <a:r>
              <a:rPr lang="en-US" dirty="0" smtClean="0"/>
              <a:t>my main </a:t>
            </a:r>
            <a:r>
              <a:rPr lang="en-US" dirty="0" smtClean="0"/>
              <a:t>editor)</a:t>
            </a:r>
          </a:p>
          <a:p>
            <a:r>
              <a:rPr lang="en-US" dirty="0" err="1" smtClean="0"/>
              <a:t>emacs</a:t>
            </a:r>
            <a:r>
              <a:rPr lang="en-US" dirty="0" smtClean="0"/>
              <a:t>				= </a:t>
            </a:r>
            <a:r>
              <a:rPr lang="en-US" dirty="0" smtClean="0"/>
              <a:t>a more fully featured terminal </a:t>
            </a:r>
            <a:r>
              <a:rPr lang="en-US" dirty="0" smtClean="0"/>
              <a:t>editor</a:t>
            </a:r>
          </a:p>
          <a:p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smtClean="0"/>
              <a:t>GUI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Notepad, </a:t>
            </a:r>
            <a:r>
              <a:rPr lang="en-US" dirty="0" err="1" smtClean="0"/>
              <a:t>Wordpad</a:t>
            </a:r>
            <a:r>
              <a:rPr lang="en-US" dirty="0" smtClean="0"/>
              <a:t>, </a:t>
            </a:r>
            <a:r>
              <a:rPr lang="en-US" dirty="0" err="1" smtClean="0"/>
              <a:t>TextEdit</a:t>
            </a:r>
            <a:r>
              <a:rPr lang="en-US" dirty="0" smtClean="0"/>
              <a:t> 		= super basic </a:t>
            </a:r>
            <a:r>
              <a:rPr lang="en-US" dirty="0" err="1" smtClean="0"/>
              <a:t>gui</a:t>
            </a:r>
            <a:r>
              <a:rPr lang="en-US" dirty="0" smtClean="0"/>
              <a:t> editors</a:t>
            </a:r>
          </a:p>
          <a:p>
            <a:r>
              <a:rPr lang="en-US" dirty="0" err="1" smtClean="0"/>
              <a:t>TextMate</a:t>
            </a:r>
            <a:r>
              <a:rPr lang="en-US" dirty="0" smtClean="0"/>
              <a:t>, Text Wrangler, BBEdit 	= simple editors with nice stuff for programming</a:t>
            </a:r>
          </a:p>
          <a:p>
            <a:r>
              <a:rPr lang="en-US" dirty="0" err="1" smtClean="0"/>
              <a:t>gvim</a:t>
            </a:r>
            <a:r>
              <a:rPr lang="en-US" dirty="0" smtClean="0"/>
              <a:t> </a:t>
            </a:r>
            <a:r>
              <a:rPr lang="en-US" dirty="0" smtClean="0"/>
              <a:t>(or </a:t>
            </a:r>
            <a:r>
              <a:rPr lang="en-US" dirty="0" err="1" smtClean="0"/>
              <a:t>macvim</a:t>
            </a:r>
            <a:r>
              <a:rPr lang="en-US" dirty="0" smtClean="0"/>
              <a:t>)				= graphical version of vim  </a:t>
            </a:r>
          </a:p>
          <a:p>
            <a:endParaRPr lang="en-US" dirty="0" smtClean="0"/>
          </a:p>
          <a:p>
            <a:r>
              <a:rPr lang="en-US" dirty="0" smtClean="0"/>
              <a:t>via </a:t>
            </a:r>
            <a:r>
              <a:rPr lang="en-US" dirty="0" smtClean="0"/>
              <a:t>an </a:t>
            </a:r>
            <a:r>
              <a:rPr lang="en-US" dirty="0" smtClean="0"/>
              <a:t>IDE </a:t>
            </a:r>
            <a:r>
              <a:rPr lang="en-US" dirty="0" smtClean="0"/>
              <a:t>(we'll start using </a:t>
            </a:r>
            <a:r>
              <a:rPr lang="en-US" dirty="0" err="1" smtClean="0"/>
              <a:t>IDEs</a:t>
            </a:r>
            <a:r>
              <a:rPr lang="en-US" dirty="0" smtClean="0"/>
              <a:t> later on...</a:t>
            </a:r>
            <a:r>
              <a:rPr lang="en-US" dirty="0" smtClean="0"/>
              <a:t>):</a:t>
            </a:r>
          </a:p>
          <a:p>
            <a:endParaRPr lang="en-US" dirty="0" smtClean="0"/>
          </a:p>
          <a:p>
            <a:r>
              <a:rPr lang="en-US" dirty="0" err="1" smtClean="0"/>
              <a:t>XCode</a:t>
            </a:r>
            <a:r>
              <a:rPr lang="en-US" dirty="0" smtClean="0"/>
              <a:t>			= OS X, for C/C++/Objective-C/</a:t>
            </a:r>
            <a:r>
              <a:rPr lang="en-US" dirty="0" err="1" smtClean="0"/>
              <a:t>iPhone/iPad</a:t>
            </a:r>
            <a:r>
              <a:rPr lang="en-US" dirty="0" smtClean="0"/>
              <a:t> </a:t>
            </a:r>
          </a:p>
          <a:p>
            <a:r>
              <a:rPr lang="en-US" dirty="0" smtClean="0"/>
              <a:t>Eclipse			= cross platform, mainly for Java and JVM languages, web languages</a:t>
            </a:r>
          </a:p>
          <a:p>
            <a:r>
              <a:rPr lang="en-US" dirty="0" smtClean="0"/>
              <a:t>V</a:t>
            </a:r>
            <a:r>
              <a:rPr lang="en-US" dirty="0" smtClean="0"/>
              <a:t>isual Studio		= Windows, .NET languages</a:t>
            </a:r>
          </a:p>
          <a:p>
            <a:r>
              <a:rPr lang="en-US" dirty="0" err="1" smtClean="0"/>
              <a:t>Netbeans</a:t>
            </a:r>
            <a:r>
              <a:rPr lang="en-US" dirty="0" smtClean="0"/>
              <a:t>			= cross platform, mainly Java and JVM, gnu C/C++, web languages 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program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1. Takes in data			</a:t>
            </a:r>
          </a:p>
          <a:p>
            <a:endParaRPr lang="en-US" dirty="0" smtClean="0"/>
          </a:p>
          <a:p>
            <a:r>
              <a:rPr lang="en-US" dirty="0" smtClean="0"/>
              <a:t>				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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2. Manipulates the data 	</a:t>
            </a:r>
          </a:p>
          <a:p>
            <a:endParaRPr lang="en-US" dirty="0" smtClean="0"/>
          </a:p>
          <a:p>
            <a:r>
              <a:rPr lang="en-US" dirty="0" smtClean="0"/>
              <a:t>				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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3. Sends data out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User interaction: mouse, keyboard</a:t>
            </a:r>
          </a:p>
          <a:p>
            <a:endParaRPr lang="en-US" dirty="0" smtClean="0"/>
          </a:p>
          <a:p>
            <a:r>
              <a:rPr lang="en-US" dirty="0" smtClean="0"/>
              <a:t>Multimedia: video camera, microphone, sensors</a:t>
            </a:r>
          </a:p>
          <a:p>
            <a:endParaRPr lang="en-US" dirty="0" smtClean="0"/>
          </a:p>
          <a:p>
            <a:r>
              <a:rPr lang="en-US" dirty="0" smtClean="0"/>
              <a:t>Control messages: instructions from another program</a:t>
            </a:r>
          </a:p>
          <a:p>
            <a:endParaRPr lang="en-US" dirty="0" smtClean="0"/>
          </a:p>
          <a:p>
            <a:r>
              <a:rPr lang="en-US" dirty="0" smtClean="0"/>
              <a:t>Network data: IP packets, UDP </a:t>
            </a:r>
            <a:r>
              <a:rPr lang="en-US" dirty="0" err="1" smtClean="0"/>
              <a:t>datagrams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Stored data: information stored in databases, files, spreadsheets</a:t>
            </a:r>
          </a:p>
          <a:p>
            <a:endParaRPr lang="en-US" dirty="0" smtClean="0"/>
          </a:p>
          <a:p>
            <a:r>
              <a:rPr lang="en-US" dirty="0" smtClean="0"/>
              <a:t>Real-time data: RSS feeds, market data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iltering data - removing unimportant stuff</a:t>
            </a:r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earranging data - sorting data into more and less important stuff</a:t>
            </a:r>
          </a:p>
          <a:p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egmenting data - placing data into various categories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ransforming data - applying rules to input data to turn it to new data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very general computer science terms:</a:t>
            </a:r>
          </a:p>
          <a:p>
            <a:endParaRPr lang="en-US" dirty="0" smtClean="0"/>
          </a:p>
          <a:p>
            <a:r>
              <a:rPr lang="en-US" dirty="0" smtClean="0"/>
              <a:t>first, you place the input data into appropriate data structures...</a:t>
            </a:r>
          </a:p>
          <a:p>
            <a:r>
              <a:rPr lang="en-US" dirty="0" smtClean="0"/>
              <a:t>...and then manipulate the data using appropriate algorithms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data structure : noun :: algorithm : verb</a:t>
            </a:r>
          </a:p>
          <a:p>
            <a:endParaRPr lang="en-US" dirty="0" smtClean="0"/>
          </a:p>
          <a:p>
            <a:r>
              <a:rPr lang="en-US" dirty="0" smtClean="0"/>
              <a:t>"my program uses the </a:t>
            </a:r>
            <a:r>
              <a:rPr lang="en-US" dirty="0" err="1" smtClean="0"/>
              <a:t>quicksort</a:t>
            </a:r>
            <a:r>
              <a:rPr lang="en-US" dirty="0" smtClean="0"/>
              <a:t> algorithm to rearrange the linked list"</a:t>
            </a:r>
          </a:p>
          <a:p>
            <a:r>
              <a:rPr lang="en-US" dirty="0" smtClean="0"/>
              <a:t>"my program uses a low pass filter to attenuate high-frequencies in my ring buffer"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Common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err="1" smtClean="0"/>
              <a:t>cd</a:t>
            </a:r>
            <a:r>
              <a:rPr lang="en-US" b="1" dirty="0" smtClean="0"/>
              <a:t> = change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.. 				</a:t>
            </a:r>
            <a:r>
              <a:rPr lang="en-US" i="1" dirty="0" smtClean="0"/>
              <a:t>move up to parent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~ 					</a:t>
            </a:r>
            <a:r>
              <a:rPr lang="en-US" i="1" dirty="0" smtClean="0"/>
              <a:t>change to home directory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/</a:t>
            </a:r>
            <a:r>
              <a:rPr lang="en-US" i="1" dirty="0" smtClean="0"/>
              <a:t>					change to top level "root" directory	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/Users/angus/Music	</a:t>
            </a:r>
            <a:r>
              <a:rPr lang="en-US" i="1" dirty="0" smtClean="0"/>
              <a:t>change to a directory by providing the absolute path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				</a:t>
            </a:r>
            <a:r>
              <a:rPr lang="en-US" i="1" dirty="0" smtClean="0"/>
              <a:t>move into a child folder by providing a relative path</a:t>
            </a:r>
          </a:p>
          <a:p>
            <a:r>
              <a:rPr lang="en-US" dirty="0" smtClean="0"/>
              <a:t>	</a:t>
            </a:r>
          </a:p>
          <a:p>
            <a:r>
              <a:rPr lang="en-US" b="1" dirty="0" err="1" smtClean="0"/>
              <a:t>pwd</a:t>
            </a:r>
            <a:r>
              <a:rPr lang="en-US" b="1" dirty="0" smtClean="0"/>
              <a:t> = print working directory</a:t>
            </a:r>
          </a:p>
          <a:p>
            <a:r>
              <a:rPr lang="en-US" i="1" dirty="0" smtClean="0"/>
              <a:t> 	</a:t>
            </a:r>
            <a:r>
              <a:rPr lang="en-US" dirty="0" err="1" smtClean="0"/>
              <a:t>cd</a:t>
            </a:r>
            <a:r>
              <a:rPr lang="en-US" dirty="0" smtClean="0"/>
              <a:t> ~					</a:t>
            </a:r>
            <a:r>
              <a:rPr lang="en-US" i="1" dirty="0" smtClean="0"/>
              <a:t>change to home directory</a:t>
            </a:r>
            <a:endParaRPr lang="en-US" dirty="0" smtClean="0"/>
          </a:p>
          <a:p>
            <a:r>
              <a:rPr lang="en-US" i="1" dirty="0" smtClean="0"/>
              <a:t>	</a:t>
            </a:r>
            <a:r>
              <a:rPr lang="en-US" dirty="0" err="1" smtClean="0"/>
              <a:t>pwd</a:t>
            </a:r>
            <a:r>
              <a:rPr lang="en-US" dirty="0" smtClean="0"/>
              <a:t>					</a:t>
            </a:r>
            <a:r>
              <a:rPr lang="en-US" i="1" dirty="0" smtClean="0"/>
              <a:t>prints out "/Users/angus"</a:t>
            </a:r>
          </a:p>
          <a:p>
            <a:endParaRPr lang="en-US" dirty="0" smtClean="0"/>
          </a:p>
          <a:p>
            <a:r>
              <a:rPr lang="en-US" b="1" dirty="0" err="1" smtClean="0"/>
              <a:t>ls</a:t>
            </a:r>
            <a:r>
              <a:rPr lang="en-US" b="1" dirty="0" smtClean="0"/>
              <a:t> = list files and directories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ls</a:t>
            </a:r>
            <a:r>
              <a:rPr lang="en-US" dirty="0" smtClean="0"/>
              <a:t>					print out all files in current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ls</a:t>
            </a:r>
            <a:r>
              <a:rPr lang="en-US" dirty="0" smtClean="0"/>
              <a:t> -</a:t>
            </a:r>
            <a:r>
              <a:rPr lang="en-US" dirty="0" err="1" smtClean="0"/>
              <a:t>alh</a:t>
            </a:r>
            <a:r>
              <a:rPr lang="en-US" dirty="0" smtClean="0"/>
              <a:t>				print out all files include hidden files in a long format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ls</a:t>
            </a:r>
            <a:r>
              <a:rPr lang="en-US" dirty="0" smtClean="0"/>
              <a:t> -R </a:t>
            </a:r>
            <a:r>
              <a:rPr lang="en-US" dirty="0" err="1" smtClean="0"/>
              <a:t>mydir</a:t>
            </a:r>
            <a:r>
              <a:rPr lang="en-US" dirty="0" smtClean="0"/>
              <a:t>			recursively list all files in </a:t>
            </a:r>
            <a:r>
              <a:rPr lang="en-US" dirty="0" err="1" smtClean="0"/>
              <a:t>mydir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cat = print out file</a:t>
            </a:r>
          </a:p>
          <a:p>
            <a:r>
              <a:rPr lang="en-US" dirty="0" smtClean="0"/>
              <a:t>	cat </a:t>
            </a:r>
            <a:r>
              <a:rPr lang="en-US" dirty="0" err="1" smtClean="0"/>
              <a:t>myText.txt</a:t>
            </a:r>
            <a:r>
              <a:rPr lang="en-US" dirty="0" smtClean="0"/>
              <a:t>			</a:t>
            </a:r>
            <a:r>
              <a:rPr lang="en-US" i="1" dirty="0" smtClean="0"/>
              <a:t>prints out contents of "</a:t>
            </a:r>
            <a:r>
              <a:rPr lang="en-US" i="1" dirty="0" err="1" smtClean="0"/>
              <a:t>myText.txt</a:t>
            </a:r>
            <a:r>
              <a:rPr lang="en-US" i="1" dirty="0" smtClean="0"/>
              <a:t>"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b="1" dirty="0" smtClean="0"/>
              <a:t>echo = print out from command line</a:t>
            </a:r>
          </a:p>
          <a:p>
            <a:r>
              <a:rPr lang="en-US" dirty="0" smtClean="0"/>
              <a:t>	echo hello there!		</a:t>
            </a:r>
            <a:r>
              <a:rPr lang="en-US" i="1" dirty="0" smtClean="0"/>
              <a:t>prints out "hello there!"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Common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cp = copy file</a:t>
            </a:r>
          </a:p>
          <a:p>
            <a:r>
              <a:rPr lang="en-US" dirty="0" smtClean="0"/>
              <a:t>	cp </a:t>
            </a:r>
            <a:r>
              <a:rPr lang="en-US" dirty="0" err="1" smtClean="0"/>
              <a:t>fileA</a:t>
            </a:r>
            <a:r>
              <a:rPr lang="en-US" dirty="0" smtClean="0"/>
              <a:t> </a:t>
            </a:r>
            <a:r>
              <a:rPr lang="en-US" dirty="0" err="1" smtClean="0"/>
              <a:t>fileB</a:t>
            </a:r>
            <a:r>
              <a:rPr lang="en-US" dirty="0" smtClean="0"/>
              <a:t> 		</a:t>
            </a:r>
            <a:r>
              <a:rPr lang="en-US" i="1" dirty="0" smtClean="0"/>
              <a:t>copies the contents of "</a:t>
            </a:r>
            <a:r>
              <a:rPr lang="en-US" i="1" dirty="0" err="1" smtClean="0"/>
              <a:t>fileA</a:t>
            </a:r>
            <a:r>
              <a:rPr lang="en-US" i="1" dirty="0" smtClean="0"/>
              <a:t>" into a new file named "</a:t>
            </a:r>
            <a:r>
              <a:rPr lang="en-US" i="1" dirty="0" err="1" smtClean="0"/>
              <a:t>fileB</a:t>
            </a:r>
            <a:r>
              <a:rPr lang="en-US" i="1" dirty="0" smtClean="0"/>
              <a:t>"</a:t>
            </a:r>
          </a:p>
          <a:p>
            <a:r>
              <a:rPr lang="en-US" dirty="0" smtClean="0"/>
              <a:t>	cp </a:t>
            </a:r>
            <a:r>
              <a:rPr lang="en-US" dirty="0" err="1" smtClean="0"/>
              <a:t>src</a:t>
            </a:r>
            <a:r>
              <a:rPr lang="en-US" dirty="0" smtClean="0"/>
              <a:t>/* ../</a:t>
            </a:r>
            <a:r>
              <a:rPr lang="en-US" dirty="0" err="1" smtClean="0"/>
              <a:t>dest</a:t>
            </a:r>
            <a:r>
              <a:rPr lang="en-US" dirty="0" smtClean="0"/>
              <a:t>/	</a:t>
            </a:r>
            <a:r>
              <a:rPr lang="en-US" i="1" dirty="0" smtClean="0"/>
              <a:t>copies all files in "</a:t>
            </a:r>
            <a:r>
              <a:rPr lang="en-US" i="1" dirty="0" err="1" smtClean="0"/>
              <a:t>src</a:t>
            </a:r>
            <a:r>
              <a:rPr lang="en-US" i="1" dirty="0" smtClean="0"/>
              <a:t>" into "</a:t>
            </a:r>
            <a:r>
              <a:rPr lang="en-US" i="1" dirty="0" err="1" smtClean="0"/>
              <a:t>dest</a:t>
            </a:r>
            <a:r>
              <a:rPr lang="en-US" i="1" dirty="0" smtClean="0"/>
              <a:t>" inside the parent directory</a:t>
            </a:r>
          </a:p>
          <a:p>
            <a:r>
              <a:rPr lang="en-US" dirty="0" smtClean="0"/>
              <a:t>	cp –</a:t>
            </a:r>
            <a:r>
              <a:rPr lang="en-US" dirty="0" err="1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/ </a:t>
            </a:r>
            <a:r>
              <a:rPr lang="en-US" dirty="0" err="1" smtClean="0"/>
              <a:t>dest</a:t>
            </a:r>
            <a:r>
              <a:rPr lang="en-US" dirty="0" smtClean="0"/>
              <a:t>/	</a:t>
            </a:r>
            <a:r>
              <a:rPr lang="en-US" i="1" dirty="0" smtClean="0"/>
              <a:t>copies all files and directories in "</a:t>
            </a:r>
            <a:r>
              <a:rPr lang="en-US" i="1" dirty="0" err="1" smtClean="0"/>
              <a:t>src</a:t>
            </a:r>
            <a:r>
              <a:rPr lang="en-US" i="1" dirty="0" smtClean="0"/>
              <a:t>" recursively into "</a:t>
            </a:r>
            <a:r>
              <a:rPr lang="en-US" i="1" dirty="0" err="1" smtClean="0"/>
              <a:t>dest</a:t>
            </a:r>
            <a:r>
              <a:rPr lang="en-US" i="1" dirty="0" smtClean="0"/>
              <a:t>"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err="1" smtClean="0"/>
              <a:t>mv</a:t>
            </a:r>
            <a:r>
              <a:rPr lang="en-US" b="1" dirty="0" smtClean="0"/>
              <a:t> = move file</a:t>
            </a:r>
          </a:p>
          <a:p>
            <a:r>
              <a:rPr lang="en-US" i="1" dirty="0" smtClean="0"/>
              <a:t> 	</a:t>
            </a:r>
            <a:r>
              <a:rPr lang="en-US" dirty="0" err="1" smtClean="0"/>
              <a:t>mv</a:t>
            </a:r>
            <a:r>
              <a:rPr lang="en-US" dirty="0" smtClean="0"/>
              <a:t> </a:t>
            </a:r>
            <a:r>
              <a:rPr lang="en-US" dirty="0" err="1" smtClean="0"/>
              <a:t>fileA</a:t>
            </a:r>
            <a:r>
              <a:rPr lang="en-US" dirty="0" smtClean="0"/>
              <a:t> </a:t>
            </a:r>
            <a:r>
              <a:rPr lang="en-US" dirty="0" err="1" smtClean="0"/>
              <a:t>fileB</a:t>
            </a:r>
            <a:r>
              <a:rPr lang="en-US" dirty="0" smtClean="0"/>
              <a:t>		</a:t>
            </a:r>
            <a:r>
              <a:rPr lang="en-US" i="1" dirty="0" smtClean="0"/>
              <a:t>renames "</a:t>
            </a:r>
            <a:r>
              <a:rPr lang="en-US" i="1" dirty="0" err="1" smtClean="0"/>
              <a:t>fileA</a:t>
            </a:r>
            <a:r>
              <a:rPr lang="en-US" i="1" dirty="0" smtClean="0"/>
              <a:t>" to "</a:t>
            </a:r>
            <a:r>
              <a:rPr lang="en-US" i="1" dirty="0" err="1" smtClean="0"/>
              <a:t>fileB</a:t>
            </a:r>
            <a:r>
              <a:rPr lang="en-US" i="1" dirty="0" smtClean="0"/>
              <a:t>"</a:t>
            </a:r>
            <a:endParaRPr lang="en-US" dirty="0" smtClean="0"/>
          </a:p>
          <a:p>
            <a:r>
              <a:rPr lang="en-US" i="1" dirty="0" smtClean="0"/>
              <a:t>	</a:t>
            </a:r>
            <a:r>
              <a:rPr lang="en-US" dirty="0" err="1" smtClean="0"/>
              <a:t>mv</a:t>
            </a:r>
            <a:r>
              <a:rPr lang="en-US" dirty="0" smtClean="0"/>
              <a:t> </a:t>
            </a:r>
            <a:r>
              <a:rPr lang="en-US" dirty="0" err="1" smtClean="0"/>
              <a:t>dirA</a:t>
            </a:r>
            <a:r>
              <a:rPr lang="en-US" dirty="0" smtClean="0"/>
              <a:t> ~/</a:t>
            </a:r>
            <a:r>
              <a:rPr lang="en-US" dirty="0" err="1" smtClean="0"/>
              <a:t>dirZ</a:t>
            </a:r>
            <a:r>
              <a:rPr lang="en-US" dirty="0" smtClean="0"/>
              <a:t> 		</a:t>
            </a:r>
            <a:r>
              <a:rPr lang="en-US" i="1" dirty="0" smtClean="0"/>
              <a:t>moves "</a:t>
            </a:r>
            <a:r>
              <a:rPr lang="en-US" i="1" dirty="0" err="1" smtClean="0"/>
              <a:t>dirA</a:t>
            </a:r>
            <a:r>
              <a:rPr lang="en-US" i="1" dirty="0" smtClean="0"/>
              <a:t>" into the home directory, renaming it "</a:t>
            </a:r>
            <a:r>
              <a:rPr lang="en-US" i="1" dirty="0" err="1" smtClean="0"/>
              <a:t>dirZ</a:t>
            </a:r>
            <a:r>
              <a:rPr lang="en-US" i="1" dirty="0" smtClean="0"/>
              <a:t>"</a:t>
            </a:r>
          </a:p>
          <a:p>
            <a:endParaRPr lang="en-US" dirty="0" smtClean="0"/>
          </a:p>
          <a:p>
            <a:r>
              <a:rPr lang="en-US" b="1" dirty="0" err="1" smtClean="0"/>
              <a:t>mkdir</a:t>
            </a:r>
            <a:r>
              <a:rPr lang="en-US" b="1" dirty="0" smtClean="0"/>
              <a:t> = make a new directory</a:t>
            </a:r>
          </a:p>
          <a:p>
            <a:r>
              <a:rPr lang="en-US" b="1" dirty="0" smtClean="0"/>
              <a:t>	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newdir</a:t>
            </a:r>
            <a:r>
              <a:rPr lang="en-US" b="1" dirty="0" smtClean="0"/>
              <a:t>		</a:t>
            </a:r>
            <a:r>
              <a:rPr lang="en-US" i="1" dirty="0" smtClean="0"/>
              <a:t>makes a new directory "</a:t>
            </a:r>
            <a:r>
              <a:rPr lang="en-US" i="1" dirty="0" err="1" smtClean="0"/>
              <a:t>newdir</a:t>
            </a:r>
            <a:r>
              <a:rPr lang="en-US" i="1" dirty="0" smtClean="0"/>
              <a:t>" under the current directory</a:t>
            </a:r>
          </a:p>
          <a:p>
            <a:endParaRPr lang="en-US" dirty="0" smtClean="0"/>
          </a:p>
          <a:p>
            <a:r>
              <a:rPr lang="en-US" b="1" dirty="0" err="1" smtClean="0"/>
              <a:t>rmdir</a:t>
            </a:r>
            <a:r>
              <a:rPr lang="en-US" b="1" dirty="0" smtClean="0"/>
              <a:t> = delete an empty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rmdir</a:t>
            </a:r>
            <a:r>
              <a:rPr lang="en-US" dirty="0" smtClean="0"/>
              <a:t> </a:t>
            </a:r>
            <a:r>
              <a:rPr lang="en-US" dirty="0" err="1" smtClean="0"/>
              <a:t>emptydir</a:t>
            </a:r>
            <a:r>
              <a:rPr lang="en-US" dirty="0" smtClean="0"/>
              <a:t>		</a:t>
            </a:r>
            <a:r>
              <a:rPr lang="en-US" i="1" dirty="0" smtClean="0"/>
              <a:t>empty dir is deleted</a:t>
            </a:r>
          </a:p>
          <a:p>
            <a:endParaRPr lang="en-US" dirty="0" smtClean="0"/>
          </a:p>
          <a:p>
            <a:r>
              <a:rPr lang="en-US" b="1" dirty="0" err="1" smtClean="0"/>
              <a:t>rm</a:t>
            </a:r>
            <a:r>
              <a:rPr lang="en-US" b="1" dirty="0" smtClean="0"/>
              <a:t> = permanently removes a file or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rm</a:t>
            </a:r>
            <a:r>
              <a:rPr lang="en-US" dirty="0" smtClean="0"/>
              <a:t> </a:t>
            </a:r>
            <a:r>
              <a:rPr lang="en-US" dirty="0" err="1" smtClean="0"/>
              <a:t>fileA</a:t>
            </a:r>
            <a:r>
              <a:rPr lang="en-US" dirty="0" smtClean="0"/>
              <a:t>			</a:t>
            </a:r>
            <a:r>
              <a:rPr lang="en-US" i="1" dirty="0" smtClean="0"/>
              <a:t>deletes "</a:t>
            </a:r>
            <a:r>
              <a:rPr lang="en-US" i="1" dirty="0" err="1" smtClean="0"/>
              <a:t>fileA</a:t>
            </a:r>
            <a:r>
              <a:rPr lang="en-US" i="1" dirty="0" smtClean="0"/>
              <a:t>"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rm</a:t>
            </a:r>
            <a:r>
              <a:rPr lang="en-US" dirty="0" smtClean="0"/>
              <a:t> –</a:t>
            </a:r>
            <a:r>
              <a:rPr lang="en-US" dirty="0" err="1" smtClean="0"/>
              <a:t>rf</a:t>
            </a:r>
            <a:r>
              <a:rPr lang="en-US" dirty="0" smtClean="0"/>
              <a:t> </a:t>
            </a:r>
            <a:r>
              <a:rPr lang="en-US" dirty="0" err="1" smtClean="0"/>
              <a:t>dirA</a:t>
            </a:r>
            <a:r>
              <a:rPr lang="en-US" i="1" dirty="0" smtClean="0"/>
              <a:t>		VERY DANGEROUS! recursively deletes everything in "</a:t>
            </a:r>
            <a:r>
              <a:rPr lang="en-US" i="1" dirty="0" err="1" smtClean="0"/>
              <a:t>dirA</a:t>
            </a:r>
            <a:r>
              <a:rPr lang="en-US" i="1" dirty="0" smtClean="0"/>
              <a:t>"</a:t>
            </a:r>
          </a:p>
          <a:p>
            <a:r>
              <a:rPr lang="en-US" i="1" dirty="0" smtClean="0"/>
              <a:t>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Common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more = page through text</a:t>
            </a:r>
          </a:p>
          <a:p>
            <a:r>
              <a:rPr lang="en-US" dirty="0" smtClean="0"/>
              <a:t>	more </a:t>
            </a:r>
            <a:r>
              <a:rPr lang="en-US" dirty="0" err="1" smtClean="0"/>
              <a:t>bigfile.txt</a:t>
            </a:r>
            <a:r>
              <a:rPr lang="en-US" dirty="0" smtClean="0"/>
              <a:t> 		</a:t>
            </a:r>
            <a:r>
              <a:rPr lang="en-US" i="1" dirty="0" smtClean="0"/>
              <a:t>pages through </a:t>
            </a:r>
            <a:r>
              <a:rPr lang="en-US" i="1" dirty="0" err="1" smtClean="0"/>
              <a:t>bigfile.txt</a:t>
            </a:r>
            <a:r>
              <a:rPr lang="en-US" i="1" dirty="0" smtClean="0"/>
              <a:t> (by pressing space)</a:t>
            </a:r>
          </a:p>
          <a:p>
            <a:endParaRPr lang="en-US" i="1" dirty="0" smtClean="0"/>
          </a:p>
          <a:p>
            <a:r>
              <a:rPr lang="en-US" b="1" dirty="0" smtClean="0"/>
              <a:t>head / tail = print out first or last lines of a file</a:t>
            </a:r>
          </a:p>
          <a:p>
            <a:r>
              <a:rPr lang="en-US" dirty="0" smtClean="0"/>
              <a:t>	head -</a:t>
            </a:r>
            <a:r>
              <a:rPr lang="en-US" dirty="0" err="1" smtClean="0"/>
              <a:t>n</a:t>
            </a:r>
            <a:r>
              <a:rPr lang="en-US" dirty="0" smtClean="0"/>
              <a:t> 5 </a:t>
            </a:r>
            <a:r>
              <a:rPr lang="en-US" dirty="0" err="1" smtClean="0"/>
              <a:t>file.txt</a:t>
            </a:r>
            <a:r>
              <a:rPr lang="en-US" dirty="0" smtClean="0"/>
              <a:t> 		</a:t>
            </a:r>
            <a:r>
              <a:rPr lang="en-US" i="1" dirty="0" smtClean="0"/>
              <a:t>prints out first 5 lines of </a:t>
            </a:r>
            <a:r>
              <a:rPr lang="en-US" i="1" dirty="0" err="1" smtClean="0"/>
              <a:t>file.txt</a:t>
            </a:r>
            <a:endParaRPr lang="en-US" i="1" dirty="0" smtClean="0"/>
          </a:p>
          <a:p>
            <a:r>
              <a:rPr lang="en-US" dirty="0" smtClean="0"/>
              <a:t>	tail -</a:t>
            </a:r>
            <a:r>
              <a:rPr lang="en-US" dirty="0" err="1" smtClean="0"/>
              <a:t>n</a:t>
            </a:r>
            <a:r>
              <a:rPr lang="en-US" dirty="0" smtClean="0"/>
              <a:t> 5 </a:t>
            </a:r>
            <a:r>
              <a:rPr lang="en-US" dirty="0" err="1" smtClean="0"/>
              <a:t>file.txt</a:t>
            </a:r>
            <a:r>
              <a:rPr lang="en-US" dirty="0" smtClean="0"/>
              <a:t> 		</a:t>
            </a:r>
            <a:r>
              <a:rPr lang="en-US" i="1" dirty="0" smtClean="0"/>
              <a:t>prints out last 5 lines of </a:t>
            </a:r>
            <a:r>
              <a:rPr lang="en-US" i="1" dirty="0" err="1" smtClean="0"/>
              <a:t>file.txt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b="1" dirty="0" smtClean="0"/>
              <a:t>find = find files</a:t>
            </a:r>
          </a:p>
          <a:p>
            <a:r>
              <a:rPr lang="en-US" i="1" dirty="0" smtClean="0"/>
              <a:t>	</a:t>
            </a:r>
            <a:r>
              <a:rPr lang="en-US" dirty="0" smtClean="0"/>
              <a:t>find .</a:t>
            </a:r>
            <a:r>
              <a:rPr lang="en-US" i="1" dirty="0" smtClean="0"/>
              <a:t> 				recursively list all files from the current directory</a:t>
            </a:r>
          </a:p>
          <a:p>
            <a:r>
              <a:rPr lang="en-US" i="1" dirty="0" smtClean="0"/>
              <a:t>	</a:t>
            </a:r>
            <a:r>
              <a:rPr lang="en-US" dirty="0" smtClean="0"/>
              <a:t>find ~/logs/*2010*</a:t>
            </a:r>
            <a:r>
              <a:rPr lang="en-US" i="1" dirty="0" smtClean="0"/>
              <a:t>		list all files in the logs dir that contain "2010"</a:t>
            </a:r>
          </a:p>
          <a:p>
            <a:endParaRPr lang="en-US" i="1" dirty="0" smtClean="0"/>
          </a:p>
          <a:p>
            <a:r>
              <a:rPr lang="en-US" b="1" dirty="0" err="1" smtClean="0"/>
              <a:t>grep</a:t>
            </a:r>
            <a:r>
              <a:rPr lang="en-US" b="1" dirty="0" smtClean="0"/>
              <a:t> = print lines matching a pattern</a:t>
            </a:r>
          </a:p>
          <a:p>
            <a:r>
              <a:rPr lang="en-US" b="1" dirty="0" smtClean="0"/>
              <a:t>	</a:t>
            </a:r>
            <a:r>
              <a:rPr lang="en-US" dirty="0" err="1" smtClean="0"/>
              <a:t>grep</a:t>
            </a:r>
            <a:r>
              <a:rPr lang="en-US" dirty="0" smtClean="0"/>
              <a:t> "</a:t>
            </a:r>
            <a:r>
              <a:rPr lang="en-US" dirty="0"/>
              <a:t>A</a:t>
            </a:r>
            <a:r>
              <a:rPr lang="en-US" dirty="0" smtClean="0"/>
              <a:t>" cell* 			</a:t>
            </a:r>
            <a:r>
              <a:rPr lang="en-US" i="1" dirty="0" smtClean="0"/>
              <a:t>print lines containing "</a:t>
            </a:r>
            <a:r>
              <a:rPr lang="en-US" i="1" dirty="0"/>
              <a:t>A</a:t>
            </a:r>
            <a:r>
              <a:rPr lang="en-US" i="1" dirty="0" smtClean="0"/>
              <a:t>" from files starting with "cell"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grep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"a" </a:t>
            </a:r>
            <a:r>
              <a:rPr lang="en-US" dirty="0" err="1" smtClean="0"/>
              <a:t>file.txt</a:t>
            </a:r>
            <a:r>
              <a:rPr lang="en-US" i="1" dirty="0" smtClean="0"/>
              <a:t>	print lines containing "a" or "A" from </a:t>
            </a:r>
            <a:r>
              <a:rPr lang="en-US" i="1" dirty="0" err="1" smtClean="0"/>
              <a:t>file.txt</a:t>
            </a:r>
            <a:endParaRPr lang="en-US" i="1" dirty="0" smtClean="0"/>
          </a:p>
          <a:p>
            <a:r>
              <a:rPr lang="en-US" i="1" dirty="0" smtClean="0"/>
              <a:t>	</a:t>
            </a:r>
            <a:r>
              <a:rPr lang="en-US" dirty="0" err="1" smtClean="0"/>
              <a:t>grep</a:t>
            </a:r>
            <a:r>
              <a:rPr lang="en-US" dirty="0" smtClean="0"/>
              <a:t> -</a:t>
            </a:r>
            <a:r>
              <a:rPr lang="en-US" dirty="0" err="1" smtClean="0"/>
              <a:t>v</a:t>
            </a:r>
            <a:r>
              <a:rPr lang="en-US" dirty="0" smtClean="0"/>
              <a:t> "a" </a:t>
            </a:r>
            <a:r>
              <a:rPr lang="en-US" dirty="0" err="1" smtClean="0"/>
              <a:t>file.txt</a:t>
            </a:r>
            <a:r>
              <a:rPr lang="en-US" i="1" dirty="0" smtClean="0"/>
              <a:t>	print lines that don't contain "a" from </a:t>
            </a:r>
            <a:r>
              <a:rPr lang="en-US" i="1" dirty="0" err="1" smtClean="0"/>
              <a:t>file.txt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b="1" dirty="0" smtClean="0"/>
              <a:t>man = get the manual for a command</a:t>
            </a:r>
          </a:p>
          <a:p>
            <a:r>
              <a:rPr lang="en-US" b="1" i="1" dirty="0" smtClean="0"/>
              <a:t>	</a:t>
            </a:r>
            <a:r>
              <a:rPr lang="en-US" dirty="0" smtClean="0"/>
              <a:t>man </a:t>
            </a:r>
            <a:r>
              <a:rPr lang="en-US" dirty="0" err="1" smtClean="0"/>
              <a:t>grep</a:t>
            </a:r>
            <a:r>
              <a:rPr lang="en-US" dirty="0" smtClean="0"/>
              <a:t>				</a:t>
            </a:r>
            <a:r>
              <a:rPr lang="en-US" i="1" dirty="0" smtClean="0"/>
              <a:t>page through documentation about the </a:t>
            </a:r>
            <a:r>
              <a:rPr lang="en-US" i="1" dirty="0" err="1" smtClean="0"/>
              <a:t>grep</a:t>
            </a:r>
            <a:r>
              <a:rPr lang="en-US" i="1" dirty="0" smtClean="0"/>
              <a:t> command</a:t>
            </a:r>
            <a:r>
              <a:rPr lang="en-US" b="1" i="1" dirty="0" smtClean="0"/>
              <a:t> </a:t>
            </a:r>
          </a:p>
          <a:p>
            <a:endParaRPr lang="en-US" b="1" i="1" dirty="0" smtClean="0"/>
          </a:p>
          <a:p>
            <a:endParaRPr lang="en-US" b="1" i="1" dirty="0"/>
          </a:p>
          <a:p>
            <a:endParaRPr lang="en-US" b="1" i="1" dirty="0" smtClean="0"/>
          </a:p>
          <a:p>
            <a:r>
              <a:rPr lang="en-US" i="1" dirty="0"/>
              <a:t>	</a:t>
            </a:r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 </a:t>
            </a:r>
          </a:p>
          <a:p>
            <a:r>
              <a:rPr lang="en-US" i="1" dirty="0" smtClean="0"/>
              <a:t> </a:t>
            </a:r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I/O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pipe |</a:t>
            </a:r>
            <a:r>
              <a:rPr lang="en-US" dirty="0" smtClean="0"/>
              <a:t> = funnel the output of one program into the input of another one</a:t>
            </a:r>
          </a:p>
          <a:p>
            <a:r>
              <a:rPr lang="en-US" dirty="0" smtClean="0"/>
              <a:t>	cat </a:t>
            </a:r>
            <a:r>
              <a:rPr lang="en-US" dirty="0" err="1" smtClean="0"/>
              <a:t>bigfile</a:t>
            </a:r>
            <a:r>
              <a:rPr lang="en-US" dirty="0" smtClean="0"/>
              <a:t> | more			</a:t>
            </a:r>
            <a:r>
              <a:rPr lang="en-US" i="1" dirty="0" smtClean="0"/>
              <a:t>pages through </a:t>
            </a:r>
            <a:r>
              <a:rPr lang="en-US" i="1" dirty="0" err="1" smtClean="0"/>
              <a:t>bigfile</a:t>
            </a:r>
            <a:endParaRPr lang="en-US" i="1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ls</a:t>
            </a:r>
            <a:r>
              <a:rPr lang="en-US" dirty="0" smtClean="0"/>
              <a:t> </a:t>
            </a:r>
            <a:r>
              <a:rPr lang="en-US" dirty="0" err="1" smtClean="0"/>
              <a:t>mydir</a:t>
            </a:r>
            <a:r>
              <a:rPr lang="en-US" dirty="0" smtClean="0"/>
              <a:t> | </a:t>
            </a:r>
            <a:r>
              <a:rPr lang="en-US" dirty="0" err="1" smtClean="0"/>
              <a:t>grep</a:t>
            </a:r>
            <a:r>
              <a:rPr lang="en-US" dirty="0" smtClean="0"/>
              <a:t> a*			</a:t>
            </a:r>
            <a:r>
              <a:rPr lang="en-US" i="1" dirty="0" smtClean="0"/>
              <a:t>only prints out filenames that start with an "a"</a:t>
            </a:r>
          </a:p>
          <a:p>
            <a:r>
              <a:rPr lang="en-US" dirty="0" smtClean="0"/>
              <a:t>	cat </a:t>
            </a:r>
            <a:r>
              <a:rPr lang="en-US" dirty="0" err="1"/>
              <a:t>a</a:t>
            </a:r>
            <a:r>
              <a:rPr lang="en-US" dirty="0" err="1" smtClean="0"/>
              <a:t>file</a:t>
            </a:r>
            <a:r>
              <a:rPr lang="en-US" dirty="0" smtClean="0"/>
              <a:t> | </a:t>
            </a:r>
            <a:r>
              <a:rPr lang="en-US" dirty="0" err="1" smtClean="0"/>
              <a:t>grep</a:t>
            </a:r>
            <a:r>
              <a:rPr lang="en-US" dirty="0" smtClean="0"/>
              <a:t> a* | more	</a:t>
            </a:r>
            <a:r>
              <a:rPr lang="en-US" i="1" dirty="0" smtClean="0"/>
              <a:t>pages through lines that start with "a"</a:t>
            </a:r>
          </a:p>
          <a:p>
            <a:endParaRPr lang="en-US" dirty="0" smtClean="0"/>
          </a:p>
          <a:p>
            <a:r>
              <a:rPr lang="en-US" b="1" dirty="0" smtClean="0"/>
              <a:t>redirect output &gt;</a:t>
            </a:r>
            <a:r>
              <a:rPr lang="en-US" dirty="0" smtClean="0"/>
              <a:t> = funnel the output of a program into a file</a:t>
            </a:r>
          </a:p>
          <a:p>
            <a:r>
              <a:rPr lang="en-US" dirty="0" smtClean="0"/>
              <a:t>	cat </a:t>
            </a:r>
            <a:r>
              <a:rPr lang="en-US" dirty="0" err="1" smtClean="0"/>
              <a:t>myfile</a:t>
            </a:r>
            <a:r>
              <a:rPr lang="en-US" dirty="0" smtClean="0"/>
              <a:t> &gt; </a:t>
            </a:r>
            <a:r>
              <a:rPr lang="en-US" dirty="0" err="1" smtClean="0"/>
              <a:t>text.txt</a:t>
            </a:r>
            <a:r>
              <a:rPr lang="en-US" dirty="0" smtClean="0"/>
              <a:t>		</a:t>
            </a:r>
            <a:r>
              <a:rPr lang="en-US" i="1" dirty="0" smtClean="0"/>
              <a:t>write the output of "cat </a:t>
            </a:r>
            <a:r>
              <a:rPr lang="en-US" i="1" dirty="0" err="1" smtClean="0"/>
              <a:t>myfile</a:t>
            </a:r>
            <a:r>
              <a:rPr lang="en-US" i="1" dirty="0" smtClean="0"/>
              <a:t>" into the file </a:t>
            </a:r>
            <a:r>
              <a:rPr lang="en-US" i="1" dirty="0" err="1" smtClean="0"/>
              <a:t>text.txt</a:t>
            </a:r>
            <a:endParaRPr lang="en-US" i="1" dirty="0" smtClean="0"/>
          </a:p>
          <a:p>
            <a:r>
              <a:rPr lang="en-US" dirty="0" smtClean="0"/>
              <a:t>	cat </a:t>
            </a:r>
            <a:r>
              <a:rPr lang="en-US" dirty="0" err="1" smtClean="0"/>
              <a:t>myfile</a:t>
            </a:r>
            <a:r>
              <a:rPr lang="en-US" dirty="0" smtClean="0"/>
              <a:t> &gt;&gt; </a:t>
            </a:r>
            <a:r>
              <a:rPr lang="en-US" dirty="0" err="1" smtClean="0"/>
              <a:t>text.txt</a:t>
            </a:r>
            <a:r>
              <a:rPr lang="en-US" dirty="0" smtClean="0"/>
              <a:t>		</a:t>
            </a:r>
            <a:r>
              <a:rPr lang="en-US" i="1" dirty="0" smtClean="0"/>
              <a:t>append the output to the end of </a:t>
            </a:r>
            <a:r>
              <a:rPr lang="en-US" i="1" dirty="0" err="1" smtClean="0"/>
              <a:t>text.txt</a:t>
            </a:r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Connect to Other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err="1" smtClean="0"/>
              <a:t>ssh</a:t>
            </a:r>
            <a:r>
              <a:rPr lang="en-US" b="1" dirty="0" smtClean="0"/>
              <a:t> = open a secure shell to a remote server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my.name@my.server</a:t>
            </a:r>
            <a:r>
              <a:rPr lang="en-US" dirty="0" smtClean="0"/>
              <a:t> 		</a:t>
            </a:r>
            <a:r>
              <a:rPr lang="en-US" i="1" dirty="0" smtClean="0"/>
              <a:t>logs you into your home directory on "</a:t>
            </a:r>
            <a:r>
              <a:rPr lang="en-US" i="1" dirty="0" err="1" smtClean="0"/>
              <a:t>my.server</a:t>
            </a:r>
            <a:r>
              <a:rPr lang="en-US" i="1" dirty="0" smtClean="0"/>
              <a:t>"</a:t>
            </a:r>
            <a:endParaRPr lang="en-US" dirty="0" smtClean="0"/>
          </a:p>
          <a:p>
            <a:endParaRPr lang="en-US" i="1" dirty="0" smtClean="0"/>
          </a:p>
          <a:p>
            <a:r>
              <a:rPr lang="en-US" b="1" dirty="0" err="1" smtClean="0"/>
              <a:t>sftp</a:t>
            </a:r>
            <a:r>
              <a:rPr lang="en-US" b="1" dirty="0" smtClean="0"/>
              <a:t> = secure file transfer protocol (using </a:t>
            </a:r>
            <a:r>
              <a:rPr lang="en-US" b="1" dirty="0" err="1" smtClean="0"/>
              <a:t>ssh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sftp</a:t>
            </a:r>
            <a:r>
              <a:rPr lang="en-US" dirty="0" smtClean="0"/>
              <a:t> </a:t>
            </a:r>
            <a:r>
              <a:rPr lang="en-US" dirty="0" err="1" smtClean="0"/>
              <a:t>my.name@my.server</a:t>
            </a:r>
            <a:r>
              <a:rPr lang="en-US" dirty="0" smtClean="0"/>
              <a:t> 		</a:t>
            </a:r>
            <a:r>
              <a:rPr lang="en-US" i="1" dirty="0" smtClean="0"/>
              <a:t>browse through and transfer files from "</a:t>
            </a:r>
            <a:r>
              <a:rPr lang="en-US" i="1" dirty="0" err="1" smtClean="0"/>
              <a:t>my.server</a:t>
            </a:r>
            <a:r>
              <a:rPr lang="en-US" i="1" dirty="0" smtClean="0"/>
              <a:t>"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Misc.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dirty="0" smtClean="0"/>
              <a:t>There are hundreds of other more specialized helper programs bundled with the various Unix distributions (FreeBSD for OSX).</a:t>
            </a:r>
          </a:p>
          <a:p>
            <a:endParaRPr lang="en-US" dirty="0" smtClean="0"/>
          </a:p>
          <a:p>
            <a:r>
              <a:rPr lang="en-US" dirty="0" smtClean="0"/>
              <a:t>You can see what these are by typing</a:t>
            </a:r>
          </a:p>
          <a:p>
            <a:endParaRPr lang="en-US" dirty="0" smtClean="0"/>
          </a:p>
          <a:p>
            <a:r>
              <a:rPr lang="en-US" b="1" dirty="0" smtClean="0"/>
              <a:t>&gt; echo $PATH</a:t>
            </a:r>
          </a:p>
          <a:p>
            <a:endParaRPr lang="en-US" dirty="0" smtClean="0"/>
          </a:p>
          <a:p>
            <a:r>
              <a:rPr lang="en-US" dirty="0" smtClean="0"/>
              <a:t>from the command line, which will list all of the places the terminal will look for a command</a:t>
            </a:r>
          </a:p>
          <a:p>
            <a:endParaRPr lang="en-US" dirty="0" smtClean="0"/>
          </a:p>
          <a:p>
            <a:r>
              <a:rPr lang="en-US" dirty="0" smtClean="0"/>
              <a:t>you can list out the contents of one these directories, e.g.</a:t>
            </a:r>
          </a:p>
          <a:p>
            <a:endParaRPr lang="en-US" dirty="0" smtClean="0"/>
          </a:p>
          <a:p>
            <a:r>
              <a:rPr lang="en-US" b="1" dirty="0" smtClean="0"/>
              <a:t>&gt; </a:t>
            </a:r>
            <a:r>
              <a:rPr lang="en-US" b="1" dirty="0" err="1" smtClean="0"/>
              <a:t>ls</a:t>
            </a:r>
            <a:r>
              <a:rPr lang="en-US" b="1" dirty="0" smtClean="0"/>
              <a:t> /</a:t>
            </a:r>
            <a:r>
              <a:rPr lang="en-US" b="1" dirty="0" err="1" smtClean="0"/>
              <a:t>usr</a:t>
            </a:r>
            <a:r>
              <a:rPr lang="en-US" b="1" dirty="0" smtClean="0"/>
              <a:t>/bin</a:t>
            </a:r>
          </a:p>
          <a:p>
            <a:endParaRPr lang="en-US" dirty="0" smtClean="0"/>
          </a:p>
          <a:p>
            <a:r>
              <a:rPr lang="en-US" dirty="0" smtClean="0"/>
              <a:t>most of these are little C programs and you can find out how they work by looking at their </a:t>
            </a:r>
            <a:r>
              <a:rPr lang="en-US" i="1" dirty="0" smtClean="0"/>
              <a:t>man</a:t>
            </a:r>
            <a:r>
              <a:rPr lang="en-US" dirty="0" smtClean="0"/>
              <a:t> page.</a:t>
            </a:r>
          </a:p>
          <a:p>
            <a:endParaRPr lang="en-US" dirty="0" smtClean="0"/>
          </a:p>
          <a:p>
            <a:r>
              <a:rPr lang="en-US" dirty="0" smtClean="0"/>
              <a:t>If you want to know where a program you use lives, you can use the </a:t>
            </a:r>
            <a:r>
              <a:rPr lang="en-US" i="1" dirty="0" smtClean="0"/>
              <a:t>which</a:t>
            </a:r>
            <a:r>
              <a:rPr lang="en-US" dirty="0" smtClean="0"/>
              <a:t> command, e.g.</a:t>
            </a:r>
          </a:p>
          <a:p>
            <a:endParaRPr lang="en-US" dirty="0" smtClean="0"/>
          </a:p>
          <a:p>
            <a:r>
              <a:rPr lang="en-US" b="1" dirty="0" smtClean="0"/>
              <a:t>&gt; which </a:t>
            </a:r>
            <a:r>
              <a:rPr lang="en-US" b="1" dirty="0" err="1" smtClean="0"/>
              <a:t>ls</a:t>
            </a:r>
            <a:r>
              <a:rPr lang="en-US" b="1" dirty="0" smtClean="0"/>
              <a:t> </a:t>
            </a:r>
            <a:r>
              <a:rPr lang="en-US" dirty="0" smtClean="0"/>
              <a:t>  		</a:t>
            </a:r>
            <a:r>
              <a:rPr lang="en-US" i="1" dirty="0" smtClean="0"/>
              <a:t>//prints out /bin/</a:t>
            </a:r>
            <a:r>
              <a:rPr lang="en-US" i="1" dirty="0" err="1" smtClean="0"/>
              <a:t>ls</a:t>
            </a:r>
            <a:endParaRPr lang="en-US" i="1" dirty="0" smtClean="0"/>
          </a:p>
          <a:p>
            <a:r>
              <a:rPr lang="en-US" b="1" dirty="0" smtClean="0"/>
              <a:t>&gt; which which </a:t>
            </a:r>
            <a:r>
              <a:rPr lang="en-US" dirty="0" smtClean="0"/>
              <a:t>		</a:t>
            </a:r>
            <a:r>
              <a:rPr lang="en-US" i="1" dirty="0" smtClean="0"/>
              <a:t>//prints out /</a:t>
            </a:r>
            <a:r>
              <a:rPr lang="en-US" i="1" dirty="0" err="1" smtClean="0"/>
              <a:t>usr</a:t>
            </a:r>
            <a:r>
              <a:rPr lang="en-US" i="1" dirty="0" smtClean="0"/>
              <a:t>/bin/which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Misc.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you can also get other command line programs or write your own. </a:t>
            </a:r>
          </a:p>
          <a:p>
            <a:endParaRPr lang="en-US" dirty="0" smtClean="0"/>
          </a:p>
          <a:p>
            <a:r>
              <a:rPr lang="en-US" dirty="0" err="1" smtClean="0"/>
              <a:t>MacPorts</a:t>
            </a:r>
            <a:r>
              <a:rPr lang="en-US" dirty="0" smtClean="0"/>
              <a:t> (http://</a:t>
            </a:r>
            <a:r>
              <a:rPr lang="en-US" dirty="0" err="1" smtClean="0"/>
              <a:t>www.macports.org</a:t>
            </a:r>
            <a:r>
              <a:rPr lang="en-US" dirty="0" smtClean="0"/>
              <a:t>/) lets you download other command line programs for OSX. </a:t>
            </a:r>
            <a:r>
              <a:rPr lang="en-US" dirty="0" err="1" smtClean="0"/>
              <a:t>Cygwin</a:t>
            </a:r>
            <a:r>
              <a:rPr lang="en-US" dirty="0" smtClean="0"/>
              <a:t> (http://</a:t>
            </a:r>
            <a:r>
              <a:rPr lang="en-US" dirty="0" err="1" smtClean="0"/>
              <a:t>cygwin.com</a:t>
            </a:r>
            <a:r>
              <a:rPr lang="en-US" dirty="0" smtClean="0"/>
              <a:t>/) is a Linux emulator for Windows that is bundled with lots command line programs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</a:t>
            </a:r>
            <a:r>
              <a:rPr lang="en-US" dirty="0" smtClean="0"/>
              <a:t> </a:t>
            </a:r>
            <a:r>
              <a:rPr lang="en-US" dirty="0" smtClean="0"/>
              <a:t>bash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The actual terminal you use is handled by a program called a "shell." Most Unix shells are quite similar, at least in their basic functionality. </a:t>
            </a:r>
            <a:r>
              <a:rPr lang="en-US" dirty="0" err="1" smtClean="0"/>
              <a:t>Cygwin</a:t>
            </a:r>
            <a:r>
              <a:rPr lang="en-US" dirty="0" smtClean="0"/>
              <a:t> and OSX both default to a shell called "bash", which is by far the most common shell in use.</a:t>
            </a:r>
          </a:p>
          <a:p>
            <a:endParaRPr lang="en-US" dirty="0" smtClean="0"/>
          </a:p>
          <a:p>
            <a:r>
              <a:rPr lang="en-US" dirty="0" smtClean="0"/>
              <a:t>You can customize your shell by editing your "profile" which lives at ~/.</a:t>
            </a:r>
            <a:r>
              <a:rPr lang="en-US" dirty="0" err="1" smtClean="0"/>
              <a:t>bash_profile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most common things to do are to define </a:t>
            </a:r>
            <a:r>
              <a:rPr lang="en-US" b="1" dirty="0" smtClean="0"/>
              <a:t>environment variables</a:t>
            </a:r>
            <a:r>
              <a:rPr lang="en-US" dirty="0" smtClean="0"/>
              <a:t>, which includes the default search path to Unix programs, and to set </a:t>
            </a:r>
            <a:r>
              <a:rPr lang="en-US" b="1" dirty="0" smtClean="0"/>
              <a:t>aliases</a:t>
            </a:r>
            <a:r>
              <a:rPr lang="en-US" dirty="0" smtClean="0"/>
              <a:t> for common commands.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set an environment variable in bash you use the "export" command. For example:</a:t>
            </a:r>
          </a:p>
          <a:p>
            <a:endParaRPr lang="en-US" dirty="0" smtClean="0"/>
          </a:p>
          <a:p>
            <a:r>
              <a:rPr lang="en-US" dirty="0" smtClean="0"/>
              <a:t>&gt; export MYNAME='angus'		</a:t>
            </a:r>
            <a:r>
              <a:rPr lang="en-US" i="1" dirty="0" smtClean="0"/>
              <a:t>//</a:t>
            </a:r>
            <a:r>
              <a:rPr lang="en-US" i="1" dirty="0" smtClean="0"/>
              <a:t>defines your variable</a:t>
            </a:r>
            <a:endParaRPr lang="en-US" i="1" dirty="0" smtClean="0"/>
          </a:p>
          <a:p>
            <a:r>
              <a:rPr lang="en-US" dirty="0" smtClean="0"/>
              <a:t>&gt; echo $MYNAME				</a:t>
            </a:r>
            <a:r>
              <a:rPr lang="en-US" i="1" dirty="0" smtClean="0"/>
              <a:t>//prints 'angus' to the console</a:t>
            </a:r>
          </a:p>
          <a:p>
            <a:endParaRPr lang="en-US" dirty="0" smtClean="0"/>
          </a:p>
          <a:p>
            <a:r>
              <a:rPr lang="en-US" dirty="0" smtClean="0"/>
              <a:t>(show example of editing PATH variable)</a:t>
            </a:r>
          </a:p>
          <a:p>
            <a:endParaRPr lang="en-US" dirty="0" smtClean="0"/>
          </a:p>
          <a:p>
            <a:r>
              <a:rPr lang="en-US" dirty="0" smtClean="0"/>
              <a:t>To set up an alias in bash, you use the "alias" command. For example:</a:t>
            </a:r>
          </a:p>
          <a:p>
            <a:endParaRPr lang="en-US" dirty="0" smtClean="0"/>
          </a:p>
          <a:p>
            <a:r>
              <a:rPr lang="en-US" dirty="0" smtClean="0"/>
              <a:t>&gt; alias cd201b='</a:t>
            </a:r>
            <a:r>
              <a:rPr lang="en-US" dirty="0" err="1" smtClean="0"/>
              <a:t>cd</a:t>
            </a:r>
            <a:r>
              <a:rPr lang="en-US" dirty="0" smtClean="0"/>
              <a:t> /Users/angus/teaching/201b/website'  </a:t>
            </a:r>
            <a:r>
              <a:rPr lang="en-US" i="1" dirty="0" smtClean="0"/>
              <a:t>//creates the alias</a:t>
            </a:r>
          </a:p>
          <a:p>
            <a:r>
              <a:rPr lang="en-US" dirty="0" smtClean="0"/>
              <a:t>&gt; cd201b											</a:t>
            </a:r>
            <a:r>
              <a:rPr lang="en-US" i="1" dirty="0" smtClean="0"/>
              <a:t>//moves to my 201b directory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5476</TotalTime>
  <Words>1721</Words>
  <Application>Microsoft Macintosh PowerPoint</Application>
  <PresentationFormat>On-screen Show (4:3)</PresentationFormat>
  <Paragraphs>265</Paragraphs>
  <Slides>13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Today's Agenda</vt:lpstr>
      <vt:lpstr>Unix - Common Commands</vt:lpstr>
      <vt:lpstr>Unix - Common Commands</vt:lpstr>
      <vt:lpstr>Unix - Common Commands</vt:lpstr>
      <vt:lpstr>Unix - I/O Redirection</vt:lpstr>
      <vt:lpstr>Unix - Connect to Other Machines</vt:lpstr>
      <vt:lpstr>Unix - Misc.</vt:lpstr>
      <vt:lpstr>Unix - Misc.</vt:lpstr>
      <vt:lpstr>Unix - bash profile</vt:lpstr>
      <vt:lpstr>Editors</vt:lpstr>
      <vt:lpstr>What does a program do?</vt:lpstr>
      <vt:lpstr>Types of inputs</vt:lpstr>
      <vt:lpstr>Types of manipulation</vt:lpstr>
    </vt:vector>
  </TitlesOfParts>
  <Company>ucsb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Angus Forbes</dc:creator>
  <cp:lastModifiedBy>Angus Forbes</cp:lastModifiedBy>
  <cp:revision>13</cp:revision>
  <dcterms:created xsi:type="dcterms:W3CDTF">2010-09-28T16:56:48Z</dcterms:created>
  <dcterms:modified xsi:type="dcterms:W3CDTF">2010-09-28T19:10:25Z</dcterms:modified>
</cp:coreProperties>
</file>