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7"/>
  </p:notesMasterIdLst>
  <p:handoutMasterIdLst>
    <p:handoutMasterId r:id="rId18"/>
  </p:handoutMasterIdLst>
  <p:sldIdLst>
    <p:sldId id="262" r:id="rId2"/>
    <p:sldId id="266" r:id="rId3"/>
    <p:sldId id="279" r:id="rId4"/>
    <p:sldId id="280" r:id="rId5"/>
    <p:sldId id="281" r:id="rId6"/>
    <p:sldId id="290" r:id="rId7"/>
    <p:sldId id="291" r:id="rId8"/>
    <p:sldId id="282" r:id="rId9"/>
    <p:sldId id="283" r:id="rId10"/>
    <p:sldId id="285" r:id="rId11"/>
    <p:sldId id="287" r:id="rId12"/>
    <p:sldId id="289" r:id="rId13"/>
    <p:sldId id="292" r:id="rId14"/>
    <p:sldId id="288" r:id="rId15"/>
    <p:sldId id="29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84838E"/>
    <a:srgbClr val="67666E"/>
    <a:srgbClr val="C06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40" autoAdjust="0"/>
    <p:restoredTop sz="94604" autoAdjust="0"/>
  </p:normalViewPr>
  <p:slideViewPr>
    <p:cSldViewPr snapToGrid="0" snapToObjects="1">
      <p:cViewPr varScale="1">
        <p:scale>
          <a:sx n="136" d="100"/>
          <a:sy n="136" d="100"/>
        </p:scale>
        <p:origin x="-132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BBD18-6C88-F045-A73C-EAB7098132B3}" type="datetime1">
              <a:rPr lang="en-US" smtClean="0"/>
              <a:pPr/>
              <a:t>1/10/11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8278A2-A3C0-AB4F-BA53-9DBB788193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F232E-3F8A-2D4B-A08F-882F821D32B7}" type="datetime1">
              <a:rPr lang="en-US" smtClean="0"/>
              <a:pPr/>
              <a:t>1/10/11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804A3-C290-8349-BCB9-2E43969F47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6822"/>
            <a:ext cx="9144000" cy="672869"/>
          </a:xfrm>
          <a:prstGeom prst="rect">
            <a:avLst/>
          </a:prstGeom>
          <a:solidFill>
            <a:srgbClr val="84838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1"/>
            <a:ext cx="9144000" cy="67286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0923" y="672869"/>
            <a:ext cx="8940052" cy="5803865"/>
          </a:xfrm>
          <a:prstGeom prst="rect">
            <a:avLst/>
          </a:prstGeom>
        </p:spPr>
        <p:txBody>
          <a:bodyPr vert="horz" lIns="91440" tIns="45720" rIns="91440" bIns="45720" rtlCol="0">
            <a:normAutofit/>
          </a:body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1" name="TextBox 10"/>
          <p:cNvSpPr txBox="1"/>
          <p:nvPr userDrawn="1"/>
        </p:nvSpPr>
        <p:spPr>
          <a:xfrm>
            <a:off x="4474231" y="6476734"/>
            <a:ext cx="4477935" cy="246221"/>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i="1" baseline="0" dirty="0" smtClean="0"/>
              <a:t>Real-Time Graphics Programming       </a:t>
            </a:r>
            <a:r>
              <a:rPr lang="en-US" sz="1000" dirty="0" smtClean="0"/>
              <a:t>MAT</a:t>
            </a:r>
            <a:r>
              <a:rPr lang="en-US" sz="1000" baseline="0" dirty="0" smtClean="0"/>
              <a:t> 594CM </a:t>
            </a:r>
            <a:r>
              <a:rPr lang="en-US" sz="1000" baseline="0" dirty="0" smtClean="0"/>
              <a:t>_</a:t>
            </a:r>
            <a:r>
              <a:rPr lang="en-US" sz="1000" baseline="0" dirty="0" smtClean="0"/>
              <a:t> Winter 2011 </a:t>
            </a:r>
            <a:r>
              <a:rPr lang="en-US" sz="1000" baseline="0" dirty="0" smtClean="0"/>
              <a:t>_ Angus Forbes</a:t>
            </a:r>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3200" kern="1200">
          <a:solidFill>
            <a:schemeClr val="tx1"/>
          </a:solidFill>
          <a:latin typeface="+mn-lt"/>
          <a:ea typeface="+mj-ea"/>
          <a:cs typeface="Consolas"/>
        </a:defRPr>
      </a:lvl1pPr>
    </p:titleStyle>
    <p:bodyStyle>
      <a:lvl1pPr marL="342900" indent="-342900" algn="l" defTabSz="457200" rtl="0" eaLnBrk="1" latinLnBrk="0" hangingPunct="1">
        <a:spcBef>
          <a:spcPct val="20000"/>
        </a:spcBef>
        <a:buFont typeface="Arial"/>
        <a:buNone/>
        <a:defRPr sz="1400" kern="1200">
          <a:solidFill>
            <a:schemeClr val="tx1"/>
          </a:solidFill>
          <a:latin typeface="Consolas"/>
          <a:ea typeface="+mn-ea"/>
          <a:cs typeface="Consolas"/>
        </a:defRPr>
      </a:lvl1pPr>
      <a:lvl2pPr marL="742950" indent="-285750" algn="l" defTabSz="457200" rtl="0" eaLnBrk="1" latinLnBrk="0" hangingPunct="1">
        <a:spcBef>
          <a:spcPct val="20000"/>
        </a:spcBef>
        <a:buFont typeface="Arial"/>
        <a:buNone/>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dirty="0" smtClean="0"/>
          </a:p>
          <a:p>
            <a:r>
              <a:rPr lang="en-US" dirty="0" smtClean="0"/>
              <a:t>&gt;</a:t>
            </a:r>
            <a:r>
              <a:rPr lang="en-US" dirty="0" smtClean="0"/>
              <a:t> Check your </a:t>
            </a:r>
            <a:r>
              <a:rPr lang="en-US" dirty="0" err="1" smtClean="0"/>
              <a:t>github</a:t>
            </a:r>
            <a:r>
              <a:rPr lang="en-US" dirty="0" smtClean="0"/>
              <a:t> repos</a:t>
            </a:r>
          </a:p>
          <a:p>
            <a:endParaRPr lang="en-US" dirty="0" smtClean="0"/>
          </a:p>
          <a:p>
            <a:r>
              <a:rPr lang="en-US" dirty="0" smtClean="0"/>
              <a:t>&gt;</a:t>
            </a:r>
            <a:r>
              <a:rPr lang="en-US" dirty="0" smtClean="0"/>
              <a:t> Overview of </a:t>
            </a:r>
            <a:r>
              <a:rPr lang="en-US" dirty="0" smtClean="0"/>
              <a:t>r</a:t>
            </a:r>
            <a:r>
              <a:rPr lang="en-US" dirty="0" smtClean="0"/>
              <a:t>endering </a:t>
            </a:r>
            <a:r>
              <a:rPr lang="en-US" dirty="0" smtClean="0"/>
              <a:t>p</a:t>
            </a:r>
            <a:r>
              <a:rPr lang="en-US" dirty="0" smtClean="0"/>
              <a:t>ipeline</a:t>
            </a:r>
          </a:p>
          <a:p>
            <a:endParaRPr lang="en-US" dirty="0" smtClean="0"/>
          </a:p>
          <a:p>
            <a:r>
              <a:rPr lang="en-US" dirty="0" smtClean="0"/>
              <a:t>&gt; Texturing </a:t>
            </a:r>
          </a:p>
          <a:p>
            <a:endParaRPr lang="en-US" dirty="0" smtClean="0"/>
          </a:p>
          <a:p>
            <a:r>
              <a:rPr lang="en-US" dirty="0" smtClean="0"/>
              <a:t>&gt; </a:t>
            </a:r>
            <a:r>
              <a:rPr lang="en-US" dirty="0" smtClean="0"/>
              <a:t>Image Loaders</a:t>
            </a:r>
          </a:p>
          <a:p>
            <a:endParaRPr lang="en-US" dirty="0" smtClean="0"/>
          </a:p>
          <a:p>
            <a:r>
              <a:rPr lang="en-US" dirty="0" smtClean="0"/>
              <a:t>&gt; GLU shapes (with texture </a:t>
            </a:r>
            <a:r>
              <a:rPr lang="en-US" dirty="0" err="1" smtClean="0"/>
              <a:t>coords</a:t>
            </a:r>
            <a:r>
              <a:rPr lang="en-US" dirty="0" smtClean="0"/>
              <a:t>)</a:t>
            </a:r>
          </a:p>
          <a:p>
            <a:endParaRPr lang="en-US" dirty="0" smtClean="0"/>
          </a:p>
          <a:p>
            <a:r>
              <a:rPr lang="en-US" dirty="0" smtClean="0"/>
              <a:t>&gt; meshes / OBJ loaders</a:t>
            </a:r>
          </a:p>
          <a:p>
            <a:endParaRPr lang="en-US" dirty="0" smtClean="0"/>
          </a:p>
          <a:p>
            <a:r>
              <a:rPr lang="en-US" dirty="0" smtClean="0"/>
              <a:t>&gt; Vertex Arrays</a:t>
            </a:r>
          </a:p>
          <a:p>
            <a:endParaRPr lang="en-US" dirty="0" smtClean="0"/>
          </a:p>
          <a:p>
            <a:r>
              <a:rPr lang="en-US" dirty="0" smtClean="0"/>
              <a:t>&gt; Basic Camera </a:t>
            </a:r>
          </a:p>
          <a:p>
            <a:endParaRPr lang="en-US" dirty="0" smtClean="0"/>
          </a:p>
          <a:p>
            <a:r>
              <a:rPr lang="en-US" dirty="0" smtClean="0"/>
              <a:t>&gt; Blending</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GLU geometry</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//GLU</a:t>
            </a:r>
          </a:p>
          <a:p>
            <a:r>
              <a:rPr lang="en-US" dirty="0" smtClean="0"/>
              <a:t> </a:t>
            </a:r>
          </a:p>
          <a:p>
            <a:r>
              <a:rPr lang="en-US" dirty="0" err="1" smtClean="0"/>
              <a:t>GLUquadricObj</a:t>
            </a:r>
            <a:r>
              <a:rPr lang="en-US" dirty="0" smtClean="0"/>
              <a:t> </a:t>
            </a:r>
            <a:r>
              <a:rPr lang="en-US" dirty="0" err="1" smtClean="0"/>
              <a:t>qObj</a:t>
            </a:r>
            <a:r>
              <a:rPr lang="en-US" dirty="0" smtClean="0"/>
              <a:t> = </a:t>
            </a:r>
            <a:r>
              <a:rPr lang="en-US" dirty="0" err="1" smtClean="0"/>
              <a:t>gluNewQuadric</a:t>
            </a:r>
            <a:r>
              <a:rPr lang="en-US" dirty="0" smtClean="0"/>
              <a:t>(); //load up new quadric </a:t>
            </a:r>
          </a:p>
          <a:p>
            <a:r>
              <a:rPr lang="en-US" dirty="0" err="1" smtClean="0"/>
              <a:t>gluQuadricDrawStyle(qObj</a:t>
            </a:r>
            <a:r>
              <a:rPr lang="en-US" dirty="0" smtClean="0"/>
              <a:t>, GLU_FILL); //fill in the facets on the surface </a:t>
            </a:r>
          </a:p>
          <a:p>
            <a:r>
              <a:rPr lang="en-US" dirty="0" err="1" smtClean="0"/>
              <a:t>gluQuadricNormals(qObj</a:t>
            </a:r>
            <a:r>
              <a:rPr lang="en-US" dirty="0" smtClean="0"/>
              <a:t>, GLU_SMOOTH); //make nice </a:t>
            </a:r>
            <a:r>
              <a:rPr lang="en-US" dirty="0" err="1" smtClean="0"/>
              <a:t>normals</a:t>
            </a:r>
            <a:r>
              <a:rPr lang="en-US" dirty="0" smtClean="0"/>
              <a:t> across the facets</a:t>
            </a:r>
          </a:p>
          <a:p>
            <a:r>
              <a:rPr lang="en-US" dirty="0" smtClean="0"/>
              <a:t>//if lighting is enabled then the </a:t>
            </a:r>
            <a:r>
              <a:rPr lang="en-US" dirty="0" err="1" smtClean="0"/>
              <a:t>normals</a:t>
            </a:r>
            <a:r>
              <a:rPr lang="en-US" dirty="0" smtClean="0"/>
              <a:t> are already present</a:t>
            </a:r>
          </a:p>
          <a:p>
            <a:r>
              <a:rPr lang="en-US" dirty="0" err="1" smtClean="0"/>
              <a:t>gluQuadricTexture(qObj</a:t>
            </a:r>
            <a:r>
              <a:rPr lang="en-US" dirty="0" smtClean="0"/>
              <a:t>, true); //automatically create texture </a:t>
            </a:r>
            <a:r>
              <a:rPr lang="en-US" dirty="0" err="1" smtClean="0"/>
              <a:t>coords</a:t>
            </a:r>
            <a:r>
              <a:rPr lang="en-US" dirty="0" smtClean="0"/>
              <a:t> for the object</a:t>
            </a:r>
          </a:p>
          <a:p>
            <a:r>
              <a:rPr lang="en-US" dirty="0" smtClean="0"/>
              <a:t>//if you a bind a texture, then the texture </a:t>
            </a:r>
            <a:r>
              <a:rPr lang="en-US" dirty="0" err="1" smtClean="0"/>
              <a:t>coords</a:t>
            </a:r>
            <a:r>
              <a:rPr lang="en-US" dirty="0" smtClean="0"/>
              <a:t> are already present</a:t>
            </a:r>
          </a:p>
          <a:p>
            <a:endParaRPr lang="en-US" dirty="0" smtClean="0"/>
          </a:p>
          <a:p>
            <a:r>
              <a:rPr lang="en-US" dirty="0" err="1" smtClean="0"/>
              <a:t>gluSphere</a:t>
            </a:r>
            <a:r>
              <a:rPr lang="en-US" dirty="0" err="1" smtClean="0"/>
              <a:t>(</a:t>
            </a:r>
            <a:r>
              <a:rPr lang="en-US" dirty="0" err="1" smtClean="0"/>
              <a:t>qObj</a:t>
            </a:r>
            <a:r>
              <a:rPr lang="en-US" dirty="0" smtClean="0"/>
              <a:t>, 2f, 64, 64); //make a sphere with radius 2 and high resolution</a:t>
            </a:r>
          </a:p>
          <a:p>
            <a:endParaRPr lang="en-US" dirty="0" smtClean="0"/>
          </a:p>
          <a:p>
            <a:r>
              <a:rPr lang="en-US" dirty="0" smtClean="0"/>
              <a:t>//check out the </a:t>
            </a:r>
            <a:r>
              <a:rPr lang="en-US" dirty="0" err="1" smtClean="0"/>
              <a:t>glu</a:t>
            </a:r>
            <a:r>
              <a:rPr lang="en-US" dirty="0" smtClean="0"/>
              <a:t> library for other primitives</a:t>
            </a:r>
          </a:p>
          <a:p>
            <a:endParaRPr lang="en-US" dirty="0" smtClean="0"/>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models from external programs</a:t>
            </a:r>
            <a:endParaRPr lang="en-US" dirty="0"/>
          </a:p>
        </p:txBody>
      </p:sp>
      <p:sp>
        <p:nvSpPr>
          <p:cNvPr id="3" name="Content Placeholder 2"/>
          <p:cNvSpPr>
            <a:spLocks noGrp="1"/>
          </p:cNvSpPr>
          <p:nvPr>
            <p:ph idx="1"/>
          </p:nvPr>
        </p:nvSpPr>
        <p:spPr/>
        <p:txBody>
          <a:bodyPr/>
          <a:lstStyle/>
          <a:p>
            <a:endParaRPr lang="en-US" dirty="0" smtClean="0"/>
          </a:p>
          <a:p>
            <a:r>
              <a:rPr lang="en-US" dirty="0" smtClean="0"/>
              <a:t>Instead of creating complicated models directly in OpenGL, you can use one of many existing 3D modeling programs, such as Maya3D, or Blender. Both of these programs (as well as lots of others) will let you save your model as an .OBJ file.</a:t>
            </a:r>
          </a:p>
          <a:p>
            <a:endParaRPr lang="en-US" dirty="0" smtClean="0"/>
          </a:p>
          <a:p>
            <a:r>
              <a:rPr lang="en-US" dirty="0" smtClean="0"/>
              <a:t>T</a:t>
            </a:r>
            <a:r>
              <a:rPr lang="en-US" dirty="0" smtClean="0"/>
              <a:t>he simplest .OBJ files store your mesh as a set of vertices, </a:t>
            </a:r>
            <a:r>
              <a:rPr lang="en-US" dirty="0" err="1" smtClean="0"/>
              <a:t>normals</a:t>
            </a:r>
            <a:r>
              <a:rPr lang="en-US" dirty="0" smtClean="0"/>
              <a:t>, and texture coordinates.</a:t>
            </a:r>
          </a:p>
          <a:p>
            <a:endParaRPr lang="en-US" dirty="0" smtClean="0"/>
          </a:p>
          <a:p>
            <a:r>
              <a:rPr lang="en-US" dirty="0" smtClean="0"/>
              <a:t>More complicated ones will also have an associated .MTL file, which can also store material properties of different parts of your mesh.</a:t>
            </a:r>
          </a:p>
          <a:p>
            <a:endParaRPr lang="en-US" dirty="0" smtClean="0"/>
          </a:p>
          <a:p>
            <a:r>
              <a:rPr lang="en-US" dirty="0" smtClean="0"/>
              <a:t>There are lots of libraries out there which will load and display these OBJ files for you. Or you can write your own.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Vertex Arrays</a:t>
            </a:r>
            <a:endParaRPr lang="en-US" dirty="0"/>
          </a:p>
        </p:txBody>
      </p:sp>
      <p:sp>
        <p:nvSpPr>
          <p:cNvPr id="3" name="Content Placeholder 2"/>
          <p:cNvSpPr>
            <a:spLocks noGrp="1"/>
          </p:cNvSpPr>
          <p:nvPr>
            <p:ph idx="1"/>
          </p:nvPr>
        </p:nvSpPr>
        <p:spPr/>
        <p:txBody>
          <a:bodyPr/>
          <a:lstStyle/>
          <a:p>
            <a:endParaRPr lang="en-US" dirty="0" smtClean="0"/>
          </a:p>
          <a:p>
            <a:r>
              <a:rPr lang="en-US" dirty="0" smtClean="0"/>
              <a:t>Vertex Array are generally much faster than immediate mode. Newer version of OpenGL do *not* support immediate mode at all.</a:t>
            </a:r>
          </a:p>
          <a:p>
            <a:endParaRPr lang="en-US" dirty="0" smtClean="0"/>
          </a:p>
          <a:p>
            <a:r>
              <a:rPr lang="en-US" dirty="0" smtClean="0"/>
              <a:t>The idea is that you send a chunk of buffered data all at once, rather than a single vertex (i.e. immediately) one at a time. Since the throughput from the CPU to the GPU can be the bottleneck if you have a lot of polygons to render, this can increase the </a:t>
            </a:r>
            <a:r>
              <a:rPr lang="en-US" dirty="0" err="1" smtClean="0"/>
              <a:t>framerate</a:t>
            </a:r>
            <a:r>
              <a:rPr lang="en-US" dirty="0" smtClean="0"/>
              <a:t> of your program. </a:t>
            </a:r>
          </a:p>
          <a:p>
            <a:endParaRPr lang="en-US" dirty="0" smtClean="0"/>
          </a:p>
          <a:p>
            <a:r>
              <a:rPr lang="en-US" dirty="0" smtClean="0"/>
              <a:t>init:</a:t>
            </a:r>
          </a:p>
          <a:p>
            <a:r>
              <a:rPr lang="en-US" dirty="0" smtClean="0"/>
              <a:t>1. Set up your arrays (or a space in memory to hold your arrays).</a:t>
            </a:r>
          </a:p>
          <a:p>
            <a:r>
              <a:rPr lang="en-US" dirty="0" smtClean="0"/>
              <a:t>in render loop:</a:t>
            </a:r>
          </a:p>
          <a:p>
            <a:r>
              <a:rPr lang="en-US" dirty="0" smtClean="0"/>
              <a:t>2. Initialize or update the arrays with the vertex information, if necessary</a:t>
            </a:r>
          </a:p>
          <a:p>
            <a:r>
              <a:rPr lang="en-US" dirty="0" smtClean="0"/>
              <a:t>3. Enable vertex arrays for colors, </a:t>
            </a:r>
            <a:r>
              <a:rPr lang="en-US" dirty="0" err="1" smtClean="0"/>
              <a:t>normals</a:t>
            </a:r>
            <a:r>
              <a:rPr lang="en-US" dirty="0" smtClean="0"/>
              <a:t>, texture </a:t>
            </a:r>
            <a:r>
              <a:rPr lang="en-US" dirty="0" err="1" smtClean="0"/>
              <a:t>coords</a:t>
            </a:r>
            <a:r>
              <a:rPr lang="en-US" dirty="0" smtClean="0"/>
              <a:t>, and vertices, as needed</a:t>
            </a:r>
          </a:p>
          <a:p>
            <a:r>
              <a:rPr lang="en-US" dirty="0" smtClean="0"/>
              <a:t>4. Define a pointer and offset into each of the arrays, along with the appropriate "stride"</a:t>
            </a:r>
          </a:p>
          <a:p>
            <a:r>
              <a:rPr lang="en-US" dirty="0" smtClean="0"/>
              <a:t>5. Pass the arrays to the GPU</a:t>
            </a:r>
          </a:p>
          <a:p>
            <a:r>
              <a:rPr lang="en-US" dirty="0" smtClean="0"/>
              <a:t>6. Disable the vertex arrays</a:t>
            </a:r>
          </a:p>
          <a:p>
            <a:endParaRPr lang="en-US" dirty="0" smtClean="0"/>
          </a:p>
          <a:p>
            <a:r>
              <a:rPr lang="en-US" dirty="0" smtClean="0"/>
              <a:t>I'll probably alternate between immediate mode and vertex arrays throughout the class. Newer versions of OpenGL also support </a:t>
            </a:r>
            <a:r>
              <a:rPr lang="en-US" dirty="0" smtClean="0"/>
              <a:t>v</a:t>
            </a:r>
            <a:r>
              <a:rPr lang="en-US" dirty="0" smtClean="0"/>
              <a:t>ertex buffer objects (</a:t>
            </a:r>
            <a:r>
              <a:rPr lang="en-US" dirty="0" err="1" smtClean="0"/>
              <a:t>VBOs</a:t>
            </a:r>
            <a:r>
              <a:rPr lang="en-US" dirty="0" smtClean="0"/>
              <a:t>) and vertex array objects (</a:t>
            </a:r>
            <a:r>
              <a:rPr lang="en-US" dirty="0" err="1" smtClean="0"/>
              <a:t>VAOs</a:t>
            </a:r>
            <a:r>
              <a:rPr lang="en-US" dirty="0" smtClean="0"/>
              <a:t>).</a:t>
            </a:r>
          </a:p>
          <a:p>
            <a:endParaRPr lang="en-US" dirty="0" smtClean="0"/>
          </a:p>
          <a:p>
            <a:endParaRPr lang="en-US" dirty="0" smtClean="0"/>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Vertex Arrays - simple 1 triangle example</a:t>
            </a:r>
            <a:endParaRPr lang="en-US" dirty="0"/>
          </a:p>
        </p:txBody>
      </p:sp>
      <p:sp>
        <p:nvSpPr>
          <p:cNvPr id="3" name="Content Placeholder 2"/>
          <p:cNvSpPr>
            <a:spLocks noGrp="1"/>
          </p:cNvSpPr>
          <p:nvPr>
            <p:ph idx="1"/>
          </p:nvPr>
        </p:nvSpPr>
        <p:spPr>
          <a:xfrm>
            <a:off x="100923" y="672869"/>
            <a:ext cx="8940052" cy="5803865"/>
          </a:xfrm>
        </p:spPr>
        <p:txBody>
          <a:bodyPr>
            <a:normAutofit/>
          </a:bodyPr>
          <a:lstStyle/>
          <a:p>
            <a:r>
              <a:rPr lang="en-US" sz="1200" dirty="0" smtClean="0"/>
              <a:t>//global data arrays</a:t>
            </a:r>
          </a:p>
          <a:p>
            <a:r>
              <a:rPr lang="en-US" sz="1200" dirty="0" smtClean="0"/>
              <a:t>float </a:t>
            </a:r>
            <a:r>
              <a:rPr lang="en-US" sz="1200" dirty="0" err="1" smtClean="0"/>
              <a:t>c</a:t>
            </a:r>
            <a:r>
              <a:rPr lang="en-US" sz="1200" dirty="0" smtClean="0"/>
              <a:t>[] = { 1.0, 0.0, 0.0, </a:t>
            </a:r>
            <a:r>
              <a:rPr lang="en-US" sz="1200" dirty="0" smtClean="0"/>
              <a:t>1.0,</a:t>
            </a:r>
            <a:r>
              <a:rPr lang="en-US" sz="1200" dirty="0" smtClean="0"/>
              <a:t>	</a:t>
            </a:r>
            <a:r>
              <a:rPr lang="en-US" sz="1200" dirty="0" smtClean="0"/>
              <a:t>0.0</a:t>
            </a:r>
            <a:r>
              <a:rPr lang="en-US" sz="1200" dirty="0" smtClean="0"/>
              <a:t>, 1.0, 0.0, 1.0, </a:t>
            </a:r>
            <a:r>
              <a:rPr lang="en-US" sz="1200" dirty="0" smtClean="0"/>
              <a:t> 	0.0</a:t>
            </a:r>
            <a:r>
              <a:rPr lang="en-US" sz="1200" dirty="0" smtClean="0"/>
              <a:t>, 0.0, 1.0, 1.0 };</a:t>
            </a:r>
          </a:p>
          <a:p>
            <a:r>
              <a:rPr lang="en-US" sz="1200" dirty="0" smtClean="0"/>
              <a:t>float </a:t>
            </a:r>
            <a:r>
              <a:rPr lang="en-US" sz="1200" dirty="0" err="1" smtClean="0"/>
              <a:t>t</a:t>
            </a:r>
            <a:r>
              <a:rPr lang="en-US" sz="1200" dirty="0" smtClean="0"/>
              <a:t>[] = { 0.0, </a:t>
            </a:r>
            <a:r>
              <a:rPr lang="en-US" sz="1200" dirty="0" smtClean="0"/>
              <a:t>0.0,    			1.0</a:t>
            </a:r>
            <a:r>
              <a:rPr lang="en-US" sz="1200" dirty="0" smtClean="0"/>
              <a:t>, 0.0</a:t>
            </a:r>
            <a:r>
              <a:rPr lang="en-US" sz="1200" dirty="0" smtClean="0"/>
              <a:t>,   		0.5</a:t>
            </a:r>
            <a:r>
              <a:rPr lang="en-US" sz="1200" dirty="0" smtClean="0"/>
              <a:t>, </a:t>
            </a:r>
            <a:r>
              <a:rPr lang="en-US" sz="1200" dirty="0" smtClean="0"/>
              <a:t>1.0 </a:t>
            </a:r>
            <a:r>
              <a:rPr lang="en-US" sz="1200" dirty="0" smtClean="0"/>
              <a:t>};</a:t>
            </a:r>
          </a:p>
          <a:p>
            <a:r>
              <a:rPr lang="en-US" sz="1200" dirty="0" smtClean="0"/>
              <a:t>float </a:t>
            </a:r>
            <a:r>
              <a:rPr lang="en-US" sz="1200" dirty="0" err="1" smtClean="0"/>
              <a:t>n</a:t>
            </a:r>
            <a:r>
              <a:rPr lang="en-US" sz="1200" dirty="0" smtClean="0"/>
              <a:t>[] = { 0.0, 0.0, 1.0,   </a:t>
            </a:r>
            <a:r>
              <a:rPr lang="en-US" sz="1200" dirty="0" smtClean="0"/>
              <a:t> 		0.0</a:t>
            </a:r>
            <a:r>
              <a:rPr lang="en-US" sz="1200" dirty="0" smtClean="0"/>
              <a:t>, 0.0, 1.0,  </a:t>
            </a:r>
            <a:r>
              <a:rPr lang="en-US" sz="1200" dirty="0" smtClean="0"/>
              <a:t> 	0.0</a:t>
            </a:r>
            <a:r>
              <a:rPr lang="en-US" sz="1200" dirty="0" smtClean="0"/>
              <a:t>, 0.0, 1.0 };</a:t>
            </a:r>
          </a:p>
          <a:p>
            <a:r>
              <a:rPr lang="en-US" sz="1200" dirty="0" smtClean="0"/>
              <a:t>float </a:t>
            </a:r>
            <a:r>
              <a:rPr lang="en-US" sz="1200" dirty="0" err="1" smtClean="0"/>
              <a:t>v</a:t>
            </a:r>
            <a:r>
              <a:rPr lang="en-US" sz="1200" dirty="0" smtClean="0"/>
              <a:t>[] = { -1.0, -1.0, 0.0,   </a:t>
            </a:r>
            <a:r>
              <a:rPr lang="en-US" sz="1200" dirty="0" smtClean="0"/>
              <a:t> 	1.0</a:t>
            </a:r>
            <a:r>
              <a:rPr lang="en-US" sz="1200" dirty="0" smtClean="0"/>
              <a:t>, 1.0, 0.0,  </a:t>
            </a:r>
            <a:r>
              <a:rPr lang="en-US" sz="1200" dirty="0" smtClean="0"/>
              <a:t> 	0.0</a:t>
            </a:r>
            <a:r>
              <a:rPr lang="en-US" sz="1200" dirty="0" smtClean="0"/>
              <a:t>, 1.0, 0.0 };</a:t>
            </a:r>
            <a:endParaRPr lang="en-US" sz="1200" dirty="0" smtClean="0"/>
          </a:p>
          <a:p>
            <a:endParaRPr lang="en-US" sz="1200" dirty="0" smtClean="0"/>
          </a:p>
          <a:p>
            <a:r>
              <a:rPr lang="en-US" sz="1200" dirty="0" smtClean="0"/>
              <a:t>//enable each type of array (the only one that is *required* is GL_VERTEX_ARRAY)</a:t>
            </a:r>
          </a:p>
          <a:p>
            <a:r>
              <a:rPr lang="en-US" sz="1200" dirty="0" err="1" smtClean="0"/>
              <a:t>glEnableClientState</a:t>
            </a:r>
            <a:r>
              <a:rPr lang="en-US" sz="1200" dirty="0" err="1" smtClean="0"/>
              <a:t>(GL_COLOR_ARRAY</a:t>
            </a:r>
            <a:r>
              <a:rPr lang="en-US" sz="1200" dirty="0" smtClean="0"/>
              <a:t>);</a:t>
            </a:r>
          </a:p>
          <a:p>
            <a:r>
              <a:rPr lang="en-US" sz="1200" dirty="0" err="1" smtClean="0"/>
              <a:t>glEnableClientState(GL_TEXTURE_COORD_ARRAY</a:t>
            </a:r>
            <a:r>
              <a:rPr lang="en-US" sz="1200" dirty="0" smtClean="0"/>
              <a:t>);</a:t>
            </a:r>
          </a:p>
          <a:p>
            <a:r>
              <a:rPr lang="en-US" sz="1200" dirty="0" err="1" smtClean="0"/>
              <a:t>glEnableClientState(GL_NORMAL_ARRAY</a:t>
            </a:r>
            <a:r>
              <a:rPr lang="en-US" sz="1200" dirty="0" smtClean="0"/>
              <a:t>);  </a:t>
            </a:r>
          </a:p>
          <a:p>
            <a:r>
              <a:rPr lang="en-US" sz="1200" dirty="0" err="1" smtClean="0"/>
              <a:t>glEnableClientState(GL_VERTEX_ARRAY</a:t>
            </a:r>
            <a:r>
              <a:rPr lang="en-US" sz="1200" dirty="0" smtClean="0"/>
              <a:t>);</a:t>
            </a:r>
            <a:endParaRPr lang="en-US" sz="1200" dirty="0" smtClean="0"/>
          </a:p>
          <a:p>
            <a:endParaRPr lang="en-US" sz="1200" dirty="0" smtClean="0"/>
          </a:p>
          <a:p>
            <a:r>
              <a:rPr lang="en-US" sz="1200" dirty="0" smtClean="0"/>
              <a:t>//point into the each of the enabled arrays</a:t>
            </a:r>
          </a:p>
          <a:p>
            <a:r>
              <a:rPr lang="en-US" sz="1200" dirty="0" smtClean="0"/>
              <a:t>glColorPointer</a:t>
            </a:r>
            <a:r>
              <a:rPr lang="en-US" sz="1200" dirty="0" smtClean="0"/>
              <a:t>(4, GL_FLOAT, 0, </a:t>
            </a:r>
            <a:r>
              <a:rPr lang="en-US" sz="1200" dirty="0" err="1" smtClean="0"/>
              <a:t>c</a:t>
            </a:r>
            <a:r>
              <a:rPr lang="en-US" sz="1200" dirty="0" smtClean="0"/>
              <a:t>); //4 because using RGBA</a:t>
            </a:r>
          </a:p>
          <a:p>
            <a:r>
              <a:rPr lang="en-US" sz="1200" dirty="0" smtClean="0"/>
              <a:t>glTexCoordPointer</a:t>
            </a:r>
            <a:r>
              <a:rPr lang="en-US" sz="1200" dirty="0" smtClean="0"/>
              <a:t>(2, </a:t>
            </a:r>
            <a:r>
              <a:rPr lang="en-US" sz="1200" dirty="0" smtClean="0"/>
              <a:t>GL_FLOAT, 0, </a:t>
            </a:r>
            <a:r>
              <a:rPr lang="en-US" sz="1200" dirty="0" err="1" smtClean="0"/>
              <a:t>t</a:t>
            </a:r>
            <a:r>
              <a:rPr lang="en-US" sz="1200" dirty="0" smtClean="0"/>
              <a:t>); //2 because using 2D texture</a:t>
            </a:r>
          </a:p>
          <a:p>
            <a:r>
              <a:rPr lang="en-US" sz="1200" dirty="0" smtClean="0"/>
              <a:t>glNormalPointer</a:t>
            </a:r>
            <a:r>
              <a:rPr lang="en-US" sz="1200" dirty="0" smtClean="0"/>
              <a:t>(3, GL_FLOAT, 0,</a:t>
            </a:r>
            <a:r>
              <a:rPr lang="en-US" sz="1200" dirty="0" smtClean="0"/>
              <a:t> </a:t>
            </a:r>
            <a:r>
              <a:rPr lang="en-US" sz="1200" dirty="0" err="1" smtClean="0"/>
              <a:t>n</a:t>
            </a:r>
            <a:r>
              <a:rPr lang="en-US" sz="1200" dirty="0" smtClean="0"/>
              <a:t>); //3 because using 3D normal vector</a:t>
            </a:r>
          </a:p>
          <a:p>
            <a:r>
              <a:rPr lang="en-US" sz="1200" dirty="0" smtClean="0"/>
              <a:t>glVertexPointer</a:t>
            </a:r>
            <a:r>
              <a:rPr lang="en-US" sz="1200" dirty="0" smtClean="0"/>
              <a:t>(3, GL_FLOAT, 0, </a:t>
            </a:r>
            <a:r>
              <a:rPr lang="en-US" sz="1200" dirty="0" err="1" smtClean="0"/>
              <a:t>v</a:t>
            </a:r>
            <a:r>
              <a:rPr lang="en-US" sz="1200" dirty="0" smtClean="0"/>
              <a:t>); </a:t>
            </a:r>
            <a:r>
              <a:rPr lang="en-US" sz="1200" dirty="0" smtClean="0"/>
              <a:t>/</a:t>
            </a:r>
            <a:r>
              <a:rPr lang="en-US" sz="1200" dirty="0" smtClean="0"/>
              <a:t>/3 because using </a:t>
            </a:r>
            <a:r>
              <a:rPr lang="en-US" sz="1200" dirty="0" smtClean="0"/>
              <a:t>3D</a:t>
            </a:r>
            <a:r>
              <a:rPr lang="en-US" sz="1200" dirty="0" smtClean="0"/>
              <a:t> points</a:t>
            </a:r>
          </a:p>
          <a:p>
            <a:endParaRPr lang="en-US" sz="1200" dirty="0" smtClean="0"/>
          </a:p>
          <a:p>
            <a:r>
              <a:rPr lang="en-US" sz="1200" dirty="0" smtClean="0"/>
              <a:t>//send the data in one big chunk</a:t>
            </a:r>
          </a:p>
          <a:p>
            <a:r>
              <a:rPr lang="en-US" sz="1200" dirty="0" err="1" smtClean="0"/>
              <a:t>glDrawArrays(</a:t>
            </a:r>
            <a:r>
              <a:rPr lang="en-US" sz="1200" dirty="0" err="1" smtClean="0"/>
              <a:t>GL_TRIANGLES</a:t>
            </a:r>
            <a:r>
              <a:rPr lang="en-US" sz="1200" dirty="0" smtClean="0"/>
              <a:t>, 0, </a:t>
            </a:r>
            <a:r>
              <a:rPr lang="en-US" sz="1200" dirty="0" smtClean="0"/>
              <a:t>1); //type of primitive, offset, number of each primitive</a:t>
            </a:r>
          </a:p>
          <a:p>
            <a:endParaRPr lang="en-US" sz="1200" dirty="0" smtClean="0"/>
          </a:p>
          <a:p>
            <a:r>
              <a:rPr lang="en-US" sz="1200" dirty="0" smtClean="0"/>
              <a:t>//disable each type of array  </a:t>
            </a:r>
            <a:endParaRPr lang="en-US" sz="1200" dirty="0" smtClean="0"/>
          </a:p>
          <a:p>
            <a:r>
              <a:rPr lang="en-US" sz="1200" dirty="0" err="1" smtClean="0"/>
              <a:t>glDisableClientState(GL_COLOR_ARRAY</a:t>
            </a:r>
            <a:r>
              <a:rPr lang="en-US" sz="1200" dirty="0" smtClean="0"/>
              <a:t>);</a:t>
            </a:r>
          </a:p>
          <a:p>
            <a:r>
              <a:rPr lang="en-US" sz="1200" dirty="0" err="1" smtClean="0"/>
              <a:t>glDisableClientState(GL_TEXTURE_COORD_ARRAY</a:t>
            </a:r>
            <a:r>
              <a:rPr lang="en-US" sz="1200" dirty="0" smtClean="0"/>
              <a:t>);</a:t>
            </a:r>
          </a:p>
          <a:p>
            <a:r>
              <a:rPr lang="en-US" sz="1200" dirty="0" err="1" smtClean="0"/>
              <a:t>glDisableClientState(GL_NORMAL_ARRAY</a:t>
            </a:r>
            <a:r>
              <a:rPr lang="en-US" sz="1200" dirty="0" smtClean="0"/>
              <a:t>);</a:t>
            </a:r>
          </a:p>
          <a:p>
            <a:r>
              <a:rPr lang="en-US" sz="1200" dirty="0" err="1" smtClean="0"/>
              <a:t>glDisableClientState(GL_VERTEX_ARRAY</a:t>
            </a:r>
            <a:r>
              <a:rPr lang="en-US" sz="1200" dirty="0" smtClean="0"/>
              <a:t>);</a:t>
            </a:r>
          </a:p>
          <a:p>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Assignments</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A</a:t>
            </a:r>
          </a:p>
          <a:p>
            <a:r>
              <a:rPr lang="en-US" dirty="0" smtClean="0"/>
              <a:t>1. Write a simple OBJ loader (or find an existing library, or modify my program) that loads in a mesh of your choice, making sure it fits on the screen. </a:t>
            </a:r>
          </a:p>
          <a:p>
            <a:r>
              <a:rPr lang="en-US" dirty="0" smtClean="0"/>
              <a:t>2. Store the mesh into appropriate data structures (</a:t>
            </a:r>
            <a:r>
              <a:rPr lang="en-US" dirty="0" err="1" smtClean="0"/>
              <a:t>ie</a:t>
            </a:r>
            <a:r>
              <a:rPr lang="en-US" dirty="0" smtClean="0"/>
              <a:t>, </a:t>
            </a:r>
            <a:r>
              <a:rPr lang="en-US" dirty="0" err="1" smtClean="0"/>
              <a:t>normals</a:t>
            </a:r>
            <a:r>
              <a:rPr lang="en-US" dirty="0" smtClean="0"/>
              <a:t>, </a:t>
            </a:r>
            <a:r>
              <a:rPr lang="en-US" dirty="0" err="1" smtClean="0"/>
              <a:t>tex-coords</a:t>
            </a:r>
            <a:r>
              <a:rPr lang="en-US" dirty="0" smtClean="0"/>
              <a:t>, and vertices) and display using vertex arrays. Use some form of lighting and texturing. </a:t>
            </a:r>
          </a:p>
          <a:p>
            <a:r>
              <a:rPr lang="en-US" dirty="0" smtClean="0"/>
              <a:t>3. Write a simple camera that lets you orbit around the y-axis of the mesh when you press down the left or right keys</a:t>
            </a:r>
          </a:p>
          <a:p>
            <a:endParaRPr lang="en-US" dirty="0" smtClean="0"/>
          </a:p>
          <a:p>
            <a:r>
              <a:rPr lang="en-US" dirty="0" smtClean="0"/>
              <a:t>B</a:t>
            </a:r>
          </a:p>
          <a:p>
            <a:r>
              <a:rPr lang="en-US" dirty="0" smtClean="0"/>
              <a:t>Make this a height map... show how to load this in</a:t>
            </a:r>
          </a:p>
          <a:p>
            <a:r>
              <a:rPr lang="en-US" dirty="0" smtClean="0"/>
              <a:t>Write code that correctly textures your landscape (either as a quad strip or triangle strip) using one or more images. Image you are writing a game where you are a tank, and you have a "first-person" view of the landscape from atop your tank. Write a simple camera that lets you move forward and backward, and to turn left or right by a small amount when you press the left and right keys.</a:t>
            </a:r>
          </a:p>
          <a:p>
            <a:endParaRPr lang="en-US" dirty="0" smtClean="0"/>
          </a:p>
          <a:p>
            <a:endParaRPr lang="en-US" dirty="0" smtClean="0"/>
          </a:p>
          <a:p>
            <a:endParaRPr lang="en-US" dirty="0" smtClean="0"/>
          </a:p>
          <a:p>
            <a:endParaRPr lang="en-US" dirty="0" smtClean="0"/>
          </a:p>
          <a:p>
            <a:r>
              <a:rPr lang="en-US" dirty="0" smtClean="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ttd</a:t>
            </a:r>
            <a:r>
              <a:rPr lang="en-US" dirty="0" smtClean="0"/>
              <a:t>:</a:t>
            </a:r>
          </a:p>
          <a:p>
            <a:endParaRPr lang="en-US" dirty="0" smtClean="0"/>
          </a:p>
          <a:p>
            <a:r>
              <a:rPr lang="en-US" dirty="0" smtClean="0"/>
              <a:t>header file,</a:t>
            </a:r>
          </a:p>
          <a:p>
            <a:r>
              <a:rPr lang="en-US" dirty="0" smtClean="0"/>
              <a:t>more demos, (load mesh) (vertex array) (</a:t>
            </a:r>
            <a:r>
              <a:rPr lang="en-US" dirty="0" err="1" smtClean="0"/>
              <a:t>gluquadrics</a:t>
            </a:r>
            <a:r>
              <a:rPr lang="en-US" dirty="0" smtClean="0"/>
              <a:t>)</a:t>
            </a:r>
          </a:p>
          <a:p>
            <a:endParaRPr lang="en-US" dirty="0" smtClean="0"/>
          </a:p>
          <a:p>
            <a:r>
              <a:rPr lang="en-US" dirty="0" smtClean="0"/>
              <a:t>height map using SOIL</a:t>
            </a:r>
          </a:p>
          <a:p>
            <a:endParaRPr lang="en-US" dirty="0" smtClean="0"/>
          </a:p>
          <a:p>
            <a:endParaRPr lang="en-US" dirty="0" smtClean="0"/>
          </a:p>
          <a:p>
            <a:r>
              <a:rPr lang="en-US" dirty="0" smtClean="0"/>
              <a:t>later on... </a:t>
            </a:r>
            <a:r>
              <a:rPr lang="en-US" smtClean="0"/>
              <a:t>environment maps...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Pipeline</a:t>
            </a:r>
            <a:endParaRPr lang="en-US" dirty="0"/>
          </a:p>
        </p:txBody>
      </p:sp>
      <p:sp>
        <p:nvSpPr>
          <p:cNvPr id="3" name="Content Placeholder 2"/>
          <p:cNvSpPr>
            <a:spLocks noGrp="1"/>
          </p:cNvSpPr>
          <p:nvPr>
            <p:ph idx="1"/>
          </p:nvPr>
        </p:nvSpPr>
        <p:spPr/>
        <p:txBody>
          <a:bodyPr/>
          <a:lstStyle/>
          <a:p>
            <a:endParaRPr lang="en-US" dirty="0" smtClean="0"/>
          </a:p>
          <a:p>
            <a:r>
              <a:rPr lang="en-US" dirty="0" smtClean="0"/>
              <a:t>practically...</a:t>
            </a:r>
          </a:p>
          <a:p>
            <a:endParaRPr lang="en-US" dirty="0" smtClean="0"/>
          </a:p>
          <a:p>
            <a:r>
              <a:rPr lang="en-US" dirty="0" smtClean="0"/>
              <a:t>1. calculate PROJECTION matrix (the lens of your camera)</a:t>
            </a:r>
          </a:p>
          <a:p>
            <a:r>
              <a:rPr lang="en-US" dirty="0" smtClean="0"/>
              <a:t>2. calculate MODELVIEW matrix (positions the drawing "cursor")</a:t>
            </a:r>
          </a:p>
          <a:p>
            <a:r>
              <a:rPr lang="en-US" dirty="0" smtClean="0"/>
              <a:t>3. set-up LIGHTING</a:t>
            </a:r>
          </a:p>
          <a:p>
            <a:r>
              <a:rPr lang="en-US" dirty="0" smtClean="0"/>
              <a:t>4. set-up MATERIALS</a:t>
            </a:r>
          </a:p>
          <a:p>
            <a:r>
              <a:rPr lang="en-US" dirty="0" smtClean="0"/>
              <a:t>5</a:t>
            </a:r>
            <a:r>
              <a:rPr lang="en-US" dirty="0" smtClean="0"/>
              <a:t>. bind TEXTURES</a:t>
            </a:r>
          </a:p>
          <a:p>
            <a:r>
              <a:rPr lang="en-US" dirty="0" smtClean="0"/>
              <a:t>6. send information to the graphics card :</a:t>
            </a:r>
          </a:p>
          <a:p>
            <a:r>
              <a:rPr lang="en-US" dirty="0" smtClean="0"/>
              <a:t>	for each vertex, you can send a color, a normal, and a texture coordinate</a:t>
            </a:r>
          </a:p>
          <a:p>
            <a:r>
              <a:rPr lang="en-US" dirty="0" smtClean="0"/>
              <a:t>	</a:t>
            </a:r>
          </a:p>
          <a:p>
            <a:r>
              <a:rPr lang="en-US" dirty="0" smtClean="0"/>
              <a:t>	glTexCoord2f(u, </a:t>
            </a:r>
            <a:r>
              <a:rPr lang="en-US" dirty="0" err="1" smtClean="0"/>
              <a:t>v</a:t>
            </a:r>
            <a:r>
              <a:rPr lang="en-US" dirty="0" smtClean="0"/>
              <a:t>); //between 0f and 1f, used for TEXTURING</a:t>
            </a:r>
          </a:p>
          <a:p>
            <a:r>
              <a:rPr lang="en-US" dirty="0" smtClean="0"/>
              <a:t>	glNormal3f(x, </a:t>
            </a:r>
            <a:r>
              <a:rPr lang="en-US" dirty="0" err="1" smtClean="0"/>
              <a:t>y</a:t>
            </a:r>
            <a:r>
              <a:rPr lang="en-US" dirty="0" smtClean="0"/>
              <a:t>, </a:t>
            </a:r>
            <a:r>
              <a:rPr lang="en-US" dirty="0" err="1" smtClean="0"/>
              <a:t>z</a:t>
            </a:r>
            <a:r>
              <a:rPr lang="en-US" dirty="0" smtClean="0"/>
              <a:t>); //used for LIGHTING CALCULATIONS</a:t>
            </a:r>
          </a:p>
          <a:p>
            <a:r>
              <a:rPr lang="en-US" dirty="0" smtClean="0"/>
              <a:t>	</a:t>
            </a:r>
            <a:r>
              <a:rPr lang="en-US" dirty="0" smtClean="0"/>
              <a:t>glColor3f(r, </a:t>
            </a:r>
            <a:r>
              <a:rPr lang="en-US" dirty="0" err="1" smtClean="0"/>
              <a:t>g</a:t>
            </a:r>
            <a:r>
              <a:rPr lang="en-US" dirty="0" smtClean="0"/>
              <a:t>, </a:t>
            </a:r>
            <a:r>
              <a:rPr lang="en-US" dirty="0" err="1" smtClean="0"/>
              <a:t>b</a:t>
            </a:r>
            <a:r>
              <a:rPr lang="en-US" dirty="0" smtClean="0"/>
              <a:t>); //between 0f and 1f</a:t>
            </a:r>
          </a:p>
          <a:p>
            <a:r>
              <a:rPr lang="en-US" dirty="0" smtClean="0"/>
              <a:t>	glVertex3f(x, </a:t>
            </a:r>
            <a:r>
              <a:rPr lang="en-US" dirty="0" err="1" smtClean="0"/>
              <a:t>y</a:t>
            </a:r>
            <a:r>
              <a:rPr lang="en-US" dirty="0" smtClean="0"/>
              <a:t>, </a:t>
            </a:r>
            <a:r>
              <a:rPr lang="en-US" dirty="0" err="1" smtClean="0"/>
              <a:t>z</a:t>
            </a:r>
            <a:r>
              <a:rPr lang="en-US" dirty="0" smtClean="0"/>
              <a:t>); </a:t>
            </a:r>
          </a:p>
          <a:p>
            <a:r>
              <a:rPr lang="en-US" dirty="0" smtClean="0"/>
              <a:t> </a:t>
            </a:r>
          </a:p>
          <a:p>
            <a:r>
              <a:rPr lang="en-US" dirty="0"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Textures</a:t>
            </a:r>
            <a:endParaRPr lang="en-US" dirty="0"/>
          </a:p>
        </p:txBody>
      </p:sp>
      <p:sp>
        <p:nvSpPr>
          <p:cNvPr id="3" name="Content Placeholder 2"/>
          <p:cNvSpPr>
            <a:spLocks noGrp="1"/>
          </p:cNvSpPr>
          <p:nvPr>
            <p:ph idx="1"/>
          </p:nvPr>
        </p:nvSpPr>
        <p:spPr/>
        <p:txBody>
          <a:bodyPr/>
          <a:lstStyle/>
          <a:p>
            <a:r>
              <a:rPr lang="en-US" dirty="0" smtClean="0"/>
              <a:t>Texturing allows you to place images on top of your geometry.</a:t>
            </a:r>
          </a:p>
          <a:p>
            <a:endParaRPr lang="en-US" dirty="0" smtClean="0"/>
          </a:p>
          <a:p>
            <a:r>
              <a:rPr lang="en-US" dirty="0" smtClean="0"/>
              <a:t>The general idea has the following steps:</a:t>
            </a:r>
          </a:p>
          <a:p>
            <a:endParaRPr lang="en-US" dirty="0" smtClean="0"/>
          </a:p>
          <a:p>
            <a:r>
              <a:rPr lang="en-US" dirty="0" smtClean="0"/>
              <a:t>A. loading and initializing the texture</a:t>
            </a:r>
          </a:p>
          <a:p>
            <a:r>
              <a:rPr lang="en-US" dirty="0" smtClean="0"/>
              <a:t>1) load an image file (jpg, bmp, </a:t>
            </a:r>
            <a:r>
              <a:rPr lang="en-US" dirty="0" err="1" smtClean="0"/>
              <a:t>png</a:t>
            </a:r>
            <a:r>
              <a:rPr lang="en-US" dirty="0" smtClean="0"/>
              <a:t>, etc) into your program</a:t>
            </a:r>
          </a:p>
          <a:p>
            <a:r>
              <a:rPr lang="en-US" dirty="0" smtClean="0"/>
              <a:t>2) generate space for this texture and give that space an ID</a:t>
            </a:r>
          </a:p>
          <a:p>
            <a:r>
              <a:rPr lang="en-US" dirty="0" smtClean="0"/>
              <a:t>3) bind that texture to the GL context</a:t>
            </a:r>
          </a:p>
          <a:p>
            <a:r>
              <a:rPr lang="en-US" dirty="0" smtClean="0"/>
              <a:t>4) set parameters for the texture</a:t>
            </a:r>
          </a:p>
          <a:p>
            <a:r>
              <a:rPr lang="en-US" dirty="0" smtClean="0"/>
              <a:t>5) load the image into the texture</a:t>
            </a:r>
          </a:p>
          <a:p>
            <a:endParaRPr lang="en-US" dirty="0" smtClean="0"/>
          </a:p>
          <a:p>
            <a:r>
              <a:rPr lang="en-US" dirty="0" smtClean="0"/>
              <a:t>B. using the texture (within your display loop)</a:t>
            </a:r>
          </a:p>
          <a:p>
            <a:r>
              <a:rPr lang="en-US" dirty="0" smtClean="0"/>
              <a:t>1) enable texturing</a:t>
            </a:r>
          </a:p>
          <a:p>
            <a:r>
              <a:rPr lang="en-US" dirty="0" smtClean="0"/>
              <a:t>2) bind the pre-loaded texture to the GL context</a:t>
            </a:r>
          </a:p>
          <a:p>
            <a:r>
              <a:rPr lang="en-US" dirty="0" smtClean="0"/>
              <a:t>3) begin drawing geometry</a:t>
            </a:r>
          </a:p>
          <a:p>
            <a:r>
              <a:rPr lang="en-US" dirty="0" smtClean="0"/>
              <a:t>for each primitive: </a:t>
            </a:r>
          </a:p>
          <a:p>
            <a:r>
              <a:rPr lang="en-US" dirty="0" smtClean="0"/>
              <a:t>	</a:t>
            </a:r>
            <a:r>
              <a:rPr lang="en-US" dirty="0" smtClean="0"/>
              <a:t>4) pass in texture coordinates</a:t>
            </a:r>
          </a:p>
          <a:p>
            <a:r>
              <a:rPr lang="en-US" dirty="0" smtClean="0"/>
              <a:t>	5) pass in vertices</a:t>
            </a:r>
          </a:p>
          <a:p>
            <a:r>
              <a:rPr lang="en-US" dirty="0" smtClean="0"/>
              <a:t>6) stop drawing geometry</a:t>
            </a:r>
          </a:p>
          <a:p>
            <a:r>
              <a:rPr lang="en-US" dirty="0" smtClean="0"/>
              <a:t>7) disable texturing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Textures</a:t>
            </a:r>
            <a:endParaRPr lang="en-US" dirty="0"/>
          </a:p>
        </p:txBody>
      </p:sp>
      <p:sp>
        <p:nvSpPr>
          <p:cNvPr id="3" name="Content Placeholder 2"/>
          <p:cNvSpPr>
            <a:spLocks noGrp="1"/>
          </p:cNvSpPr>
          <p:nvPr>
            <p:ph idx="1"/>
          </p:nvPr>
        </p:nvSpPr>
        <p:spPr/>
        <p:txBody>
          <a:bodyPr/>
          <a:lstStyle/>
          <a:p>
            <a:r>
              <a:rPr lang="en-US" dirty="0" smtClean="0"/>
              <a:t>This is a lot of steps... many platforms (JOGL, P5, OF) simplify the steps for you. </a:t>
            </a:r>
          </a:p>
          <a:p>
            <a:endParaRPr lang="en-US" dirty="0" smtClean="0"/>
          </a:p>
          <a:p>
            <a:r>
              <a:rPr lang="en-US" dirty="0" smtClean="0"/>
              <a:t>If you are using GLUT there are some good utility libraries that handle loading images for you (SOIL, </a:t>
            </a:r>
            <a:r>
              <a:rPr lang="en-US" dirty="0" err="1" smtClean="0"/>
              <a:t>DevIL</a:t>
            </a:r>
            <a:r>
              <a:rPr lang="en-US" dirty="0" smtClean="0"/>
              <a:t>, </a:t>
            </a:r>
            <a:r>
              <a:rPr lang="en-US" dirty="0" err="1" smtClean="0"/>
              <a:t>libpng</a:t>
            </a:r>
            <a:r>
              <a:rPr lang="en-US" dirty="0" smtClean="0"/>
              <a:t>, etc).</a:t>
            </a:r>
          </a:p>
          <a:p>
            <a:endParaRPr lang="en-US" dirty="0" smtClean="0"/>
          </a:p>
          <a:p>
            <a:r>
              <a:rPr lang="en-US" dirty="0" smtClean="0"/>
              <a:t>Once you've loaded the image into the texture, it's sent directly to the graphics card, and using it thereafter is extremely fast. So in general, textures are loaded in the initialization phase of your application, but then used within the display loop.</a:t>
            </a:r>
          </a:p>
          <a:p>
            <a:endParaRPr lang="en-US" dirty="0" smtClean="0"/>
          </a:p>
          <a:p>
            <a:r>
              <a:rPr lang="en-US" dirty="0" smtClean="0"/>
              <a:t>Without going into too many details, here are commands for loading your image into a texture:</a:t>
            </a:r>
          </a:p>
          <a:p>
            <a:endParaRPr lang="en-US" dirty="0" smtClean="0"/>
          </a:p>
          <a:p>
            <a:endParaRPr lang="en-US" dirty="0" smtClean="0"/>
          </a:p>
          <a:p>
            <a:endParaRPr lang="en-US" dirty="0" smtClean="0"/>
          </a:p>
          <a:p>
            <a:endParaRPr lang="en-US" dirty="0" smtClean="0"/>
          </a:p>
          <a:p>
            <a:endParaRPr lang="en-US" dirty="0" smtClean="0"/>
          </a:p>
          <a:p>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Textures</a:t>
            </a:r>
            <a:endParaRPr lang="en-US" dirty="0"/>
          </a:p>
        </p:txBody>
      </p:sp>
      <p:sp>
        <p:nvSpPr>
          <p:cNvPr id="3" name="Content Placeholder 2"/>
          <p:cNvSpPr>
            <a:spLocks noGrp="1"/>
          </p:cNvSpPr>
          <p:nvPr>
            <p:ph idx="1"/>
          </p:nvPr>
        </p:nvSpPr>
        <p:spPr/>
        <p:txBody>
          <a:bodyPr/>
          <a:lstStyle/>
          <a:p>
            <a:r>
              <a:rPr lang="en-US" dirty="0" smtClean="0"/>
              <a:t>//load an image...</a:t>
            </a:r>
          </a:p>
          <a:p>
            <a:r>
              <a:rPr lang="en-US" dirty="0" err="1" smtClean="0"/>
              <a:t>img</a:t>
            </a:r>
            <a:r>
              <a:rPr lang="en-US" dirty="0" smtClean="0"/>
              <a:t> = ... (see </a:t>
            </a:r>
            <a:r>
              <a:rPr lang="en-US" dirty="0" err="1" smtClean="0"/>
              <a:t>NeHe</a:t>
            </a:r>
            <a:r>
              <a:rPr lang="en-US" dirty="0" smtClean="0"/>
              <a:t> site for an .bmp example, or </a:t>
            </a:r>
            <a:r>
              <a:rPr lang="en-US" dirty="0" err="1" smtClean="0"/>
              <a:t>libpng</a:t>
            </a:r>
            <a:r>
              <a:rPr lang="en-US" dirty="0" smtClean="0"/>
              <a:t> for .</a:t>
            </a:r>
            <a:r>
              <a:rPr lang="en-US" dirty="0" err="1" smtClean="0"/>
              <a:t>png</a:t>
            </a:r>
            <a:r>
              <a:rPr lang="en-US" dirty="0" smtClean="0"/>
              <a:t>, etc)</a:t>
            </a:r>
          </a:p>
          <a:p>
            <a:endParaRPr lang="en-US" dirty="0" smtClean="0"/>
          </a:p>
          <a:p>
            <a:r>
              <a:rPr lang="en-US" dirty="0" smtClean="0"/>
              <a:t>/</a:t>
            </a:r>
            <a:r>
              <a:rPr lang="en-US" dirty="0" smtClean="0"/>
              <a:t>/</a:t>
            </a:r>
            <a:r>
              <a:rPr lang="en-US" dirty="0" smtClean="0"/>
              <a:t>create </a:t>
            </a:r>
            <a:r>
              <a:rPr lang="en-US" dirty="0" smtClean="0"/>
              <a:t>space for one texture, which can be referred to by the </a:t>
            </a:r>
            <a:r>
              <a:rPr lang="en-US" dirty="0" err="1" smtClean="0"/>
              <a:t>int</a:t>
            </a:r>
            <a:r>
              <a:rPr lang="en-US" dirty="0" smtClean="0"/>
              <a:t> </a:t>
            </a:r>
            <a:r>
              <a:rPr lang="en-US" dirty="0" err="1" smtClean="0"/>
              <a:t>texID</a:t>
            </a:r>
            <a:endParaRPr lang="en-US" dirty="0" smtClean="0"/>
          </a:p>
          <a:p>
            <a:r>
              <a:rPr lang="en-US" b="1" dirty="0" err="1" smtClean="0"/>
              <a:t>int</a:t>
            </a:r>
            <a:r>
              <a:rPr lang="en-US" b="1" dirty="0" smtClean="0"/>
              <a:t> </a:t>
            </a:r>
            <a:r>
              <a:rPr lang="en-US" b="1" dirty="0" err="1" smtClean="0"/>
              <a:t>texID</a:t>
            </a:r>
            <a:r>
              <a:rPr lang="en-US" b="1" dirty="0" smtClean="0"/>
              <a:t>;</a:t>
            </a:r>
            <a:endParaRPr lang="en-US" b="1" dirty="0" smtClean="0"/>
          </a:p>
          <a:p>
            <a:r>
              <a:rPr lang="en-US" b="1" dirty="0" smtClean="0"/>
              <a:t>glGenTextures(1, &amp;</a:t>
            </a:r>
            <a:r>
              <a:rPr lang="en-US" b="1" dirty="0" err="1" smtClean="0"/>
              <a:t>texID</a:t>
            </a:r>
            <a:r>
              <a:rPr lang="en-US" b="1" dirty="0" smtClean="0"/>
              <a:t>); </a:t>
            </a:r>
          </a:p>
          <a:p>
            <a:endParaRPr lang="en-US" dirty="0" smtClean="0"/>
          </a:p>
          <a:p>
            <a:r>
              <a:rPr lang="en-US" dirty="0" smtClean="0"/>
              <a:t>//bind the (empty) texture to the GL context</a:t>
            </a:r>
          </a:p>
          <a:p>
            <a:r>
              <a:rPr lang="en-US" b="1" dirty="0" smtClean="0"/>
              <a:t>glBindTexture(GL_TEXTURE_2D, </a:t>
            </a:r>
            <a:r>
              <a:rPr lang="en-US" b="1" dirty="0" err="1" smtClean="0"/>
              <a:t>texID</a:t>
            </a:r>
            <a:r>
              <a:rPr lang="en-US" b="1" dirty="0" smtClean="0"/>
              <a:t>);</a:t>
            </a:r>
          </a:p>
          <a:p>
            <a:endParaRPr lang="en-US" dirty="0" smtClean="0"/>
          </a:p>
          <a:p>
            <a:r>
              <a:rPr lang="en-US" dirty="0" smtClean="0"/>
              <a:t>//define what happens if we go beyond the bounds of our texture</a:t>
            </a:r>
          </a:p>
          <a:p>
            <a:r>
              <a:rPr lang="en-US" b="1" dirty="0" smtClean="0"/>
              <a:t>glTexParameteri(GL_TEXTURE_2D, GL_TEXTURE_WRAP_S, GL_REPEAT);</a:t>
            </a:r>
          </a:p>
          <a:p>
            <a:r>
              <a:rPr lang="en-US" b="1" dirty="0" smtClean="0"/>
              <a:t>glTexParameteri(GL_TEXTURE_2D, </a:t>
            </a:r>
            <a:r>
              <a:rPr lang="en-US" b="1" dirty="0" smtClean="0"/>
              <a:t>GL_TEXTURE_WRAP_T, </a:t>
            </a:r>
            <a:r>
              <a:rPr lang="en-US" b="1" dirty="0" smtClean="0"/>
              <a:t>GL_REPEAT)</a:t>
            </a:r>
            <a:r>
              <a:rPr lang="en-US" b="1" dirty="0" smtClean="0"/>
              <a:t>;</a:t>
            </a:r>
          </a:p>
          <a:p>
            <a:endParaRPr lang="en-US" dirty="0" smtClean="0"/>
          </a:p>
          <a:p>
            <a:r>
              <a:rPr lang="en-US" dirty="0" smtClean="0"/>
              <a:t>//define the filtering -- what happens if the geometry is bigger/smaller than the </a:t>
            </a:r>
            <a:r>
              <a:rPr lang="en-US" dirty="0" err="1" smtClean="0"/>
              <a:t>img</a:t>
            </a:r>
            <a:endParaRPr lang="en-US" dirty="0" smtClean="0"/>
          </a:p>
          <a:p>
            <a:r>
              <a:rPr lang="en-US" b="1" dirty="0" smtClean="0"/>
              <a:t>glTexParameteri(GL_TEXTURE_2D, GL_TEXTURE_MIN_FILTER, GL_LINEAR);</a:t>
            </a:r>
          </a:p>
          <a:p>
            <a:r>
              <a:rPr lang="en-US" b="1" dirty="0" smtClean="0"/>
              <a:t>glTexParameteri(GL_TEXTURE_2D, </a:t>
            </a:r>
            <a:r>
              <a:rPr lang="en-US" b="1" dirty="0" smtClean="0"/>
              <a:t>GL_TEXTURE_MAX_FILTER</a:t>
            </a:r>
            <a:r>
              <a:rPr lang="en-US" b="1" dirty="0" smtClean="0"/>
              <a:t>, </a:t>
            </a:r>
            <a:r>
              <a:rPr lang="en-US" b="1" dirty="0" smtClean="0"/>
              <a:t>GL_LINEAR);</a:t>
            </a:r>
          </a:p>
          <a:p>
            <a:endParaRPr lang="en-US" dirty="0" smtClean="0"/>
          </a:p>
          <a:p>
            <a:r>
              <a:rPr lang="en-US" dirty="0" smtClean="0"/>
              <a:t>//load the image into the texture</a:t>
            </a:r>
          </a:p>
          <a:p>
            <a:r>
              <a:rPr lang="en-US" b="1" dirty="0" smtClean="0"/>
              <a:t>glTexImage2D(GL_TEXTURE_2D, 0, GL_RGBA, </a:t>
            </a:r>
            <a:r>
              <a:rPr lang="en-US" b="1" dirty="0" err="1" smtClean="0"/>
              <a:t>imgW</a:t>
            </a:r>
            <a:r>
              <a:rPr lang="en-US" b="1" dirty="0" smtClean="0"/>
              <a:t>, </a:t>
            </a:r>
            <a:r>
              <a:rPr lang="en-US" b="1" dirty="0" err="1" smtClean="0"/>
              <a:t>imgH</a:t>
            </a:r>
            <a:r>
              <a:rPr lang="en-US" b="1" dirty="0" smtClean="0"/>
              <a:t>, 0, GL_RGBA, GL_UNSIGNED_BYTE, </a:t>
            </a:r>
            <a:r>
              <a:rPr lang="en-US" b="1" dirty="0" err="1" smtClean="0"/>
              <a:t>img</a:t>
            </a:r>
            <a:r>
              <a:rPr lang="en-US" b="1" dirty="0" smtClean="0"/>
              <a:t>);</a:t>
            </a:r>
          </a:p>
          <a:p>
            <a:endParaRPr lang="en-US" dirty="0" smtClean="0"/>
          </a:p>
          <a:p>
            <a:endParaRPr lang="en-US" dirty="0" smtClean="0"/>
          </a:p>
          <a:p>
            <a:endParaRPr lang="en-US" dirty="0" smtClean="0"/>
          </a:p>
          <a:p>
            <a:endParaRPr lang="en-US" dirty="0" smtClean="0"/>
          </a:p>
          <a:p>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Loaders</a:t>
            </a:r>
            <a:endParaRPr lang="en-US" dirty="0"/>
          </a:p>
        </p:txBody>
      </p:sp>
      <p:sp>
        <p:nvSpPr>
          <p:cNvPr id="3" name="Content Placeholder 2"/>
          <p:cNvSpPr>
            <a:spLocks noGrp="1"/>
          </p:cNvSpPr>
          <p:nvPr>
            <p:ph idx="1"/>
          </p:nvPr>
        </p:nvSpPr>
        <p:spPr/>
        <p:txBody>
          <a:bodyPr/>
          <a:lstStyle/>
          <a:p>
            <a:r>
              <a:rPr lang="en-US" dirty="0" smtClean="0"/>
              <a:t>There are various helper libraries for loading in images into a byte array, or directly into an OpenGL texture. A simple cross-platform that supports jpegs, </a:t>
            </a:r>
            <a:r>
              <a:rPr lang="en-US" dirty="0" err="1" smtClean="0"/>
              <a:t>pngs</a:t>
            </a:r>
            <a:r>
              <a:rPr lang="en-US" dirty="0" smtClean="0"/>
              <a:t>, etc, is called SOIL ("simple </a:t>
            </a:r>
            <a:r>
              <a:rPr lang="en-US" dirty="0" err="1" smtClean="0"/>
              <a:t>opengl</a:t>
            </a:r>
            <a:r>
              <a:rPr lang="en-US" dirty="0" smtClean="0"/>
              <a:t> image loader"):</a:t>
            </a:r>
          </a:p>
          <a:p>
            <a:endParaRPr lang="en-US" dirty="0" smtClean="0"/>
          </a:p>
          <a:p>
            <a:r>
              <a:rPr lang="en-US" dirty="0" smtClean="0"/>
              <a:t>	http</a:t>
            </a:r>
            <a:r>
              <a:rPr lang="en-US" dirty="0" smtClean="0"/>
              <a:t>://</a:t>
            </a:r>
            <a:r>
              <a:rPr lang="en-US" dirty="0" err="1" smtClean="0"/>
              <a:t>www.lonesock.net/</a:t>
            </a:r>
            <a:r>
              <a:rPr lang="en-US" dirty="0" err="1" smtClean="0"/>
              <a:t>soil.html</a:t>
            </a:r>
            <a:endParaRPr lang="en-US" dirty="0" smtClean="0"/>
          </a:p>
          <a:p>
            <a:endParaRPr lang="en-US" dirty="0" smtClean="0"/>
          </a:p>
          <a:p>
            <a:r>
              <a:rPr lang="en-US" dirty="0" smtClean="0"/>
              <a:t>&gt; </a:t>
            </a:r>
            <a:r>
              <a:rPr lang="en-US" dirty="0" err="1" smtClean="0"/>
              <a:t>cd</a:t>
            </a:r>
            <a:r>
              <a:rPr lang="en-US" dirty="0" smtClean="0"/>
              <a:t> </a:t>
            </a:r>
            <a:r>
              <a:rPr lang="en-US" dirty="0" err="1" smtClean="0"/>
              <a:t>wherever_you_put_the_soil_directory/projects</a:t>
            </a:r>
            <a:r>
              <a:rPr lang="en-US" dirty="0" err="1" smtClean="0"/>
              <a:t>/makefile</a:t>
            </a:r>
            <a:r>
              <a:rPr lang="en-US" dirty="0" smtClean="0"/>
              <a:t> </a:t>
            </a:r>
          </a:p>
          <a:p>
            <a:r>
              <a:rPr lang="en-US" dirty="0" smtClean="0"/>
              <a:t>&gt; </a:t>
            </a:r>
            <a:r>
              <a:rPr lang="en-US" dirty="0" err="1" smtClean="0"/>
              <a:t>mkdir</a:t>
            </a:r>
            <a:r>
              <a:rPr lang="en-US" dirty="0" smtClean="0"/>
              <a:t> </a:t>
            </a:r>
            <a:r>
              <a:rPr lang="en-US" dirty="0" err="1" smtClean="0"/>
              <a:t>obj</a:t>
            </a:r>
            <a:r>
              <a:rPr lang="en-US" dirty="0" smtClean="0"/>
              <a:t> </a:t>
            </a:r>
          </a:p>
          <a:p>
            <a:endParaRPr lang="en-US" dirty="0" smtClean="0"/>
          </a:p>
          <a:p>
            <a:r>
              <a:rPr lang="en-US" dirty="0" smtClean="0"/>
              <a:t>open </a:t>
            </a:r>
            <a:r>
              <a:rPr lang="en-US" dirty="0" smtClean="0"/>
              <a:t>up the </a:t>
            </a:r>
            <a:r>
              <a:rPr lang="en-US" dirty="0" err="1" smtClean="0"/>
              <a:t>makefile</a:t>
            </a:r>
            <a:r>
              <a:rPr lang="en-US" dirty="0" smtClean="0"/>
              <a:t> and replace the line starting with "</a:t>
            </a:r>
            <a:r>
              <a:rPr lang="en-US" dirty="0" smtClean="0"/>
              <a:t>CXXFLAGS" </a:t>
            </a:r>
            <a:r>
              <a:rPr lang="en-US" dirty="0" smtClean="0"/>
              <a:t>so that it indicates the 64 bit </a:t>
            </a:r>
            <a:r>
              <a:rPr lang="en-US" dirty="0" smtClean="0"/>
              <a:t>architecture:</a:t>
            </a:r>
          </a:p>
          <a:p>
            <a:endParaRPr lang="en-US" dirty="0" smtClean="0"/>
          </a:p>
          <a:p>
            <a:r>
              <a:rPr lang="en-US" dirty="0" smtClean="0"/>
              <a:t>CXXFLAGS </a:t>
            </a:r>
            <a:r>
              <a:rPr lang="en-US" dirty="0" smtClean="0"/>
              <a:t>= -arch i386 -arch x86_64 -O2 -</a:t>
            </a:r>
            <a:r>
              <a:rPr lang="en-US" dirty="0" err="1" smtClean="0"/>
              <a:t>s</a:t>
            </a:r>
            <a:r>
              <a:rPr lang="en-US" dirty="0" smtClean="0"/>
              <a:t> -</a:t>
            </a:r>
            <a:r>
              <a:rPr lang="en-US" dirty="0" smtClean="0"/>
              <a:t>Wall</a:t>
            </a:r>
          </a:p>
          <a:p>
            <a:endParaRPr lang="en-US" dirty="0" smtClean="0"/>
          </a:p>
          <a:p>
            <a:r>
              <a:rPr lang="en-US" dirty="0" smtClean="0"/>
              <a:t>&gt; make</a:t>
            </a:r>
          </a:p>
          <a:p>
            <a:r>
              <a:rPr lang="en-US" dirty="0" smtClean="0"/>
              <a:t>&gt; </a:t>
            </a:r>
            <a:r>
              <a:rPr lang="en-US" dirty="0" err="1" smtClean="0"/>
              <a:t>sudo</a:t>
            </a:r>
            <a:r>
              <a:rPr lang="en-US" dirty="0" smtClean="0"/>
              <a:t> </a:t>
            </a:r>
            <a:r>
              <a:rPr lang="en-US" dirty="0" smtClean="0"/>
              <a:t>make </a:t>
            </a:r>
            <a:r>
              <a:rPr lang="en-US" dirty="0" smtClean="0"/>
              <a:t>install</a:t>
            </a:r>
          </a:p>
          <a:p>
            <a:endParaRPr lang="en-US" dirty="0" smtClean="0"/>
          </a:p>
          <a:p>
            <a:r>
              <a:rPr lang="en-US" dirty="0" smtClean="0"/>
              <a:t>Now </a:t>
            </a:r>
            <a:r>
              <a:rPr lang="en-US" dirty="0" smtClean="0"/>
              <a:t>you can use the SOIL library for </a:t>
            </a:r>
            <a:r>
              <a:rPr lang="en-US" dirty="0" err="1" smtClean="0"/>
              <a:t>opengl</a:t>
            </a:r>
            <a:r>
              <a:rPr lang="en-US" dirty="0" smtClean="0"/>
              <a:t> like so</a:t>
            </a:r>
            <a:r>
              <a:rPr lang="en-US" dirty="0" smtClean="0"/>
              <a:t>:</a:t>
            </a:r>
          </a:p>
          <a:p>
            <a:endParaRPr lang="en-US" dirty="0" smtClean="0"/>
          </a:p>
          <a:p>
            <a:r>
              <a:rPr lang="en-US" dirty="0" smtClean="0"/>
              <a:t>&gt; </a:t>
            </a:r>
            <a:r>
              <a:rPr lang="en-US" dirty="0" err="1" smtClean="0"/>
              <a:t>gcc</a:t>
            </a:r>
            <a:r>
              <a:rPr lang="en-US" dirty="0" smtClean="0"/>
              <a:t> </a:t>
            </a:r>
            <a:r>
              <a:rPr lang="en-US" dirty="0" smtClean="0"/>
              <a:t>-</a:t>
            </a:r>
            <a:r>
              <a:rPr lang="en-US" dirty="0" err="1" smtClean="0"/>
              <a:t>lSOIL</a:t>
            </a:r>
            <a:r>
              <a:rPr lang="en-US" dirty="0" smtClean="0"/>
              <a:t> -framework GLUT -framework OpenGL -framework Cocoa </a:t>
            </a:r>
            <a:r>
              <a:rPr lang="en-US" dirty="0" err="1" smtClean="0"/>
              <a:t>main.c</a:t>
            </a:r>
            <a:r>
              <a:rPr lang="en-US" dirty="0" smtClean="0"/>
              <a:t> -</a:t>
            </a:r>
            <a:r>
              <a:rPr lang="en-US" dirty="0" err="1" smtClean="0"/>
              <a:t>o</a:t>
            </a:r>
            <a:r>
              <a:rPr lang="en-US" dirty="0" smtClean="0"/>
              <a:t> main ; ./main</a:t>
            </a:r>
            <a:endParaRPr lang="en-US"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Loaders</a:t>
            </a:r>
            <a:endParaRPr lang="en-US" dirty="0"/>
          </a:p>
        </p:txBody>
      </p:sp>
      <p:sp>
        <p:nvSpPr>
          <p:cNvPr id="3" name="Content Placeholder 2"/>
          <p:cNvSpPr>
            <a:spLocks noGrp="1"/>
          </p:cNvSpPr>
          <p:nvPr>
            <p:ph idx="1"/>
          </p:nvPr>
        </p:nvSpPr>
        <p:spPr/>
        <p:txBody>
          <a:bodyPr/>
          <a:lstStyle/>
          <a:p>
            <a:r>
              <a:rPr lang="en-US" dirty="0" smtClean="0"/>
              <a:t>Example, call this function after the GL context is created and before the main loop: </a:t>
            </a:r>
          </a:p>
          <a:p>
            <a:endParaRPr lang="en-US" dirty="0" smtClean="0"/>
          </a:p>
          <a:p>
            <a:r>
              <a:rPr lang="en-US" b="1" dirty="0" err="1" smtClean="0"/>
              <a:t>GLuint</a:t>
            </a:r>
            <a:r>
              <a:rPr lang="en-US" b="1" dirty="0" smtClean="0"/>
              <a:t> </a:t>
            </a:r>
            <a:r>
              <a:rPr lang="en-US" b="1" dirty="0" err="1" smtClean="0"/>
              <a:t>texID</a:t>
            </a:r>
            <a:r>
              <a:rPr lang="en-US" b="1" dirty="0" smtClean="0"/>
              <a:t>;</a:t>
            </a:r>
            <a:r>
              <a:rPr lang="en-US" dirty="0" smtClean="0"/>
              <a:t> //id for the texture</a:t>
            </a:r>
          </a:p>
          <a:p>
            <a:endParaRPr lang="en-US" dirty="0" smtClean="0"/>
          </a:p>
          <a:p>
            <a:r>
              <a:rPr lang="en-US" b="1" dirty="0" smtClean="0"/>
              <a:t>void </a:t>
            </a:r>
            <a:r>
              <a:rPr lang="en-US" b="1" dirty="0" err="1" smtClean="0"/>
              <a:t>loadTextures</a:t>
            </a:r>
            <a:r>
              <a:rPr lang="en-US" b="1" dirty="0" smtClean="0"/>
              <a:t>() </a:t>
            </a:r>
            <a:r>
              <a:rPr lang="en-US" b="1" dirty="0" smtClean="0"/>
              <a:t>{ </a:t>
            </a:r>
            <a:endParaRPr lang="en-US" b="1" dirty="0" smtClean="0"/>
          </a:p>
          <a:p>
            <a:r>
              <a:rPr lang="en-US" b="1" dirty="0" smtClean="0"/>
              <a:t>  </a:t>
            </a:r>
            <a:r>
              <a:rPr lang="en-US" b="1" dirty="0" err="1" smtClean="0"/>
              <a:t>texID</a:t>
            </a:r>
            <a:r>
              <a:rPr lang="en-US" b="1" dirty="0" smtClean="0"/>
              <a:t> </a:t>
            </a:r>
            <a:r>
              <a:rPr lang="en-US" b="1" dirty="0" smtClean="0"/>
              <a:t>= </a:t>
            </a:r>
            <a:r>
              <a:rPr lang="en-US" b="1" dirty="0" err="1" smtClean="0"/>
              <a:t>SOIL_load_OGL_texture</a:t>
            </a:r>
            <a:r>
              <a:rPr lang="en-US" b="1" dirty="0" smtClean="0"/>
              <a:t> </a:t>
            </a:r>
            <a:r>
              <a:rPr lang="en-US" b="1" dirty="0" smtClean="0"/>
              <a:t>(</a:t>
            </a:r>
            <a:endParaRPr lang="en-US" b="1" dirty="0" smtClean="0"/>
          </a:p>
          <a:p>
            <a:r>
              <a:rPr lang="en-US" b="1" dirty="0" smtClean="0"/>
              <a:t>     </a:t>
            </a:r>
            <a:r>
              <a:rPr lang="en-US" b="1" dirty="0" smtClean="0"/>
              <a:t>"</a:t>
            </a:r>
            <a:r>
              <a:rPr lang="en-US" b="1" dirty="0" err="1" smtClean="0"/>
              <a:t>your_image_file.jpg</a:t>
            </a:r>
            <a:r>
              <a:rPr lang="en-US" b="1" dirty="0" smtClean="0"/>
              <a:t>",</a:t>
            </a:r>
          </a:p>
          <a:p>
            <a:r>
              <a:rPr lang="en-US" b="1" dirty="0" smtClean="0"/>
              <a:t>     SOIL_LOAD_AUTO,</a:t>
            </a:r>
          </a:p>
          <a:p>
            <a:r>
              <a:rPr lang="en-US" b="1" dirty="0" smtClean="0"/>
              <a:t>     SOIL_CREATE_NEW_ID,</a:t>
            </a:r>
          </a:p>
          <a:p>
            <a:r>
              <a:rPr lang="en-US" b="1" dirty="0" smtClean="0"/>
              <a:t>     SOIL_FLAG_MIPMAPS | </a:t>
            </a:r>
            <a:r>
              <a:rPr lang="en-US" b="1" dirty="0" smtClean="0"/>
              <a:t>SOIL_FLAG_INVERT_Y</a:t>
            </a:r>
          </a:p>
          <a:p>
            <a:r>
              <a:rPr lang="en-US" b="1" dirty="0" smtClean="0"/>
              <a:t>    );</a:t>
            </a:r>
          </a:p>
          <a:p>
            <a:endParaRPr lang="en-US" dirty="0" smtClean="0"/>
          </a:p>
          <a:p>
            <a:r>
              <a:rPr lang="en-US" dirty="0" smtClean="0"/>
              <a:t>  /* check for an error during the load process */</a:t>
            </a:r>
          </a:p>
          <a:p>
            <a:r>
              <a:rPr lang="en-US" dirty="0" smtClean="0"/>
              <a:t>  </a:t>
            </a:r>
            <a:r>
              <a:rPr lang="en-US" b="1" dirty="0" smtClean="0"/>
              <a:t>if( 0 == </a:t>
            </a:r>
            <a:r>
              <a:rPr lang="en-US" b="1" dirty="0" err="1" smtClean="0"/>
              <a:t>texID</a:t>
            </a:r>
            <a:r>
              <a:rPr lang="en-US" b="1" dirty="0" smtClean="0"/>
              <a:t> )</a:t>
            </a:r>
            <a:r>
              <a:rPr lang="en-US" b="1" dirty="0" smtClean="0"/>
              <a:t> </a:t>
            </a:r>
            <a:r>
              <a:rPr lang="en-US" b="1" dirty="0" smtClean="0"/>
              <a:t>{</a:t>
            </a:r>
            <a:endParaRPr lang="en-US" b="1" dirty="0" smtClean="0"/>
          </a:p>
          <a:p>
            <a:r>
              <a:rPr lang="en-US" b="1" dirty="0" smtClean="0"/>
              <a:t>    </a:t>
            </a:r>
            <a:r>
              <a:rPr lang="en-US" b="1" dirty="0" err="1" smtClean="0"/>
              <a:t>printf</a:t>
            </a:r>
            <a:r>
              <a:rPr lang="en-US" b="1" dirty="0" smtClean="0"/>
              <a:t>( "SOIL loading error: '%</a:t>
            </a:r>
            <a:r>
              <a:rPr lang="en-US" b="1" dirty="0" err="1" smtClean="0"/>
              <a:t>s'\n</a:t>
            </a:r>
            <a:r>
              <a:rPr lang="en-US" b="1" dirty="0" smtClean="0"/>
              <a:t>", </a:t>
            </a:r>
            <a:r>
              <a:rPr lang="en-US" b="1" dirty="0" err="1" smtClean="0"/>
              <a:t>SOIL_last_result</a:t>
            </a:r>
            <a:r>
              <a:rPr lang="en-US" b="1" dirty="0" smtClean="0"/>
              <a:t>() );</a:t>
            </a:r>
          </a:p>
          <a:p>
            <a:r>
              <a:rPr lang="en-US" b="1" dirty="0" smtClean="0"/>
              <a:t>  }</a:t>
            </a:r>
          </a:p>
          <a:p>
            <a:r>
              <a:rPr lang="en-US" b="1" dirty="0" smtClean="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Textures</a:t>
            </a:r>
            <a:endParaRPr lang="en-US" dirty="0"/>
          </a:p>
        </p:txBody>
      </p:sp>
      <p:sp>
        <p:nvSpPr>
          <p:cNvPr id="3" name="Content Placeholder 2"/>
          <p:cNvSpPr>
            <a:spLocks noGrp="1"/>
          </p:cNvSpPr>
          <p:nvPr>
            <p:ph idx="1"/>
          </p:nvPr>
        </p:nvSpPr>
        <p:spPr/>
        <p:txBody>
          <a:bodyPr/>
          <a:lstStyle/>
          <a:p>
            <a:r>
              <a:rPr lang="en-US" dirty="0" smtClean="0"/>
              <a:t>And here are the commands for applying the texture to geometry:</a:t>
            </a:r>
          </a:p>
          <a:p>
            <a:endParaRPr lang="en-US" dirty="0" smtClean="0"/>
          </a:p>
          <a:p>
            <a:r>
              <a:rPr lang="en-US" dirty="0" smtClean="0"/>
              <a:t>//turn on texturing</a:t>
            </a:r>
          </a:p>
          <a:p>
            <a:r>
              <a:rPr lang="en-US" b="1" dirty="0" smtClean="0"/>
              <a:t>glEnable(GL_TEXTURE_2D);</a:t>
            </a:r>
          </a:p>
          <a:p>
            <a:endParaRPr lang="en-US" dirty="0" smtClean="0"/>
          </a:p>
          <a:p>
            <a:r>
              <a:rPr lang="en-US" dirty="0" smtClean="0"/>
              <a:t>//bind the (empty) texture to the GL context</a:t>
            </a:r>
            <a:endParaRPr lang="en-US" dirty="0" smtClean="0"/>
          </a:p>
          <a:p>
            <a:r>
              <a:rPr lang="en-US" b="1" dirty="0" smtClean="0"/>
              <a:t>glBindTexture(GL_TEXTURE_2D, </a:t>
            </a:r>
            <a:r>
              <a:rPr lang="en-US" b="1" dirty="0" err="1" smtClean="0"/>
              <a:t>texID</a:t>
            </a:r>
            <a:r>
              <a:rPr lang="en-US" b="1" dirty="0" smtClean="0"/>
              <a:t>);</a:t>
            </a:r>
          </a:p>
          <a:p>
            <a:endParaRPr lang="en-US" dirty="0" smtClean="0"/>
          </a:p>
          <a:p>
            <a:r>
              <a:rPr lang="en-US" dirty="0" smtClean="0"/>
              <a:t>//draw the geometry, indicating the texture coordinates</a:t>
            </a:r>
          </a:p>
          <a:p>
            <a:r>
              <a:rPr lang="en-US" b="1" dirty="0" err="1" smtClean="0"/>
              <a:t>glBegin(GL_QUADS</a:t>
            </a:r>
            <a:r>
              <a:rPr lang="en-US" b="1" dirty="0" smtClean="0"/>
              <a:t>);</a:t>
            </a:r>
          </a:p>
          <a:p>
            <a:r>
              <a:rPr lang="en-US" b="1" dirty="0" smtClean="0"/>
              <a:t>glTexCoord2f(0.0, 0.0);</a:t>
            </a:r>
          </a:p>
          <a:p>
            <a:r>
              <a:rPr lang="en-US" b="1" dirty="0" smtClean="0"/>
              <a:t>glVertex3f(-1.0, -1.0, 0.0);</a:t>
            </a:r>
          </a:p>
          <a:p>
            <a:r>
              <a:rPr lang="en-US" b="1" dirty="0" smtClean="0"/>
              <a:t>glTexCoord2f</a:t>
            </a:r>
            <a:r>
              <a:rPr lang="en-US" b="1" dirty="0" smtClean="0"/>
              <a:t>(1.0, 0.0)</a:t>
            </a:r>
            <a:r>
              <a:rPr lang="en-US" b="1" dirty="0" smtClean="0"/>
              <a:t>;</a:t>
            </a:r>
          </a:p>
          <a:p>
            <a:r>
              <a:rPr lang="en-US" b="1" dirty="0" smtClean="0"/>
              <a:t>glVertex3f</a:t>
            </a:r>
            <a:r>
              <a:rPr lang="en-US" b="1" dirty="0" smtClean="0"/>
              <a:t>(1.0, </a:t>
            </a:r>
            <a:r>
              <a:rPr lang="en-US" b="1" dirty="0" smtClean="0"/>
              <a:t>-</a:t>
            </a:r>
            <a:r>
              <a:rPr lang="en-US" b="1" dirty="0" smtClean="0"/>
              <a:t>1.0, 0.0)</a:t>
            </a:r>
            <a:r>
              <a:rPr lang="en-US" b="1" dirty="0" smtClean="0"/>
              <a:t>;</a:t>
            </a:r>
            <a:endParaRPr lang="en-US" b="1" dirty="0" smtClean="0"/>
          </a:p>
          <a:p>
            <a:r>
              <a:rPr lang="en-US" b="1" dirty="0" smtClean="0"/>
              <a:t>glTexCoord2f</a:t>
            </a:r>
            <a:r>
              <a:rPr lang="en-US" b="1" dirty="0" smtClean="0"/>
              <a:t>(1.0, 1.0)</a:t>
            </a:r>
            <a:r>
              <a:rPr lang="en-US" b="1" dirty="0" smtClean="0"/>
              <a:t>;</a:t>
            </a:r>
          </a:p>
          <a:p>
            <a:r>
              <a:rPr lang="en-US" b="1" dirty="0" smtClean="0"/>
              <a:t>glVertex3f</a:t>
            </a:r>
            <a:r>
              <a:rPr lang="en-US" b="1" dirty="0" smtClean="0"/>
              <a:t>(1.0, 1.0, 0.0)</a:t>
            </a:r>
            <a:r>
              <a:rPr lang="en-US" b="1" dirty="0" smtClean="0"/>
              <a:t>;</a:t>
            </a:r>
            <a:endParaRPr lang="en-US" b="1" dirty="0" smtClean="0"/>
          </a:p>
          <a:p>
            <a:r>
              <a:rPr lang="en-US" b="1" dirty="0" smtClean="0"/>
              <a:t>glTexCoord2f(</a:t>
            </a:r>
            <a:r>
              <a:rPr lang="en-US" b="1" dirty="0" smtClean="0"/>
              <a:t>0.0, 1.0)</a:t>
            </a:r>
            <a:r>
              <a:rPr lang="en-US" b="1" dirty="0" smtClean="0"/>
              <a:t>;</a:t>
            </a:r>
          </a:p>
          <a:p>
            <a:r>
              <a:rPr lang="en-US" b="1" dirty="0" smtClean="0"/>
              <a:t>glVertex3f(-</a:t>
            </a:r>
            <a:r>
              <a:rPr lang="en-US" b="1" dirty="0" smtClean="0"/>
              <a:t>1.0, 1.0, 0.0)</a:t>
            </a:r>
            <a:r>
              <a:rPr lang="en-US" b="1" dirty="0" smtClean="0"/>
              <a:t>;</a:t>
            </a:r>
            <a:endParaRPr lang="en-US" b="1" dirty="0" smtClean="0"/>
          </a:p>
          <a:p>
            <a:r>
              <a:rPr lang="en-US" b="1" dirty="0" err="1" smtClean="0"/>
              <a:t>glEnd</a:t>
            </a:r>
            <a:r>
              <a:rPr lang="en-US" b="1" dirty="0" smtClean="0"/>
              <a:t>();</a:t>
            </a:r>
          </a:p>
          <a:p>
            <a:endParaRPr lang="en-US" dirty="0" smtClean="0"/>
          </a:p>
          <a:p>
            <a:r>
              <a:rPr lang="en-US" dirty="0" smtClean="0"/>
              <a:t>//turn off texturing</a:t>
            </a:r>
          </a:p>
          <a:p>
            <a:r>
              <a:rPr lang="en-US" b="1" dirty="0" smtClean="0"/>
              <a:t>glDisable(GL_TEXTURE_2D);</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Textures</a:t>
            </a:r>
            <a:endParaRPr lang="en-US" dirty="0"/>
          </a:p>
        </p:txBody>
      </p:sp>
      <p:sp>
        <p:nvSpPr>
          <p:cNvPr id="3" name="Content Placeholder 2"/>
          <p:cNvSpPr>
            <a:spLocks noGrp="1"/>
          </p:cNvSpPr>
          <p:nvPr>
            <p:ph idx="1"/>
          </p:nvPr>
        </p:nvSpPr>
        <p:spPr/>
        <p:txBody>
          <a:bodyPr/>
          <a:lstStyle/>
          <a:p>
            <a:endParaRPr lang="en-US" dirty="0" smtClean="0"/>
          </a:p>
          <a:p>
            <a:r>
              <a:rPr lang="en-US" dirty="0" smtClean="0"/>
              <a:t>Texture coordinates range from 0 to 1 in each direction. </a:t>
            </a:r>
          </a:p>
          <a:p>
            <a:endParaRPr lang="en-US" dirty="0" smtClean="0"/>
          </a:p>
          <a:p>
            <a:r>
              <a:rPr lang="en-US" dirty="0" smtClean="0"/>
              <a:t>That is, along the x-axis, 0f = 0% of the width, and 1f = 100% of the width, etc</a:t>
            </a:r>
          </a:p>
          <a:p>
            <a:endParaRPr lang="en-US" dirty="0" smtClean="0"/>
          </a:p>
          <a:p>
            <a:r>
              <a:rPr lang="en-US" dirty="0" smtClean="0"/>
              <a:t>If you go outside the bounds of the coordinates, it the texture will either clamp to the boundary, or repeat, depending on the parameter you've set when initially loading the image into the texture.</a:t>
            </a:r>
          </a:p>
          <a:p>
            <a:endParaRPr lang="en-US" dirty="0" smtClean="0"/>
          </a:p>
          <a:p>
            <a:r>
              <a:rPr lang="en-US" dirty="0" smtClean="0"/>
              <a:t>You don't necessarily need to include the full range of the texture, and you can potentially place multiple sub-images within a single image.</a:t>
            </a:r>
          </a:p>
          <a:p>
            <a:endParaRPr lang="en-US" dirty="0" smtClean="0"/>
          </a:p>
          <a:p>
            <a:endParaRPr lang="en-US" dirty="0" smtClean="0"/>
          </a:p>
          <a:p>
            <a:r>
              <a:rPr lang="en-US" dirty="0" smtClean="0"/>
              <a:t>Textures are a common way in which to send data to the graphics card to be used by GLSL </a:t>
            </a:r>
            <a:r>
              <a:rPr lang="en-US" dirty="0" err="1" smtClean="0"/>
              <a:t>shader</a:t>
            </a:r>
            <a:r>
              <a:rPr lang="en-US" dirty="0" smtClean="0"/>
              <a:t>, which we'll explore in a few weeks.</a:t>
            </a:r>
          </a:p>
          <a:p>
            <a:endParaRPr lang="en-US" dirty="0" smtClean="0"/>
          </a:p>
          <a:p>
            <a:endParaRPr lang="en-US" dirty="0" smtClean="0"/>
          </a:p>
          <a:p>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17326</TotalTime>
  <Words>2131</Words>
  <Application>Microsoft Macintosh PowerPoint</Application>
  <PresentationFormat>On-screen Show (4:3)</PresentationFormat>
  <Paragraphs>266</Paragraphs>
  <Slides>15</Slides>
  <Notes>0</Notes>
  <HiddenSlides>0</HiddenSlides>
  <MMClips>0</MMClips>
  <ScaleCrop>false</ScaleCrop>
  <HeadingPairs>
    <vt:vector size="4" baseType="variant">
      <vt:variant>
        <vt:lpstr>Design Template</vt:lpstr>
      </vt:variant>
      <vt:variant>
        <vt:i4>1</vt:i4>
      </vt:variant>
      <vt:variant>
        <vt:lpstr>Slide Titles</vt:lpstr>
      </vt:variant>
      <vt:variant>
        <vt:i4>15</vt:i4>
      </vt:variant>
    </vt:vector>
  </HeadingPairs>
  <TitlesOfParts>
    <vt:vector size="16" baseType="lpstr">
      <vt:lpstr>Office Theme</vt:lpstr>
      <vt:lpstr>Today's Agenda</vt:lpstr>
      <vt:lpstr>Rendering Pipeline</vt:lpstr>
      <vt:lpstr>Textures</vt:lpstr>
      <vt:lpstr>Textures</vt:lpstr>
      <vt:lpstr>Textures</vt:lpstr>
      <vt:lpstr>Image Loaders</vt:lpstr>
      <vt:lpstr>Image Loaders</vt:lpstr>
      <vt:lpstr>Textures</vt:lpstr>
      <vt:lpstr>Textures</vt:lpstr>
      <vt:lpstr>GLU geometry</vt:lpstr>
      <vt:lpstr>Loading models from external programs</vt:lpstr>
      <vt:lpstr>Vertex Arrays</vt:lpstr>
      <vt:lpstr>Vertex Arrays - simple 1 triangle example</vt:lpstr>
      <vt:lpstr>Assignments</vt:lpstr>
      <vt:lpstr>Slide 15</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Angus Forbes</dc:creator>
  <cp:lastModifiedBy>Angus Forbes</cp:lastModifiedBy>
  <cp:revision>56</cp:revision>
  <dcterms:created xsi:type="dcterms:W3CDTF">2011-01-10T22:49:08Z</dcterms:created>
  <dcterms:modified xsi:type="dcterms:W3CDTF">2011-01-18T23:45:38Z</dcterms:modified>
</cp:coreProperties>
</file>