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handoutMasters/handoutMaster1.xml" ContentType="application/vnd.openxmlformats-officedocument.presentationml.handoutMaster+xml"/>
  <Override PartName="/ppt/theme/theme2.xml" ContentType="application/vnd.openxmlformats-officedocument.theme+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8"/>
  </p:notesMasterIdLst>
  <p:handoutMasterIdLst>
    <p:handoutMasterId r:id="rId29"/>
  </p:handoutMasterIdLst>
  <p:sldIdLst>
    <p:sldId id="262" r:id="rId2"/>
    <p:sldId id="263" r:id="rId3"/>
    <p:sldId id="264" r:id="rId4"/>
    <p:sldId id="266" r:id="rId5"/>
    <p:sldId id="265" r:id="rId6"/>
    <p:sldId id="267" r:id="rId7"/>
    <p:sldId id="268" r:id="rId8"/>
    <p:sldId id="269" r:id="rId9"/>
    <p:sldId id="270" r:id="rId10"/>
    <p:sldId id="271" r:id="rId11"/>
    <p:sldId id="272" r:id="rId12"/>
    <p:sldId id="273" r:id="rId13"/>
    <p:sldId id="274" r:id="rId14"/>
    <p:sldId id="275" r:id="rId15"/>
    <p:sldId id="278" r:id="rId16"/>
    <p:sldId id="276" r:id="rId17"/>
    <p:sldId id="277" r:id="rId18"/>
    <p:sldId id="279" r:id="rId19"/>
    <p:sldId id="280" r:id="rId20"/>
    <p:sldId id="281" r:id="rId21"/>
    <p:sldId id="282" r:id="rId22"/>
    <p:sldId id="283" r:id="rId23"/>
    <p:sldId id="285" r:id="rId24"/>
    <p:sldId id="286" r:id="rId25"/>
    <p:sldId id="287" r:id="rId26"/>
    <p:sldId id="28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136" d="100"/>
          <a:sy n="136" d="100"/>
        </p:scale>
        <p:origin x="-13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1/10/11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1/10/11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474231" y="6476734"/>
            <a:ext cx="4477935" cy="246221"/>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i="1" baseline="0" dirty="0" smtClean="0"/>
              <a:t>Real-Time Graphics Programming       </a:t>
            </a:r>
            <a:r>
              <a:rPr lang="en-US" sz="1000" dirty="0" smtClean="0"/>
              <a:t>MAT</a:t>
            </a:r>
            <a:r>
              <a:rPr lang="en-US" sz="1000" baseline="0" dirty="0" smtClean="0"/>
              <a:t> 594CM </a:t>
            </a:r>
            <a:r>
              <a:rPr lang="en-US" sz="1000" baseline="0" dirty="0" smtClean="0"/>
              <a:t>_</a:t>
            </a:r>
            <a:r>
              <a:rPr lang="en-US" sz="1000" baseline="0" dirty="0" smtClean="0"/>
              <a:t> Winter 2011 </a:t>
            </a:r>
            <a:r>
              <a:rPr lang="en-US" sz="1000" baseline="0" dirty="0" smtClean="0"/>
              <a:t>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a:t>
            </a:r>
            <a:r>
              <a:rPr lang="en-US" dirty="0" smtClean="0"/>
              <a:t> Check your </a:t>
            </a:r>
            <a:r>
              <a:rPr lang="en-US" dirty="0" err="1" smtClean="0"/>
              <a:t>github</a:t>
            </a:r>
            <a:r>
              <a:rPr lang="en-US" dirty="0" smtClean="0"/>
              <a:t> repos</a:t>
            </a:r>
          </a:p>
          <a:p>
            <a:endParaRPr lang="en-US" dirty="0" smtClean="0"/>
          </a:p>
          <a:p>
            <a:r>
              <a:rPr lang="en-US" dirty="0" smtClean="0"/>
              <a:t>&gt;</a:t>
            </a:r>
            <a:r>
              <a:rPr lang="en-US" dirty="0" smtClean="0"/>
              <a:t> Overview of </a:t>
            </a:r>
            <a:r>
              <a:rPr lang="en-US" dirty="0" smtClean="0"/>
              <a:t>r</a:t>
            </a:r>
            <a:r>
              <a:rPr lang="en-US" dirty="0" smtClean="0"/>
              <a:t>endering </a:t>
            </a:r>
            <a:r>
              <a:rPr lang="en-US" dirty="0" smtClean="0"/>
              <a:t>p</a:t>
            </a:r>
            <a:r>
              <a:rPr lang="en-US" dirty="0" smtClean="0"/>
              <a:t>ipeline</a:t>
            </a:r>
          </a:p>
          <a:p>
            <a:endParaRPr lang="en-US" dirty="0" smtClean="0"/>
          </a:p>
          <a:p>
            <a:r>
              <a:rPr lang="en-US" dirty="0" smtClean="0"/>
              <a:t>&gt;</a:t>
            </a:r>
            <a:r>
              <a:rPr lang="en-US" dirty="0" smtClean="0"/>
              <a:t> Vertex pipeline</a:t>
            </a:r>
          </a:p>
          <a:p>
            <a:endParaRPr lang="en-US" dirty="0" smtClean="0"/>
          </a:p>
          <a:p>
            <a:r>
              <a:rPr lang="en-US" dirty="0" smtClean="0"/>
              <a:t>&gt; Coloring</a:t>
            </a:r>
          </a:p>
          <a:p>
            <a:endParaRPr lang="en-US" dirty="0" smtClean="0"/>
          </a:p>
          <a:p>
            <a:r>
              <a:rPr lang="en-US" dirty="0" smtClean="0"/>
              <a:t>&gt; </a:t>
            </a:r>
            <a:r>
              <a:rPr lang="en-US" dirty="0" smtClean="0"/>
              <a:t>Basic transformations (translate, rotate, scale)</a:t>
            </a:r>
          </a:p>
          <a:p>
            <a:endParaRPr lang="en-US" dirty="0" smtClean="0"/>
          </a:p>
          <a:p>
            <a:r>
              <a:rPr lang="en-US" dirty="0" smtClean="0"/>
              <a:t>&gt; Lighting / </a:t>
            </a:r>
            <a:r>
              <a:rPr lang="en-US" dirty="0" err="1" smtClean="0"/>
              <a:t>Normals</a:t>
            </a:r>
            <a:r>
              <a:rPr lang="en-US" dirty="0" smtClean="0"/>
              <a:t> / Materials</a:t>
            </a:r>
          </a:p>
          <a:p>
            <a:endParaRPr lang="en-US" dirty="0" smtClean="0"/>
          </a:p>
          <a:p>
            <a:r>
              <a:rPr lang="en-US" dirty="0" smtClean="0"/>
              <a:t>&gt; Texturing</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glBegin(GL_QUAD_STRIP</a:t>
            </a:r>
            <a:r>
              <a:rPr lang="en-US" dirty="0" smtClean="0"/>
              <a:t>);</a:t>
            </a:r>
          </a:p>
          <a:p>
            <a:endParaRPr lang="en-US" dirty="0" smtClean="0"/>
          </a:p>
          <a:p>
            <a:r>
              <a:rPr lang="en-US" dirty="0" smtClean="0"/>
              <a:t>glVertex3f(-1f, 0f, 0f);	//V1</a:t>
            </a:r>
          </a:p>
          <a:p>
            <a:r>
              <a:rPr lang="en-US" dirty="0" smtClean="0"/>
              <a:t>glVertex3f</a:t>
            </a:r>
            <a:r>
              <a:rPr lang="en-US" dirty="0" smtClean="0"/>
              <a:t>(-1f</a:t>
            </a:r>
            <a:r>
              <a:rPr lang="en-US" dirty="0" smtClean="0"/>
              <a:t>,</a:t>
            </a:r>
            <a:r>
              <a:rPr lang="en-US" dirty="0" smtClean="0"/>
              <a:t> 1f</a:t>
            </a:r>
            <a:r>
              <a:rPr lang="en-US" dirty="0" smtClean="0"/>
              <a:t>, 0f)</a:t>
            </a:r>
            <a:r>
              <a:rPr lang="en-US" dirty="0" smtClean="0"/>
              <a:t>;	//V2  </a:t>
            </a:r>
          </a:p>
          <a:p>
            <a:r>
              <a:rPr lang="en-US" dirty="0" smtClean="0"/>
              <a:t>glVertex3f</a:t>
            </a:r>
            <a:r>
              <a:rPr lang="en-US" dirty="0" smtClean="0"/>
              <a:t>(</a:t>
            </a:r>
            <a:r>
              <a:rPr lang="en-US" dirty="0" smtClean="0"/>
              <a:t>0</a:t>
            </a:r>
            <a:r>
              <a:rPr lang="en-US" dirty="0" smtClean="0"/>
              <a:t>f</a:t>
            </a:r>
            <a:r>
              <a:rPr lang="en-US" dirty="0" smtClean="0"/>
              <a:t>,</a:t>
            </a:r>
            <a:r>
              <a:rPr lang="en-US" dirty="0" smtClean="0"/>
              <a:t> 0f</a:t>
            </a:r>
            <a:r>
              <a:rPr lang="en-US" dirty="0" smtClean="0"/>
              <a:t>, 0f)</a:t>
            </a:r>
            <a:r>
              <a:rPr lang="en-US" dirty="0" smtClean="0"/>
              <a:t>;		//V3</a:t>
            </a:r>
          </a:p>
          <a:p>
            <a:r>
              <a:rPr lang="en-US" dirty="0" smtClean="0"/>
              <a:t>glVertex3f</a:t>
            </a:r>
            <a:r>
              <a:rPr lang="en-US" dirty="0" smtClean="0"/>
              <a:t>(</a:t>
            </a:r>
            <a:r>
              <a:rPr lang="en-US" dirty="0" smtClean="0"/>
              <a:t>0</a:t>
            </a:r>
            <a:r>
              <a:rPr lang="en-US" dirty="0" smtClean="0"/>
              <a:t>f</a:t>
            </a:r>
            <a:r>
              <a:rPr lang="en-US" dirty="0" smtClean="0"/>
              <a:t>,</a:t>
            </a:r>
            <a:r>
              <a:rPr lang="en-US" dirty="0" smtClean="0"/>
              <a:t> 1f</a:t>
            </a:r>
            <a:r>
              <a:rPr lang="en-US" dirty="0" smtClean="0"/>
              <a:t>, 0f)</a:t>
            </a:r>
            <a:r>
              <a:rPr lang="en-US" dirty="0" smtClean="0"/>
              <a:t>;		//V4</a:t>
            </a:r>
          </a:p>
          <a:p>
            <a:r>
              <a:rPr lang="en-US" dirty="0" smtClean="0"/>
              <a:t>glVertex3f</a:t>
            </a:r>
            <a:r>
              <a:rPr lang="en-US" dirty="0" smtClean="0"/>
              <a:t>(1f</a:t>
            </a:r>
            <a:r>
              <a:rPr lang="en-US" dirty="0" smtClean="0"/>
              <a:t>, 0f, 0f)</a:t>
            </a:r>
            <a:r>
              <a:rPr lang="en-US" dirty="0" smtClean="0"/>
              <a:t>;		//V5</a:t>
            </a:r>
          </a:p>
          <a:p>
            <a:r>
              <a:rPr lang="en-US" dirty="0" smtClean="0"/>
              <a:t>glVertex3f</a:t>
            </a:r>
            <a:r>
              <a:rPr lang="en-US" dirty="0" smtClean="0"/>
              <a:t>(1f</a:t>
            </a:r>
            <a:r>
              <a:rPr lang="en-US" dirty="0" smtClean="0"/>
              <a:t>,</a:t>
            </a:r>
            <a:r>
              <a:rPr lang="en-US" dirty="0" smtClean="0"/>
              <a:t> 1f</a:t>
            </a:r>
            <a:r>
              <a:rPr lang="en-US" dirty="0" smtClean="0"/>
              <a:t>, 0f)</a:t>
            </a:r>
            <a:r>
              <a:rPr lang="en-US" dirty="0" smtClean="0"/>
              <a:t>;		//V6</a:t>
            </a:r>
          </a:p>
          <a:p>
            <a:endParaRPr lang="en-US" dirty="0" smtClean="0"/>
          </a:p>
          <a:p>
            <a:r>
              <a:rPr lang="en-US" dirty="0" err="1" smtClean="0"/>
              <a:t>glEnd</a:t>
            </a:r>
            <a:r>
              <a:rPr lang="en-US" dirty="0" smtClean="0"/>
              <a:t>();</a:t>
            </a:r>
          </a:p>
          <a:p>
            <a:endParaRPr lang="en-US" dirty="0" smtClean="0"/>
          </a:p>
          <a:p>
            <a:endParaRPr lang="en-US" dirty="0" smtClean="0"/>
          </a:p>
          <a:p>
            <a:r>
              <a:rPr lang="en-US" dirty="0" smtClean="0"/>
              <a:t>//draws:</a:t>
            </a:r>
          </a:p>
          <a:p>
            <a:endParaRPr lang="en-US" dirty="0" smtClean="0"/>
          </a:p>
          <a:p>
            <a:r>
              <a:rPr lang="en-US" dirty="0" smtClean="0"/>
              <a:t>V2 -- V4 -- V6</a:t>
            </a:r>
          </a:p>
          <a:p>
            <a:r>
              <a:rPr lang="en-US" dirty="0" smtClean="0"/>
              <a:t>|     |      |</a:t>
            </a:r>
          </a:p>
          <a:p>
            <a:r>
              <a:rPr lang="en-US" dirty="0" smtClean="0"/>
              <a:t>V1 -- V3 -- V5</a:t>
            </a:r>
          </a:p>
          <a:p>
            <a:endParaRPr lang="en-US" dirty="0" smtClean="0"/>
          </a:p>
          <a:p>
            <a:endParaRPr lang="en-US" dirty="0" smtClean="0"/>
          </a:p>
          <a:p>
            <a:r>
              <a:rPr lang="en-US" dirty="0" smtClean="0"/>
              <a:t>see chapter 2 of the red book for examples of the </a:t>
            </a:r>
            <a:r>
              <a:rPr lang="en-US" smtClean="0"/>
              <a:t>various primitives</a:t>
            </a:r>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a:t>
            </a:r>
            <a:endParaRPr lang="en-US" dirty="0"/>
          </a:p>
        </p:txBody>
      </p:sp>
      <p:sp>
        <p:nvSpPr>
          <p:cNvPr id="3" name="Content Placeholder 2"/>
          <p:cNvSpPr>
            <a:spLocks noGrp="1"/>
          </p:cNvSpPr>
          <p:nvPr>
            <p:ph idx="1"/>
          </p:nvPr>
        </p:nvSpPr>
        <p:spPr>
          <a:xfrm>
            <a:off x="92399" y="672869"/>
            <a:ext cx="8940052" cy="5803865"/>
          </a:xfrm>
        </p:spPr>
        <p:txBody>
          <a:bodyPr/>
          <a:lstStyle/>
          <a:p>
            <a:r>
              <a:rPr lang="en-US" dirty="0" smtClean="0"/>
              <a:t>You can specify a color for each of the points as well:</a:t>
            </a:r>
          </a:p>
          <a:p>
            <a:r>
              <a:rPr lang="en-US" b="1" dirty="0" smtClean="0"/>
              <a:t>glColor3f(r, </a:t>
            </a:r>
            <a:r>
              <a:rPr lang="en-US" b="1" dirty="0" err="1" smtClean="0"/>
              <a:t>g</a:t>
            </a:r>
            <a:r>
              <a:rPr lang="en-US" b="1" dirty="0" smtClean="0"/>
              <a:t>, </a:t>
            </a:r>
            <a:r>
              <a:rPr lang="en-US" b="1" dirty="0" err="1" smtClean="0"/>
              <a:t>b</a:t>
            </a:r>
            <a:r>
              <a:rPr lang="en-US" b="1" dirty="0" smtClean="0"/>
              <a:t>);</a:t>
            </a:r>
            <a:r>
              <a:rPr lang="en-US" dirty="0" smtClean="0"/>
              <a:t> </a:t>
            </a:r>
          </a:p>
          <a:p>
            <a:endParaRPr lang="en-US" dirty="0" smtClean="0"/>
          </a:p>
          <a:p>
            <a:r>
              <a:rPr lang="en-US" dirty="0" smtClean="0"/>
              <a:t>also, if blending is enabled, you can specify an alpha channel:</a:t>
            </a:r>
          </a:p>
          <a:p>
            <a:r>
              <a:rPr lang="en-US" b="1" dirty="0" smtClean="0"/>
              <a:t>glColor4f(r, </a:t>
            </a:r>
            <a:r>
              <a:rPr lang="en-US" b="1" dirty="0" err="1" smtClean="0"/>
              <a:t>g</a:t>
            </a:r>
            <a:r>
              <a:rPr lang="en-US" b="1" dirty="0" smtClean="0"/>
              <a:t>, </a:t>
            </a:r>
            <a:r>
              <a:rPr lang="en-US" b="1" dirty="0" err="1" smtClean="0"/>
              <a:t>b</a:t>
            </a:r>
            <a:r>
              <a:rPr lang="en-US" b="1" dirty="0" smtClean="0"/>
              <a:t>, a);</a:t>
            </a:r>
          </a:p>
          <a:p>
            <a:endParaRPr lang="en-US" dirty="0" smtClean="0"/>
          </a:p>
          <a:p>
            <a:r>
              <a:rPr lang="en-US" dirty="0" smtClean="0"/>
              <a:t>(Blending is enabled with the </a:t>
            </a:r>
            <a:r>
              <a:rPr lang="en-US" b="1" dirty="0" err="1" smtClean="0"/>
              <a:t>glEnable(STATE</a:t>
            </a:r>
            <a:r>
              <a:rPr lang="en-US" b="1" dirty="0" smtClean="0"/>
              <a:t>)</a:t>
            </a:r>
            <a:r>
              <a:rPr lang="en-US" dirty="0" smtClean="0"/>
              <a:t>; command)</a:t>
            </a:r>
          </a:p>
          <a:p>
            <a:endParaRPr lang="en-US" dirty="0" smtClean="0"/>
          </a:p>
          <a:p>
            <a:r>
              <a:rPr lang="en-US" b="1" dirty="0" err="1" smtClean="0"/>
              <a:t>glEnable(GL_BLEND</a:t>
            </a:r>
            <a:r>
              <a:rPr lang="en-US" b="1" dirty="0" smtClean="0"/>
              <a:t>); 		//turn on blending</a:t>
            </a:r>
          </a:p>
          <a:p>
            <a:r>
              <a:rPr lang="en-US" b="1" dirty="0" err="1" smtClean="0"/>
              <a:t>glBegin(GL_QUADS</a:t>
            </a:r>
            <a:r>
              <a:rPr lang="en-US" b="1" dirty="0" smtClean="0"/>
              <a:t>)</a:t>
            </a:r>
            <a:r>
              <a:rPr lang="en-US" b="1" dirty="0" smtClean="0"/>
              <a:t>;			//switch to quad mode</a:t>
            </a:r>
          </a:p>
          <a:p>
            <a:r>
              <a:rPr lang="en-US" b="1" dirty="0" smtClean="0"/>
              <a:t>glColor4f(1f,0f,0f,.5f);    //specify a color for the next two points</a:t>
            </a:r>
          </a:p>
          <a:p>
            <a:r>
              <a:rPr lang="en-US" b="1" dirty="0" smtClean="0"/>
              <a:t>glVertex3f</a:t>
            </a:r>
            <a:r>
              <a:rPr lang="en-US" b="1" dirty="0" smtClean="0"/>
              <a:t>(-1f,-1f,0f);</a:t>
            </a:r>
          </a:p>
          <a:p>
            <a:r>
              <a:rPr lang="en-US" b="1" dirty="0" smtClean="0"/>
              <a:t>glVertex3f(1f,-1f,0f)</a:t>
            </a:r>
            <a:r>
              <a:rPr lang="en-US" b="1" dirty="0" smtClean="0"/>
              <a:t>;</a:t>
            </a:r>
          </a:p>
          <a:p>
            <a:r>
              <a:rPr lang="en-US" b="1" dirty="0" smtClean="0"/>
              <a:t>glColor4f</a:t>
            </a:r>
            <a:r>
              <a:rPr lang="en-US" b="1" dirty="0" smtClean="0"/>
              <a:t>(0f</a:t>
            </a:r>
            <a:r>
              <a:rPr lang="en-US" b="1" dirty="0" smtClean="0"/>
              <a:t>,0f</a:t>
            </a:r>
            <a:r>
              <a:rPr lang="en-US" b="1" dirty="0" smtClean="0"/>
              <a:t>,1f</a:t>
            </a:r>
            <a:r>
              <a:rPr lang="en-US" b="1" dirty="0" smtClean="0"/>
              <a:t>,.5f)</a:t>
            </a:r>
            <a:r>
              <a:rPr lang="en-US" b="1" dirty="0" smtClean="0"/>
              <a:t>;	</a:t>
            </a:r>
            <a:r>
              <a:rPr lang="en-US" b="1" dirty="0" smtClean="0"/>
              <a:t>//specify a color for the next two points</a:t>
            </a:r>
            <a:endParaRPr lang="en-US" b="1" dirty="0" smtClean="0"/>
          </a:p>
          <a:p>
            <a:r>
              <a:rPr lang="en-US" b="1" dirty="0" smtClean="0"/>
              <a:t>glVertex3f(1f,1f,0f);</a:t>
            </a:r>
          </a:p>
          <a:p>
            <a:r>
              <a:rPr lang="en-US" b="1" dirty="0" smtClean="0"/>
              <a:t>glVertex3f(-1f,1f,0f);</a:t>
            </a:r>
          </a:p>
          <a:p>
            <a:r>
              <a:rPr lang="en-US" b="1" dirty="0" err="1" smtClean="0"/>
              <a:t>glEnd</a:t>
            </a:r>
            <a:r>
              <a:rPr lang="en-US" b="1" dirty="0" smtClean="0"/>
              <a:t>()</a:t>
            </a:r>
            <a:r>
              <a:rPr lang="en-US" b="1" dirty="0" smtClean="0"/>
              <a:t>;					//turn off quad mode</a:t>
            </a:r>
          </a:p>
          <a:p>
            <a:r>
              <a:rPr lang="en-US" b="1" dirty="0" err="1" smtClean="0"/>
              <a:t>glDisable(GL_BLEND</a:t>
            </a:r>
            <a:r>
              <a:rPr lang="en-US" b="1" dirty="0" smtClean="0"/>
              <a:t>);		//turn off blending</a:t>
            </a:r>
          </a:p>
          <a:p>
            <a:endParaRPr lang="en-US" dirty="0" smtClean="0"/>
          </a:p>
          <a:p>
            <a:r>
              <a:rPr lang="en-US" dirty="0" smtClean="0"/>
              <a:t>OpenGL will automatically interpolate colors if they change within a primitive.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r>
              <a:rPr lang="en-US" dirty="0" smtClean="0"/>
              <a:t>OpenGL has a built-in lighting model which lets you specify "per-vertex" ambient, diffuse, </a:t>
            </a:r>
            <a:r>
              <a:rPr lang="en-US" dirty="0" err="1" smtClean="0"/>
              <a:t>specular</a:t>
            </a:r>
            <a:r>
              <a:rPr lang="en-US" dirty="0" smtClean="0"/>
              <a:t>, and </a:t>
            </a:r>
            <a:r>
              <a:rPr lang="en-US" dirty="0" err="1" smtClean="0"/>
              <a:t>emmisive</a:t>
            </a:r>
            <a:r>
              <a:rPr lang="en-US" dirty="0" smtClean="0"/>
              <a:t> lighting.</a:t>
            </a:r>
          </a:p>
          <a:p>
            <a:endParaRPr lang="en-US" dirty="0" smtClean="0"/>
          </a:p>
          <a:p>
            <a:r>
              <a:rPr lang="en-US" dirty="0" smtClean="0"/>
              <a:t>(Nicer lights can be defined using a GLSL </a:t>
            </a:r>
            <a:r>
              <a:rPr lang="en-US" dirty="0" err="1" smtClean="0"/>
              <a:t>shader</a:t>
            </a:r>
            <a:r>
              <a:rPr lang="en-US" dirty="0" smtClean="0"/>
              <a:t>, which will cover in a few weeks.)</a:t>
            </a:r>
          </a:p>
          <a:p>
            <a:endParaRPr lang="en-US" dirty="0" smtClean="0"/>
          </a:p>
          <a:p>
            <a:r>
              <a:rPr lang="en-US" dirty="0" smtClean="0"/>
              <a:t>This model is a rough approximation of real light. </a:t>
            </a:r>
          </a:p>
          <a:p>
            <a:endParaRPr lang="en-US" dirty="0" smtClean="0"/>
          </a:p>
          <a:p>
            <a:r>
              <a:rPr lang="en-US" dirty="0" smtClean="0"/>
              <a:t>ambient = general lighting that lights the entire scene uniformly</a:t>
            </a:r>
          </a:p>
          <a:p>
            <a:endParaRPr lang="en-US" dirty="0" smtClean="0"/>
          </a:p>
          <a:p>
            <a:r>
              <a:rPr lang="en-US" dirty="0" smtClean="0"/>
              <a:t>diffuse = directional light that bounces of a surface uniformly</a:t>
            </a:r>
          </a:p>
          <a:p>
            <a:endParaRPr lang="en-US" dirty="0" smtClean="0"/>
          </a:p>
          <a:p>
            <a:r>
              <a:rPr lang="en-US" dirty="0" err="1" smtClean="0"/>
              <a:t>specular</a:t>
            </a:r>
            <a:r>
              <a:rPr lang="en-US" dirty="0" smtClean="0"/>
              <a:t> = directional light that bounces of a surface non-uniformly</a:t>
            </a:r>
          </a:p>
          <a:p>
            <a:r>
              <a:rPr lang="en-US" dirty="0" smtClean="0"/>
              <a:t>	(used for "</a:t>
            </a:r>
            <a:r>
              <a:rPr lang="en-US" dirty="0" err="1" smtClean="0"/>
              <a:t>specular</a:t>
            </a:r>
            <a:r>
              <a:rPr lang="en-US" dirty="0" smtClean="0"/>
              <a:t> highlighting," or shininess)</a:t>
            </a:r>
          </a:p>
          <a:p>
            <a:endParaRPr lang="en-US" dirty="0" smtClean="0"/>
          </a:p>
          <a:p>
            <a:r>
              <a:rPr lang="en-US" dirty="0" err="1" smtClean="0"/>
              <a:t>emmissive</a:t>
            </a:r>
            <a:r>
              <a:rPr lang="en-US" dirty="0" smtClean="0"/>
              <a:t> = uniform lighting that emits from a particular surface</a:t>
            </a:r>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r>
              <a:rPr lang="en-US" dirty="0" smtClean="0"/>
              <a:t>For diffuse and </a:t>
            </a:r>
            <a:r>
              <a:rPr lang="en-US" dirty="0" err="1" smtClean="0"/>
              <a:t>specular</a:t>
            </a:r>
            <a:r>
              <a:rPr lang="en-US" dirty="0" smtClean="0"/>
              <a:t> lighting to work properly, you need to specify the </a:t>
            </a:r>
            <a:r>
              <a:rPr lang="en-US" dirty="0" err="1" smtClean="0"/>
              <a:t>normals</a:t>
            </a:r>
            <a:r>
              <a:rPr lang="en-US" dirty="0" smtClean="0"/>
              <a:t> of each vertex properly. </a:t>
            </a:r>
            <a:r>
              <a:rPr lang="en-US" dirty="0" smtClean="0"/>
              <a:t> </a:t>
            </a:r>
          </a:p>
          <a:p>
            <a:endParaRPr lang="en-US" dirty="0" smtClean="0"/>
          </a:p>
          <a:p>
            <a:r>
              <a:rPr lang="en-US" dirty="0" smtClean="0"/>
              <a:t>The normal is a vector (of length 1) that is perpendicular to a particular surface.</a:t>
            </a:r>
          </a:p>
          <a:p>
            <a:endParaRPr lang="en-US" dirty="0" smtClean="0"/>
          </a:p>
          <a:p>
            <a:r>
              <a:rPr lang="en-US" dirty="0" smtClean="0"/>
              <a:t>For example, if I define a simple rectangle as before, I can specify a single normal for the entire face:</a:t>
            </a:r>
          </a:p>
          <a:p>
            <a:endParaRPr lang="en-US" dirty="0" smtClean="0"/>
          </a:p>
          <a:p>
            <a:r>
              <a:rPr lang="en-US" b="1" dirty="0" err="1" smtClean="0"/>
              <a:t>glBegin</a:t>
            </a:r>
            <a:r>
              <a:rPr lang="en-US" b="1" dirty="0" err="1" smtClean="0"/>
              <a:t>(GL_QUADS</a:t>
            </a:r>
            <a:r>
              <a:rPr lang="en-US" b="1" dirty="0" smtClean="0"/>
              <a:t>);</a:t>
            </a:r>
            <a:endParaRPr lang="en-US" b="1" dirty="0" smtClean="0"/>
          </a:p>
          <a:p>
            <a:r>
              <a:rPr lang="en-US" b="1" dirty="0" smtClean="0"/>
              <a:t>glColorf3f(1f,1f,1f);</a:t>
            </a:r>
          </a:p>
          <a:p>
            <a:r>
              <a:rPr lang="en-US" b="1" dirty="0" smtClean="0"/>
              <a:t>glNormal3f(0f, 0f, 1f);</a:t>
            </a:r>
          </a:p>
          <a:p>
            <a:r>
              <a:rPr lang="en-US" b="1" dirty="0" smtClean="0"/>
              <a:t>glVertex3f</a:t>
            </a:r>
            <a:r>
              <a:rPr lang="en-US" b="1" dirty="0" smtClean="0"/>
              <a:t>(-1f,-1f,0f);</a:t>
            </a:r>
          </a:p>
          <a:p>
            <a:r>
              <a:rPr lang="en-US" b="1" dirty="0" smtClean="0"/>
              <a:t>glVertex3f(1f,-1f,0f);</a:t>
            </a:r>
          </a:p>
          <a:p>
            <a:r>
              <a:rPr lang="en-US" b="1" dirty="0" smtClean="0"/>
              <a:t>glVertex3f(1f,1f,0f);</a:t>
            </a:r>
          </a:p>
          <a:p>
            <a:r>
              <a:rPr lang="en-US" b="1" dirty="0" smtClean="0"/>
              <a:t>glVertex3f(-1f,1f,0f);</a:t>
            </a:r>
          </a:p>
          <a:p>
            <a:r>
              <a:rPr lang="en-US" b="1" dirty="0" err="1" smtClean="0"/>
              <a:t>glEnd</a:t>
            </a:r>
            <a:r>
              <a:rPr lang="en-US" b="1" dirty="0" smtClean="0"/>
              <a:t>();</a:t>
            </a:r>
          </a:p>
          <a:p>
            <a:r>
              <a:rPr lang="en-US" dirty="0" smtClean="0"/>
              <a:t> </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endParaRPr lang="en-US" dirty="0" smtClean="0"/>
          </a:p>
          <a:p>
            <a:r>
              <a:rPr lang="en-US" b="1" dirty="0" err="1" smtClean="0"/>
              <a:t>glEnable(GL_LIGHTING</a:t>
            </a:r>
            <a:r>
              <a:rPr lang="en-US" b="1" dirty="0" smtClean="0"/>
              <a:t>)</a:t>
            </a:r>
            <a:r>
              <a:rPr lang="en-US" b="1" dirty="0" smtClean="0"/>
              <a:t>;</a:t>
            </a:r>
            <a:r>
              <a:rPr lang="en-US" dirty="0" smtClean="0"/>
              <a:t> //enable lighting</a:t>
            </a:r>
          </a:p>
          <a:p>
            <a:r>
              <a:rPr lang="en-US" dirty="0" smtClean="0"/>
              <a:t> </a:t>
            </a:r>
          </a:p>
          <a:p>
            <a:r>
              <a:rPr lang="en-US" b="1" dirty="0" smtClean="0"/>
              <a:t>glEnable(GL_LIGHT0); </a:t>
            </a:r>
            <a:r>
              <a:rPr lang="en-US" dirty="0" smtClean="0"/>
              <a:t>//turn on one of the lights</a:t>
            </a:r>
          </a:p>
          <a:p>
            <a:endParaRPr lang="en-US" dirty="0" smtClean="0"/>
          </a:p>
          <a:p>
            <a:r>
              <a:rPr lang="en-US" dirty="0" smtClean="0"/>
              <a:t>//position the light</a:t>
            </a:r>
          </a:p>
          <a:p>
            <a:r>
              <a:rPr lang="en-US" b="1" dirty="0" smtClean="0"/>
              <a:t>float[] pos = {1f, 1f, 0f, 1f};</a:t>
            </a:r>
            <a:r>
              <a:rPr lang="en-US" dirty="0" smtClean="0"/>
              <a:t> //if the last value != 0f, then light is "positional"</a:t>
            </a:r>
          </a:p>
          <a:p>
            <a:r>
              <a:rPr lang="en-US" b="1" dirty="0" smtClean="0"/>
              <a:t>glLightfv(GL_LIGHT0, </a:t>
            </a:r>
            <a:r>
              <a:rPr lang="en-US" b="1" dirty="0" smtClean="0"/>
              <a:t>GL_POSITION, pos)</a:t>
            </a:r>
            <a:r>
              <a:rPr lang="en-US" b="1" dirty="0" smtClean="0"/>
              <a:t>;</a:t>
            </a:r>
          </a:p>
          <a:p>
            <a:endParaRPr lang="en-US" dirty="0" smtClean="0"/>
          </a:p>
          <a:p>
            <a:r>
              <a:rPr lang="en-US" dirty="0" smtClean="0"/>
              <a:t>//define the lighting model</a:t>
            </a:r>
          </a:p>
          <a:p>
            <a:r>
              <a:rPr lang="en-US" b="1" dirty="0" smtClean="0"/>
              <a:t>float[] ambient = {1f, 0f, 0f, 1f};</a:t>
            </a:r>
          </a:p>
          <a:p>
            <a:r>
              <a:rPr lang="en-US" b="1" dirty="0" smtClean="0"/>
              <a:t>float[]</a:t>
            </a:r>
            <a:r>
              <a:rPr lang="en-US" b="1" dirty="0" smtClean="0"/>
              <a:t> diffuse </a:t>
            </a:r>
            <a:r>
              <a:rPr lang="en-US" b="1" dirty="0" smtClean="0"/>
              <a:t>= </a:t>
            </a:r>
            <a:r>
              <a:rPr lang="en-US" b="1" dirty="0" smtClean="0"/>
              <a:t>{0f</a:t>
            </a:r>
            <a:r>
              <a:rPr lang="en-US" b="1" dirty="0" smtClean="0"/>
              <a:t>,</a:t>
            </a:r>
            <a:r>
              <a:rPr lang="en-US" b="1" dirty="0" smtClean="0"/>
              <a:t> 1f</a:t>
            </a:r>
            <a:r>
              <a:rPr lang="en-US" b="1" dirty="0" smtClean="0"/>
              <a:t>, 0f, 1f};</a:t>
            </a:r>
            <a:endParaRPr lang="en-US" b="1" dirty="0" smtClean="0"/>
          </a:p>
          <a:p>
            <a:r>
              <a:rPr lang="en-US" b="1" dirty="0" smtClean="0"/>
              <a:t>float[]</a:t>
            </a:r>
            <a:r>
              <a:rPr lang="en-US" b="1" dirty="0" smtClean="0"/>
              <a:t> </a:t>
            </a:r>
            <a:r>
              <a:rPr lang="en-US" b="1" dirty="0" err="1" smtClean="0"/>
              <a:t>specular</a:t>
            </a:r>
            <a:r>
              <a:rPr lang="en-US" b="1" dirty="0" smtClean="0"/>
              <a:t> </a:t>
            </a:r>
            <a:r>
              <a:rPr lang="en-US" b="1" dirty="0" smtClean="0"/>
              <a:t>= {0f,</a:t>
            </a:r>
            <a:r>
              <a:rPr lang="en-US" b="1" dirty="0" smtClean="0"/>
              <a:t> 0f</a:t>
            </a:r>
            <a:r>
              <a:rPr lang="en-US" b="1" dirty="0" smtClean="0"/>
              <a:t>,</a:t>
            </a:r>
            <a:r>
              <a:rPr lang="en-US" b="1" dirty="0" smtClean="0"/>
              <a:t> 1f</a:t>
            </a:r>
            <a:r>
              <a:rPr lang="en-US" b="1" dirty="0" smtClean="0"/>
              <a:t>, 1f};</a:t>
            </a:r>
            <a:endParaRPr lang="en-US" b="1" dirty="0" smtClean="0"/>
          </a:p>
          <a:p>
            <a:r>
              <a:rPr lang="en-US" b="1" dirty="0" smtClean="0"/>
              <a:t>glLightfv(GL_LIGHT0, GL_AMBIENT, ambient);</a:t>
            </a:r>
          </a:p>
          <a:p>
            <a:r>
              <a:rPr lang="en-US" b="1" dirty="0" smtClean="0"/>
              <a:t>glLightfv(GL_LIGHT0, </a:t>
            </a:r>
            <a:r>
              <a:rPr lang="en-US" b="1" dirty="0" smtClean="0"/>
              <a:t>GL_DIFFUSE, diffuse)</a:t>
            </a:r>
            <a:r>
              <a:rPr lang="en-US" b="1" dirty="0" smtClean="0"/>
              <a:t>;</a:t>
            </a:r>
            <a:endParaRPr lang="en-US" b="1" dirty="0" smtClean="0"/>
          </a:p>
          <a:p>
            <a:r>
              <a:rPr lang="en-US" b="1" dirty="0" smtClean="0"/>
              <a:t>glLightfv(GL_LIGHT0, </a:t>
            </a:r>
            <a:r>
              <a:rPr lang="en-US" b="1" dirty="0" smtClean="0"/>
              <a:t>GL_SPECULAR, </a:t>
            </a:r>
            <a:r>
              <a:rPr lang="en-US" b="1" dirty="0" err="1" smtClean="0"/>
              <a:t>specular</a:t>
            </a:r>
            <a:r>
              <a:rPr lang="en-US" b="1" dirty="0" smtClean="0"/>
              <a:t>);</a:t>
            </a:r>
          </a:p>
          <a:p>
            <a:endParaRPr lang="en-US" dirty="0" smtClean="0"/>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r>
              <a:rPr lang="en-US" dirty="0" smtClean="0"/>
              <a:t>To calculate the </a:t>
            </a:r>
            <a:r>
              <a:rPr lang="en-US" dirty="0" err="1" smtClean="0"/>
              <a:t>normals</a:t>
            </a:r>
            <a:r>
              <a:rPr lang="en-US" dirty="0" smtClean="0"/>
              <a:t> by hand (which you normally have to do, unless you are using some of the built in shapes in the GLU or GLUT libraries) you can use the cross product of two vector built out of three vertices.</a:t>
            </a:r>
          </a:p>
          <a:p>
            <a:r>
              <a:rPr lang="en-US" dirty="0" smtClean="0"/>
              <a:t>Lets say you have points P1, P2, P3, P4 defining a rectangle R.</a:t>
            </a:r>
          </a:p>
          <a:p>
            <a:endParaRPr lang="en-US" dirty="0" smtClean="0"/>
          </a:p>
          <a:p>
            <a:r>
              <a:rPr lang="en-US" dirty="0" smtClean="0"/>
              <a:t>P4 -- P3</a:t>
            </a:r>
          </a:p>
          <a:p>
            <a:r>
              <a:rPr lang="en-US" dirty="0" smtClean="0"/>
              <a:t>|		  |</a:t>
            </a:r>
          </a:p>
          <a:p>
            <a:r>
              <a:rPr lang="en-US" dirty="0" smtClean="0"/>
              <a:t>P1 -- P2</a:t>
            </a:r>
          </a:p>
          <a:p>
            <a:endParaRPr lang="en-US" dirty="0" smtClean="0"/>
          </a:p>
          <a:p>
            <a:r>
              <a:rPr lang="en-US" dirty="0" smtClean="0"/>
              <a:t>You can define two vectors from V1 = P1</a:t>
            </a:r>
            <a:r>
              <a:rPr lang="en-US" dirty="0" smtClean="0">
                <a:sym typeface="Wingdings"/>
              </a:rPr>
              <a:t>P2 and V2 = P1P4</a:t>
            </a:r>
          </a:p>
          <a:p>
            <a:r>
              <a:rPr lang="en-US" dirty="0" smtClean="0">
                <a:sym typeface="Wingdings"/>
              </a:rPr>
              <a:t>	</a:t>
            </a:r>
            <a:r>
              <a:rPr lang="en-US" dirty="0" smtClean="0">
                <a:sym typeface="Wingdings"/>
              </a:rPr>
              <a:t>i.e., V1 = P2.x - P1.x, P2.y - P1.y, P2.z - P1.z, etc</a:t>
            </a:r>
          </a:p>
          <a:p>
            <a:endParaRPr lang="en-US" dirty="0" smtClean="0">
              <a:sym typeface="Wingdings"/>
            </a:endParaRPr>
          </a:p>
          <a:p>
            <a:r>
              <a:rPr lang="en-US" dirty="0" smtClean="0">
                <a:sym typeface="Wingdings"/>
              </a:rPr>
              <a:t>Then you take the cross-product of V1 </a:t>
            </a:r>
            <a:r>
              <a:rPr lang="en-US" dirty="0" err="1" smtClean="0">
                <a:sym typeface="Wingdings"/>
              </a:rPr>
              <a:t>x</a:t>
            </a:r>
            <a:r>
              <a:rPr lang="en-US" dirty="0" smtClean="0">
                <a:sym typeface="Wingdings"/>
              </a:rPr>
              <a:t> V2, which creates a third vector, V3.</a:t>
            </a:r>
          </a:p>
          <a:p>
            <a:r>
              <a:rPr lang="en-US" dirty="0" smtClean="0">
                <a:sym typeface="Wingdings"/>
              </a:rPr>
              <a:t>	V3 = (V1.y*V2.z - V2.y*V1.z)*(V2.x*V1.z </a:t>
            </a:r>
            <a:r>
              <a:rPr lang="en-US" dirty="0" smtClean="0">
                <a:sym typeface="Wingdings"/>
              </a:rPr>
              <a:t>- </a:t>
            </a:r>
            <a:r>
              <a:rPr lang="en-US" dirty="0" smtClean="0">
                <a:sym typeface="Wingdings"/>
              </a:rPr>
              <a:t>V1.x*V2.z)*(</a:t>
            </a:r>
            <a:r>
              <a:rPr lang="en-US" dirty="0" smtClean="0">
                <a:sym typeface="Wingdings"/>
              </a:rPr>
              <a:t>V1</a:t>
            </a:r>
            <a:r>
              <a:rPr lang="en-US" dirty="0" smtClean="0">
                <a:sym typeface="Wingdings"/>
              </a:rPr>
              <a:t>.x*</a:t>
            </a:r>
            <a:r>
              <a:rPr lang="en-US" dirty="0" smtClean="0">
                <a:sym typeface="Wingdings"/>
              </a:rPr>
              <a:t>V2</a:t>
            </a:r>
            <a:r>
              <a:rPr lang="en-US" dirty="0" smtClean="0">
                <a:sym typeface="Wingdings"/>
              </a:rPr>
              <a:t>.y </a:t>
            </a:r>
            <a:r>
              <a:rPr lang="en-US" dirty="0" smtClean="0">
                <a:sym typeface="Wingdings"/>
              </a:rPr>
              <a:t>- V2</a:t>
            </a:r>
            <a:r>
              <a:rPr lang="en-US" dirty="0" smtClean="0">
                <a:sym typeface="Wingdings"/>
              </a:rPr>
              <a:t>.x*</a:t>
            </a:r>
            <a:r>
              <a:rPr lang="en-US" dirty="0" smtClean="0">
                <a:sym typeface="Wingdings"/>
              </a:rPr>
              <a:t>V1</a:t>
            </a:r>
            <a:r>
              <a:rPr lang="en-US" dirty="0" smtClean="0">
                <a:sym typeface="Wingdings"/>
              </a:rPr>
              <a:t>.y)</a:t>
            </a:r>
          </a:p>
          <a:p>
            <a:endParaRPr lang="en-US" dirty="0" smtClean="0">
              <a:sym typeface="Wingdings"/>
            </a:endParaRPr>
          </a:p>
          <a:p>
            <a:r>
              <a:rPr lang="en-US" dirty="0" smtClean="0">
                <a:sym typeface="Wingdings"/>
              </a:rPr>
              <a:t>V3 points away from </a:t>
            </a:r>
            <a:r>
              <a:rPr lang="en-US" dirty="0" smtClean="0">
                <a:sym typeface="Wingdings"/>
              </a:rPr>
              <a:t>R</a:t>
            </a:r>
            <a:r>
              <a:rPr lang="en-US" dirty="0" smtClean="0">
                <a:sym typeface="Wingdings"/>
              </a:rPr>
              <a:t> at right angle.</a:t>
            </a:r>
            <a:r>
              <a:rPr lang="en-US" dirty="0" smtClean="0">
                <a:sym typeface="Wingdings"/>
              </a:rPr>
              <a:t> </a:t>
            </a:r>
            <a:r>
              <a:rPr lang="en-US" dirty="0" smtClean="0">
                <a:sym typeface="Wingdings"/>
              </a:rPr>
              <a:t>You then "normalize" V3 so that it is of unit length (where the length = 1)</a:t>
            </a:r>
          </a:p>
          <a:p>
            <a:endParaRPr lang="en-US" dirty="0" smtClean="0">
              <a:sym typeface="Wingdings"/>
            </a:endParaRPr>
          </a:p>
          <a:p>
            <a:r>
              <a:rPr lang="en-US" dirty="0" smtClean="0">
                <a:sym typeface="Wingdings"/>
              </a:rPr>
              <a:t>Len = √(V3.x + V3.y + V3.z)</a:t>
            </a:r>
          </a:p>
          <a:p>
            <a:r>
              <a:rPr lang="en-US" dirty="0" smtClean="0">
                <a:sym typeface="Wingdings"/>
              </a:rPr>
              <a:t>N3 = (V3.x/Len, V3.y/Len, V3.z/Len);</a:t>
            </a:r>
          </a:p>
          <a:p>
            <a:endParaRPr lang="en-US" dirty="0" smtClean="0">
              <a:sym typeface="Wingdings"/>
            </a:endParaRPr>
          </a:p>
          <a:p>
            <a:r>
              <a:rPr lang="en-US" dirty="0" smtClean="0">
                <a:sym typeface="Wingdings"/>
              </a:rPr>
              <a:t>You can then use this normal N3 for your lighting model.</a:t>
            </a:r>
            <a:endParaRPr lang="en-US" dirty="0" smtClean="0"/>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r>
              <a:rPr lang="en-US" dirty="0" smtClean="0"/>
              <a:t>By default, positional lights emit light in all directions. They also will not be blocked by any objects. (That is, a light at position 3f,3f,0f will equally light an object at 2f,2f,0f and 1f,1f,0f, even though the object at 2f,2f,0f is in between the light and the 1f,1f,0f object).</a:t>
            </a:r>
          </a:p>
          <a:p>
            <a:endParaRPr lang="en-US" dirty="0" smtClean="0"/>
          </a:p>
          <a:p>
            <a:r>
              <a:rPr lang="en-US" dirty="0" smtClean="0"/>
              <a:t>You can create a spotlight effect by specifying a direction and an angle for the cone of the spotlight:</a:t>
            </a:r>
          </a:p>
          <a:p>
            <a:endParaRPr lang="en-US" dirty="0" smtClean="0"/>
          </a:p>
          <a:p>
            <a:r>
              <a:rPr lang="en-US" b="1" dirty="0" smtClean="0"/>
              <a:t>glLightf(GL_LIGHT0, GL_SPOT_CUTOFF, 15f); //creates a spotlight with 15 degree radius</a:t>
            </a:r>
          </a:p>
          <a:p>
            <a:endParaRPr lang="en-US" b="1" dirty="0" smtClean="0"/>
          </a:p>
          <a:p>
            <a:r>
              <a:rPr lang="en-US" b="1" dirty="0" smtClean="0"/>
              <a:t>float[] direction = {-1f, -1f, 0f};</a:t>
            </a:r>
          </a:p>
          <a:p>
            <a:r>
              <a:rPr lang="en-US" b="1" dirty="0" smtClean="0"/>
              <a:t>glLightfv(GL_LIGHT0, GL_SPOT_DIRECTION, direction); //points the spotlight</a:t>
            </a:r>
          </a:p>
          <a:p>
            <a:endParaRPr lang="en-US" dirty="0" smtClean="0"/>
          </a:p>
          <a:p>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dirty="0" smtClean="0"/>
              <a:t>You can also set the "material" properties of your objects using the "</a:t>
            </a:r>
            <a:r>
              <a:rPr lang="en-US" dirty="0" err="1" smtClean="0"/>
              <a:t>glMaterialf</a:t>
            </a:r>
            <a:r>
              <a:rPr lang="en-US" dirty="0" smtClean="0"/>
              <a:t>" commands.</a:t>
            </a:r>
          </a:p>
          <a:p>
            <a:endParaRPr lang="en-US" dirty="0" smtClean="0"/>
          </a:p>
          <a:p>
            <a:r>
              <a:rPr lang="en-US" dirty="0" smtClean="0"/>
              <a:t>if you use materials, you generally don't need to use </a:t>
            </a:r>
            <a:r>
              <a:rPr lang="en-US" dirty="0" err="1" smtClean="0"/>
              <a:t>glColor</a:t>
            </a:r>
            <a:r>
              <a:rPr lang="en-US" dirty="0" smtClean="0"/>
              <a:t> to set the colors.</a:t>
            </a:r>
          </a:p>
          <a:p>
            <a:endParaRPr lang="en-US" dirty="0" smtClean="0"/>
          </a:p>
          <a:p>
            <a:r>
              <a:rPr lang="en-US" dirty="0" smtClean="0"/>
              <a:t>Here are some common material commands:</a:t>
            </a:r>
          </a:p>
          <a:p>
            <a:endParaRPr lang="en-US" dirty="0" smtClean="0"/>
          </a:p>
          <a:p>
            <a:r>
              <a:rPr lang="en-US" dirty="0" smtClean="0"/>
              <a:t>//make the color of the object red</a:t>
            </a:r>
          </a:p>
          <a:p>
            <a:r>
              <a:rPr lang="en-US" b="1" dirty="0" smtClean="0"/>
              <a:t>float[] </a:t>
            </a:r>
            <a:r>
              <a:rPr lang="en-US" b="1" dirty="0" err="1" smtClean="0"/>
              <a:t>objColor</a:t>
            </a:r>
            <a:r>
              <a:rPr lang="en-US" b="1" dirty="0" smtClean="0"/>
              <a:t> = { 1f, 0f, 0f, 1f };</a:t>
            </a:r>
          </a:p>
          <a:p>
            <a:r>
              <a:rPr lang="en-US" b="1" dirty="0" err="1" smtClean="0"/>
              <a:t>glMaterialfv(GL_FRONT_AND_BACK</a:t>
            </a:r>
            <a:r>
              <a:rPr lang="en-US" b="1" dirty="0" smtClean="0"/>
              <a:t>, GL_AMBIENT_AND_DIFFUSE, </a:t>
            </a:r>
            <a:r>
              <a:rPr lang="en-US" b="1" dirty="0" err="1" smtClean="0"/>
              <a:t>objColor</a:t>
            </a:r>
            <a:r>
              <a:rPr lang="en-US" b="1" dirty="0" smtClean="0"/>
              <a:t>);</a:t>
            </a:r>
          </a:p>
          <a:p>
            <a:endParaRPr lang="en-US" dirty="0" smtClean="0"/>
          </a:p>
          <a:p>
            <a:r>
              <a:rPr lang="en-US" dirty="0" smtClean="0"/>
              <a:t>//make the highlights white</a:t>
            </a:r>
          </a:p>
          <a:p>
            <a:r>
              <a:rPr lang="en-US" b="1" dirty="0" smtClean="0"/>
              <a:t>float</a:t>
            </a:r>
            <a:r>
              <a:rPr lang="en-US" b="1" dirty="0" smtClean="0"/>
              <a:t>[] </a:t>
            </a:r>
            <a:r>
              <a:rPr lang="en-US" b="1" dirty="0" err="1" smtClean="0"/>
              <a:t>objHighlights</a:t>
            </a:r>
            <a:r>
              <a:rPr lang="en-US" b="1" dirty="0" smtClean="0"/>
              <a:t> = { 1f, 1f, 1f, 1f };</a:t>
            </a:r>
          </a:p>
          <a:p>
            <a:r>
              <a:rPr lang="en-US" b="1" dirty="0" err="1" smtClean="0"/>
              <a:t>glMaterialfv</a:t>
            </a:r>
            <a:r>
              <a:rPr lang="en-US" b="1" dirty="0" err="1" smtClean="0"/>
              <a:t>(GL_FRONT_AND_BACK</a:t>
            </a:r>
            <a:r>
              <a:rPr lang="en-US" b="1" dirty="0" smtClean="0"/>
              <a:t>, </a:t>
            </a:r>
            <a:r>
              <a:rPr lang="en-US" b="1" dirty="0" smtClean="0"/>
              <a:t>GL_SPECULAR, </a:t>
            </a:r>
            <a:r>
              <a:rPr lang="en-US" b="1" dirty="0" err="1" smtClean="0"/>
              <a:t>objHighlights</a:t>
            </a:r>
            <a:r>
              <a:rPr lang="en-US" b="1" dirty="0" smtClean="0"/>
              <a:t>)</a:t>
            </a:r>
            <a:r>
              <a:rPr lang="en-US" b="1" dirty="0" smtClean="0"/>
              <a:t>;</a:t>
            </a:r>
            <a:endParaRPr lang="en-US" b="1" dirty="0" smtClean="0"/>
          </a:p>
          <a:p>
            <a:endParaRPr lang="en-US" dirty="0" smtClean="0"/>
          </a:p>
          <a:p>
            <a:r>
              <a:rPr lang="en-US" dirty="0" smtClean="0"/>
              <a:t>//make the object super shiny (= more </a:t>
            </a:r>
            <a:r>
              <a:rPr lang="en-US" dirty="0" err="1" smtClean="0"/>
              <a:t>specular</a:t>
            </a:r>
            <a:r>
              <a:rPr lang="en-US" dirty="0" smtClean="0"/>
              <a:t> highlights)</a:t>
            </a:r>
          </a:p>
          <a:p>
            <a:r>
              <a:rPr lang="en-US" b="1" dirty="0" smtClean="0"/>
              <a:t>float </a:t>
            </a:r>
            <a:r>
              <a:rPr lang="en-US" b="1" dirty="0" err="1" smtClean="0"/>
              <a:t>specularExponent</a:t>
            </a:r>
            <a:r>
              <a:rPr lang="en-US" b="1" dirty="0" smtClean="0"/>
              <a:t> = 20; </a:t>
            </a:r>
          </a:p>
          <a:p>
            <a:r>
              <a:rPr lang="en-US" b="1" dirty="0" err="1" smtClean="0"/>
              <a:t>glMaterialf(</a:t>
            </a:r>
            <a:r>
              <a:rPr lang="en-US" b="1" dirty="0" err="1" smtClean="0"/>
              <a:t>GL_FRONT_AND_BACK</a:t>
            </a:r>
            <a:r>
              <a:rPr lang="en-US" b="1" dirty="0" smtClean="0"/>
              <a:t>, </a:t>
            </a:r>
            <a:r>
              <a:rPr lang="en-US" b="1" dirty="0" smtClean="0"/>
              <a:t>GL_SHININESS, </a:t>
            </a:r>
            <a:r>
              <a:rPr lang="en-US" b="1" dirty="0" err="1" smtClean="0"/>
              <a:t>specularExponent</a:t>
            </a:r>
            <a:r>
              <a:rPr lang="en-US" b="1" dirty="0" smtClean="0"/>
              <a:t>)</a:t>
            </a:r>
            <a:r>
              <a:rPr lang="en-US" b="1" dirty="0" smtClean="0"/>
              <a:t>;</a:t>
            </a:r>
            <a:endParaRPr lang="en-US" b="1" dirty="0" smtClean="0"/>
          </a:p>
          <a:p>
            <a:endParaRPr lang="en-US" dirty="0" smtClean="0"/>
          </a:p>
          <a:p>
            <a:r>
              <a:rPr lang="en-US" dirty="0" smtClean="0"/>
              <a:t>There is a lot more you can do with lighting and materials, but if you need more control it is much easier to do it in a GLSL fragment </a:t>
            </a:r>
            <a:r>
              <a:rPr lang="en-US" dirty="0" err="1" smtClean="0"/>
              <a:t>shader</a:t>
            </a:r>
            <a:r>
              <a:rPr lang="en-US" dirty="0" smtClean="0"/>
              <a:t>, which we'll cover in a few weeks.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Texturing allows you to place images on top of your geometry.</a:t>
            </a:r>
          </a:p>
          <a:p>
            <a:endParaRPr lang="en-US" dirty="0" smtClean="0"/>
          </a:p>
          <a:p>
            <a:r>
              <a:rPr lang="en-US" dirty="0" smtClean="0"/>
              <a:t>The general idea has the following steps:</a:t>
            </a:r>
          </a:p>
          <a:p>
            <a:endParaRPr lang="en-US" dirty="0" smtClean="0"/>
          </a:p>
          <a:p>
            <a:r>
              <a:rPr lang="en-US" dirty="0" smtClean="0"/>
              <a:t>A. loading and initializing the texture</a:t>
            </a:r>
          </a:p>
          <a:p>
            <a:r>
              <a:rPr lang="en-US" dirty="0" smtClean="0"/>
              <a:t>1) load an image file (jpg, bmp, </a:t>
            </a:r>
            <a:r>
              <a:rPr lang="en-US" dirty="0" err="1" smtClean="0"/>
              <a:t>png</a:t>
            </a:r>
            <a:r>
              <a:rPr lang="en-US" dirty="0" smtClean="0"/>
              <a:t>, etc) into your program</a:t>
            </a:r>
          </a:p>
          <a:p>
            <a:r>
              <a:rPr lang="en-US" dirty="0" smtClean="0"/>
              <a:t>2) generate space for this texture and give that space an ID</a:t>
            </a:r>
          </a:p>
          <a:p>
            <a:r>
              <a:rPr lang="en-US" dirty="0" smtClean="0"/>
              <a:t>3) bind that texture to the GL context</a:t>
            </a:r>
          </a:p>
          <a:p>
            <a:r>
              <a:rPr lang="en-US" dirty="0" smtClean="0"/>
              <a:t>4) set parameters for the texture</a:t>
            </a:r>
          </a:p>
          <a:p>
            <a:r>
              <a:rPr lang="en-US" dirty="0" smtClean="0"/>
              <a:t>5) load the image into the texture</a:t>
            </a:r>
          </a:p>
          <a:p>
            <a:endParaRPr lang="en-US" dirty="0" smtClean="0"/>
          </a:p>
          <a:p>
            <a:r>
              <a:rPr lang="en-US" dirty="0" smtClean="0"/>
              <a:t>B. using the texture (within your display loop)</a:t>
            </a:r>
          </a:p>
          <a:p>
            <a:r>
              <a:rPr lang="en-US" dirty="0" smtClean="0"/>
              <a:t>1) enable texturing</a:t>
            </a:r>
          </a:p>
          <a:p>
            <a:r>
              <a:rPr lang="en-US" dirty="0" smtClean="0"/>
              <a:t>2) bind the pre-loaded texture to the GL context</a:t>
            </a:r>
          </a:p>
          <a:p>
            <a:r>
              <a:rPr lang="en-US" dirty="0" smtClean="0"/>
              <a:t>3) begin drawing geometry</a:t>
            </a:r>
          </a:p>
          <a:p>
            <a:r>
              <a:rPr lang="en-US" dirty="0" smtClean="0"/>
              <a:t>for each primitive: </a:t>
            </a:r>
          </a:p>
          <a:p>
            <a:r>
              <a:rPr lang="en-US" dirty="0" smtClean="0"/>
              <a:t>	</a:t>
            </a:r>
            <a:r>
              <a:rPr lang="en-US" dirty="0" smtClean="0"/>
              <a:t>4) pass in texture coordinates</a:t>
            </a:r>
          </a:p>
          <a:p>
            <a:r>
              <a:rPr lang="en-US" dirty="0" smtClean="0"/>
              <a:t>	5) pass in vertices</a:t>
            </a:r>
          </a:p>
          <a:p>
            <a:r>
              <a:rPr lang="en-US" dirty="0" smtClean="0"/>
              <a:t>6) stop drawing geometry</a:t>
            </a:r>
          </a:p>
          <a:p>
            <a:r>
              <a:rPr lang="en-US" dirty="0" smtClean="0"/>
              <a:t>7) disable texturing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This is a lot of steps... many platforms (JOGL, P5, OF) simplify the steps for you. </a:t>
            </a:r>
          </a:p>
          <a:p>
            <a:endParaRPr lang="en-US" dirty="0" smtClean="0"/>
          </a:p>
          <a:p>
            <a:r>
              <a:rPr lang="en-US" dirty="0" smtClean="0"/>
              <a:t>If you are using GLUT there are some good utility libraries that handle loading images for you.</a:t>
            </a:r>
          </a:p>
          <a:p>
            <a:endParaRPr lang="en-US" dirty="0" smtClean="0"/>
          </a:p>
          <a:p>
            <a:r>
              <a:rPr lang="en-US" dirty="0" smtClean="0"/>
              <a:t>Once you've loaded the image into the texture, it's sent directly to the graphics card, and using it thereafter is extremely fast. So in general, textures are loaded in the initialization phase of your application, but then used within the display loop.</a:t>
            </a:r>
          </a:p>
          <a:p>
            <a:endParaRPr lang="en-US" dirty="0" smtClean="0"/>
          </a:p>
          <a:p>
            <a:r>
              <a:rPr lang="en-US" dirty="0" smtClean="0"/>
              <a:t>Without going into too many details, here are commands for loading your image into a texture:</a:t>
            </a:r>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Pipeline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"Fixed Functionality"</a:t>
            </a:r>
          </a:p>
          <a:p>
            <a:r>
              <a:rPr lang="en-US" dirty="0" smtClean="0"/>
              <a:t>	OpenGL's normal way of rendering </a:t>
            </a:r>
          </a:p>
          <a:p>
            <a:endParaRPr lang="en-US" dirty="0" smtClean="0"/>
          </a:p>
          <a:p>
            <a:endParaRPr lang="en-US" dirty="0" smtClean="0"/>
          </a:p>
          <a:p>
            <a:r>
              <a:rPr lang="en-US" dirty="0" smtClean="0"/>
              <a:t>1. Vertex Transformation:</a:t>
            </a:r>
          </a:p>
          <a:p>
            <a:r>
              <a:rPr lang="en-US" dirty="0" smtClean="0"/>
              <a:t>	projecting 3D geometry onto a 2D plane (</a:t>
            </a:r>
            <a:r>
              <a:rPr lang="en-US" dirty="0" err="1" smtClean="0"/>
              <a:t>ie</a:t>
            </a:r>
            <a:r>
              <a:rPr lang="en-US" dirty="0" smtClean="0"/>
              <a:t>, the screen) </a:t>
            </a:r>
          </a:p>
          <a:p>
            <a:endParaRPr lang="en-US" dirty="0" smtClean="0"/>
          </a:p>
          <a:p>
            <a:r>
              <a:rPr lang="en-US" dirty="0" smtClean="0"/>
              <a:t>2. The Fragment (or Pixel) Pipeline: </a:t>
            </a:r>
          </a:p>
          <a:p>
            <a:r>
              <a:rPr lang="en-US" dirty="0" smtClean="0"/>
              <a:t>	changing the color of the pixels</a:t>
            </a:r>
          </a:p>
          <a:p>
            <a:endParaRPr lang="en-US" dirty="0" smtClean="0"/>
          </a:p>
          <a:p>
            <a:r>
              <a:rPr lang="en-US" dirty="0" smtClean="0"/>
              <a:t> </a:t>
            </a:r>
          </a:p>
          <a:p>
            <a:r>
              <a:rPr lang="en-US"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//load an image...</a:t>
            </a:r>
          </a:p>
          <a:p>
            <a:r>
              <a:rPr lang="en-US" dirty="0" err="1" smtClean="0"/>
              <a:t>img</a:t>
            </a:r>
            <a:r>
              <a:rPr lang="en-US" dirty="0" smtClean="0"/>
              <a:t> = ...</a:t>
            </a:r>
          </a:p>
          <a:p>
            <a:endParaRPr lang="en-US" dirty="0" smtClean="0"/>
          </a:p>
          <a:p>
            <a:r>
              <a:rPr lang="en-US" dirty="0" smtClean="0"/>
              <a:t>/</a:t>
            </a:r>
            <a:r>
              <a:rPr lang="en-US" dirty="0" smtClean="0"/>
              <a:t>/</a:t>
            </a:r>
            <a:r>
              <a:rPr lang="en-US" dirty="0" smtClean="0"/>
              <a:t>create </a:t>
            </a:r>
            <a:r>
              <a:rPr lang="en-US" dirty="0" smtClean="0"/>
              <a:t>space for one texture, which can be referred to by the </a:t>
            </a:r>
            <a:r>
              <a:rPr lang="en-US" dirty="0" err="1" smtClean="0"/>
              <a:t>int</a:t>
            </a:r>
            <a:r>
              <a:rPr lang="en-US" dirty="0" smtClean="0"/>
              <a:t> </a:t>
            </a:r>
            <a:r>
              <a:rPr lang="en-US" dirty="0" err="1" smtClean="0"/>
              <a:t>texID</a:t>
            </a:r>
            <a:endParaRPr lang="en-US" dirty="0" smtClean="0"/>
          </a:p>
          <a:p>
            <a:r>
              <a:rPr lang="en-US" dirty="0" err="1" smtClean="0"/>
              <a:t>int</a:t>
            </a:r>
            <a:r>
              <a:rPr lang="en-US" dirty="0" smtClean="0"/>
              <a:t> </a:t>
            </a:r>
            <a:r>
              <a:rPr lang="en-US" dirty="0" err="1" smtClean="0"/>
              <a:t>texID</a:t>
            </a:r>
            <a:r>
              <a:rPr lang="en-US" dirty="0" smtClean="0"/>
              <a:t>;</a:t>
            </a:r>
            <a:endParaRPr lang="en-US" dirty="0" smtClean="0"/>
          </a:p>
          <a:p>
            <a:r>
              <a:rPr lang="en-US" b="1" dirty="0" smtClean="0"/>
              <a:t>glGenTextures(1, &amp;</a:t>
            </a:r>
            <a:r>
              <a:rPr lang="en-US" b="1" dirty="0" err="1" smtClean="0"/>
              <a:t>texID</a:t>
            </a:r>
            <a:r>
              <a:rPr lang="en-US" b="1" dirty="0" smtClean="0"/>
              <a:t>); </a:t>
            </a:r>
          </a:p>
          <a:p>
            <a:endParaRPr lang="en-US" dirty="0" smtClean="0"/>
          </a:p>
          <a:p>
            <a:r>
              <a:rPr lang="en-US" dirty="0" smtClean="0"/>
              <a:t>//bind the (empty) texture to the GL context</a:t>
            </a:r>
          </a:p>
          <a:p>
            <a:r>
              <a:rPr lang="en-US" b="1" dirty="0" smtClean="0"/>
              <a:t>glBindTexture(GL_TEXTURE_2D, </a:t>
            </a:r>
            <a:r>
              <a:rPr lang="en-US" b="1" dirty="0" err="1" smtClean="0"/>
              <a:t>texID</a:t>
            </a:r>
            <a:r>
              <a:rPr lang="en-US" b="1" dirty="0" smtClean="0"/>
              <a:t>);</a:t>
            </a:r>
          </a:p>
          <a:p>
            <a:endParaRPr lang="en-US" dirty="0" smtClean="0"/>
          </a:p>
          <a:p>
            <a:r>
              <a:rPr lang="en-US" dirty="0" smtClean="0"/>
              <a:t>//define what happens if we go beyond the bounds of our texture</a:t>
            </a:r>
          </a:p>
          <a:p>
            <a:r>
              <a:rPr lang="en-US" b="1" dirty="0" smtClean="0"/>
              <a:t>glTexParameteri(GL_TEXTURE_2D, GL_TEXTURE_WRAP_S, GL_REPEAT);</a:t>
            </a:r>
          </a:p>
          <a:p>
            <a:r>
              <a:rPr lang="en-US" b="1" dirty="0" smtClean="0"/>
              <a:t>glTexParameteri(GL_TEXTURE_2D, </a:t>
            </a:r>
            <a:r>
              <a:rPr lang="en-US" b="1" dirty="0" smtClean="0"/>
              <a:t>GL_TEXTURE_WRAP_T, </a:t>
            </a:r>
            <a:r>
              <a:rPr lang="en-US" b="1" dirty="0" smtClean="0"/>
              <a:t>GL_REPEAT)</a:t>
            </a:r>
            <a:r>
              <a:rPr lang="en-US" b="1" dirty="0" smtClean="0"/>
              <a:t>;</a:t>
            </a:r>
          </a:p>
          <a:p>
            <a:endParaRPr lang="en-US" dirty="0" smtClean="0"/>
          </a:p>
          <a:p>
            <a:r>
              <a:rPr lang="en-US" dirty="0" smtClean="0"/>
              <a:t>//define the filtering -- what happens if the geometry is bigger/smaller than the </a:t>
            </a:r>
            <a:r>
              <a:rPr lang="en-US" dirty="0" err="1" smtClean="0"/>
              <a:t>img</a:t>
            </a:r>
            <a:endParaRPr lang="en-US" dirty="0" smtClean="0"/>
          </a:p>
          <a:p>
            <a:r>
              <a:rPr lang="en-US" b="1" dirty="0" smtClean="0"/>
              <a:t>glTexParameteri(GL_TEXTURE_2D, GL_TEXTURE_MIN_FILTER, GL_LINEAR);</a:t>
            </a:r>
          </a:p>
          <a:p>
            <a:r>
              <a:rPr lang="en-US" b="1" dirty="0" smtClean="0"/>
              <a:t>glTexParameteri(GL_TEXTURE_2D, </a:t>
            </a:r>
            <a:r>
              <a:rPr lang="en-US" b="1" dirty="0" smtClean="0"/>
              <a:t>GL_TEXTURE_MAX_FILTER</a:t>
            </a:r>
            <a:r>
              <a:rPr lang="en-US" b="1" dirty="0" smtClean="0"/>
              <a:t>, </a:t>
            </a:r>
            <a:r>
              <a:rPr lang="en-US" b="1" dirty="0" smtClean="0"/>
              <a:t>GL_LINEAR);</a:t>
            </a:r>
          </a:p>
          <a:p>
            <a:endParaRPr lang="en-US" dirty="0" smtClean="0"/>
          </a:p>
          <a:p>
            <a:r>
              <a:rPr lang="en-US" dirty="0" smtClean="0"/>
              <a:t>//load the image into the texture</a:t>
            </a:r>
          </a:p>
          <a:p>
            <a:r>
              <a:rPr lang="en-US" b="1" dirty="0" smtClean="0"/>
              <a:t>glTexImage2D(GL_TEXTURE_2D, 0, GL_RGBA, </a:t>
            </a:r>
            <a:r>
              <a:rPr lang="en-US" b="1" dirty="0" err="1" smtClean="0"/>
              <a:t>imgW</a:t>
            </a:r>
            <a:r>
              <a:rPr lang="en-US" b="1" dirty="0" smtClean="0"/>
              <a:t>, </a:t>
            </a:r>
            <a:r>
              <a:rPr lang="en-US" b="1" dirty="0" err="1" smtClean="0"/>
              <a:t>imgH</a:t>
            </a:r>
            <a:r>
              <a:rPr lang="en-US" b="1" dirty="0" smtClean="0"/>
              <a:t>, 0, GL_RGBA, GL_UNSIGNED_BYTE, </a:t>
            </a:r>
            <a:r>
              <a:rPr lang="en-US" b="1" dirty="0" err="1" smtClean="0"/>
              <a:t>img</a:t>
            </a:r>
            <a:r>
              <a:rPr lang="en-US" b="1" dirty="0" smtClean="0"/>
              <a:t>);</a:t>
            </a:r>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And here are the commands for applying the texture to geometry:</a:t>
            </a:r>
          </a:p>
          <a:p>
            <a:endParaRPr lang="en-US" dirty="0" smtClean="0"/>
          </a:p>
          <a:p>
            <a:r>
              <a:rPr lang="en-US" dirty="0" smtClean="0"/>
              <a:t>//turn on texturing</a:t>
            </a:r>
          </a:p>
          <a:p>
            <a:r>
              <a:rPr lang="en-US" b="1" dirty="0" smtClean="0"/>
              <a:t>glEnable(GL_TEXTURE_2D);</a:t>
            </a:r>
          </a:p>
          <a:p>
            <a:endParaRPr lang="en-US" dirty="0" smtClean="0"/>
          </a:p>
          <a:p>
            <a:r>
              <a:rPr lang="en-US" dirty="0" smtClean="0"/>
              <a:t>//bind the (empty) texture to the GL context</a:t>
            </a:r>
            <a:endParaRPr lang="en-US" dirty="0" smtClean="0"/>
          </a:p>
          <a:p>
            <a:r>
              <a:rPr lang="en-US" b="1" dirty="0" smtClean="0"/>
              <a:t>glBindTexture(GL_TEXTURE_2D, </a:t>
            </a:r>
            <a:r>
              <a:rPr lang="en-US" b="1" dirty="0" err="1" smtClean="0"/>
              <a:t>texID</a:t>
            </a:r>
            <a:r>
              <a:rPr lang="en-US" b="1" dirty="0" smtClean="0"/>
              <a:t>);</a:t>
            </a:r>
          </a:p>
          <a:p>
            <a:endParaRPr lang="en-US" dirty="0" smtClean="0"/>
          </a:p>
          <a:p>
            <a:r>
              <a:rPr lang="en-US" dirty="0" smtClean="0"/>
              <a:t>//draw the geometry, indicating the texture coordinates</a:t>
            </a:r>
          </a:p>
          <a:p>
            <a:r>
              <a:rPr lang="en-US" b="1" dirty="0" err="1" smtClean="0"/>
              <a:t>glBegin(GL_QUADS</a:t>
            </a:r>
            <a:r>
              <a:rPr lang="en-US" b="1" dirty="0" smtClean="0"/>
              <a:t>);</a:t>
            </a:r>
          </a:p>
          <a:p>
            <a:r>
              <a:rPr lang="en-US" b="1" dirty="0" smtClean="0"/>
              <a:t>glTexCoord2f(0f, 0f);</a:t>
            </a:r>
          </a:p>
          <a:p>
            <a:r>
              <a:rPr lang="en-US" b="1" dirty="0" smtClean="0"/>
              <a:t>glVertex3f(-1f, -1f, 0f);</a:t>
            </a:r>
          </a:p>
          <a:p>
            <a:r>
              <a:rPr lang="en-US" b="1" dirty="0" smtClean="0"/>
              <a:t>glTexCoord2f</a:t>
            </a:r>
            <a:r>
              <a:rPr lang="en-US" b="1" dirty="0" smtClean="0"/>
              <a:t>(1f</a:t>
            </a:r>
            <a:r>
              <a:rPr lang="en-US" b="1" dirty="0" smtClean="0"/>
              <a:t>, 0f);</a:t>
            </a:r>
          </a:p>
          <a:p>
            <a:r>
              <a:rPr lang="en-US" b="1" dirty="0" smtClean="0"/>
              <a:t>glVertex3f</a:t>
            </a:r>
            <a:r>
              <a:rPr lang="en-US" b="1" dirty="0" smtClean="0"/>
              <a:t>(1f</a:t>
            </a:r>
            <a:r>
              <a:rPr lang="en-US" b="1" dirty="0" smtClean="0"/>
              <a:t>, -1f, 0f);</a:t>
            </a:r>
            <a:endParaRPr lang="en-US" b="1" dirty="0" smtClean="0"/>
          </a:p>
          <a:p>
            <a:r>
              <a:rPr lang="en-US" b="1" dirty="0" smtClean="0"/>
              <a:t>glTexCoord2f</a:t>
            </a:r>
            <a:r>
              <a:rPr lang="en-US" b="1" dirty="0" smtClean="0"/>
              <a:t>(1f</a:t>
            </a:r>
            <a:r>
              <a:rPr lang="en-US" b="1" dirty="0" smtClean="0"/>
              <a:t>,</a:t>
            </a:r>
            <a:r>
              <a:rPr lang="en-US" b="1" dirty="0" smtClean="0"/>
              <a:t> 1f</a:t>
            </a:r>
            <a:r>
              <a:rPr lang="en-US" b="1" dirty="0" smtClean="0"/>
              <a:t>);</a:t>
            </a:r>
          </a:p>
          <a:p>
            <a:r>
              <a:rPr lang="en-US" b="1" dirty="0" smtClean="0"/>
              <a:t>glVertex3f</a:t>
            </a:r>
            <a:r>
              <a:rPr lang="en-US" b="1" dirty="0" smtClean="0"/>
              <a:t>(1f</a:t>
            </a:r>
            <a:r>
              <a:rPr lang="en-US" b="1" dirty="0" smtClean="0"/>
              <a:t>,</a:t>
            </a:r>
            <a:r>
              <a:rPr lang="en-US" b="1" dirty="0" smtClean="0"/>
              <a:t> 1f</a:t>
            </a:r>
            <a:r>
              <a:rPr lang="en-US" b="1" dirty="0" smtClean="0"/>
              <a:t>, 0f);</a:t>
            </a:r>
            <a:endParaRPr lang="en-US" b="1" dirty="0" smtClean="0"/>
          </a:p>
          <a:p>
            <a:r>
              <a:rPr lang="en-US" b="1" dirty="0" smtClean="0"/>
              <a:t>glTexCoord2f(0f,</a:t>
            </a:r>
            <a:r>
              <a:rPr lang="en-US" b="1" dirty="0" smtClean="0"/>
              <a:t> 1f</a:t>
            </a:r>
            <a:r>
              <a:rPr lang="en-US" b="1" dirty="0" smtClean="0"/>
              <a:t>);</a:t>
            </a:r>
          </a:p>
          <a:p>
            <a:r>
              <a:rPr lang="en-US" b="1" dirty="0" smtClean="0"/>
              <a:t>glVertex3f(-1f,</a:t>
            </a:r>
            <a:r>
              <a:rPr lang="en-US" b="1" dirty="0" smtClean="0"/>
              <a:t> 1f</a:t>
            </a:r>
            <a:r>
              <a:rPr lang="en-US" b="1" dirty="0" smtClean="0"/>
              <a:t>, 0f);</a:t>
            </a:r>
            <a:endParaRPr lang="en-US" b="1" dirty="0" smtClean="0"/>
          </a:p>
          <a:p>
            <a:r>
              <a:rPr lang="en-US" b="1" dirty="0" err="1" smtClean="0"/>
              <a:t>glEnd</a:t>
            </a:r>
            <a:r>
              <a:rPr lang="en-US" b="1" dirty="0" smtClean="0"/>
              <a:t>();</a:t>
            </a:r>
          </a:p>
          <a:p>
            <a:endParaRPr lang="en-US" dirty="0" smtClean="0"/>
          </a:p>
          <a:p>
            <a:r>
              <a:rPr lang="en-US" dirty="0" smtClean="0"/>
              <a:t>//turn off texturing</a:t>
            </a:r>
          </a:p>
          <a:p>
            <a:r>
              <a:rPr lang="en-US" b="1" dirty="0" smtClean="0"/>
              <a:t>glDisable(GL_TEXTURE_2D);</a:t>
            </a: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Texture coordinates range from 0 to 1 in each direction. </a:t>
            </a:r>
          </a:p>
          <a:p>
            <a:endParaRPr lang="en-US" dirty="0" smtClean="0"/>
          </a:p>
          <a:p>
            <a:r>
              <a:rPr lang="en-US" dirty="0" smtClean="0"/>
              <a:t>That is, along the x-axis, 0f = 0% of the width, and 1f = 100% of the width, etc</a:t>
            </a:r>
          </a:p>
          <a:p>
            <a:endParaRPr lang="en-US" dirty="0" smtClean="0"/>
          </a:p>
          <a:p>
            <a:r>
              <a:rPr lang="en-US" dirty="0" smtClean="0"/>
              <a:t>If you go outside the bounds of the coordinates, it the texture will either clamp to the boundary, or repeat, depending on the parameter you've set when initially loading the image into the texture.</a:t>
            </a:r>
          </a:p>
          <a:p>
            <a:endParaRPr lang="en-US" dirty="0" smtClean="0"/>
          </a:p>
          <a:p>
            <a:r>
              <a:rPr lang="en-US" dirty="0" smtClean="0"/>
              <a:t>You don't necessarily need to include the full range of the texture, and you can potentially place multiple sub-images within a single image.</a:t>
            </a:r>
          </a:p>
          <a:p>
            <a:endParaRPr lang="en-US" dirty="0" smtClean="0"/>
          </a:p>
          <a:p>
            <a:endParaRPr lang="en-US" dirty="0" smtClean="0"/>
          </a:p>
          <a:p>
            <a:r>
              <a:rPr lang="en-US" dirty="0" smtClean="0"/>
              <a:t>Textures are a common way in which to send data to the graphics card to be used by GLSL </a:t>
            </a:r>
            <a:r>
              <a:rPr lang="en-US" dirty="0" err="1" smtClean="0"/>
              <a:t>shader</a:t>
            </a:r>
            <a:r>
              <a:rPr lang="en-US" dirty="0" smtClean="0"/>
              <a:t>, which we'll explore in a few weeks.</a:t>
            </a:r>
          </a:p>
          <a:p>
            <a:endParaRPr lang="en-US" dirty="0" smtClean="0"/>
          </a:p>
          <a:p>
            <a:endParaRPr lang="en-US" dirty="0" smtClean="0"/>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 / GLUT geometry</a:t>
            </a:r>
            <a:endParaRPr lang="en-US" dirty="0"/>
          </a:p>
        </p:txBody>
      </p:sp>
      <p:sp>
        <p:nvSpPr>
          <p:cNvPr id="3" name="Content Placeholder 2"/>
          <p:cNvSpPr>
            <a:spLocks noGrp="1"/>
          </p:cNvSpPr>
          <p:nvPr>
            <p:ph idx="1"/>
          </p:nvPr>
        </p:nvSpPr>
        <p:spPr/>
        <p:txBody>
          <a:bodyPr/>
          <a:lstStyle/>
          <a:p>
            <a:endParaRPr lang="en-US" dirty="0" smtClean="0"/>
          </a:p>
          <a:p>
            <a:r>
              <a:rPr lang="en-US" dirty="0" smtClean="0"/>
              <a:t>GLU = OpenGL Utility library</a:t>
            </a:r>
          </a:p>
          <a:p>
            <a:r>
              <a:rPr lang="en-US" dirty="0" smtClean="0"/>
              <a:t>GLUT = OpenGL Utility Toolkit</a:t>
            </a:r>
          </a:p>
          <a:p>
            <a:endParaRPr lang="en-US" dirty="0" smtClean="0"/>
          </a:p>
          <a:p>
            <a:r>
              <a:rPr lang="en-US" dirty="0" smtClean="0"/>
              <a:t>Both of these libraries have some common geometry which let you test out functionality quickly.</a:t>
            </a:r>
          </a:p>
          <a:p>
            <a:endParaRPr lang="en-US" dirty="0" smtClean="0"/>
          </a:p>
          <a:p>
            <a:r>
              <a:rPr lang="en-US" dirty="0" smtClean="0"/>
              <a:t>//GLU</a:t>
            </a:r>
          </a:p>
          <a:p>
            <a:endParaRPr lang="en-US" dirty="0" smtClean="0"/>
          </a:p>
          <a:p>
            <a:r>
              <a:rPr lang="en-US" dirty="0" smtClean="0"/>
              <a:t>//this </a:t>
            </a:r>
          </a:p>
          <a:p>
            <a:r>
              <a:rPr lang="en-US" dirty="0" err="1" smtClean="0"/>
              <a:t>GLUquadricObj</a:t>
            </a:r>
            <a:r>
              <a:rPr lang="en-US" dirty="0" smtClean="0"/>
              <a:t> </a:t>
            </a:r>
            <a:r>
              <a:rPr lang="en-US" dirty="0" err="1" smtClean="0"/>
              <a:t>qObj</a:t>
            </a:r>
            <a:r>
              <a:rPr lang="en-US" dirty="0" smtClean="0"/>
              <a:t> = </a:t>
            </a:r>
            <a:r>
              <a:rPr lang="en-US" dirty="0" err="1" smtClean="0"/>
              <a:t>gluNewQuadric</a:t>
            </a:r>
            <a:r>
              <a:rPr lang="en-US" dirty="0" smtClean="0"/>
              <a:t>(); //load up new quadric </a:t>
            </a:r>
          </a:p>
          <a:p>
            <a:r>
              <a:rPr lang="en-US" dirty="0" err="1" smtClean="0"/>
              <a:t>gluQuadricDrawStyle(qObj</a:t>
            </a:r>
            <a:r>
              <a:rPr lang="en-US" dirty="0" smtClean="0"/>
              <a:t>, GLU_FILL); //fill in the facets on the surface </a:t>
            </a:r>
          </a:p>
          <a:p>
            <a:r>
              <a:rPr lang="en-US" dirty="0" err="1" smtClean="0"/>
              <a:t>gluQuadricNormals(qObj</a:t>
            </a:r>
            <a:r>
              <a:rPr lang="en-US" dirty="0" smtClean="0"/>
              <a:t>, GLU_SMOOTH); //make nice </a:t>
            </a:r>
            <a:r>
              <a:rPr lang="en-US" dirty="0" err="1" smtClean="0"/>
              <a:t>normals</a:t>
            </a:r>
            <a:r>
              <a:rPr lang="en-US" dirty="0" smtClean="0"/>
              <a:t> across the facets</a:t>
            </a:r>
          </a:p>
          <a:p>
            <a:r>
              <a:rPr lang="en-US" dirty="0" smtClean="0"/>
              <a:t>//if lighting is enabled then the </a:t>
            </a:r>
            <a:r>
              <a:rPr lang="en-US" dirty="0" err="1" smtClean="0"/>
              <a:t>normals</a:t>
            </a:r>
            <a:r>
              <a:rPr lang="en-US" dirty="0" smtClean="0"/>
              <a:t> are already present</a:t>
            </a:r>
          </a:p>
          <a:p>
            <a:r>
              <a:rPr lang="en-US" dirty="0" err="1" smtClean="0"/>
              <a:t>gluQuadricTexture(qObj</a:t>
            </a:r>
            <a:r>
              <a:rPr lang="en-US" dirty="0" smtClean="0"/>
              <a:t>, true); //automatically create texture </a:t>
            </a:r>
            <a:r>
              <a:rPr lang="en-US" dirty="0" err="1" smtClean="0"/>
              <a:t>coords</a:t>
            </a:r>
            <a:r>
              <a:rPr lang="en-US" dirty="0" smtClean="0"/>
              <a:t> for the object</a:t>
            </a:r>
          </a:p>
          <a:p>
            <a:r>
              <a:rPr lang="en-US" dirty="0" smtClean="0"/>
              <a:t>//if you a bind a texture, then the texture </a:t>
            </a:r>
            <a:r>
              <a:rPr lang="en-US" dirty="0" err="1" smtClean="0"/>
              <a:t>coords</a:t>
            </a:r>
            <a:r>
              <a:rPr lang="en-US" dirty="0" smtClean="0"/>
              <a:t> are already present</a:t>
            </a:r>
          </a:p>
          <a:p>
            <a:endParaRPr lang="en-US" dirty="0" smtClean="0"/>
          </a:p>
          <a:p>
            <a:r>
              <a:rPr lang="en-US" dirty="0" err="1" smtClean="0"/>
              <a:t>gluSphere</a:t>
            </a:r>
            <a:r>
              <a:rPr lang="en-US" dirty="0" err="1" smtClean="0"/>
              <a:t>(</a:t>
            </a:r>
            <a:r>
              <a:rPr lang="en-US" dirty="0" err="1" smtClean="0"/>
              <a:t>qObj</a:t>
            </a:r>
            <a:r>
              <a:rPr lang="en-US" dirty="0" smtClean="0"/>
              <a:t>, 2f, 64, 64); //make a sphere with radius 2 and high resolution</a:t>
            </a:r>
          </a:p>
          <a:p>
            <a:endParaRPr lang="en-US" dirty="0" smtClean="0"/>
          </a:p>
          <a:p>
            <a:r>
              <a:rPr lang="en-US" dirty="0" smtClean="0"/>
              <a:t>//check out the </a:t>
            </a:r>
            <a:r>
              <a:rPr lang="en-US" dirty="0" err="1" smtClean="0"/>
              <a:t>glu</a:t>
            </a:r>
            <a:r>
              <a:rPr lang="en-US" dirty="0" smtClean="0"/>
              <a:t> library for other primitives</a:t>
            </a:r>
          </a:p>
          <a:p>
            <a:endParaRPr lang="en-US" dirty="0" smtClean="0"/>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 / GLUT geometry</a:t>
            </a:r>
            <a:endParaRPr lang="en-US" dirty="0"/>
          </a:p>
        </p:txBody>
      </p:sp>
      <p:sp>
        <p:nvSpPr>
          <p:cNvPr id="3" name="Content Placeholder 2"/>
          <p:cNvSpPr>
            <a:spLocks noGrp="1"/>
          </p:cNvSpPr>
          <p:nvPr>
            <p:ph idx="1"/>
          </p:nvPr>
        </p:nvSpPr>
        <p:spPr/>
        <p:txBody>
          <a:bodyPr/>
          <a:lstStyle/>
          <a:p>
            <a:endParaRPr lang="en-US" dirty="0" smtClean="0"/>
          </a:p>
          <a:p>
            <a:r>
              <a:rPr lang="en-US" dirty="0" smtClean="0"/>
              <a:t>GLUT is simpler than GLU,  but does not automatically create texture coordinates for you.</a:t>
            </a:r>
          </a:p>
          <a:p>
            <a:endParaRPr lang="en-US" dirty="0" smtClean="0"/>
          </a:p>
          <a:p>
            <a:r>
              <a:rPr lang="en-US" dirty="0" smtClean="0"/>
              <a:t>The "solid" version of the primitives will create </a:t>
            </a:r>
            <a:r>
              <a:rPr lang="en-US" dirty="0" err="1" smtClean="0"/>
              <a:t>normals</a:t>
            </a:r>
            <a:r>
              <a:rPr lang="en-US" dirty="0" smtClean="0"/>
              <a:t>, the "wire" version will not.</a:t>
            </a:r>
          </a:p>
          <a:p>
            <a:endParaRPr lang="en-US" dirty="0" smtClean="0"/>
          </a:p>
          <a:p>
            <a:r>
              <a:rPr lang="en-US" dirty="0" smtClean="0"/>
              <a:t>//GLUT</a:t>
            </a:r>
          </a:p>
          <a:p>
            <a:r>
              <a:rPr lang="en-US" dirty="0" smtClean="0"/>
              <a:t>glutSolidSphere(2f, 64, 64); //make a sphere with radius 2 and high resolution</a:t>
            </a:r>
          </a:p>
          <a:p>
            <a:endParaRPr lang="en-US" dirty="0" smtClean="0"/>
          </a:p>
          <a:p>
            <a:r>
              <a:rPr lang="en-US" dirty="0" smtClean="0"/>
              <a:t>glutWireSphere</a:t>
            </a:r>
            <a:r>
              <a:rPr lang="en-US" dirty="0" smtClean="0"/>
              <a:t>(2f, 64, 64); //make a sphere with radius 2 and high resolution</a:t>
            </a:r>
          </a:p>
          <a:p>
            <a:endParaRPr lang="en-US" dirty="0" smtClean="0"/>
          </a:p>
          <a:p>
            <a:endParaRPr lang="en-US" dirty="0" smtClean="0"/>
          </a:p>
          <a:p>
            <a:endParaRPr lang="en-US" dirty="0" smtClean="0"/>
          </a:p>
          <a:p>
            <a:r>
              <a:rPr lang="en-US" dirty="0" smtClean="0"/>
              <a:t>check </a:t>
            </a:r>
            <a:r>
              <a:rPr lang="en-US" dirty="0" smtClean="0"/>
              <a:t>out the </a:t>
            </a:r>
            <a:r>
              <a:rPr lang="en-US" dirty="0" smtClean="0"/>
              <a:t>glut </a:t>
            </a:r>
            <a:r>
              <a:rPr lang="en-US" dirty="0" smtClean="0"/>
              <a:t>library for other primitives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models from external programs</a:t>
            </a:r>
            <a:endParaRPr lang="en-US" dirty="0"/>
          </a:p>
        </p:txBody>
      </p:sp>
      <p:sp>
        <p:nvSpPr>
          <p:cNvPr id="3" name="Content Placeholder 2"/>
          <p:cNvSpPr>
            <a:spLocks noGrp="1"/>
          </p:cNvSpPr>
          <p:nvPr>
            <p:ph idx="1"/>
          </p:nvPr>
        </p:nvSpPr>
        <p:spPr/>
        <p:txBody>
          <a:bodyPr/>
          <a:lstStyle/>
          <a:p>
            <a:endParaRPr lang="en-US" dirty="0" smtClean="0"/>
          </a:p>
          <a:p>
            <a:r>
              <a:rPr lang="en-US" dirty="0" smtClean="0"/>
              <a:t>Instead of creating complicated models directly in OpenGL, you can use one of many existing 3D modeling programs, such as Maya3D, or Blender. Both of these programs (as well as lots of others) will let you save your model as an .OBJ file.</a:t>
            </a:r>
          </a:p>
          <a:p>
            <a:endParaRPr lang="en-US" dirty="0" smtClean="0"/>
          </a:p>
          <a:p>
            <a:r>
              <a:rPr lang="en-US" dirty="0" smtClean="0"/>
              <a:t>T</a:t>
            </a:r>
            <a:r>
              <a:rPr lang="en-US" dirty="0" smtClean="0"/>
              <a:t>he simplest .OBJ files store your mesh as a set of vertices, </a:t>
            </a:r>
            <a:r>
              <a:rPr lang="en-US" dirty="0" err="1" smtClean="0"/>
              <a:t>normals</a:t>
            </a:r>
            <a:r>
              <a:rPr lang="en-US" dirty="0" smtClean="0"/>
              <a:t>, and texture coordinates.</a:t>
            </a:r>
          </a:p>
          <a:p>
            <a:endParaRPr lang="en-US" dirty="0" smtClean="0"/>
          </a:p>
          <a:p>
            <a:r>
              <a:rPr lang="en-US" dirty="0" smtClean="0"/>
              <a:t>More complicated ones will also have an associated .MTL file, which can also store material properties of different parts of your mesh.</a:t>
            </a:r>
          </a:p>
          <a:p>
            <a:endParaRPr lang="en-US" dirty="0" smtClean="0"/>
          </a:p>
          <a:p>
            <a:r>
              <a:rPr lang="en-US" dirty="0" smtClean="0"/>
              <a:t>There are lots of libraries out there which will load and display these OBJ files for you. Or you can write your own.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endParaRPr lang="en-US" dirty="0" smtClean="0"/>
          </a:p>
          <a:p>
            <a:r>
              <a:rPr lang="en-US" dirty="0" smtClean="0"/>
              <a:t>1. Height map</a:t>
            </a:r>
          </a:p>
          <a:p>
            <a:r>
              <a:rPr lang="en-US" dirty="0" smtClean="0"/>
              <a:t>	using quad strips + lighting</a:t>
            </a:r>
          </a:p>
          <a:p>
            <a:endParaRPr lang="en-US" dirty="0" smtClean="0"/>
          </a:p>
          <a:p>
            <a:r>
              <a:rPr lang="en-US" dirty="0" smtClean="0"/>
              <a:t>2. GLU/GLUT - make a primitive, shine a spotlight on it</a:t>
            </a:r>
          </a:p>
          <a:p>
            <a:r>
              <a:rPr lang="en-US" dirty="0" smtClean="0"/>
              <a:t>	</a:t>
            </a:r>
          </a:p>
          <a:p>
            <a:r>
              <a:rPr lang="en-US" dirty="0" smtClean="0"/>
              <a:t>3. GLU/GLUT - make some primitives, spin some lights around it</a:t>
            </a:r>
          </a:p>
          <a:p>
            <a:endParaRPr lang="en-US" dirty="0" smtClean="0"/>
          </a:p>
          <a:p>
            <a:r>
              <a:rPr lang="en-US" dirty="0" smtClean="0"/>
              <a:t>4. Make some simple models (only vertices, </a:t>
            </a:r>
            <a:r>
              <a:rPr lang="en-US" dirty="0" err="1" smtClean="0"/>
              <a:t>normals</a:t>
            </a:r>
            <a:r>
              <a:rPr lang="en-US" dirty="0" smtClean="0"/>
              <a:t>, and maybe texture coordinates) using Blender and load them into OpenGL. Place them in your scene and try shining different lights on them, setting the color and/or material, etc.</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Pipeline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theoretically...</a:t>
            </a:r>
          </a:p>
          <a:p>
            <a:endParaRPr lang="en-US" dirty="0" smtClean="0"/>
          </a:p>
          <a:p>
            <a:r>
              <a:rPr lang="en-US" dirty="0" smtClean="0"/>
              <a:t>transform the point in 3D into eye coordinates using the MODELVIEW matrix (the view from the camera).</a:t>
            </a:r>
          </a:p>
          <a:p>
            <a:endParaRPr lang="en-US" dirty="0" smtClean="0"/>
          </a:p>
          <a:p>
            <a:r>
              <a:rPr lang="en-US" dirty="0" smtClean="0"/>
              <a:t>transform the visible space (the "frustum") into the canonical view volume using the PROJECTION matrix, followed by a perspective division. The points are now in "</a:t>
            </a:r>
            <a:r>
              <a:rPr lang="en-US" dirty="0" smtClean="0"/>
              <a:t>clip coordinates" (this is a unit cube from -1 to 1 along each </a:t>
            </a:r>
            <a:r>
              <a:rPr lang="en-US" dirty="0" smtClean="0"/>
              <a:t>axis, where anything outside that range will not be visible on the screen).</a:t>
            </a:r>
          </a:p>
          <a:p>
            <a:endParaRPr lang="en-US" dirty="0" smtClean="0"/>
          </a:p>
          <a:p>
            <a:r>
              <a:rPr lang="en-US" dirty="0" smtClean="0"/>
              <a:t>transform the clip coordinates into actual pixels. The depth information, or "</a:t>
            </a:r>
            <a:r>
              <a:rPr lang="en-US" dirty="0" err="1" smtClean="0"/>
              <a:t>z</a:t>
            </a:r>
            <a:r>
              <a:rPr lang="en-US" dirty="0" smtClean="0"/>
              <a:t>" coordinate, is used for blending, occlusion tests, picking, etc.</a:t>
            </a:r>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Pipeline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practically...</a:t>
            </a:r>
          </a:p>
          <a:p>
            <a:endParaRPr lang="en-US" dirty="0" smtClean="0"/>
          </a:p>
          <a:p>
            <a:r>
              <a:rPr lang="en-US" dirty="0" smtClean="0"/>
              <a:t>1. calculate PROJECTION matrix (the lens of your camera)</a:t>
            </a:r>
          </a:p>
          <a:p>
            <a:r>
              <a:rPr lang="en-US" dirty="0" smtClean="0"/>
              <a:t>2. calculate MODELVIEW matrix (positions the drawing "cursor")</a:t>
            </a:r>
          </a:p>
          <a:p>
            <a:r>
              <a:rPr lang="en-US" dirty="0" smtClean="0"/>
              <a:t>3. set-up LIGHTING</a:t>
            </a:r>
          </a:p>
          <a:p>
            <a:r>
              <a:rPr lang="en-US" dirty="0" smtClean="0"/>
              <a:t>4. set-up MATERIALS</a:t>
            </a:r>
          </a:p>
          <a:p>
            <a:r>
              <a:rPr lang="en-US" dirty="0" smtClean="0"/>
              <a:t>5</a:t>
            </a:r>
            <a:r>
              <a:rPr lang="en-US" dirty="0" smtClean="0"/>
              <a:t>. bind TEXTURES</a:t>
            </a:r>
          </a:p>
          <a:p>
            <a:r>
              <a:rPr lang="en-US" dirty="0" smtClean="0"/>
              <a:t>6. send information to the graphics card :</a:t>
            </a:r>
          </a:p>
          <a:p>
            <a:r>
              <a:rPr lang="en-US" dirty="0" smtClean="0"/>
              <a:t>	for each vertex, you can send a color, a normal, and a texture coordinate</a:t>
            </a:r>
          </a:p>
          <a:p>
            <a:r>
              <a:rPr lang="en-US" dirty="0" smtClean="0"/>
              <a:t>	</a:t>
            </a:r>
          </a:p>
          <a:p>
            <a:r>
              <a:rPr lang="en-US" dirty="0" smtClean="0"/>
              <a:t>	glTexCoord2f(u, </a:t>
            </a:r>
            <a:r>
              <a:rPr lang="en-US" dirty="0" err="1" smtClean="0"/>
              <a:t>v</a:t>
            </a:r>
            <a:r>
              <a:rPr lang="en-US" dirty="0" smtClean="0"/>
              <a:t>); //between 0f and 1f, used for TEXTURING</a:t>
            </a:r>
          </a:p>
          <a:p>
            <a:r>
              <a:rPr lang="en-US" dirty="0" smtClean="0"/>
              <a:t>	glNormal3f(x, </a:t>
            </a:r>
            <a:r>
              <a:rPr lang="en-US" dirty="0" err="1" smtClean="0"/>
              <a:t>y</a:t>
            </a:r>
            <a:r>
              <a:rPr lang="en-US" dirty="0" smtClean="0"/>
              <a:t>, </a:t>
            </a:r>
            <a:r>
              <a:rPr lang="en-US" dirty="0" err="1" smtClean="0"/>
              <a:t>z</a:t>
            </a:r>
            <a:r>
              <a:rPr lang="en-US" dirty="0" smtClean="0"/>
              <a:t>); //used for LIGHTING CALCULATIONS</a:t>
            </a:r>
          </a:p>
          <a:p>
            <a:r>
              <a:rPr lang="en-US" dirty="0" smtClean="0"/>
              <a:t>	</a:t>
            </a:r>
            <a:r>
              <a:rPr lang="en-US" dirty="0" smtClean="0"/>
              <a:t>glColor3f(r, </a:t>
            </a:r>
            <a:r>
              <a:rPr lang="en-US" dirty="0" err="1" smtClean="0"/>
              <a:t>g</a:t>
            </a:r>
            <a:r>
              <a:rPr lang="en-US" dirty="0" smtClean="0"/>
              <a:t>, </a:t>
            </a:r>
            <a:r>
              <a:rPr lang="en-US" dirty="0" err="1" smtClean="0"/>
              <a:t>b</a:t>
            </a:r>
            <a:r>
              <a:rPr lang="en-US" dirty="0" smtClean="0"/>
              <a:t>); //between 0f and 1f</a:t>
            </a:r>
          </a:p>
          <a:p>
            <a:r>
              <a:rPr lang="en-US" dirty="0" smtClean="0"/>
              <a:t>	glVertex3f(x, </a:t>
            </a:r>
            <a:r>
              <a:rPr lang="en-US" dirty="0" err="1" smtClean="0"/>
              <a:t>y</a:t>
            </a:r>
            <a:r>
              <a:rPr lang="en-US" dirty="0" smtClean="0"/>
              <a:t>, </a:t>
            </a:r>
            <a:r>
              <a:rPr lang="en-US" dirty="0" err="1" smtClean="0"/>
              <a:t>z</a:t>
            </a:r>
            <a:r>
              <a:rPr lang="en-US" dirty="0" smtClean="0"/>
              <a:t>); </a:t>
            </a:r>
          </a:p>
          <a:p>
            <a:r>
              <a:rPr lang="en-US" dirty="0" smtClean="0"/>
              <a:t> </a:t>
            </a:r>
          </a:p>
          <a:p>
            <a:r>
              <a:rPr lang="en-US"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Projection matrix</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Projection matrix can be thought of as the "lens" of your camera.</a:t>
            </a:r>
          </a:p>
          <a:p>
            <a:endParaRPr lang="en-US" dirty="0" smtClean="0"/>
          </a:p>
          <a:p>
            <a:r>
              <a:rPr lang="en-US" dirty="0" smtClean="0"/>
              <a:t>It creates a view "frustum" (= a rectangular cone volume) which will contain everything that will be projected onto the screen.</a:t>
            </a:r>
          </a:p>
          <a:p>
            <a:endParaRPr lang="en-US" dirty="0" smtClean="0"/>
          </a:p>
          <a:p>
            <a:r>
              <a:rPr lang="en-US" dirty="0" smtClean="0"/>
              <a:t>The most common type of projection is a "perspective" view, which imitates the way our eye sees the world</a:t>
            </a:r>
          </a:p>
          <a:p>
            <a:endParaRPr lang="en-US" dirty="0" smtClean="0"/>
          </a:p>
          <a:p>
            <a:r>
              <a:rPr lang="en-US" b="1" dirty="0" err="1" smtClean="0"/>
              <a:t>gluPerspective(fovy</a:t>
            </a:r>
            <a:r>
              <a:rPr lang="en-US" b="1" dirty="0" smtClean="0"/>
              <a:t>, </a:t>
            </a:r>
            <a:r>
              <a:rPr lang="en-US" b="1" dirty="0" err="1" smtClean="0"/>
              <a:t>aspectRatio</a:t>
            </a:r>
            <a:r>
              <a:rPr lang="en-US" b="1" dirty="0" smtClean="0"/>
              <a:t>, </a:t>
            </a:r>
            <a:r>
              <a:rPr lang="en-US" b="1" dirty="0" err="1" smtClean="0"/>
              <a:t>nearPlane</a:t>
            </a:r>
            <a:r>
              <a:rPr lang="en-US" b="1" dirty="0" smtClean="0"/>
              <a:t>, </a:t>
            </a:r>
            <a:r>
              <a:rPr lang="en-US" b="1" dirty="0" err="1" smtClean="0"/>
              <a:t>farPlane</a:t>
            </a:r>
            <a:r>
              <a:rPr lang="en-US" b="1" dirty="0" smtClean="0"/>
              <a:t>);</a:t>
            </a:r>
          </a:p>
          <a:p>
            <a:endParaRPr lang="en-US" dirty="0" smtClean="0"/>
          </a:p>
          <a:p>
            <a:r>
              <a:rPr lang="en-US" dirty="0" err="1" smtClean="0"/>
              <a:t>fovy</a:t>
            </a:r>
            <a:r>
              <a:rPr lang="en-US" dirty="0" smtClean="0"/>
              <a:t> = our field of view along the y-axis</a:t>
            </a:r>
          </a:p>
          <a:p>
            <a:r>
              <a:rPr lang="en-US" dirty="0" smtClean="0"/>
              <a:t>aspect ratio = the width/height of the screen</a:t>
            </a:r>
          </a:p>
          <a:p>
            <a:r>
              <a:rPr lang="en-US" dirty="0" smtClean="0"/>
              <a:t>near plane = a distance near to the "camera" (usually a small number &gt; 0, like .1f)</a:t>
            </a:r>
          </a:p>
          <a:p>
            <a:r>
              <a:rPr lang="en-US" dirty="0" smtClean="0"/>
              <a:t>far plane = </a:t>
            </a:r>
            <a:r>
              <a:rPr lang="en-US" dirty="0" smtClean="0"/>
              <a:t>a</a:t>
            </a:r>
            <a:r>
              <a:rPr lang="en-US" dirty="0" smtClean="0"/>
              <a:t> distance far from the "camera" (usually a larger number, like 100f)</a:t>
            </a:r>
          </a:p>
          <a:p>
            <a:endParaRPr lang="en-US" dirty="0" smtClean="0"/>
          </a:p>
          <a:p>
            <a:r>
              <a:rPr lang="en-US" dirty="0" smtClean="0"/>
              <a:t>This is usually set up once at the beginning of the application, or when the window is resized.</a:t>
            </a:r>
          </a:p>
          <a:p>
            <a:endParaRPr lang="en-US" dirty="0" smtClean="0"/>
          </a:p>
          <a:p>
            <a:r>
              <a:rPr lang="en-US" b="1" dirty="0" smtClean="0"/>
              <a:t>gluPerspective</a:t>
            </a:r>
            <a:r>
              <a:rPr lang="en-US" b="1" dirty="0" smtClean="0"/>
              <a:t>(45f, 640f/480f, .1f, 10f)</a:t>
            </a:r>
            <a:r>
              <a:rPr lang="en-US" b="1"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Modelview</a:t>
            </a:r>
            <a:r>
              <a:rPr lang="en-US" dirty="0" smtClean="0"/>
              <a:t> matrix</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err="1" smtClean="0"/>
              <a:t>Modelview</a:t>
            </a:r>
            <a:r>
              <a:rPr lang="en-US" dirty="0" smtClean="0"/>
              <a:t> matrix can be thought of as the "drawing cursor"</a:t>
            </a:r>
          </a:p>
          <a:p>
            <a:endParaRPr lang="en-US" dirty="0" smtClean="0"/>
          </a:p>
          <a:p>
            <a:r>
              <a:rPr lang="en-US" dirty="0" smtClean="0"/>
              <a:t>You move the cursor, and then set the geometry relative to that cursor.</a:t>
            </a:r>
          </a:p>
          <a:p>
            <a:endParaRPr lang="en-US" dirty="0" smtClean="0"/>
          </a:p>
          <a:p>
            <a:r>
              <a:rPr lang="en-US" dirty="0" smtClean="0"/>
              <a:t>The </a:t>
            </a:r>
            <a:r>
              <a:rPr lang="en-US" dirty="0" err="1" smtClean="0"/>
              <a:t>Modelview</a:t>
            </a:r>
            <a:r>
              <a:rPr lang="en-US" dirty="0" smtClean="0"/>
              <a:t> is a single construct which contains information about the "camera" and the position of particular elements.</a:t>
            </a:r>
          </a:p>
          <a:p>
            <a:endParaRPr lang="en-US" dirty="0" smtClean="0"/>
          </a:p>
          <a:p>
            <a:r>
              <a:rPr lang="en-US" dirty="0" smtClean="0"/>
              <a:t>Often you will set the "camera" by moving the cursor forward</a:t>
            </a:r>
          </a:p>
          <a:p>
            <a:endParaRPr lang="en-US" dirty="0" smtClean="0"/>
          </a:p>
          <a:p>
            <a:r>
              <a:rPr lang="en-US" dirty="0" smtClean="0"/>
              <a:t>+</a:t>
            </a:r>
            <a:r>
              <a:rPr lang="en-US" dirty="0" smtClean="0"/>
              <a:t>Z is facing toward the viewer,-Z toward the </a:t>
            </a:r>
            <a:r>
              <a:rPr lang="en-US" dirty="0" smtClean="0"/>
              <a:t>screen </a:t>
            </a:r>
            <a:endParaRPr lang="en-US" dirty="0" smtClean="0"/>
          </a:p>
          <a:p>
            <a:r>
              <a:rPr lang="en-US" dirty="0" smtClean="0"/>
              <a:t>a "right-handed" system (make an L with thumb and index facing toward you...)</a:t>
            </a:r>
            <a:endParaRPr lang="en-US" dirty="0" smtClean="0"/>
          </a:p>
          <a:p>
            <a:endParaRPr lang="en-US" dirty="0" smtClean="0"/>
          </a:p>
          <a:p>
            <a:r>
              <a:rPr lang="en-US" b="1" dirty="0" smtClean="0"/>
              <a:t>glTranslatef(0f,0f,-5f);</a:t>
            </a:r>
          </a:p>
          <a:p>
            <a:endParaRPr lang="en-US" b="1" dirty="0" smtClean="0"/>
          </a:p>
          <a:p>
            <a:r>
              <a:rPr lang="en-US" dirty="0" smtClean="0"/>
              <a:t>If you then draw a vertex at this point...</a:t>
            </a:r>
          </a:p>
          <a:p>
            <a:endParaRPr lang="en-US" dirty="0" smtClean="0"/>
          </a:p>
          <a:p>
            <a:r>
              <a:rPr lang="en-US" b="1" dirty="0" err="1" smtClean="0"/>
              <a:t>glBegin(GL_POINTS</a:t>
            </a:r>
            <a:r>
              <a:rPr lang="en-US" b="1" dirty="0" smtClean="0"/>
              <a:t>);</a:t>
            </a:r>
          </a:p>
          <a:p>
            <a:r>
              <a:rPr lang="en-US" b="1" dirty="0" smtClean="0"/>
              <a:t>glVertex3f(0f,0f,0f);</a:t>
            </a:r>
          </a:p>
          <a:p>
            <a:r>
              <a:rPr lang="en-US" b="1" dirty="0" err="1" smtClean="0"/>
              <a:t>glEnd</a:t>
            </a:r>
            <a:r>
              <a:rPr lang="en-US" b="1" dirty="0" smtClean="0"/>
              <a:t>();</a:t>
            </a:r>
          </a:p>
          <a:p>
            <a:endParaRPr lang="en-US" b="1" dirty="0" smtClean="0"/>
          </a:p>
          <a:p>
            <a:r>
              <a:rPr lang="en-US" dirty="0" smtClean="0"/>
              <a:t>...and your near plane is &lt; 5f, then this point will be inside the frustum.</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endParaRPr lang="en-US" dirty="0" smtClean="0"/>
          </a:p>
          <a:p>
            <a:r>
              <a:rPr lang="en-US" dirty="0" smtClean="0"/>
              <a:t>+</a:t>
            </a:r>
            <a:r>
              <a:rPr lang="en-US" dirty="0" smtClean="0"/>
              <a:t>Z is facing toward the viewer,-Z toward the screen</a:t>
            </a:r>
          </a:p>
          <a:p>
            <a:r>
              <a:rPr lang="en-US" dirty="0" smtClean="0"/>
              <a:t> </a:t>
            </a:r>
          </a:p>
          <a:p>
            <a:r>
              <a:rPr lang="en-US" dirty="0" smtClean="0"/>
              <a:t>a "right-handed" system (make an L with thumb and index facing toward you...)</a:t>
            </a:r>
          </a:p>
          <a:p>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Modelview</a:t>
            </a:r>
            <a:r>
              <a:rPr lang="en-US" dirty="0" smtClean="0"/>
              <a:t> matrix</a:t>
            </a:r>
            <a:endParaRPr lang="en-US" dirty="0"/>
          </a:p>
        </p:txBody>
      </p:sp>
      <p:sp>
        <p:nvSpPr>
          <p:cNvPr id="3" name="Content Placeholder 2"/>
          <p:cNvSpPr>
            <a:spLocks noGrp="1"/>
          </p:cNvSpPr>
          <p:nvPr>
            <p:ph idx="1"/>
          </p:nvPr>
        </p:nvSpPr>
        <p:spPr/>
        <p:txBody>
          <a:bodyPr/>
          <a:lstStyle/>
          <a:p>
            <a:endParaRPr lang="en-US" dirty="0" smtClean="0"/>
          </a:p>
          <a:p>
            <a:endParaRPr lang="en-US" b="1" dirty="0" smtClean="0"/>
          </a:p>
          <a:p>
            <a:r>
              <a:rPr lang="en-US" dirty="0" err="1" smtClean="0"/>
              <a:t>Similiarly</a:t>
            </a:r>
            <a:r>
              <a:rPr lang="en-US" dirty="0" smtClean="0"/>
              <a:t>, if you draw a rectangle centered at this point...</a:t>
            </a:r>
          </a:p>
          <a:p>
            <a:endParaRPr lang="en-US" dirty="0" smtClean="0"/>
          </a:p>
          <a:p>
            <a:r>
              <a:rPr lang="en-US" b="1" dirty="0" err="1" smtClean="0"/>
              <a:t>glBegin(GL_QUADS</a:t>
            </a:r>
            <a:r>
              <a:rPr lang="en-US" b="1" dirty="0" smtClean="0"/>
              <a:t>);</a:t>
            </a:r>
          </a:p>
          <a:p>
            <a:r>
              <a:rPr lang="en-US" b="1" dirty="0" smtClean="0"/>
              <a:t>glVertex3f(-1f,-1f,0f);</a:t>
            </a:r>
          </a:p>
          <a:p>
            <a:r>
              <a:rPr lang="en-US" b="1" dirty="0" smtClean="0"/>
              <a:t>glVertex3f</a:t>
            </a:r>
            <a:r>
              <a:rPr lang="en-US" b="1" dirty="0" smtClean="0"/>
              <a:t>(1f</a:t>
            </a:r>
            <a:r>
              <a:rPr lang="en-US" b="1" dirty="0" smtClean="0"/>
              <a:t>,-1f,0f);</a:t>
            </a:r>
            <a:endParaRPr lang="en-US" b="1" dirty="0" smtClean="0"/>
          </a:p>
          <a:p>
            <a:r>
              <a:rPr lang="en-US" b="1" dirty="0" smtClean="0"/>
              <a:t>glVertex3f</a:t>
            </a:r>
            <a:r>
              <a:rPr lang="en-US" b="1" dirty="0" smtClean="0"/>
              <a:t>(1f,1f</a:t>
            </a:r>
            <a:r>
              <a:rPr lang="en-US" b="1" dirty="0" smtClean="0"/>
              <a:t>,0f);</a:t>
            </a:r>
            <a:endParaRPr lang="en-US" b="1" dirty="0" smtClean="0"/>
          </a:p>
          <a:p>
            <a:r>
              <a:rPr lang="en-US" b="1" dirty="0" smtClean="0"/>
              <a:t>glVertex3f(-1f</a:t>
            </a:r>
            <a:r>
              <a:rPr lang="en-US" b="1" dirty="0" smtClean="0"/>
              <a:t>,1f</a:t>
            </a:r>
            <a:r>
              <a:rPr lang="en-US" b="1" dirty="0" smtClean="0"/>
              <a:t>,0f)</a:t>
            </a:r>
            <a:r>
              <a:rPr lang="en-US" b="1" dirty="0" smtClean="0"/>
              <a:t>;</a:t>
            </a:r>
          </a:p>
          <a:p>
            <a:r>
              <a:rPr lang="en-US" b="1" dirty="0" err="1" smtClean="0"/>
              <a:t>glEnd</a:t>
            </a:r>
            <a:r>
              <a:rPr lang="en-US" b="1" dirty="0" smtClean="0"/>
              <a:t>();</a:t>
            </a:r>
          </a:p>
          <a:p>
            <a:endParaRPr lang="en-US" b="1" dirty="0" smtClean="0"/>
          </a:p>
          <a:p>
            <a:r>
              <a:rPr lang="en-US" dirty="0" smtClean="0"/>
              <a:t>...and your near plane is &lt; 5f, then this rectangle will be inside the frustum.</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Modelview</a:t>
            </a:r>
            <a:r>
              <a:rPr lang="en-US" dirty="0" smtClean="0"/>
              <a:t> matrix</a:t>
            </a:r>
            <a:endParaRPr lang="en-US" dirty="0"/>
          </a:p>
        </p:txBody>
      </p:sp>
      <p:sp>
        <p:nvSpPr>
          <p:cNvPr id="3" name="Content Placeholder 2"/>
          <p:cNvSpPr>
            <a:spLocks noGrp="1"/>
          </p:cNvSpPr>
          <p:nvPr>
            <p:ph idx="1"/>
          </p:nvPr>
        </p:nvSpPr>
        <p:spPr/>
        <p:txBody>
          <a:bodyPr/>
          <a:lstStyle/>
          <a:p>
            <a:r>
              <a:rPr lang="en-US" dirty="0" smtClean="0"/>
              <a:t>There are 3 main "affine" transformations which you can use to control your </a:t>
            </a:r>
            <a:r>
              <a:rPr lang="en-US" dirty="0" err="1" smtClean="0"/>
              <a:t>modelview</a:t>
            </a:r>
            <a:r>
              <a:rPr lang="en-US" dirty="0" smtClean="0"/>
              <a:t> matrix:</a:t>
            </a:r>
          </a:p>
          <a:p>
            <a:endParaRPr lang="en-US" dirty="0" smtClean="0"/>
          </a:p>
          <a:p>
            <a:r>
              <a:rPr lang="en-US" b="1" dirty="0" err="1" smtClean="0"/>
              <a:t>glTranslatef(x</a:t>
            </a:r>
            <a:r>
              <a:rPr lang="en-US" b="1" dirty="0" smtClean="0"/>
              <a:t>, </a:t>
            </a:r>
            <a:r>
              <a:rPr lang="en-US" b="1" dirty="0" err="1" smtClean="0"/>
              <a:t>y</a:t>
            </a:r>
            <a:r>
              <a:rPr lang="en-US" b="1" dirty="0" smtClean="0"/>
              <a:t>, </a:t>
            </a:r>
            <a:r>
              <a:rPr lang="en-US" b="1" dirty="0" err="1" smtClean="0"/>
              <a:t>z</a:t>
            </a:r>
            <a:r>
              <a:rPr lang="en-US" b="1" dirty="0" smtClean="0"/>
              <a:t>);</a:t>
            </a:r>
          </a:p>
          <a:p>
            <a:endParaRPr lang="en-US" dirty="0" smtClean="0"/>
          </a:p>
          <a:p>
            <a:r>
              <a:rPr lang="en-US" dirty="0" err="1" smtClean="0"/>
              <a:t>eg</a:t>
            </a:r>
            <a:r>
              <a:rPr lang="en-US" dirty="0" smtClean="0"/>
              <a:t>, glTranslate(3f, -1f, -2f); //move 3 to the right, 1 down, and 2 away from the viewer</a:t>
            </a:r>
          </a:p>
          <a:p>
            <a:endParaRPr lang="en-US" dirty="0" smtClean="0"/>
          </a:p>
          <a:p>
            <a:r>
              <a:rPr lang="en-US" b="1" dirty="0" err="1" smtClean="0"/>
              <a:t>glRotatef(ang</a:t>
            </a:r>
            <a:r>
              <a:rPr lang="en-US" b="1" dirty="0" smtClean="0"/>
              <a:t>-</a:t>
            </a:r>
            <a:r>
              <a:rPr lang="en-US" b="1" dirty="0" smtClean="0"/>
              <a:t>around-axis, x-axis, y-axis, z-axis);</a:t>
            </a:r>
          </a:p>
          <a:p>
            <a:endParaRPr lang="en-US" dirty="0" smtClean="0"/>
          </a:p>
          <a:p>
            <a:r>
              <a:rPr lang="en-US" dirty="0" smtClean="0"/>
              <a:t>most simply, this can be split into three separate commands, </a:t>
            </a:r>
            <a:r>
              <a:rPr lang="en-US" dirty="0" err="1" smtClean="0"/>
              <a:t>eg</a:t>
            </a:r>
            <a:r>
              <a:rPr lang="en-US" dirty="0" smtClean="0"/>
              <a:t>:</a:t>
            </a:r>
          </a:p>
          <a:p>
            <a:endParaRPr lang="en-US" dirty="0" smtClean="0"/>
          </a:p>
          <a:p>
            <a:r>
              <a:rPr lang="en-US" dirty="0" smtClean="0"/>
              <a:t>glRotatef(20f, 1f, 0f, 0f); //rotate 20 degrees around the x-axis (tilt forward...)</a:t>
            </a:r>
          </a:p>
          <a:p>
            <a:r>
              <a:rPr lang="en-US" dirty="0" smtClean="0"/>
              <a:t>glRotatef</a:t>
            </a:r>
            <a:r>
              <a:rPr lang="en-US" dirty="0" smtClean="0"/>
              <a:t>(15f</a:t>
            </a:r>
            <a:r>
              <a:rPr lang="en-US" dirty="0" smtClean="0"/>
              <a:t>,</a:t>
            </a:r>
            <a:r>
              <a:rPr lang="en-US" dirty="0" smtClean="0"/>
              <a:t> 0f</a:t>
            </a:r>
            <a:r>
              <a:rPr lang="en-US" dirty="0" smtClean="0"/>
              <a:t>,</a:t>
            </a:r>
            <a:r>
              <a:rPr lang="en-US" dirty="0" smtClean="0"/>
              <a:t> 1f</a:t>
            </a:r>
            <a:r>
              <a:rPr lang="en-US" dirty="0" smtClean="0"/>
              <a:t>, 0f); //rotate</a:t>
            </a:r>
            <a:r>
              <a:rPr lang="en-US" dirty="0" smtClean="0"/>
              <a:t> 15 </a:t>
            </a:r>
            <a:r>
              <a:rPr lang="en-US" dirty="0" smtClean="0"/>
              <a:t>degrees around the</a:t>
            </a:r>
            <a:r>
              <a:rPr lang="en-US" dirty="0" smtClean="0"/>
              <a:t> y-</a:t>
            </a:r>
            <a:r>
              <a:rPr lang="en-US" dirty="0" smtClean="0"/>
              <a:t>axis </a:t>
            </a:r>
            <a:r>
              <a:rPr lang="en-US" dirty="0" smtClean="0"/>
              <a:t>(pivot...)</a:t>
            </a:r>
          </a:p>
          <a:p>
            <a:r>
              <a:rPr lang="en-US" dirty="0" smtClean="0"/>
              <a:t>glRotatef</a:t>
            </a:r>
            <a:r>
              <a:rPr lang="en-US" dirty="0" smtClean="0"/>
              <a:t>(30f</a:t>
            </a:r>
            <a:r>
              <a:rPr lang="en-US" dirty="0" smtClean="0"/>
              <a:t>, 0f, 1f, 0f); //rotate</a:t>
            </a:r>
            <a:r>
              <a:rPr lang="en-US" dirty="0" smtClean="0"/>
              <a:t> 30 </a:t>
            </a:r>
            <a:r>
              <a:rPr lang="en-US" dirty="0" smtClean="0"/>
              <a:t>degrees around the</a:t>
            </a:r>
            <a:r>
              <a:rPr lang="en-US" dirty="0" smtClean="0"/>
              <a:t> z-</a:t>
            </a:r>
            <a:r>
              <a:rPr lang="en-US" dirty="0" smtClean="0"/>
              <a:t>axis </a:t>
            </a:r>
            <a:r>
              <a:rPr lang="en-US" dirty="0" smtClean="0"/>
              <a:t>(turn to the side.</a:t>
            </a:r>
            <a:r>
              <a:rPr lang="en-US" dirty="0" smtClean="0"/>
              <a:t>..)</a:t>
            </a:r>
          </a:p>
          <a:p>
            <a:r>
              <a:rPr lang="en-US" dirty="0" smtClean="0"/>
              <a:t> </a:t>
            </a:r>
          </a:p>
          <a:p>
            <a:r>
              <a:rPr lang="en-US" dirty="0" smtClean="0"/>
              <a:t>also these are sometimes call pitch, roll, and yaw.</a:t>
            </a:r>
          </a:p>
          <a:p>
            <a:endParaRPr lang="en-US" dirty="0" smtClean="0"/>
          </a:p>
          <a:p>
            <a:r>
              <a:rPr lang="en-US" b="1" dirty="0" err="1" smtClean="0"/>
              <a:t>glScalef(x</a:t>
            </a:r>
            <a:r>
              <a:rPr lang="en-US" b="1" dirty="0" smtClean="0"/>
              <a:t>-factor, </a:t>
            </a:r>
            <a:r>
              <a:rPr lang="en-US" b="1" dirty="0" err="1" smtClean="0"/>
              <a:t>y</a:t>
            </a:r>
            <a:r>
              <a:rPr lang="en-US" b="1" dirty="0" smtClean="0"/>
              <a:t>-factor, </a:t>
            </a:r>
            <a:r>
              <a:rPr lang="en-US" b="1" dirty="0" err="1" smtClean="0"/>
              <a:t>z</a:t>
            </a:r>
            <a:r>
              <a:rPr lang="en-US" b="1" dirty="0" smtClean="0"/>
              <a:t>-factor);</a:t>
            </a:r>
          </a:p>
          <a:p>
            <a:endParaRPr lang="en-US" dirty="0" smtClean="0"/>
          </a:p>
          <a:p>
            <a:r>
              <a:rPr lang="en-US" dirty="0" err="1" smtClean="0"/>
              <a:t>eg</a:t>
            </a:r>
            <a:r>
              <a:rPr lang="en-US" dirty="0" smtClean="0"/>
              <a:t>, glScalef(2f, .5f, 1f); //elongate the width by 100% and shrink the height by 50%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a:t>
            </a:r>
            <a:endParaRPr lang="en-US" dirty="0"/>
          </a:p>
        </p:txBody>
      </p:sp>
      <p:sp>
        <p:nvSpPr>
          <p:cNvPr id="3" name="Content Placeholder 2"/>
          <p:cNvSpPr>
            <a:spLocks noGrp="1"/>
          </p:cNvSpPr>
          <p:nvPr>
            <p:ph idx="1"/>
          </p:nvPr>
        </p:nvSpPr>
        <p:spPr/>
        <p:txBody>
          <a:bodyPr/>
          <a:lstStyle/>
          <a:p>
            <a:r>
              <a:rPr lang="en-US" dirty="0" smtClean="0"/>
              <a:t>Once you've positioned your drawing cursor (via the translate, rotate, and scale commands) you can start passing geometry to the graphics card.</a:t>
            </a:r>
          </a:p>
          <a:p>
            <a:endParaRPr lang="en-US" dirty="0" smtClean="0"/>
          </a:p>
          <a:p>
            <a:r>
              <a:rPr lang="en-US" dirty="0" smtClean="0"/>
              <a:t>There are different modes of sending geometry. Today we'll talk about "immediate" mode, and in the next class we'll talk about more optimal ways of sending the geometry from your application to the graphics card.</a:t>
            </a:r>
          </a:p>
          <a:p>
            <a:endParaRPr lang="en-US" dirty="0" smtClean="0"/>
          </a:p>
          <a:p>
            <a:r>
              <a:rPr lang="en-US" dirty="0" smtClean="0"/>
              <a:t>In immediate mode you signal that you are sending geometry by wrapping vertex commands with the </a:t>
            </a:r>
            <a:r>
              <a:rPr lang="en-US" dirty="0" err="1" smtClean="0"/>
              <a:t>glBegin</a:t>
            </a:r>
            <a:r>
              <a:rPr lang="en-US" dirty="0" smtClean="0"/>
              <a:t> and </a:t>
            </a:r>
            <a:r>
              <a:rPr lang="en-US" dirty="0" err="1" smtClean="0"/>
              <a:t>glEnd</a:t>
            </a:r>
            <a:r>
              <a:rPr lang="en-US" dirty="0" smtClean="0"/>
              <a:t> commands. </a:t>
            </a:r>
          </a:p>
          <a:p>
            <a:endParaRPr lang="en-US" dirty="0" smtClean="0"/>
          </a:p>
          <a:p>
            <a:r>
              <a:rPr lang="en-US" dirty="0" smtClean="0"/>
              <a:t>The primitive in the </a:t>
            </a:r>
            <a:r>
              <a:rPr lang="en-US" b="1" dirty="0" err="1" smtClean="0"/>
              <a:t>glBegin(PRIMITIVE</a:t>
            </a:r>
            <a:r>
              <a:rPr lang="en-US" b="1" dirty="0" smtClean="0"/>
              <a:t>); </a:t>
            </a:r>
            <a:r>
              <a:rPr lang="en-US" dirty="0" smtClean="0"/>
              <a:t>command can be any of the following:</a:t>
            </a:r>
          </a:p>
          <a:p>
            <a:endParaRPr lang="en-US" dirty="0" smtClean="0"/>
          </a:p>
          <a:p>
            <a:r>
              <a:rPr lang="en-US" dirty="0" smtClean="0"/>
              <a:t>GL_POINTS 		//each vertex is a point </a:t>
            </a:r>
          </a:p>
          <a:p>
            <a:r>
              <a:rPr lang="en-US" dirty="0" smtClean="0"/>
              <a:t>GL_LINES			//each two points is the start and end of a new line</a:t>
            </a:r>
          </a:p>
          <a:p>
            <a:r>
              <a:rPr lang="en-US" dirty="0" smtClean="0"/>
              <a:t>GL_LINE_STRIP		//each point is the end of one line and the start of another</a:t>
            </a:r>
          </a:p>
          <a:p>
            <a:r>
              <a:rPr lang="en-US" dirty="0" smtClean="0"/>
              <a:t>GL_LINE_LOOP		//as above, but a line is drawn between the last and first points  </a:t>
            </a:r>
          </a:p>
          <a:p>
            <a:r>
              <a:rPr lang="en-US" dirty="0" smtClean="0"/>
              <a:t>GL_TRIANGLES		//each three points defines a triangle</a:t>
            </a:r>
          </a:p>
          <a:p>
            <a:r>
              <a:rPr lang="en-US" dirty="0" smtClean="0"/>
              <a:t>GL_TRIANGLE_STRIP	//draws a strip of connected triangles, re-using points to save space </a:t>
            </a:r>
          </a:p>
          <a:p>
            <a:r>
              <a:rPr lang="en-US" dirty="0" smtClean="0"/>
              <a:t>GL_TRIANGLE_FAN	//a different way of drawing connected triangles</a:t>
            </a:r>
          </a:p>
          <a:p>
            <a:r>
              <a:rPr lang="en-US" dirty="0" smtClean="0"/>
              <a:t>GL_QUADS			//every four points defines a quadrilateral</a:t>
            </a:r>
          </a:p>
          <a:p>
            <a:r>
              <a:rPr lang="en-US" dirty="0" smtClean="0"/>
              <a:t>GL_QUAD_STRIP		//draws a strip of quadrilaterals</a:t>
            </a:r>
          </a:p>
          <a:p>
            <a:r>
              <a:rPr lang="en-US" dirty="0" smtClean="0"/>
              <a:t>GL_POLYGON		//draws a convex polygon (need to use a </a:t>
            </a:r>
            <a:r>
              <a:rPr lang="en-US" dirty="0" err="1" smtClean="0"/>
              <a:t>Tesselation</a:t>
            </a:r>
            <a:r>
              <a:rPr lang="en-US" dirty="0" smtClean="0"/>
              <a:t> object for </a:t>
            </a:r>
          </a:p>
          <a:p>
            <a:r>
              <a:rPr lang="en-US" dirty="0" smtClean="0"/>
              <a:t>					  more complex polygons, or build it out of triangle patches)</a:t>
            </a:r>
          </a:p>
          <a:p>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7674</TotalTime>
  <Words>3788</Words>
  <Application>Microsoft Macintosh PowerPoint</Application>
  <PresentationFormat>On-screen Show (4:3)</PresentationFormat>
  <Paragraphs>481</Paragraphs>
  <Slides>26</Slides>
  <Notes>0</Notes>
  <HiddenSlides>0</HiddenSlides>
  <MMClips>0</MMClips>
  <ScaleCrop>false</ScaleCrop>
  <HeadingPairs>
    <vt:vector size="4" baseType="variant">
      <vt:variant>
        <vt:lpstr>Design Template</vt:lpstr>
      </vt:variant>
      <vt:variant>
        <vt:i4>1</vt:i4>
      </vt:variant>
      <vt:variant>
        <vt:lpstr>Slide Titles</vt:lpstr>
      </vt:variant>
      <vt:variant>
        <vt:i4>26</vt:i4>
      </vt:variant>
    </vt:vector>
  </HeadingPairs>
  <TitlesOfParts>
    <vt:vector size="27" baseType="lpstr">
      <vt:lpstr>Office Theme</vt:lpstr>
      <vt:lpstr>Today's Agenda</vt:lpstr>
      <vt:lpstr>Rendering Pipeline</vt:lpstr>
      <vt:lpstr>Rendering Pipeline</vt:lpstr>
      <vt:lpstr>Rendering Pipeline</vt:lpstr>
      <vt:lpstr>the Projection matrix</vt:lpstr>
      <vt:lpstr>the Modelview matrix</vt:lpstr>
      <vt:lpstr>the Modelview matrix</vt:lpstr>
      <vt:lpstr>the Modelview matrix</vt:lpstr>
      <vt:lpstr>Drawing</vt:lpstr>
      <vt:lpstr>Drawing</vt:lpstr>
      <vt:lpstr>Drawing</vt:lpstr>
      <vt:lpstr>Lighting</vt:lpstr>
      <vt:lpstr>Lighting</vt:lpstr>
      <vt:lpstr>Lighting</vt:lpstr>
      <vt:lpstr>Lighting</vt:lpstr>
      <vt:lpstr>Lighting</vt:lpstr>
      <vt:lpstr>Materials</vt:lpstr>
      <vt:lpstr>Textures</vt:lpstr>
      <vt:lpstr>Textures</vt:lpstr>
      <vt:lpstr>Textures</vt:lpstr>
      <vt:lpstr>Textures</vt:lpstr>
      <vt:lpstr>Textures</vt:lpstr>
      <vt:lpstr>GLU / GLUT geometry</vt:lpstr>
      <vt:lpstr>GLU / GLUT geometry</vt:lpstr>
      <vt:lpstr>Loading models from external programs</vt:lpstr>
      <vt:lpstr>Projects</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41</cp:revision>
  <dcterms:created xsi:type="dcterms:W3CDTF">2011-01-10T22:49:08Z</dcterms:created>
  <dcterms:modified xsi:type="dcterms:W3CDTF">2011-01-12T06:53:37Z</dcterms:modified>
</cp:coreProperties>
</file>