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2" r:id="rId2"/>
    <p:sldId id="295" r:id="rId3"/>
    <p:sldId id="296" r:id="rId4"/>
    <p:sldId id="297" r:id="rId5"/>
    <p:sldId id="298" r:id="rId6"/>
    <p:sldId id="285" r:id="rId7"/>
    <p:sldId id="289" r:id="rId8"/>
    <p:sldId id="292" r:id="rId9"/>
    <p:sldId id="288" r:id="rId10"/>
    <p:sldId id="29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84838E"/>
    <a:srgbClr val="67666E"/>
    <a:srgbClr val="C0650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40" autoAdjust="0"/>
    <p:restoredTop sz="94604" autoAdjust="0"/>
  </p:normalViewPr>
  <p:slideViewPr>
    <p:cSldViewPr snapToGrid="0" snapToObjects="1">
      <p:cViewPr varScale="1">
        <p:scale>
          <a:sx n="147" d="100"/>
          <a:sy n="147" d="100"/>
        </p:scale>
        <p:origin x="-58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BBD18-6C88-F045-A73C-EAB7098132B3}" type="datetime1">
              <a:rPr lang="en-US" smtClean="0"/>
              <a:pPr/>
              <a:t>1/25/11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278A2-A3C0-AB4F-BA53-9DBB788193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F232E-3F8A-2D4B-A08F-882F821D32B7}" type="datetime1">
              <a:rPr lang="en-US" smtClean="0"/>
              <a:pPr/>
              <a:t>1/25/11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804A3-C290-8349-BCB9-2E43969F47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16822"/>
            <a:ext cx="9144000" cy="672869"/>
          </a:xfrm>
          <a:prstGeom prst="rect">
            <a:avLst/>
          </a:prstGeom>
          <a:solidFill>
            <a:srgbClr val="8483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72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23" y="672869"/>
            <a:ext cx="8940052" cy="5803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Second level</a:t>
            </a:r>
          </a:p>
          <a:p>
            <a:pPr lvl="0"/>
            <a:r>
              <a:rPr lang="en-US" dirty="0" smtClean="0"/>
              <a:t>Third level</a:t>
            </a:r>
          </a:p>
          <a:p>
            <a:pPr lvl="0"/>
            <a:r>
              <a:rPr lang="en-US" dirty="0" smtClean="0"/>
              <a:t>Fourth level</a:t>
            </a:r>
          </a:p>
          <a:p>
            <a:pPr lvl="0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474231" y="6476734"/>
            <a:ext cx="44779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 baseline="0" dirty="0" smtClean="0"/>
              <a:t>Real-Time Graphics Programming       </a:t>
            </a:r>
            <a:r>
              <a:rPr lang="en-US" sz="1000" dirty="0" smtClean="0"/>
              <a:t>MAT</a:t>
            </a:r>
            <a:r>
              <a:rPr lang="en-US" sz="1000" baseline="0" dirty="0" smtClean="0"/>
              <a:t> 594CM _ Winter 2011 _ Angus Forbes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n-lt"/>
          <a:ea typeface="+mj-ea"/>
          <a:cs typeface="Consola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1"/>
          </a:solidFill>
          <a:latin typeface="Consolas"/>
          <a:ea typeface="+mn-ea"/>
          <a:cs typeface="Consola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Today's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&gt; Check your </a:t>
            </a:r>
            <a:r>
              <a:rPr lang="en-US" dirty="0" err="1" smtClean="0"/>
              <a:t>github</a:t>
            </a:r>
            <a:r>
              <a:rPr lang="en-US" dirty="0" smtClean="0"/>
              <a:t> repos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&gt; C </a:t>
            </a:r>
            <a:r>
              <a:rPr lang="en-US" dirty="0" smtClean="0"/>
              <a:t>p</a:t>
            </a:r>
            <a:r>
              <a:rPr lang="en-US" dirty="0" smtClean="0"/>
              <a:t>rogramming basics</a:t>
            </a:r>
          </a:p>
          <a:p>
            <a:endParaRPr lang="en-US" dirty="0" smtClean="0"/>
          </a:p>
          <a:p>
            <a:r>
              <a:rPr lang="en-US" dirty="0" smtClean="0"/>
              <a:t>&gt; Vertex Arrays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&gt; GLU primitives</a:t>
            </a:r>
          </a:p>
          <a:p>
            <a:endParaRPr lang="en-US" dirty="0" smtClean="0"/>
          </a:p>
          <a:p>
            <a:r>
              <a:rPr lang="en-US" dirty="0" smtClean="0"/>
              <a:t>&gt; Basic </a:t>
            </a:r>
            <a:r>
              <a:rPr lang="en-US" dirty="0" smtClean="0"/>
              <a:t>Camera - keyboard and mouse movements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variable is the address to a space in memory.</a:t>
            </a:r>
          </a:p>
          <a:p>
            <a:endParaRPr lang="en-US" dirty="0" smtClean="0"/>
          </a:p>
          <a:p>
            <a:r>
              <a:rPr lang="en-US" dirty="0" smtClean="0"/>
              <a:t>Depending on the the type of variable, the space has a particular size.</a:t>
            </a:r>
          </a:p>
          <a:p>
            <a:endParaRPr lang="en-US" dirty="0" smtClean="0"/>
          </a:p>
          <a:p>
            <a:r>
              <a:rPr lang="en-US" dirty="0" smtClean="0"/>
              <a:t>the size of a particular type varies from architecture to architecture, but in general:</a:t>
            </a:r>
          </a:p>
          <a:p>
            <a:endParaRPr lang="en-US" dirty="0" smtClean="0"/>
          </a:p>
          <a:p>
            <a:r>
              <a:rPr lang="en-US" dirty="0" err="1" smtClean="0"/>
              <a:t>ints</a:t>
            </a:r>
            <a:r>
              <a:rPr lang="en-US" dirty="0" smtClean="0"/>
              <a:t> are 16 bits</a:t>
            </a:r>
          </a:p>
          <a:p>
            <a:r>
              <a:rPr lang="en-US" dirty="0" smtClean="0"/>
              <a:t>	unsigned = -32768 -&gt; +32768</a:t>
            </a:r>
          </a:p>
          <a:p>
            <a:r>
              <a:rPr lang="en-US" dirty="0" smtClean="0"/>
              <a:t>	signed = 0 -&gt; 65535</a:t>
            </a:r>
          </a:p>
          <a:p>
            <a:r>
              <a:rPr lang="en-US" dirty="0" smtClean="0"/>
              <a:t>	(by default signed)</a:t>
            </a:r>
          </a:p>
          <a:p>
            <a:endParaRPr lang="en-US" dirty="0" smtClean="0"/>
          </a:p>
          <a:p>
            <a:r>
              <a:rPr lang="en-US" dirty="0" smtClean="0"/>
              <a:t>longs are 32 bit integers</a:t>
            </a:r>
          </a:p>
          <a:p>
            <a:endParaRPr lang="en-US" dirty="0" smtClean="0"/>
          </a:p>
          <a:p>
            <a:r>
              <a:rPr lang="en-US" dirty="0" smtClean="0"/>
              <a:t>floats are 32 bits</a:t>
            </a:r>
          </a:p>
          <a:p>
            <a:endParaRPr lang="en-US" dirty="0" smtClean="0"/>
          </a:p>
          <a:p>
            <a:r>
              <a:rPr lang="en-US" dirty="0" smtClean="0"/>
              <a:t>doubles are 64 bits</a:t>
            </a:r>
          </a:p>
          <a:p>
            <a:endParaRPr lang="en-US" dirty="0" smtClean="0"/>
          </a:p>
          <a:p>
            <a:r>
              <a:rPr lang="en-US" dirty="0" smtClean="0"/>
              <a:t>chars are 8 bits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many cases, you simply need the item inside the memory that the variable refers to.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dirty="0" smtClean="0"/>
              <a:t> = 5;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y</a:t>
            </a:r>
            <a:r>
              <a:rPr lang="en-US" dirty="0" smtClean="0"/>
              <a:t> = 11;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z</a:t>
            </a:r>
            <a:r>
              <a:rPr lang="en-US" dirty="0" smtClean="0"/>
              <a:t> = </a:t>
            </a:r>
            <a:r>
              <a:rPr lang="en-US" dirty="0" err="1" smtClean="0"/>
              <a:t>x</a:t>
            </a:r>
            <a:r>
              <a:rPr lang="en-US" dirty="0" smtClean="0"/>
              <a:t> + </a:t>
            </a:r>
            <a:r>
              <a:rPr lang="en-US" dirty="0" err="1" smtClean="0"/>
              <a:t>y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printf("z</a:t>
            </a:r>
            <a:r>
              <a:rPr lang="en-US" dirty="0" smtClean="0"/>
              <a:t> = %</a:t>
            </a:r>
            <a:r>
              <a:rPr lang="en-US" dirty="0" err="1" smtClean="0"/>
              <a:t>d</a:t>
            </a:r>
            <a:r>
              <a:rPr lang="en-US" dirty="0" smtClean="0"/>
              <a:t> \</a:t>
            </a:r>
            <a:r>
              <a:rPr lang="en-US" dirty="0" err="1" smtClean="0"/>
              <a:t>n</a:t>
            </a:r>
            <a:r>
              <a:rPr lang="en-US" dirty="0" smtClean="0"/>
              <a:t>", </a:t>
            </a:r>
            <a:r>
              <a:rPr lang="en-US" dirty="0" err="1" smtClean="0"/>
              <a:t>z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In other cases it is useful to know the address of that memory. For this you can use the &amp; operator.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*a = &amp;</a:t>
            </a:r>
            <a:r>
              <a:rPr lang="en-US" dirty="0" err="1" smtClean="0"/>
              <a:t>z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The variable "a" is a </a:t>
            </a:r>
            <a:r>
              <a:rPr lang="en-US" b="1" dirty="0" smtClean="0"/>
              <a:t>pointer</a:t>
            </a:r>
            <a:r>
              <a:rPr lang="en-US" dirty="0" smtClean="0"/>
              <a:t> to the address where the integer value of </a:t>
            </a:r>
            <a:r>
              <a:rPr lang="en-US" dirty="0" err="1" smtClean="0"/>
              <a:t>z</a:t>
            </a:r>
            <a:r>
              <a:rPr lang="en-US" dirty="0" smtClean="0"/>
              <a:t> lives.</a:t>
            </a:r>
          </a:p>
          <a:p>
            <a:endParaRPr lang="en-US" dirty="0" smtClean="0"/>
          </a:p>
          <a:p>
            <a:r>
              <a:rPr lang="en-US" dirty="0" smtClean="0"/>
              <a:t>A pointer is declared with an *</a:t>
            </a:r>
          </a:p>
          <a:p>
            <a:endParaRPr lang="en-US" dirty="0" smtClean="0"/>
          </a:p>
          <a:p>
            <a:r>
              <a:rPr lang="en-US" dirty="0" smtClean="0"/>
              <a:t>The indirection operator is also an *</a:t>
            </a:r>
          </a:p>
          <a:p>
            <a:endParaRPr lang="en-US" dirty="0" smtClean="0"/>
          </a:p>
          <a:p>
            <a:r>
              <a:rPr lang="en-US" dirty="0" smtClean="0"/>
              <a:t>because our variable a is an "</a:t>
            </a:r>
            <a:r>
              <a:rPr lang="en-US" dirty="0" err="1" smtClean="0"/>
              <a:t>int</a:t>
            </a:r>
            <a:r>
              <a:rPr lang="en-US" dirty="0" smtClean="0"/>
              <a:t> pointer" we can use the indirection operator to see what is inside the address that a points to...</a:t>
            </a:r>
          </a:p>
          <a:p>
            <a:endParaRPr lang="en-US" dirty="0" smtClean="0"/>
          </a:p>
          <a:p>
            <a:r>
              <a:rPr lang="en-US" dirty="0" err="1" smtClean="0"/>
              <a:t>printf("a</a:t>
            </a:r>
            <a:r>
              <a:rPr lang="en-US" dirty="0" smtClean="0"/>
              <a:t> points to %</a:t>
            </a:r>
            <a:r>
              <a:rPr lang="en-US" dirty="0" err="1" smtClean="0"/>
              <a:t>d\n</a:t>
            </a:r>
            <a:r>
              <a:rPr lang="en-US" dirty="0" smtClean="0"/>
              <a:t>", *a);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C, all variables passed to a function are copied into that function.</a:t>
            </a:r>
          </a:p>
          <a:p>
            <a:endParaRPr lang="en-US" dirty="0" smtClean="0"/>
          </a:p>
          <a:p>
            <a:r>
              <a:rPr lang="en-US" dirty="0" smtClean="0"/>
              <a:t>void </a:t>
            </a:r>
            <a:r>
              <a:rPr lang="en-US" dirty="0" err="1" smtClean="0"/>
              <a:t>foo(int</a:t>
            </a:r>
            <a:r>
              <a:rPr lang="en-US" dirty="0" smtClean="0"/>
              <a:t> a) {</a:t>
            </a:r>
          </a:p>
          <a:p>
            <a:r>
              <a:rPr lang="en-US" dirty="0" smtClean="0"/>
              <a:t>	a += 1;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main(int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r>
              <a:rPr lang="en-US" dirty="0" smtClean="0"/>
              <a:t>, char** </a:t>
            </a:r>
            <a:r>
              <a:rPr lang="en-US" dirty="0" err="1" smtClean="0"/>
              <a:t>argv</a:t>
            </a:r>
            <a:r>
              <a:rPr lang="en-US" dirty="0" smtClean="0"/>
              <a:t>) </a:t>
            </a:r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a = 5;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foo(a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printf("a</a:t>
            </a:r>
            <a:r>
              <a:rPr lang="en-US" dirty="0" smtClean="0"/>
              <a:t> now = %</a:t>
            </a:r>
            <a:r>
              <a:rPr lang="en-US" dirty="0" err="1" smtClean="0"/>
              <a:t>d\n</a:t>
            </a:r>
            <a:r>
              <a:rPr lang="en-US" dirty="0" smtClean="0"/>
              <a:t>", a); //a = 5;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However, you can pass a pointer into the function...</a:t>
            </a:r>
          </a:p>
          <a:p>
            <a:endParaRPr lang="en-US" dirty="0" smtClean="0"/>
          </a:p>
          <a:p>
            <a:r>
              <a:rPr lang="en-US" dirty="0" smtClean="0"/>
              <a:t>void </a:t>
            </a:r>
            <a:r>
              <a:rPr lang="en-US" dirty="0" err="1" smtClean="0"/>
              <a:t>foo(int</a:t>
            </a:r>
            <a:r>
              <a:rPr lang="en-US" dirty="0" smtClean="0"/>
              <a:t> *a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	*a </a:t>
            </a:r>
            <a:r>
              <a:rPr lang="en-US" dirty="0" smtClean="0"/>
              <a:t>+= 1;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main(int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r>
              <a:rPr lang="en-US" dirty="0" smtClean="0"/>
              <a:t>, char** </a:t>
            </a:r>
            <a:r>
              <a:rPr lang="en-US" dirty="0" err="1" smtClean="0"/>
              <a:t>argv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a = 5;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foo</a:t>
            </a:r>
            <a:r>
              <a:rPr lang="en-US" dirty="0" err="1" smtClean="0"/>
              <a:t>(&amp;a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printf("a</a:t>
            </a:r>
            <a:r>
              <a:rPr lang="en-US" dirty="0" smtClean="0"/>
              <a:t> now = %</a:t>
            </a:r>
            <a:r>
              <a:rPr lang="en-US" dirty="0" err="1" smtClean="0"/>
              <a:t>d\n</a:t>
            </a:r>
            <a:r>
              <a:rPr lang="en-US" dirty="0" smtClean="0"/>
              <a:t>", a); //a = 5;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also create your own simple data types using </a:t>
            </a:r>
            <a:r>
              <a:rPr lang="en-US" dirty="0" err="1" smtClean="0"/>
              <a:t>structs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struct</a:t>
            </a:r>
            <a:r>
              <a:rPr lang="en-US" dirty="0" smtClean="0"/>
              <a:t> info 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r>
              <a:rPr lang="en-US" dirty="0" smtClean="0"/>
              <a:t>	float </a:t>
            </a:r>
            <a:r>
              <a:rPr lang="en-US" dirty="0" err="1" smtClean="0"/>
              <a:t>f</a:t>
            </a:r>
            <a:r>
              <a:rPr lang="en-US" dirty="0" smtClean="0"/>
              <a:t>;</a:t>
            </a:r>
          </a:p>
          <a:p>
            <a:r>
              <a:rPr lang="en-US" dirty="0" smtClean="0"/>
              <a:t>	char *</a:t>
            </a:r>
            <a:r>
              <a:rPr lang="en-US" dirty="0" err="1" smtClean="0"/>
              <a:t>s</a:t>
            </a:r>
            <a:r>
              <a:rPr lang="en-US" dirty="0" smtClean="0"/>
              <a:t>;</a:t>
            </a:r>
          </a:p>
          <a:p>
            <a:r>
              <a:rPr lang="en-US" dirty="0" smtClean="0"/>
              <a:t>};</a:t>
            </a:r>
          </a:p>
          <a:p>
            <a:endParaRPr lang="en-US" dirty="0" smtClean="0"/>
          </a:p>
          <a:p>
            <a:r>
              <a:rPr lang="en-US" dirty="0" err="1" smtClean="0"/>
              <a:t>struct</a:t>
            </a:r>
            <a:r>
              <a:rPr lang="en-US" dirty="0" smtClean="0"/>
              <a:t> info info1;</a:t>
            </a:r>
          </a:p>
          <a:p>
            <a:r>
              <a:rPr lang="en-US" dirty="0" smtClean="0"/>
              <a:t>info1.i = 10;</a:t>
            </a:r>
          </a:p>
          <a:p>
            <a:r>
              <a:rPr lang="en-US" dirty="0" smtClean="0"/>
              <a:t>info1.f = 9.99;</a:t>
            </a:r>
          </a:p>
          <a:p>
            <a:r>
              <a:rPr lang="en-US" dirty="0" smtClean="0"/>
              <a:t>info1.s </a:t>
            </a:r>
            <a:r>
              <a:rPr lang="en-US" dirty="0" smtClean="0"/>
              <a:t>=</a:t>
            </a:r>
            <a:r>
              <a:rPr lang="en-US" dirty="0" smtClean="0"/>
              <a:t> (char </a:t>
            </a:r>
            <a:r>
              <a:rPr lang="en-US" dirty="0" smtClean="0"/>
              <a:t>*) </a:t>
            </a:r>
            <a:r>
              <a:rPr lang="en-US" dirty="0" err="1" smtClean="0"/>
              <a:t>malloc</a:t>
            </a:r>
            <a:r>
              <a:rPr lang="en-US" dirty="0" smtClean="0"/>
              <a:t> (</a:t>
            </a:r>
            <a:r>
              <a:rPr lang="en-US" dirty="0" err="1" smtClean="0"/>
              <a:t>sizeof</a:t>
            </a:r>
            <a:r>
              <a:rPr lang="en-US" dirty="0" err="1" smtClean="0"/>
              <a:t>(char</a:t>
            </a:r>
            <a:r>
              <a:rPr lang="en-US" dirty="0" smtClean="0"/>
              <a:t>) </a:t>
            </a:r>
            <a:r>
              <a:rPr lang="en-US" dirty="0" smtClean="0"/>
              <a:t>*</a:t>
            </a:r>
            <a:r>
              <a:rPr lang="en-US" dirty="0" smtClean="0"/>
              <a:t> 4);</a:t>
            </a:r>
          </a:p>
          <a:p>
            <a:r>
              <a:rPr lang="en-US" dirty="0" smtClean="0"/>
              <a:t>info1.*</a:t>
            </a:r>
            <a:r>
              <a:rPr lang="en-US" dirty="0" err="1" smtClean="0"/>
              <a:t>s</a:t>
            </a:r>
            <a:r>
              <a:rPr lang="en-US" dirty="0" smtClean="0"/>
              <a:t> = "</a:t>
            </a:r>
            <a:r>
              <a:rPr lang="en-US" dirty="0" err="1" smtClean="0"/>
              <a:t>abc</a:t>
            </a:r>
            <a:r>
              <a:rPr lang="en-US" dirty="0" smtClean="0"/>
              <a:t>";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GLU geometry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//GLU</a:t>
            </a:r>
          </a:p>
          <a:p>
            <a:r>
              <a:rPr lang="en-US" dirty="0" smtClean="0"/>
              <a:t> </a:t>
            </a:r>
          </a:p>
          <a:p>
            <a:r>
              <a:rPr lang="en-US" dirty="0" err="1" smtClean="0"/>
              <a:t>GLUquadricObj</a:t>
            </a:r>
            <a:r>
              <a:rPr lang="en-US" dirty="0" smtClean="0"/>
              <a:t> </a:t>
            </a:r>
            <a:r>
              <a:rPr lang="en-US" dirty="0" err="1" smtClean="0"/>
              <a:t>qObj</a:t>
            </a:r>
            <a:r>
              <a:rPr lang="en-US" dirty="0" smtClean="0"/>
              <a:t> = </a:t>
            </a:r>
            <a:r>
              <a:rPr lang="en-US" dirty="0" err="1" smtClean="0"/>
              <a:t>gluNewQuadric</a:t>
            </a:r>
            <a:r>
              <a:rPr lang="en-US" dirty="0" smtClean="0"/>
              <a:t>(); //load up new quadric </a:t>
            </a:r>
          </a:p>
          <a:p>
            <a:r>
              <a:rPr lang="en-US" dirty="0" err="1" smtClean="0"/>
              <a:t>gluQuadricDrawStyle(qObj</a:t>
            </a:r>
            <a:r>
              <a:rPr lang="en-US" dirty="0" smtClean="0"/>
              <a:t>, GLU_FILL); //fill in the facets on the surface </a:t>
            </a:r>
          </a:p>
          <a:p>
            <a:r>
              <a:rPr lang="en-US" dirty="0" err="1" smtClean="0"/>
              <a:t>gluQuadricNormals(qObj</a:t>
            </a:r>
            <a:r>
              <a:rPr lang="en-US" dirty="0" smtClean="0"/>
              <a:t>, GLU_SMOOTH); //make nice </a:t>
            </a:r>
            <a:r>
              <a:rPr lang="en-US" dirty="0" err="1" smtClean="0"/>
              <a:t>normals</a:t>
            </a:r>
            <a:r>
              <a:rPr lang="en-US" dirty="0" smtClean="0"/>
              <a:t> across the facets</a:t>
            </a:r>
          </a:p>
          <a:p>
            <a:r>
              <a:rPr lang="en-US" dirty="0" smtClean="0"/>
              <a:t>//if lighting is enabled then the </a:t>
            </a:r>
            <a:r>
              <a:rPr lang="en-US" dirty="0" err="1" smtClean="0"/>
              <a:t>normals</a:t>
            </a:r>
            <a:r>
              <a:rPr lang="en-US" dirty="0" smtClean="0"/>
              <a:t> are already present</a:t>
            </a:r>
          </a:p>
          <a:p>
            <a:r>
              <a:rPr lang="en-US" dirty="0" err="1" smtClean="0"/>
              <a:t>gluQuadricTexture(qObj</a:t>
            </a:r>
            <a:r>
              <a:rPr lang="en-US" dirty="0" smtClean="0"/>
              <a:t>, true); //automatically create texture </a:t>
            </a:r>
            <a:r>
              <a:rPr lang="en-US" dirty="0" err="1" smtClean="0"/>
              <a:t>coords</a:t>
            </a:r>
            <a:r>
              <a:rPr lang="en-US" dirty="0" smtClean="0"/>
              <a:t> for the object</a:t>
            </a:r>
          </a:p>
          <a:p>
            <a:r>
              <a:rPr lang="en-US" dirty="0" smtClean="0"/>
              <a:t>//if you a bind a texture, then the texture </a:t>
            </a:r>
            <a:r>
              <a:rPr lang="en-US" dirty="0" err="1" smtClean="0"/>
              <a:t>coords</a:t>
            </a:r>
            <a:r>
              <a:rPr lang="en-US" dirty="0" smtClean="0"/>
              <a:t> are already present</a:t>
            </a:r>
          </a:p>
          <a:p>
            <a:endParaRPr lang="en-US" dirty="0" smtClean="0"/>
          </a:p>
          <a:p>
            <a:r>
              <a:rPr lang="en-US" dirty="0" err="1" smtClean="0"/>
              <a:t>gluSphere(qObj</a:t>
            </a:r>
            <a:r>
              <a:rPr lang="en-US" dirty="0" smtClean="0"/>
              <a:t>, 2f, 64, 64); //make a sphere with radius 2 and high resolution</a:t>
            </a:r>
          </a:p>
          <a:p>
            <a:endParaRPr lang="en-US" dirty="0" smtClean="0"/>
          </a:p>
          <a:p>
            <a:r>
              <a:rPr lang="en-US" dirty="0" smtClean="0"/>
              <a:t>//check out the </a:t>
            </a:r>
            <a:r>
              <a:rPr lang="en-US" dirty="0" err="1" smtClean="0"/>
              <a:t>glu</a:t>
            </a:r>
            <a:r>
              <a:rPr lang="en-US" dirty="0" smtClean="0"/>
              <a:t> library for other primitives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Vertex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Vertex Array are generally much faster than immediate mode. Newer version of OpenGL do *not* support immediate mode at all.</a:t>
            </a:r>
          </a:p>
          <a:p>
            <a:endParaRPr lang="en-US" dirty="0" smtClean="0"/>
          </a:p>
          <a:p>
            <a:r>
              <a:rPr lang="en-US" dirty="0" smtClean="0"/>
              <a:t>The idea is that you send a chunk of buffered data all at once, rather than a single vertex (i.e. immediately) one at a time. Since the throughput from the CPU to the GPU can be the bottleneck if you have a lot of polygons to render, this can increase the </a:t>
            </a:r>
            <a:r>
              <a:rPr lang="en-US" dirty="0" err="1" smtClean="0"/>
              <a:t>framerate</a:t>
            </a:r>
            <a:r>
              <a:rPr lang="en-US" dirty="0" smtClean="0"/>
              <a:t> of your program. </a:t>
            </a:r>
          </a:p>
          <a:p>
            <a:endParaRPr lang="en-US" dirty="0" smtClean="0"/>
          </a:p>
          <a:p>
            <a:r>
              <a:rPr lang="en-US" dirty="0" smtClean="0"/>
              <a:t>init:</a:t>
            </a:r>
          </a:p>
          <a:p>
            <a:r>
              <a:rPr lang="en-US" dirty="0" smtClean="0"/>
              <a:t>1. Set up your arrays (or a space in memory to hold your arrays).</a:t>
            </a:r>
          </a:p>
          <a:p>
            <a:r>
              <a:rPr lang="en-US" dirty="0" smtClean="0"/>
              <a:t>in render loop:</a:t>
            </a:r>
          </a:p>
          <a:p>
            <a:r>
              <a:rPr lang="en-US" dirty="0" smtClean="0"/>
              <a:t>2. Initialize or update the arrays with the vertex information, if necessary</a:t>
            </a:r>
          </a:p>
          <a:p>
            <a:r>
              <a:rPr lang="en-US" dirty="0" smtClean="0"/>
              <a:t>3. Enable vertex arrays for colors, </a:t>
            </a:r>
            <a:r>
              <a:rPr lang="en-US" dirty="0" err="1" smtClean="0"/>
              <a:t>normals</a:t>
            </a:r>
            <a:r>
              <a:rPr lang="en-US" dirty="0" smtClean="0"/>
              <a:t>, texture </a:t>
            </a:r>
            <a:r>
              <a:rPr lang="en-US" dirty="0" err="1" smtClean="0"/>
              <a:t>coords</a:t>
            </a:r>
            <a:r>
              <a:rPr lang="en-US" dirty="0" smtClean="0"/>
              <a:t>, and vertices, as needed</a:t>
            </a:r>
          </a:p>
          <a:p>
            <a:r>
              <a:rPr lang="en-US" dirty="0" smtClean="0"/>
              <a:t>4. Define a pointer and offset into each of the arrays, along with the appropriate "stride"</a:t>
            </a:r>
          </a:p>
          <a:p>
            <a:r>
              <a:rPr lang="en-US" dirty="0" smtClean="0"/>
              <a:t>5. Pass the arrays to the GPU</a:t>
            </a:r>
          </a:p>
          <a:p>
            <a:r>
              <a:rPr lang="en-US" dirty="0" smtClean="0"/>
              <a:t>6. Disable the vertex arrays</a:t>
            </a:r>
          </a:p>
          <a:p>
            <a:endParaRPr lang="en-US" dirty="0" smtClean="0"/>
          </a:p>
          <a:p>
            <a:r>
              <a:rPr lang="en-US" dirty="0" smtClean="0"/>
              <a:t>I'll probably alternate between immediate mode and vertex arrays throughout the class. Newer versions of OpenGL also support vertex buffer objects (</a:t>
            </a:r>
            <a:r>
              <a:rPr lang="en-US" dirty="0" err="1" smtClean="0"/>
              <a:t>VBOs</a:t>
            </a:r>
            <a:r>
              <a:rPr lang="en-US" dirty="0" smtClean="0"/>
              <a:t>) and vertex array objects (</a:t>
            </a:r>
            <a:r>
              <a:rPr lang="en-US" dirty="0" err="1" smtClean="0"/>
              <a:t>VAOs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Vertex Arrays - simple 1 triangle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23" y="672869"/>
            <a:ext cx="8940052" cy="5803865"/>
          </a:xfrm>
        </p:spPr>
        <p:txBody>
          <a:bodyPr>
            <a:normAutofit/>
          </a:bodyPr>
          <a:lstStyle/>
          <a:p>
            <a:r>
              <a:rPr lang="en-US" sz="1200" dirty="0" smtClean="0"/>
              <a:t>//global data arrays</a:t>
            </a:r>
          </a:p>
          <a:p>
            <a:r>
              <a:rPr lang="en-US" sz="1200" dirty="0" smtClean="0"/>
              <a:t>float </a:t>
            </a:r>
            <a:r>
              <a:rPr lang="en-US" sz="1200" dirty="0" err="1" smtClean="0"/>
              <a:t>c</a:t>
            </a:r>
            <a:r>
              <a:rPr lang="en-US" sz="1200" dirty="0" smtClean="0"/>
              <a:t>[] = { 1.0, 0.0, 0.0, 1.0,	0.0, 1.0, 0.0, 1.0,  	0.0, 0.0, 1.0, 1.0 };</a:t>
            </a:r>
          </a:p>
          <a:p>
            <a:r>
              <a:rPr lang="en-US" sz="1200" dirty="0" smtClean="0"/>
              <a:t>float </a:t>
            </a:r>
            <a:r>
              <a:rPr lang="en-US" sz="1200" dirty="0" err="1" smtClean="0"/>
              <a:t>t</a:t>
            </a:r>
            <a:r>
              <a:rPr lang="en-US" sz="1200" dirty="0" smtClean="0"/>
              <a:t>[] = { 0.0, 0.0,    			1.0, 0.0,   		0.5, 1.0 };</a:t>
            </a:r>
          </a:p>
          <a:p>
            <a:r>
              <a:rPr lang="en-US" sz="1200" dirty="0" smtClean="0"/>
              <a:t>float </a:t>
            </a:r>
            <a:r>
              <a:rPr lang="en-US" sz="1200" dirty="0" err="1" smtClean="0"/>
              <a:t>n</a:t>
            </a:r>
            <a:r>
              <a:rPr lang="en-US" sz="1200" dirty="0" smtClean="0"/>
              <a:t>[] = { 0.0, 0.0, 1.0,    		0.0, 0.0, 1.0,   	0.0, 0.0, 1.0 };</a:t>
            </a:r>
          </a:p>
          <a:p>
            <a:r>
              <a:rPr lang="en-US" sz="1200" dirty="0" smtClean="0"/>
              <a:t>float </a:t>
            </a:r>
            <a:r>
              <a:rPr lang="en-US" sz="1200" dirty="0" err="1" smtClean="0"/>
              <a:t>v</a:t>
            </a:r>
            <a:r>
              <a:rPr lang="en-US" sz="1200" dirty="0" smtClean="0"/>
              <a:t>[] = { -1.0, -1.0, 0.0,    	1.0, 1.0, 0.0,   	0.0, 1.0, 0.0 };</a:t>
            </a:r>
          </a:p>
          <a:p>
            <a:endParaRPr lang="en-US" sz="1200" dirty="0" smtClean="0"/>
          </a:p>
          <a:p>
            <a:r>
              <a:rPr lang="en-US" sz="1200" dirty="0" smtClean="0"/>
              <a:t>//enable each type of array (the only one that is *required* is GL_VERTEX_ARRAY)</a:t>
            </a:r>
          </a:p>
          <a:p>
            <a:r>
              <a:rPr lang="en-US" sz="1200" dirty="0" err="1" smtClean="0"/>
              <a:t>glEnableClientState(GL_COLOR_ARRAY</a:t>
            </a:r>
            <a:r>
              <a:rPr lang="en-US" sz="1200" dirty="0" smtClean="0"/>
              <a:t>);</a:t>
            </a:r>
          </a:p>
          <a:p>
            <a:r>
              <a:rPr lang="en-US" sz="1200" dirty="0" err="1" smtClean="0"/>
              <a:t>glEnableClientState(GL_TEXTURE_COORD_ARRAY</a:t>
            </a:r>
            <a:r>
              <a:rPr lang="en-US" sz="1200" dirty="0" smtClean="0"/>
              <a:t>);</a:t>
            </a:r>
          </a:p>
          <a:p>
            <a:r>
              <a:rPr lang="en-US" sz="1200" dirty="0" err="1" smtClean="0"/>
              <a:t>glEnableClientState(GL_NORMAL_ARRAY</a:t>
            </a:r>
            <a:r>
              <a:rPr lang="en-US" sz="1200" dirty="0" smtClean="0"/>
              <a:t>);  </a:t>
            </a:r>
          </a:p>
          <a:p>
            <a:r>
              <a:rPr lang="en-US" sz="1200" dirty="0" err="1" smtClean="0"/>
              <a:t>glEnableClientState(GL_VERTEX_ARRAY</a:t>
            </a:r>
            <a:r>
              <a:rPr lang="en-US" sz="1200" dirty="0" smtClean="0"/>
              <a:t>);</a:t>
            </a:r>
          </a:p>
          <a:p>
            <a:endParaRPr lang="en-US" sz="1200" dirty="0" smtClean="0"/>
          </a:p>
          <a:p>
            <a:r>
              <a:rPr lang="en-US" sz="1200" dirty="0" smtClean="0"/>
              <a:t>//point into the each of the enabled arrays</a:t>
            </a:r>
          </a:p>
          <a:p>
            <a:r>
              <a:rPr lang="en-US" sz="1200" dirty="0" smtClean="0"/>
              <a:t>glColorPointer(4, GL_FLOAT, 0, </a:t>
            </a:r>
            <a:r>
              <a:rPr lang="en-US" sz="1200" dirty="0" err="1" smtClean="0"/>
              <a:t>c</a:t>
            </a:r>
            <a:r>
              <a:rPr lang="en-US" sz="1200" dirty="0" smtClean="0"/>
              <a:t>); //4 because using RGBA</a:t>
            </a:r>
          </a:p>
          <a:p>
            <a:r>
              <a:rPr lang="en-US" sz="1200" dirty="0" smtClean="0"/>
              <a:t>glTexCoordPointer(2, GL_FLOAT, 0, </a:t>
            </a:r>
            <a:r>
              <a:rPr lang="en-US" sz="1200" dirty="0" err="1" smtClean="0"/>
              <a:t>t</a:t>
            </a:r>
            <a:r>
              <a:rPr lang="en-US" sz="1200" dirty="0" smtClean="0"/>
              <a:t>); //2 because using 2D texture</a:t>
            </a:r>
          </a:p>
          <a:p>
            <a:r>
              <a:rPr lang="en-US" sz="1200" dirty="0" smtClean="0"/>
              <a:t>glNormalPointer(3, GL_FLOAT, 0, </a:t>
            </a:r>
            <a:r>
              <a:rPr lang="en-US" sz="1200" dirty="0" err="1" smtClean="0"/>
              <a:t>n</a:t>
            </a:r>
            <a:r>
              <a:rPr lang="en-US" sz="1200" dirty="0" smtClean="0"/>
              <a:t>); //3 because using 3D normal vector</a:t>
            </a:r>
          </a:p>
          <a:p>
            <a:r>
              <a:rPr lang="en-US" sz="1200" dirty="0" smtClean="0"/>
              <a:t>glVertexPointer(3, GL_FLOAT, 0, </a:t>
            </a:r>
            <a:r>
              <a:rPr lang="en-US" sz="1200" dirty="0" err="1" smtClean="0"/>
              <a:t>v</a:t>
            </a:r>
            <a:r>
              <a:rPr lang="en-US" sz="1200" dirty="0" smtClean="0"/>
              <a:t>); //3 because using 3D points</a:t>
            </a:r>
          </a:p>
          <a:p>
            <a:endParaRPr lang="en-US" sz="1200" dirty="0" smtClean="0"/>
          </a:p>
          <a:p>
            <a:r>
              <a:rPr lang="en-US" sz="1200" dirty="0" smtClean="0"/>
              <a:t>//send the data in one big chunk</a:t>
            </a:r>
          </a:p>
          <a:p>
            <a:r>
              <a:rPr lang="en-US" sz="1200" dirty="0" err="1" smtClean="0"/>
              <a:t>glDrawArrays(GL_TRIANGLES</a:t>
            </a:r>
            <a:r>
              <a:rPr lang="en-US" sz="1200" dirty="0" smtClean="0"/>
              <a:t>, 0, 1); //type of primitive, offset, number of each primitive</a:t>
            </a:r>
          </a:p>
          <a:p>
            <a:endParaRPr lang="en-US" sz="1200" dirty="0" smtClean="0"/>
          </a:p>
          <a:p>
            <a:r>
              <a:rPr lang="en-US" sz="1200" dirty="0" smtClean="0"/>
              <a:t>//disable each type of array  </a:t>
            </a:r>
          </a:p>
          <a:p>
            <a:r>
              <a:rPr lang="en-US" sz="1200" dirty="0" err="1" smtClean="0"/>
              <a:t>glDisableClientState(GL_COLOR_ARRAY</a:t>
            </a:r>
            <a:r>
              <a:rPr lang="en-US" sz="1200" dirty="0" smtClean="0"/>
              <a:t>);</a:t>
            </a:r>
          </a:p>
          <a:p>
            <a:r>
              <a:rPr lang="en-US" sz="1200" dirty="0" err="1" smtClean="0"/>
              <a:t>glDisableClientState(GL_TEXTURE_COORD_ARRAY</a:t>
            </a:r>
            <a:r>
              <a:rPr lang="en-US" sz="1200" dirty="0" smtClean="0"/>
              <a:t>);</a:t>
            </a:r>
          </a:p>
          <a:p>
            <a:r>
              <a:rPr lang="en-US" sz="1200" dirty="0" err="1" smtClean="0"/>
              <a:t>glDisableClientState(GL_NORMAL_ARRAY</a:t>
            </a:r>
            <a:r>
              <a:rPr lang="en-US" sz="1200" dirty="0" smtClean="0"/>
              <a:t>);</a:t>
            </a:r>
          </a:p>
          <a:p>
            <a:r>
              <a:rPr lang="en-US" sz="1200" dirty="0" err="1" smtClean="0"/>
              <a:t>glDisableClientState(GL_VERTEX_ARRAY</a:t>
            </a:r>
            <a:r>
              <a:rPr lang="en-US" sz="1200" dirty="0" smtClean="0"/>
              <a:t>);</a:t>
            </a:r>
          </a:p>
          <a:p>
            <a:endParaRPr lang="en-US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Make </a:t>
            </a:r>
            <a:r>
              <a:rPr lang="en-US" smtClean="0"/>
              <a:t>the landscape </a:t>
            </a:r>
            <a:r>
              <a:rPr lang="en-US" dirty="0" smtClean="0"/>
              <a:t>a height map... show how to load this in</a:t>
            </a:r>
          </a:p>
          <a:p>
            <a:r>
              <a:rPr lang="en-US" dirty="0" smtClean="0"/>
              <a:t>Write code that correctly textures your landscape (either as a quad strip or triangle strip) using one or more images. Image you are writing a game where you are a tank, and you have a "first-person" view of the landscape from atop your tank. Write a simple camera that lets you move forward and backward, and to turn left or right by a small amount when you press the left and right keys.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24899</TotalTime>
  <Words>1245</Words>
  <Application>Microsoft Macintosh PowerPoint</Application>
  <PresentationFormat>On-screen Show (4:3)</PresentationFormat>
  <Paragraphs>173</Paragraphs>
  <Slides>10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Today's Agenda</vt:lpstr>
      <vt:lpstr>C Programming</vt:lpstr>
      <vt:lpstr>C Programming</vt:lpstr>
      <vt:lpstr>C Programming</vt:lpstr>
      <vt:lpstr>C Programming</vt:lpstr>
      <vt:lpstr>GLU geometry</vt:lpstr>
      <vt:lpstr>Vertex Arrays</vt:lpstr>
      <vt:lpstr>Vertex Arrays - simple 1 triangle example</vt:lpstr>
      <vt:lpstr>Assignments</vt:lpstr>
      <vt:lpstr>Slide 10</vt:lpstr>
    </vt:vector>
  </TitlesOfParts>
  <Company>ucsb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Angus Forbes</dc:creator>
  <cp:lastModifiedBy>Angus Forbes</cp:lastModifiedBy>
  <cp:revision>59</cp:revision>
  <dcterms:created xsi:type="dcterms:W3CDTF">2011-01-26T05:50:52Z</dcterms:created>
  <dcterms:modified xsi:type="dcterms:W3CDTF">2011-01-26T16:37:08Z</dcterms:modified>
</cp:coreProperties>
</file>