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95" r:id="rId3"/>
    <p:sldId id="296" r:id="rId4"/>
    <p:sldId id="297" r:id="rId5"/>
    <p:sldId id="298" r:id="rId6"/>
    <p:sldId id="285" r:id="rId7"/>
    <p:sldId id="289" r:id="rId8"/>
    <p:sldId id="292" r:id="rId9"/>
    <p:sldId id="288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474231" y="6476734"/>
            <a:ext cx="447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baseline="0" dirty="0" smtClean="0"/>
              <a:t>Real-Time Graphics Programming 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594CM _ Winter 2011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Check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 &amp; your demo </a:t>
            </a:r>
            <a:r>
              <a:rPr lang="en-US" dirty="0" smtClean="0"/>
              <a:t>projects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C </a:t>
            </a:r>
            <a:r>
              <a:rPr lang="en-US" dirty="0" smtClean="0"/>
              <a:t>p</a:t>
            </a:r>
            <a:r>
              <a:rPr lang="en-US" dirty="0" smtClean="0"/>
              <a:t>rogramming questions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smtClean="0"/>
              <a:t> </a:t>
            </a:r>
            <a:r>
              <a:rPr lang="en-US" dirty="0" smtClean="0"/>
              <a:t>camera movement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curves + surfaces (</a:t>
            </a:r>
            <a:r>
              <a:rPr lang="en-US" dirty="0" err="1" smtClean="0"/>
              <a:t>nurbs</a:t>
            </a:r>
            <a:r>
              <a:rPr lang="en-US" dirty="0" smtClean="0"/>
              <a:t>, general curve theory)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animation, interpolation over curves</a:t>
            </a:r>
          </a:p>
          <a:p>
            <a:endParaRPr lang="en-US" dirty="0" smtClean="0"/>
          </a:p>
          <a:p>
            <a:r>
              <a:rPr lang="en-US" dirty="0" smtClean="0"/>
              <a:t>&gt; fluids demo / subdivision demo (John Delaney)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 all these without GLSL </a:t>
            </a:r>
            <a:r>
              <a:rPr lang="en-US" dirty="0" err="1" smtClean="0"/>
              <a:t>shaders</a:t>
            </a:r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- Blending textures : </a:t>
            </a:r>
            <a:r>
              <a:rPr lang="en-US" dirty="0" err="1" smtClean="0"/>
              <a:t>Nehe</a:t>
            </a:r>
            <a:r>
              <a:rPr lang="en-US" dirty="0" smtClean="0"/>
              <a:t> 8 &amp; 9 - </a:t>
            </a:r>
            <a:r>
              <a:rPr lang="en-US" dirty="0" err="1" smtClean="0"/>
              <a:t>Haru</a:t>
            </a:r>
            <a:r>
              <a:rPr lang="en-US" dirty="0" smtClean="0"/>
              <a:t> &amp; Danny</a:t>
            </a:r>
          </a:p>
          <a:p>
            <a:endParaRPr lang="en-US" dirty="0" smtClean="0"/>
          </a:p>
          <a:p>
            <a:r>
              <a:rPr lang="en-US" dirty="0" smtClean="0"/>
              <a:t>- Vertex displacement / morphing : </a:t>
            </a:r>
            <a:r>
              <a:rPr lang="en-US" dirty="0" err="1" smtClean="0"/>
              <a:t>Nehe</a:t>
            </a:r>
            <a:r>
              <a:rPr lang="en-US" dirty="0" smtClean="0"/>
              <a:t> 11, 25 - </a:t>
            </a:r>
            <a:r>
              <a:rPr lang="en-US" dirty="0" err="1" smtClean="0"/>
              <a:t>Haru</a:t>
            </a:r>
            <a:r>
              <a:rPr lang="en-US" dirty="0" smtClean="0"/>
              <a:t> &amp; </a:t>
            </a:r>
            <a:r>
              <a:rPr lang="en-US" dirty="0" smtClean="0"/>
              <a:t>Gates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Particle system : </a:t>
            </a:r>
            <a:r>
              <a:rPr lang="en-US" dirty="0" err="1" smtClean="0"/>
              <a:t>Nehe</a:t>
            </a:r>
            <a:r>
              <a:rPr lang="en-US" dirty="0" smtClean="0"/>
              <a:t> 19 - James &amp; Mike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Sphere mapping / Cube mapping : </a:t>
            </a:r>
            <a:r>
              <a:rPr lang="en-US" dirty="0" err="1" smtClean="0"/>
              <a:t>Nehe</a:t>
            </a:r>
            <a:r>
              <a:rPr lang="en-US" dirty="0" smtClean="0"/>
              <a:t> 23, http://</a:t>
            </a:r>
            <a:r>
              <a:rPr lang="en-US" dirty="0" err="1" smtClean="0"/>
              <a:t>developer.nvidia.com/object/</a:t>
            </a:r>
            <a:r>
              <a:rPr lang="en-US" dirty="0" err="1" smtClean="0"/>
              <a:t>cube_map_ogl_tutorial.html</a:t>
            </a:r>
            <a:r>
              <a:rPr lang="en-US" dirty="0" smtClean="0"/>
              <a:t> - James; Danny 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Height mapping :</a:t>
            </a:r>
            <a:r>
              <a:rPr lang="en-US" dirty="0" smtClean="0"/>
              <a:t> </a:t>
            </a:r>
            <a:r>
              <a:rPr lang="en-US" dirty="0" err="1" smtClean="0"/>
              <a:t>Nehe</a:t>
            </a:r>
            <a:r>
              <a:rPr lang="en-US" dirty="0" smtClean="0"/>
              <a:t> 34, http</a:t>
            </a:r>
            <a:r>
              <a:rPr lang="en-US" dirty="0" smtClean="0"/>
              <a:t>://www.lighthouse3d.com/opengl/terrain/index.php3?</a:t>
            </a:r>
            <a:r>
              <a:rPr lang="en-US" dirty="0" smtClean="0"/>
              <a:t>heightmap -  Gates &amp; Mike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the address to a space in memory.</a:t>
            </a:r>
          </a:p>
          <a:p>
            <a:endParaRPr lang="en-US" dirty="0" smtClean="0"/>
          </a:p>
          <a:p>
            <a:r>
              <a:rPr lang="en-US" dirty="0" smtClean="0"/>
              <a:t>Depending on the the type of variable, the space has a particular size.</a:t>
            </a:r>
          </a:p>
          <a:p>
            <a:endParaRPr lang="en-US" dirty="0" smtClean="0"/>
          </a:p>
          <a:p>
            <a:r>
              <a:rPr lang="en-US" dirty="0" smtClean="0"/>
              <a:t>the size of a particular type varies from architecture to architecture, but in general:</a:t>
            </a:r>
          </a:p>
          <a:p>
            <a:endParaRPr lang="en-US" dirty="0" smtClean="0"/>
          </a:p>
          <a:p>
            <a:r>
              <a:rPr lang="en-US" dirty="0" err="1" smtClean="0"/>
              <a:t>ints</a:t>
            </a:r>
            <a:r>
              <a:rPr lang="en-US" dirty="0" smtClean="0"/>
              <a:t> are 16 bits</a:t>
            </a:r>
          </a:p>
          <a:p>
            <a:r>
              <a:rPr lang="en-US" dirty="0" smtClean="0"/>
              <a:t>	unsigned = -32768 -&gt; +32768</a:t>
            </a:r>
          </a:p>
          <a:p>
            <a:r>
              <a:rPr lang="en-US" dirty="0" smtClean="0"/>
              <a:t>	signed = 0 -&gt; 65535</a:t>
            </a:r>
          </a:p>
          <a:p>
            <a:r>
              <a:rPr lang="en-US" dirty="0" smtClean="0"/>
              <a:t>	(by default signed)</a:t>
            </a:r>
          </a:p>
          <a:p>
            <a:endParaRPr lang="en-US" dirty="0" smtClean="0"/>
          </a:p>
          <a:p>
            <a:r>
              <a:rPr lang="en-US" dirty="0" smtClean="0"/>
              <a:t>longs are 32 bit integers</a:t>
            </a:r>
          </a:p>
          <a:p>
            <a:endParaRPr lang="en-US" dirty="0" smtClean="0"/>
          </a:p>
          <a:p>
            <a:r>
              <a:rPr lang="en-US" dirty="0" smtClean="0"/>
              <a:t>floats are 32 bits</a:t>
            </a:r>
          </a:p>
          <a:p>
            <a:endParaRPr lang="en-US" dirty="0" smtClean="0"/>
          </a:p>
          <a:p>
            <a:r>
              <a:rPr lang="en-US" dirty="0" smtClean="0"/>
              <a:t>doubles are 64 bits</a:t>
            </a:r>
          </a:p>
          <a:p>
            <a:endParaRPr lang="en-US" dirty="0" smtClean="0"/>
          </a:p>
          <a:p>
            <a:r>
              <a:rPr lang="en-US" dirty="0" smtClean="0"/>
              <a:t>chars are 8 bits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cases, you simply need the item inside the memory that the variable refers to.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= 11;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printf("z</a:t>
            </a:r>
            <a:r>
              <a:rPr lang="en-US" dirty="0" smtClean="0"/>
              <a:t> = %</a:t>
            </a:r>
            <a:r>
              <a:rPr lang="en-US" dirty="0" err="1" smtClean="0"/>
              <a:t>d</a:t>
            </a:r>
            <a:r>
              <a:rPr lang="en-US" dirty="0" smtClean="0"/>
              <a:t> 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z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In other cases it is useful to know the address of that memory. For this you can use the &amp; operator.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*a = &amp;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variable "a" is a </a:t>
            </a:r>
            <a:r>
              <a:rPr lang="en-US" b="1" dirty="0" smtClean="0"/>
              <a:t>pointer</a:t>
            </a:r>
            <a:r>
              <a:rPr lang="en-US" dirty="0" smtClean="0"/>
              <a:t> to the address where the integer value of </a:t>
            </a:r>
            <a:r>
              <a:rPr lang="en-US" dirty="0" err="1" smtClean="0"/>
              <a:t>z</a:t>
            </a:r>
            <a:r>
              <a:rPr lang="en-US" dirty="0" smtClean="0"/>
              <a:t> lives.</a:t>
            </a:r>
          </a:p>
          <a:p>
            <a:endParaRPr lang="en-US" dirty="0" smtClean="0"/>
          </a:p>
          <a:p>
            <a:r>
              <a:rPr lang="en-US" dirty="0" smtClean="0"/>
              <a:t>A pointer is declared with an *</a:t>
            </a:r>
          </a:p>
          <a:p>
            <a:endParaRPr lang="en-US" dirty="0" smtClean="0"/>
          </a:p>
          <a:p>
            <a:r>
              <a:rPr lang="en-US" dirty="0" smtClean="0"/>
              <a:t>The indirection operator is also an *</a:t>
            </a:r>
          </a:p>
          <a:p>
            <a:endParaRPr lang="en-US" dirty="0" smtClean="0"/>
          </a:p>
          <a:p>
            <a:r>
              <a:rPr lang="en-US" dirty="0" smtClean="0"/>
              <a:t>because our variable a is an "</a:t>
            </a:r>
            <a:r>
              <a:rPr lang="en-US" dirty="0" err="1" smtClean="0"/>
              <a:t>int</a:t>
            </a:r>
            <a:r>
              <a:rPr lang="en-US" dirty="0" smtClean="0"/>
              <a:t> pointer" we can use the indirection operator to see what is inside the address that a points to...</a:t>
            </a:r>
          </a:p>
          <a:p>
            <a:endParaRPr lang="en-US" dirty="0" smtClean="0"/>
          </a:p>
          <a:p>
            <a:r>
              <a:rPr lang="en-US" dirty="0" err="1" smtClean="0"/>
              <a:t>printf("a</a:t>
            </a:r>
            <a:r>
              <a:rPr lang="en-US" dirty="0" smtClean="0"/>
              <a:t> points to %</a:t>
            </a:r>
            <a:r>
              <a:rPr lang="en-US" dirty="0" err="1" smtClean="0"/>
              <a:t>d\n</a:t>
            </a:r>
            <a:r>
              <a:rPr lang="en-US" dirty="0" smtClean="0"/>
              <a:t>", *a);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C, all variables passed to a function are copied into that function.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a) {</a:t>
            </a:r>
          </a:p>
          <a:p>
            <a:r>
              <a:rPr lang="en-US" dirty="0" smtClean="0"/>
              <a:t>	a 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foo(a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However, you can pass a pointer into the function...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foo(int</a:t>
            </a:r>
            <a:r>
              <a:rPr lang="en-US" dirty="0" smtClean="0"/>
              <a:t> *a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*a </a:t>
            </a:r>
            <a:r>
              <a:rPr lang="en-US" dirty="0" smtClean="0"/>
              <a:t>+= 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main(int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char** 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</a:t>
            </a:r>
            <a:r>
              <a:rPr lang="en-US" dirty="0" err="1" smtClean="0"/>
              <a:t>(&amp;a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printf("a</a:t>
            </a:r>
            <a:r>
              <a:rPr lang="en-US" dirty="0" smtClean="0"/>
              <a:t> now = %</a:t>
            </a:r>
            <a:r>
              <a:rPr lang="en-US" dirty="0" err="1" smtClean="0"/>
              <a:t>d\n</a:t>
            </a:r>
            <a:r>
              <a:rPr lang="en-US" dirty="0" smtClean="0"/>
              <a:t>", a); //a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create your own simple data types using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f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char *</a:t>
            </a:r>
            <a:r>
              <a:rPr lang="en-US" dirty="0" err="1" smtClean="0"/>
              <a:t>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info info1;</a:t>
            </a:r>
          </a:p>
          <a:p>
            <a:r>
              <a:rPr lang="en-US" dirty="0" smtClean="0"/>
              <a:t>info1.i = 10;</a:t>
            </a:r>
          </a:p>
          <a:p>
            <a:r>
              <a:rPr lang="en-US" dirty="0" smtClean="0"/>
              <a:t>info1.f = 9.99;</a:t>
            </a:r>
          </a:p>
          <a:p>
            <a:r>
              <a:rPr lang="en-US" dirty="0" smtClean="0"/>
              <a:t>info1.s </a:t>
            </a:r>
            <a:r>
              <a:rPr lang="en-US" dirty="0" smtClean="0"/>
              <a:t>=</a:t>
            </a:r>
            <a:r>
              <a:rPr lang="en-US" dirty="0" smtClean="0"/>
              <a:t> (char 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sizeof</a:t>
            </a:r>
            <a:r>
              <a:rPr lang="en-US" dirty="0" err="1" smtClean="0"/>
              <a:t>(char</a:t>
            </a:r>
            <a:r>
              <a:rPr lang="en-US" dirty="0" smtClean="0"/>
              <a:t>) </a:t>
            </a:r>
            <a:r>
              <a:rPr lang="en-US" dirty="0" smtClean="0"/>
              <a:t>*</a:t>
            </a:r>
            <a:r>
              <a:rPr lang="en-US" dirty="0" smtClean="0"/>
              <a:t> 4);</a:t>
            </a:r>
          </a:p>
          <a:p>
            <a:r>
              <a:rPr lang="en-US" dirty="0" smtClean="0"/>
              <a:t>info1.*</a:t>
            </a:r>
            <a:r>
              <a:rPr lang="en-US" dirty="0" err="1" smtClean="0"/>
              <a:t>s</a:t>
            </a:r>
            <a:r>
              <a:rPr lang="en-US" dirty="0" smtClean="0"/>
              <a:t>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//GLU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GLUquadricObj</a:t>
            </a:r>
            <a:r>
              <a:rPr lang="en-US" dirty="0" smtClean="0"/>
              <a:t> </a:t>
            </a:r>
            <a:r>
              <a:rPr lang="en-US" dirty="0" err="1" smtClean="0"/>
              <a:t>qObj</a:t>
            </a:r>
            <a:r>
              <a:rPr lang="en-US" dirty="0" smtClean="0"/>
              <a:t> = </a:t>
            </a:r>
            <a:r>
              <a:rPr lang="en-US" dirty="0" err="1" smtClean="0"/>
              <a:t>gluNewQuadric</a:t>
            </a:r>
            <a:r>
              <a:rPr lang="en-US" dirty="0" smtClean="0"/>
              <a:t>(); //load up new quadric </a:t>
            </a:r>
          </a:p>
          <a:p>
            <a:r>
              <a:rPr lang="en-US" dirty="0" err="1" smtClean="0"/>
              <a:t>gluQuadricDrawStyle(qObj</a:t>
            </a:r>
            <a:r>
              <a:rPr lang="en-US" dirty="0" smtClean="0"/>
              <a:t>, GLU_FILL); //fill in the facets on the surface </a:t>
            </a:r>
          </a:p>
          <a:p>
            <a:r>
              <a:rPr lang="en-US" dirty="0" err="1" smtClean="0"/>
              <a:t>gluQuadricNormals(qObj</a:t>
            </a:r>
            <a:r>
              <a:rPr lang="en-US" dirty="0" smtClean="0"/>
              <a:t>, GLU_SMOOTH); //make nice </a:t>
            </a:r>
            <a:r>
              <a:rPr lang="en-US" dirty="0" err="1" smtClean="0"/>
              <a:t>normals</a:t>
            </a:r>
            <a:r>
              <a:rPr lang="en-US" dirty="0" smtClean="0"/>
              <a:t> across the facets</a:t>
            </a:r>
          </a:p>
          <a:p>
            <a:r>
              <a:rPr lang="en-US" dirty="0" smtClean="0"/>
              <a:t>//if lighting is enabled then the </a:t>
            </a:r>
            <a:r>
              <a:rPr lang="en-US" dirty="0" err="1" smtClean="0"/>
              <a:t>normals</a:t>
            </a:r>
            <a:r>
              <a:rPr lang="en-US" dirty="0" smtClean="0"/>
              <a:t> are already present</a:t>
            </a:r>
          </a:p>
          <a:p>
            <a:r>
              <a:rPr lang="en-US" dirty="0" err="1" smtClean="0"/>
              <a:t>gluQuadricTexture(qObj</a:t>
            </a:r>
            <a:r>
              <a:rPr lang="en-US" dirty="0" smtClean="0"/>
              <a:t>, true); //automatically create texture </a:t>
            </a:r>
            <a:r>
              <a:rPr lang="en-US" dirty="0" err="1" smtClean="0"/>
              <a:t>coords</a:t>
            </a:r>
            <a:r>
              <a:rPr lang="en-US" dirty="0" smtClean="0"/>
              <a:t> for the object</a:t>
            </a:r>
          </a:p>
          <a:p>
            <a:r>
              <a:rPr lang="en-US" dirty="0" smtClean="0"/>
              <a:t>//if you a bind a texture, then the texture </a:t>
            </a:r>
            <a:r>
              <a:rPr lang="en-US" dirty="0" err="1" smtClean="0"/>
              <a:t>coords</a:t>
            </a:r>
            <a:r>
              <a:rPr lang="en-US" dirty="0" smtClean="0"/>
              <a:t> are already present</a:t>
            </a:r>
          </a:p>
          <a:p>
            <a:endParaRPr lang="en-US" dirty="0" smtClean="0"/>
          </a:p>
          <a:p>
            <a:r>
              <a:rPr lang="en-US" dirty="0" err="1" smtClean="0"/>
              <a:t>gluSphere(qObj</a:t>
            </a:r>
            <a:r>
              <a:rPr lang="en-US" dirty="0" smtClean="0"/>
              <a:t>, 2f, 64, 64); //make a sphere with radius 2 and high resolution</a:t>
            </a:r>
          </a:p>
          <a:p>
            <a:endParaRPr lang="en-US" dirty="0" smtClean="0"/>
          </a:p>
          <a:p>
            <a:r>
              <a:rPr lang="en-US" dirty="0" smtClean="0"/>
              <a:t>//check out the </a:t>
            </a:r>
            <a:r>
              <a:rPr lang="en-US" dirty="0" err="1" smtClean="0"/>
              <a:t>glu</a:t>
            </a:r>
            <a:r>
              <a:rPr lang="en-US" dirty="0" smtClean="0"/>
              <a:t> library for other primitives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Vertex Array are generally much faster than immediate mode. Newer version of OpenGL do *not* support immediate mode at all.</a:t>
            </a:r>
          </a:p>
          <a:p>
            <a:endParaRPr lang="en-US" dirty="0" smtClean="0"/>
          </a:p>
          <a:p>
            <a:r>
              <a:rPr lang="en-US" dirty="0" smtClean="0"/>
              <a:t>The idea is that you send a chunk of buffered data all at once, rather than a single vertex (i.e. immediately) one at a time. Since the throughput from the CPU to the GPU can be the bottleneck if you have a lot of polygons to render, this can increase the </a:t>
            </a:r>
            <a:r>
              <a:rPr lang="en-US" dirty="0" err="1" smtClean="0"/>
              <a:t>framerate</a:t>
            </a:r>
            <a:r>
              <a:rPr lang="en-US" dirty="0" smtClean="0"/>
              <a:t> of your program. </a:t>
            </a:r>
          </a:p>
          <a:p>
            <a:endParaRPr lang="en-US" dirty="0" smtClean="0"/>
          </a:p>
          <a:p>
            <a:r>
              <a:rPr lang="en-US" dirty="0" smtClean="0"/>
              <a:t>init:</a:t>
            </a:r>
          </a:p>
          <a:p>
            <a:r>
              <a:rPr lang="en-US" dirty="0" smtClean="0"/>
              <a:t>1. Set up your arrays (or a space in memory to hold your arrays).</a:t>
            </a:r>
          </a:p>
          <a:p>
            <a:r>
              <a:rPr lang="en-US" dirty="0" smtClean="0"/>
              <a:t>in render loop:</a:t>
            </a:r>
          </a:p>
          <a:p>
            <a:r>
              <a:rPr lang="en-US" dirty="0" smtClean="0"/>
              <a:t>2. Initialize or update the arrays with the vertex information, if necessary</a:t>
            </a:r>
          </a:p>
          <a:p>
            <a:r>
              <a:rPr lang="en-US" dirty="0" smtClean="0"/>
              <a:t>3. Enable vertex arrays for colors, </a:t>
            </a:r>
            <a:r>
              <a:rPr lang="en-US" dirty="0" err="1" smtClean="0"/>
              <a:t>normals</a:t>
            </a:r>
            <a:r>
              <a:rPr lang="en-US" dirty="0" smtClean="0"/>
              <a:t>, texture </a:t>
            </a:r>
            <a:r>
              <a:rPr lang="en-US" dirty="0" err="1" smtClean="0"/>
              <a:t>coords</a:t>
            </a:r>
            <a:r>
              <a:rPr lang="en-US" dirty="0" smtClean="0"/>
              <a:t>, and vertices, as needed</a:t>
            </a:r>
          </a:p>
          <a:p>
            <a:r>
              <a:rPr lang="en-US" dirty="0" smtClean="0"/>
              <a:t>4. Define a pointer and offset into each of the arrays, along with the appropriate "stride"</a:t>
            </a:r>
          </a:p>
          <a:p>
            <a:r>
              <a:rPr lang="en-US" dirty="0" smtClean="0"/>
              <a:t>5. Pass the arrays to the GPU</a:t>
            </a:r>
          </a:p>
          <a:p>
            <a:r>
              <a:rPr lang="en-US" dirty="0" smtClean="0"/>
              <a:t>6. Disable the vertex arrays</a:t>
            </a:r>
          </a:p>
          <a:p>
            <a:endParaRPr lang="en-US" dirty="0" smtClean="0"/>
          </a:p>
          <a:p>
            <a:r>
              <a:rPr lang="en-US" dirty="0" smtClean="0"/>
              <a:t>I'll probably alternate between immediate mode and vertex arrays throughout the class. Newer versions of OpenGL also support vertex buffer objects (</a:t>
            </a:r>
            <a:r>
              <a:rPr lang="en-US" dirty="0" err="1" smtClean="0"/>
              <a:t>VBOs</a:t>
            </a:r>
            <a:r>
              <a:rPr lang="en-US" dirty="0" smtClean="0"/>
              <a:t>) and vertex array objects (</a:t>
            </a:r>
            <a:r>
              <a:rPr lang="en-US" dirty="0" err="1" smtClean="0"/>
              <a:t>VAOs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Arrays - simple 1 triangle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23" y="672869"/>
            <a:ext cx="8940052" cy="5803865"/>
          </a:xfrm>
        </p:spPr>
        <p:txBody>
          <a:bodyPr>
            <a:normAutofit/>
          </a:bodyPr>
          <a:lstStyle/>
          <a:p>
            <a:r>
              <a:rPr lang="en-US" sz="1200" dirty="0" smtClean="0"/>
              <a:t>//global data arrays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c</a:t>
            </a:r>
            <a:r>
              <a:rPr lang="en-US" sz="1200" dirty="0" smtClean="0"/>
              <a:t>[] = { 1.0, 0.0, 0.0, 1.0,	0.0, 1.0, 0.0, 1.0,  	0.0, 0.0, 1.0,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t</a:t>
            </a:r>
            <a:r>
              <a:rPr lang="en-US" sz="1200" dirty="0" smtClean="0"/>
              <a:t>[] = { 0.0, 0.0,    			1.0, 0.0,   		0.5,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n</a:t>
            </a:r>
            <a:r>
              <a:rPr lang="en-US" sz="1200" dirty="0" smtClean="0"/>
              <a:t>[] = { 0.0, 0.0, 1.0,    		0.0, 0.0, 1.0,   	0.0, 0.0, 1.0 };</a:t>
            </a:r>
          </a:p>
          <a:p>
            <a:r>
              <a:rPr lang="en-US" sz="1200" dirty="0" smtClean="0"/>
              <a:t>float </a:t>
            </a:r>
            <a:r>
              <a:rPr lang="en-US" sz="1200" dirty="0" err="1" smtClean="0"/>
              <a:t>v</a:t>
            </a:r>
            <a:r>
              <a:rPr lang="en-US" sz="1200" dirty="0" smtClean="0"/>
              <a:t>[] = { -1.0, -1.0, 0.0,    	1.0, 1.0, 0.0,   	0.0, 1.0, 0.0 };</a:t>
            </a:r>
          </a:p>
          <a:p>
            <a:endParaRPr lang="en-US" sz="1200" dirty="0" smtClean="0"/>
          </a:p>
          <a:p>
            <a:r>
              <a:rPr lang="en-US" sz="1200" dirty="0" smtClean="0"/>
              <a:t>//enable each type of array (the only one that is *required* is GL_VERTEX_ARRAY)</a:t>
            </a:r>
          </a:p>
          <a:p>
            <a:r>
              <a:rPr lang="en-US" sz="1200" dirty="0" err="1" smtClean="0"/>
              <a:t>glEnableClientState(GL_COLOR_ARRAY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glEnableClientState(GL_NORMAL_ARRAY</a:t>
            </a:r>
            <a:r>
              <a:rPr lang="en-US" sz="1200" dirty="0" smtClean="0"/>
              <a:t>);  </a:t>
            </a:r>
          </a:p>
          <a:p>
            <a:r>
              <a:rPr lang="en-US" sz="1200" dirty="0" err="1" smtClean="0"/>
              <a:t>glEnableClientState(GL_VERTEX_ARRAY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//point into the each of the enabled arrays</a:t>
            </a:r>
          </a:p>
          <a:p>
            <a:r>
              <a:rPr lang="en-US" sz="1200" dirty="0" smtClean="0"/>
              <a:t>glColorPointer(4, GL_FLOAT, 0, </a:t>
            </a:r>
            <a:r>
              <a:rPr lang="en-US" sz="1200" dirty="0" err="1" smtClean="0"/>
              <a:t>c</a:t>
            </a:r>
            <a:r>
              <a:rPr lang="en-US" sz="1200" dirty="0" smtClean="0"/>
              <a:t>); //4 because using RGBA</a:t>
            </a:r>
          </a:p>
          <a:p>
            <a:r>
              <a:rPr lang="en-US" sz="1200" dirty="0" smtClean="0"/>
              <a:t>glTexCoordPointer(2, GL_FLOAT, 0, </a:t>
            </a:r>
            <a:r>
              <a:rPr lang="en-US" sz="1200" dirty="0" err="1" smtClean="0"/>
              <a:t>t</a:t>
            </a:r>
            <a:r>
              <a:rPr lang="en-US" sz="1200" dirty="0" smtClean="0"/>
              <a:t>); //2 because using 2D texture</a:t>
            </a:r>
          </a:p>
          <a:p>
            <a:r>
              <a:rPr lang="en-US" sz="1200" dirty="0" smtClean="0"/>
              <a:t>glNormalPointer(3, GL_FLOAT, 0, </a:t>
            </a:r>
            <a:r>
              <a:rPr lang="en-US" sz="1200" dirty="0" err="1" smtClean="0"/>
              <a:t>n</a:t>
            </a:r>
            <a:r>
              <a:rPr lang="en-US" sz="1200" dirty="0" smtClean="0"/>
              <a:t>); //3 because using 3D normal vector</a:t>
            </a:r>
          </a:p>
          <a:p>
            <a:r>
              <a:rPr lang="en-US" sz="1200" dirty="0" smtClean="0"/>
              <a:t>glVertexPointer(3, GL_FLOAT, 0, </a:t>
            </a:r>
            <a:r>
              <a:rPr lang="en-US" sz="1200" dirty="0" err="1" smtClean="0"/>
              <a:t>v</a:t>
            </a:r>
            <a:r>
              <a:rPr lang="en-US" sz="1200" dirty="0" smtClean="0"/>
              <a:t>); //3 because using 3D points</a:t>
            </a:r>
          </a:p>
          <a:p>
            <a:endParaRPr lang="en-US" sz="1200" dirty="0" smtClean="0"/>
          </a:p>
          <a:p>
            <a:r>
              <a:rPr lang="en-US" sz="1200" dirty="0" smtClean="0"/>
              <a:t>//send the data in one big chunk</a:t>
            </a:r>
          </a:p>
          <a:p>
            <a:r>
              <a:rPr lang="en-US" sz="1200" dirty="0" err="1" smtClean="0"/>
              <a:t>glDrawArrays(GL_TRIANGLES</a:t>
            </a:r>
            <a:r>
              <a:rPr lang="en-US" sz="1200" dirty="0" smtClean="0"/>
              <a:t>, 0, 1); //type of primitive, offset, number of each primitive</a:t>
            </a:r>
          </a:p>
          <a:p>
            <a:endParaRPr lang="en-US" sz="1200" dirty="0" smtClean="0"/>
          </a:p>
          <a:p>
            <a:r>
              <a:rPr lang="en-US" sz="1200" dirty="0" smtClean="0"/>
              <a:t>//disable each type of array  </a:t>
            </a:r>
          </a:p>
          <a:p>
            <a:r>
              <a:rPr lang="en-US" sz="1200" dirty="0" err="1" smtClean="0"/>
              <a:t>glDisableClientState(GL_COLOR_ARRAY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glDisableClientState(GL_TEXTURE_COORD_ARRAY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glDisableClientState(GL_NORMAL_ARRAY</a:t>
            </a:r>
            <a:r>
              <a:rPr lang="en-US" sz="1200" dirty="0" smtClean="0"/>
              <a:t>);</a:t>
            </a:r>
          </a:p>
          <a:p>
            <a:r>
              <a:rPr lang="en-US" sz="1200" dirty="0" err="1" smtClean="0"/>
              <a:t>glDisableClientState(GL_VERTEX_ARRAY</a:t>
            </a:r>
            <a:r>
              <a:rPr lang="en-US" sz="1200" dirty="0" smtClean="0"/>
              <a:t>);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the landscape </a:t>
            </a:r>
            <a:r>
              <a:rPr lang="en-US" dirty="0" smtClean="0"/>
              <a:t>a height map... show how to load this in</a:t>
            </a:r>
          </a:p>
          <a:p>
            <a:r>
              <a:rPr lang="en-US" dirty="0" smtClean="0"/>
              <a:t>Write code that correctly textures your landscape (either as a quad strip or triangle strip) using one or more images. Image you are writing a game where you are a tank, and you have a "first-person" view of the landscape from atop your tank. Write a simple camera that lets you move forward and backward, and to turn left or right by a small amount when you press the left and right keys.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26525</TotalTime>
  <Words>1357</Words>
  <Application>Microsoft Macintosh PowerPoint</Application>
  <PresentationFormat>On-screen Show (4:3)</PresentationFormat>
  <Paragraphs>188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Today's Agenda</vt:lpstr>
      <vt:lpstr>C Programming</vt:lpstr>
      <vt:lpstr>C Programming</vt:lpstr>
      <vt:lpstr>C Programming</vt:lpstr>
      <vt:lpstr>C Programming</vt:lpstr>
      <vt:lpstr>GLU geometry</vt:lpstr>
      <vt:lpstr>Vertex Arrays</vt:lpstr>
      <vt:lpstr>Vertex Arrays - simple 1 triangle example</vt:lpstr>
      <vt:lpstr>Assignments</vt:lpstr>
      <vt:lpstr>Slide 10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61</cp:revision>
  <dcterms:created xsi:type="dcterms:W3CDTF">2011-01-26T05:50:52Z</dcterms:created>
  <dcterms:modified xsi:type="dcterms:W3CDTF">2011-01-27T19:43:14Z</dcterms:modified>
</cp:coreProperties>
</file>