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commentAuthors.xml" ContentType="application/vnd.openxmlformats-officedocument.presentationml.commentAuthors+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handoutMasters/handoutMaster1.xml" ContentType="application/vnd.openxmlformats-officedocument.presentationml.handoutMaster+xml"/>
  <Override PartName="/ppt/slides/slide6.xml" ContentType="application/vnd.openxmlformats-officedocument.presentationml.slide+xml"/>
  <Override PartName="/ppt/slideLayouts/slideLayout7.xml" ContentType="application/vnd.openxmlformats-officedocument.presentationml.slideLayout+xml"/>
  <Override PartName="/ppt/slides/slide17.xml" ContentType="application/vnd.openxmlformats-officedocument.presentationml.slide+xml"/>
  <Override PartName="/ppt/theme/theme3.xml" ContentType="application/vnd.openxmlformats-officedocument.them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9"/>
  </p:notesMasterIdLst>
  <p:handoutMasterIdLst>
    <p:handoutMasterId r:id="rId20"/>
  </p:handoutMasterIdLst>
  <p:sldIdLst>
    <p:sldId id="285" r:id="rId2"/>
    <p:sldId id="290" r:id="rId3"/>
    <p:sldId id="296" r:id="rId4"/>
    <p:sldId id="298" r:id="rId5"/>
    <p:sldId id="295" r:id="rId6"/>
    <p:sldId id="297" r:id="rId7"/>
    <p:sldId id="294" r:id="rId8"/>
    <p:sldId id="299" r:id="rId9"/>
    <p:sldId id="300" r:id="rId10"/>
    <p:sldId id="291" r:id="rId11"/>
    <p:sldId id="292" r:id="rId12"/>
    <p:sldId id="286" r:id="rId13"/>
    <p:sldId id="287" r:id="rId14"/>
    <p:sldId id="288" r:id="rId15"/>
    <p:sldId id="293" r:id="rId16"/>
    <p:sldId id="289" r:id="rId17"/>
    <p:sldId id="303"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0" name="angus" initials="a" lastIdx="1" clrIdx="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02" autoAdjust="0"/>
    <p:restoredTop sz="97768" autoAdjust="0"/>
  </p:normalViewPr>
  <p:slideViewPr>
    <p:cSldViewPr snapToObjects="1">
      <p:cViewPr>
        <p:scale>
          <a:sx n="125" d="100"/>
          <a:sy n="125" d="100"/>
        </p:scale>
        <p:origin x="-1216" y="-6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commentAuthors" Target="commentAuthor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0F2AA2-5999-694E-BECA-C04EC3787B8C}" type="datetimeFigureOut">
              <a:rPr lang="en-US" smtClean="0"/>
              <a:pPr/>
              <a:t>2/8/11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3FA4697-4BF1-8641-A5B7-669F436B7779}"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83CD9A-5347-214B-B462-C810CCF1BB3F}" type="datetimeFigureOut">
              <a:rPr lang="en-US" smtClean="0"/>
              <a:pPr/>
              <a:t>2/8/11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22996E-56A2-774B-BE5F-75BF2288B6FA}"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3352800" y="6356350"/>
            <a:ext cx="5334000" cy="365125"/>
          </a:xfrm>
          <a:prstGeom prst="rect">
            <a:avLst/>
          </a:prstGeom>
        </p:spPr>
        <p:txBody>
          <a:bodyPr/>
          <a:lstStyle/>
          <a:p>
            <a:endParaRPr lang="en-US"/>
          </a:p>
        </p:txBody>
      </p:sp>
      <p:sp>
        <p:nvSpPr>
          <p:cNvPr id="5" name="Footer Placeholder 4"/>
          <p:cNvSpPr>
            <a:spLocks noGrp="1"/>
          </p:cNvSpPr>
          <p:nvPr>
            <p:ph type="ftr" sz="quarter" idx="11"/>
          </p:nvPr>
        </p:nvSpPr>
        <p:spPr>
          <a:xfrm>
            <a:off x="6705600" y="6356350"/>
            <a:ext cx="19812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E18E732-274E-2849-9511-2414074138C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352800" y="6356350"/>
            <a:ext cx="5334000" cy="365125"/>
          </a:xfrm>
          <a:prstGeom prst="rect">
            <a:avLst/>
          </a:prstGeom>
        </p:spPr>
        <p:txBody>
          <a:bodyPr/>
          <a:lstStyle/>
          <a:p>
            <a:endParaRPr lang="en-US"/>
          </a:p>
        </p:txBody>
      </p:sp>
      <p:sp>
        <p:nvSpPr>
          <p:cNvPr id="5" name="Footer Placeholder 4"/>
          <p:cNvSpPr>
            <a:spLocks noGrp="1"/>
          </p:cNvSpPr>
          <p:nvPr>
            <p:ph type="ftr" sz="quarter" idx="11"/>
          </p:nvPr>
        </p:nvSpPr>
        <p:spPr>
          <a:xfrm>
            <a:off x="6705600" y="6356350"/>
            <a:ext cx="19812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E18E732-274E-2849-9511-2414074138C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352800" y="6356350"/>
            <a:ext cx="5334000" cy="365125"/>
          </a:xfrm>
          <a:prstGeom prst="rect">
            <a:avLst/>
          </a:prstGeom>
        </p:spPr>
        <p:txBody>
          <a:bodyPr/>
          <a:lstStyle/>
          <a:p>
            <a:endParaRPr lang="en-US"/>
          </a:p>
        </p:txBody>
      </p:sp>
      <p:sp>
        <p:nvSpPr>
          <p:cNvPr id="5" name="Footer Placeholder 4"/>
          <p:cNvSpPr>
            <a:spLocks noGrp="1"/>
          </p:cNvSpPr>
          <p:nvPr>
            <p:ph type="ftr" sz="quarter" idx="11"/>
          </p:nvPr>
        </p:nvSpPr>
        <p:spPr>
          <a:xfrm>
            <a:off x="6705600" y="6356350"/>
            <a:ext cx="19812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E18E732-274E-2849-9511-2414074138C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3352800" y="6356350"/>
            <a:ext cx="5334000" cy="365125"/>
          </a:xfrm>
          <a:prstGeom prst="rect">
            <a:avLst/>
          </a:prstGeom>
        </p:spPr>
        <p:txBody>
          <a:bodyPr/>
          <a:lstStyle/>
          <a:p>
            <a:endParaRPr lang="en-US"/>
          </a:p>
        </p:txBody>
      </p:sp>
      <p:sp>
        <p:nvSpPr>
          <p:cNvPr id="5" name="Footer Placeholder 4"/>
          <p:cNvSpPr>
            <a:spLocks noGrp="1"/>
          </p:cNvSpPr>
          <p:nvPr>
            <p:ph type="ftr" sz="quarter" idx="11"/>
          </p:nvPr>
        </p:nvSpPr>
        <p:spPr>
          <a:xfrm>
            <a:off x="6705600" y="6356350"/>
            <a:ext cx="19812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E18E732-274E-2849-9511-2414074138C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352800" y="6356350"/>
            <a:ext cx="5334000" cy="365125"/>
          </a:xfrm>
          <a:prstGeom prst="rect">
            <a:avLst/>
          </a:prstGeom>
        </p:spPr>
        <p:txBody>
          <a:bodyPr/>
          <a:lstStyle/>
          <a:p>
            <a:endParaRPr lang="en-US"/>
          </a:p>
        </p:txBody>
      </p:sp>
      <p:sp>
        <p:nvSpPr>
          <p:cNvPr id="5" name="Footer Placeholder 4"/>
          <p:cNvSpPr>
            <a:spLocks noGrp="1"/>
          </p:cNvSpPr>
          <p:nvPr>
            <p:ph type="ftr" sz="quarter" idx="11"/>
          </p:nvPr>
        </p:nvSpPr>
        <p:spPr>
          <a:xfrm>
            <a:off x="6705600" y="6356350"/>
            <a:ext cx="19812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E18E732-274E-2849-9511-2414074138C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3352800" y="6356350"/>
            <a:ext cx="5334000" cy="365125"/>
          </a:xfrm>
          <a:prstGeom prst="rect">
            <a:avLst/>
          </a:prstGeom>
        </p:spPr>
        <p:txBody>
          <a:bodyPr/>
          <a:lstStyle/>
          <a:p>
            <a:endParaRPr lang="en-US"/>
          </a:p>
        </p:txBody>
      </p:sp>
      <p:sp>
        <p:nvSpPr>
          <p:cNvPr id="6" name="Footer Placeholder 5"/>
          <p:cNvSpPr>
            <a:spLocks noGrp="1"/>
          </p:cNvSpPr>
          <p:nvPr>
            <p:ph type="ftr" sz="quarter" idx="11"/>
          </p:nvPr>
        </p:nvSpPr>
        <p:spPr>
          <a:xfrm>
            <a:off x="6705600" y="6356350"/>
            <a:ext cx="19812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E18E732-274E-2849-9511-2414074138C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3352800" y="6356350"/>
            <a:ext cx="5334000" cy="365125"/>
          </a:xfrm>
          <a:prstGeom prst="rect">
            <a:avLst/>
          </a:prstGeom>
        </p:spPr>
        <p:txBody>
          <a:bodyPr/>
          <a:lstStyle/>
          <a:p>
            <a:endParaRPr lang="en-US"/>
          </a:p>
        </p:txBody>
      </p:sp>
      <p:sp>
        <p:nvSpPr>
          <p:cNvPr id="8" name="Footer Placeholder 7"/>
          <p:cNvSpPr>
            <a:spLocks noGrp="1"/>
          </p:cNvSpPr>
          <p:nvPr>
            <p:ph type="ftr" sz="quarter" idx="11"/>
          </p:nvPr>
        </p:nvSpPr>
        <p:spPr>
          <a:xfrm>
            <a:off x="6705600" y="6356350"/>
            <a:ext cx="19812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0E18E732-274E-2849-9511-2414074138C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3352800" y="6356350"/>
            <a:ext cx="5334000" cy="365125"/>
          </a:xfrm>
          <a:prstGeom prst="rect">
            <a:avLst/>
          </a:prstGeom>
        </p:spPr>
        <p:txBody>
          <a:bodyPr/>
          <a:lstStyle/>
          <a:p>
            <a:endParaRPr lang="en-US"/>
          </a:p>
        </p:txBody>
      </p:sp>
      <p:sp>
        <p:nvSpPr>
          <p:cNvPr id="4" name="Footer Placeholder 3"/>
          <p:cNvSpPr>
            <a:spLocks noGrp="1"/>
          </p:cNvSpPr>
          <p:nvPr>
            <p:ph type="ftr" sz="quarter" idx="11"/>
          </p:nvPr>
        </p:nvSpPr>
        <p:spPr>
          <a:xfrm>
            <a:off x="6705600" y="6356350"/>
            <a:ext cx="19812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0E18E732-274E-2849-9511-2414074138C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352800" y="6356350"/>
            <a:ext cx="5334000" cy="365125"/>
          </a:xfrm>
          <a:prstGeom prst="rect">
            <a:avLst/>
          </a:prstGeom>
        </p:spPr>
        <p:txBody>
          <a:bodyPr/>
          <a:lstStyle/>
          <a:p>
            <a:endParaRPr lang="en-US"/>
          </a:p>
        </p:txBody>
      </p:sp>
      <p:sp>
        <p:nvSpPr>
          <p:cNvPr id="3" name="Footer Placeholder 2"/>
          <p:cNvSpPr>
            <a:spLocks noGrp="1"/>
          </p:cNvSpPr>
          <p:nvPr>
            <p:ph type="ftr" sz="quarter" idx="11"/>
          </p:nvPr>
        </p:nvSpPr>
        <p:spPr>
          <a:xfrm>
            <a:off x="6705600" y="6356350"/>
            <a:ext cx="19812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0E18E732-274E-2849-9511-2414074138C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352800" y="6356350"/>
            <a:ext cx="5334000" cy="365125"/>
          </a:xfrm>
          <a:prstGeom prst="rect">
            <a:avLst/>
          </a:prstGeom>
        </p:spPr>
        <p:txBody>
          <a:bodyPr/>
          <a:lstStyle/>
          <a:p>
            <a:endParaRPr lang="en-US"/>
          </a:p>
        </p:txBody>
      </p:sp>
      <p:sp>
        <p:nvSpPr>
          <p:cNvPr id="6" name="Footer Placeholder 5"/>
          <p:cNvSpPr>
            <a:spLocks noGrp="1"/>
          </p:cNvSpPr>
          <p:nvPr>
            <p:ph type="ftr" sz="quarter" idx="11"/>
          </p:nvPr>
        </p:nvSpPr>
        <p:spPr>
          <a:xfrm>
            <a:off x="6705600" y="6356350"/>
            <a:ext cx="19812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E18E732-274E-2849-9511-2414074138C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352800" y="6356350"/>
            <a:ext cx="5334000" cy="365125"/>
          </a:xfrm>
          <a:prstGeom prst="rect">
            <a:avLst/>
          </a:prstGeom>
        </p:spPr>
        <p:txBody>
          <a:bodyPr/>
          <a:lstStyle/>
          <a:p>
            <a:endParaRPr lang="en-US"/>
          </a:p>
        </p:txBody>
      </p:sp>
      <p:sp>
        <p:nvSpPr>
          <p:cNvPr id="6" name="Footer Placeholder 5"/>
          <p:cNvSpPr>
            <a:spLocks noGrp="1"/>
          </p:cNvSpPr>
          <p:nvPr>
            <p:ph type="ftr" sz="quarter" idx="11"/>
          </p:nvPr>
        </p:nvSpPr>
        <p:spPr>
          <a:xfrm>
            <a:off x="6705600" y="6356350"/>
            <a:ext cx="19812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E18E732-274E-2849-9511-2414074138C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5635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990600"/>
            <a:ext cx="8229600" cy="536575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txBox="1">
            <a:spLocks/>
          </p:cNvSpPr>
          <p:nvPr userDrawn="1"/>
        </p:nvSpPr>
        <p:spPr>
          <a:xfrm>
            <a:off x="457200" y="6356350"/>
            <a:ext cx="2819400" cy="365125"/>
          </a:xfrm>
          <a:prstGeom prst="rect">
            <a:avLst/>
          </a:prstGeom>
        </p:spPr>
        <p:txBody>
          <a:bodyPr vert="horz" lIns="91440" tIns="45720" rIns="91440" bIns="45720" rtlCol="0" anchor="ctr"/>
          <a:lstStyle>
            <a:lvl1pPr algn="ctr">
              <a:defRPr sz="1200">
                <a:solidFill>
                  <a:schemeClr val="bg1">
                    <a:lumMod val="50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MAT 594CM</a:t>
            </a: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 W11</a:t>
            </a:r>
            <a:endPar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endParaRPr>
          </a:p>
        </p:txBody>
      </p:sp>
      <p:sp>
        <p:nvSpPr>
          <p:cNvPr id="8" name="Footer Placeholder 4"/>
          <p:cNvSpPr txBox="1">
            <a:spLocks/>
          </p:cNvSpPr>
          <p:nvPr userDrawn="1"/>
        </p:nvSpPr>
        <p:spPr>
          <a:xfrm>
            <a:off x="2971800" y="6356350"/>
            <a:ext cx="3200400" cy="365125"/>
          </a:xfrm>
          <a:prstGeom prst="rect">
            <a:avLst/>
          </a:prstGeom>
        </p:spPr>
        <p:txBody>
          <a:bodyPr vert="horz" lIns="91440" tIns="45720" rIns="91440" bIns="45720" rtlCol="0" anchor="ctr"/>
          <a:lstStyle>
            <a:lvl1pPr algn="r">
              <a:defRPr sz="1200">
                <a:solidFill>
                  <a:schemeClr val="bg1">
                    <a:lumMod val="50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Real-Time Graphics Programming </a:t>
            </a:r>
            <a:endPar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endParaRPr>
          </a:p>
        </p:txBody>
      </p:sp>
      <p:sp>
        <p:nvSpPr>
          <p:cNvPr id="9" name="Footer Placeholder 4"/>
          <p:cNvSpPr txBox="1">
            <a:spLocks/>
          </p:cNvSpPr>
          <p:nvPr userDrawn="1"/>
        </p:nvSpPr>
        <p:spPr>
          <a:xfrm>
            <a:off x="6324600" y="6356350"/>
            <a:ext cx="2362200" cy="365125"/>
          </a:xfrm>
          <a:prstGeom prst="rect">
            <a:avLst/>
          </a:prstGeom>
        </p:spPr>
        <p:txBody>
          <a:bodyPr vert="horz" lIns="91440" tIns="45720" rIns="91440" bIns="45720" rtlCol="0" anchor="ctr"/>
          <a:lstStyle>
            <a:lvl1pPr algn="ctr">
              <a:defRPr sz="1200">
                <a:solidFill>
                  <a:schemeClr val="bg1">
                    <a:lumMod val="50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Angus Forbes</a:t>
            </a:r>
          </a:p>
        </p:txBody>
      </p:sp>
      <p:sp>
        <p:nvSpPr>
          <p:cNvPr id="10" name="Rectangle 9"/>
          <p:cNvSpPr/>
          <p:nvPr userDrawn="1"/>
        </p:nvSpPr>
        <p:spPr>
          <a:xfrm>
            <a:off x="0" y="0"/>
            <a:ext cx="9144000" cy="990600"/>
          </a:xfrm>
          <a:prstGeom prst="rect">
            <a:avLst/>
          </a:prstGeom>
          <a:solidFill>
            <a:schemeClr val="accent5">
              <a:lumMod val="60000"/>
              <a:lumOff val="40000"/>
            </a:schemeClr>
          </a:solidFill>
          <a:ln w="0">
            <a:solidFill>
              <a:schemeClr val="accent1">
                <a:shade val="95000"/>
                <a:satMod val="105000"/>
                <a:alpha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5 : GLSL </a:t>
            </a:r>
            <a:r>
              <a:rPr lang="en-US" dirty="0" err="1" smtClean="0"/>
              <a:t>Shaders</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Topics: </a:t>
            </a:r>
            <a:r>
              <a:rPr lang="en-US" dirty="0" err="1" smtClean="0"/>
              <a:t>Shader</a:t>
            </a:r>
            <a:r>
              <a:rPr lang="en-US" dirty="0" smtClean="0"/>
              <a:t> syntax, passing textures into </a:t>
            </a:r>
            <a:r>
              <a:rPr lang="en-US" dirty="0" err="1" smtClean="0"/>
              <a:t>shaders</a:t>
            </a:r>
            <a:r>
              <a:rPr lang="en-US" dirty="0" smtClean="0"/>
              <a:t>, per-pixel lighting, vertex displacement, multi-texturing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Vertex </a:t>
            </a:r>
            <a:r>
              <a:rPr lang="en-US" dirty="0" err="1" smtClean="0"/>
              <a:t>shader</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the information passed from the vertex </a:t>
            </a:r>
            <a:r>
              <a:rPr lang="en-US" dirty="0" err="1" smtClean="0"/>
              <a:t>shader</a:t>
            </a:r>
            <a:r>
              <a:rPr lang="en-US" dirty="0" smtClean="0"/>
              <a:t> to the fragment </a:t>
            </a:r>
            <a:r>
              <a:rPr lang="en-US" dirty="0" err="1" smtClean="0"/>
              <a:t>shader</a:t>
            </a:r>
            <a:r>
              <a:rPr lang="en-US" dirty="0" smtClean="0"/>
              <a:t> is automatically interpolated across the geometry.</a:t>
            </a:r>
          </a:p>
          <a:p>
            <a:pPr>
              <a:buNone/>
            </a:pPr>
            <a:endParaRPr lang="en-US" dirty="0" smtClean="0"/>
          </a:p>
          <a:p>
            <a:pPr>
              <a:buNone/>
            </a:pPr>
            <a:r>
              <a:rPr lang="en-US" dirty="0" smtClean="0"/>
              <a:t>In the fixed-functionality pipeline, this happens automatically with the position, the color, the </a:t>
            </a:r>
            <a:r>
              <a:rPr lang="en-US" dirty="0" err="1" smtClean="0"/>
              <a:t>normals</a:t>
            </a:r>
            <a:r>
              <a:rPr lang="en-US" dirty="0" smtClean="0"/>
              <a:t>, and the texture coordinates.</a:t>
            </a:r>
          </a:p>
          <a:p>
            <a:pPr>
              <a:buNone/>
            </a:pPr>
            <a:endParaRPr lang="en-US" dirty="0" smtClean="0"/>
          </a:p>
          <a:p>
            <a:pPr>
              <a:buNone/>
            </a:pPr>
            <a:r>
              <a:rPr lang="en-US" dirty="0" smtClean="0"/>
              <a:t>In the vertex </a:t>
            </a:r>
            <a:r>
              <a:rPr lang="en-US" dirty="0" err="1" smtClean="0"/>
              <a:t>shader</a:t>
            </a:r>
            <a:r>
              <a:rPr lang="en-US" dirty="0" smtClean="0"/>
              <a:t> you can create your own interpolated variables by defining and writing to a special type of data called “varying”</a:t>
            </a:r>
          </a:p>
          <a:p>
            <a:pPr>
              <a:buNone/>
            </a:pPr>
            <a:endParaRPr lang="en-US" dirty="0" smtClean="0"/>
          </a:p>
          <a:p>
            <a:pPr>
              <a:buNone/>
            </a:pPr>
            <a:r>
              <a:rPr lang="en-US" dirty="0" smtClean="0"/>
              <a:t>At the very least, you must specify a built-in varying variable called “</a:t>
            </a:r>
            <a:r>
              <a:rPr lang="en-US" dirty="0" err="1" smtClean="0"/>
              <a:t>gl_Position</a:t>
            </a:r>
            <a:r>
              <a:rPr lang="en-US" dirty="0" smtClean="0"/>
              <a:t>” which indicates how the geometry is projected onto the 2D screen. </a:t>
            </a:r>
          </a:p>
          <a:p>
            <a:pPr>
              <a:buNone/>
            </a:pPr>
            <a:endParaRPr lang="en-US" dirty="0" smtClean="0"/>
          </a:p>
          <a:p>
            <a:pPr>
              <a:buNone/>
            </a:pPr>
            <a:r>
              <a:rPr lang="en-US" dirty="0" smtClean="0"/>
              <a:t>The vertex </a:t>
            </a:r>
            <a:r>
              <a:rPr lang="en-US" dirty="0" err="1" smtClean="0"/>
              <a:t>shader</a:t>
            </a:r>
            <a:r>
              <a:rPr lang="en-US" dirty="0" smtClean="0"/>
              <a:t> has access to the </a:t>
            </a:r>
            <a:r>
              <a:rPr lang="en-US" dirty="0" err="1" smtClean="0"/>
              <a:t>modelview</a:t>
            </a:r>
            <a:r>
              <a:rPr lang="en-US" dirty="0" smtClean="0"/>
              <a:t> matrix and the projection matrix, or you can call </a:t>
            </a:r>
            <a:r>
              <a:rPr lang="en-US" dirty="0" err="1" smtClean="0"/>
              <a:t>ftransform</a:t>
            </a:r>
            <a:r>
              <a:rPr lang="en-US" dirty="0" smtClean="0"/>
              <a:t>() to automatically mimic the fixed-functionality pipeline.</a:t>
            </a:r>
          </a:p>
          <a:p>
            <a:pPr>
              <a:buNone/>
            </a:pPr>
            <a:endParaRPr lang="en-US" dirty="0" smtClean="0"/>
          </a:p>
          <a:p>
            <a:pPr>
              <a:buNone/>
            </a:pPr>
            <a:r>
              <a:rPr lang="en-US" dirty="0" smtClean="0"/>
              <a:t>Vertex </a:t>
            </a:r>
            <a:r>
              <a:rPr lang="en-US" dirty="0" err="1" smtClean="0"/>
              <a:t>shaders</a:t>
            </a:r>
            <a:r>
              <a:rPr lang="en-US" dirty="0" smtClean="0"/>
              <a:t> are used for particle effects, deformations, etc</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 </a:t>
            </a:r>
            <a:r>
              <a:rPr lang="en-US" dirty="0" err="1" smtClean="0"/>
              <a:t>shader</a:t>
            </a:r>
            <a:endParaRPr lang="en-US" dirty="0"/>
          </a:p>
        </p:txBody>
      </p:sp>
      <p:sp>
        <p:nvSpPr>
          <p:cNvPr id="3" name="Content Placeholder 2"/>
          <p:cNvSpPr>
            <a:spLocks noGrp="1"/>
          </p:cNvSpPr>
          <p:nvPr>
            <p:ph idx="1"/>
          </p:nvPr>
        </p:nvSpPr>
        <p:spPr/>
        <p:txBody>
          <a:bodyPr/>
          <a:lstStyle/>
          <a:p>
            <a:pPr>
              <a:buNone/>
            </a:pPr>
            <a:r>
              <a:rPr lang="en-US" dirty="0" smtClean="0"/>
              <a:t>The fragment </a:t>
            </a:r>
            <a:r>
              <a:rPr lang="en-US" dirty="0" err="1" smtClean="0"/>
              <a:t>shader</a:t>
            </a:r>
            <a:r>
              <a:rPr lang="en-US" dirty="0" smtClean="0"/>
              <a:t> ultimately defines the color of every pixel of the geometry.  </a:t>
            </a:r>
          </a:p>
          <a:p>
            <a:pPr>
              <a:buNone/>
            </a:pPr>
            <a:endParaRPr lang="en-US" dirty="0" smtClean="0"/>
          </a:p>
          <a:p>
            <a:pPr>
              <a:buNone/>
            </a:pPr>
            <a:r>
              <a:rPr lang="en-US" dirty="0" smtClean="0"/>
              <a:t>You use a combination of global (“uniform”) and interpolated (“varying”) data to determine how to color the pixels.</a:t>
            </a:r>
          </a:p>
          <a:p>
            <a:pPr>
              <a:buNone/>
            </a:pPr>
            <a:endParaRPr lang="en-US" dirty="0" smtClean="0"/>
          </a:p>
          <a:p>
            <a:pPr>
              <a:buNone/>
            </a:pPr>
            <a:r>
              <a:rPr lang="en-US" dirty="0" smtClean="0"/>
              <a:t>Fragment </a:t>
            </a:r>
            <a:r>
              <a:rPr lang="en-US" dirty="0" err="1" smtClean="0"/>
              <a:t>shaders</a:t>
            </a:r>
            <a:r>
              <a:rPr lang="en-US" dirty="0" smtClean="0"/>
              <a:t> commonly are used for lighting models, image processing techniques, blurring, glow filters, light scattering effects, etc.</a:t>
            </a:r>
          </a:p>
          <a:p>
            <a:pPr>
              <a:buNone/>
            </a:pPr>
            <a:endParaRPr lang="en-US" dirty="0" smtClean="0"/>
          </a:p>
          <a:p>
            <a:pPr>
              <a:buNone/>
            </a:pPr>
            <a:r>
              <a:rPr lang="en-US" dirty="0" smtClean="0"/>
              <a:t>Fragment </a:t>
            </a:r>
            <a:r>
              <a:rPr lang="en-US" dirty="0" err="1" smtClean="0"/>
              <a:t>shaders</a:t>
            </a:r>
            <a:r>
              <a:rPr lang="en-US" dirty="0" smtClean="0"/>
              <a:t> run for every pixel, whereas vertex </a:t>
            </a:r>
            <a:r>
              <a:rPr lang="en-US" dirty="0" err="1" smtClean="0"/>
              <a:t>shaders</a:t>
            </a:r>
            <a:r>
              <a:rPr lang="en-US" dirty="0" smtClean="0"/>
              <a:t> run only once per vertex. So if possible, put the necessary logic in the vertex </a:t>
            </a:r>
            <a:r>
              <a:rPr lang="en-US" dirty="0" err="1" smtClean="0"/>
              <a:t>shader</a:t>
            </a:r>
            <a:r>
              <a:rPr lang="en-US" dirty="0" smtClean="0"/>
              <a:t>. In some cases, the automatic interpolation of values may not be sufficient, and some or all logic may have to be placed in the fragment </a:t>
            </a:r>
            <a:r>
              <a:rPr lang="en-US" dirty="0" err="1" smtClean="0"/>
              <a:t>shader</a:t>
            </a:r>
            <a:r>
              <a:rPr lang="en-US" dirty="0" smtClean="0"/>
              <a: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 </a:t>
            </a:r>
            <a:r>
              <a:rPr lang="en-US" dirty="0" err="1" smtClean="0"/>
              <a:t>shader</a:t>
            </a:r>
            <a:r>
              <a:rPr lang="en-US" dirty="0" smtClean="0"/>
              <a:t> program</a:t>
            </a:r>
            <a:endParaRPr lang="en-US" dirty="0"/>
          </a:p>
        </p:txBody>
      </p:sp>
      <p:sp>
        <p:nvSpPr>
          <p:cNvPr id="3" name="Content Placeholder 2"/>
          <p:cNvSpPr>
            <a:spLocks noGrp="1"/>
          </p:cNvSpPr>
          <p:nvPr>
            <p:ph idx="1"/>
          </p:nvPr>
        </p:nvSpPr>
        <p:spPr/>
        <p:txBody>
          <a:bodyPr>
            <a:normAutofit fontScale="77500" lnSpcReduction="20000"/>
          </a:bodyPr>
          <a:lstStyle/>
          <a:p>
            <a:pPr marL="457200" indent="-457200">
              <a:buNone/>
            </a:pPr>
            <a:r>
              <a:rPr lang="en-US" dirty="0" smtClean="0"/>
              <a:t>1. Create a </a:t>
            </a:r>
            <a:r>
              <a:rPr lang="en-US" dirty="0" err="1" smtClean="0"/>
              <a:t>shader</a:t>
            </a:r>
            <a:r>
              <a:rPr lang="en-US" dirty="0" smtClean="0"/>
              <a:t> program</a:t>
            </a:r>
          </a:p>
          <a:p>
            <a:pPr marL="457200" indent="-457200">
              <a:buNone/>
            </a:pPr>
            <a:r>
              <a:rPr lang="en-US" dirty="0" smtClean="0"/>
              <a:t>	</a:t>
            </a:r>
            <a:r>
              <a:rPr lang="en-US" dirty="0" err="1" smtClean="0"/>
              <a:t>programID</a:t>
            </a:r>
            <a:r>
              <a:rPr lang="en-US" dirty="0" smtClean="0"/>
              <a:t> = </a:t>
            </a:r>
            <a:r>
              <a:rPr lang="en-US" dirty="0" err="1" smtClean="0"/>
              <a:t>glCreateProgram</a:t>
            </a:r>
            <a:r>
              <a:rPr lang="en-US" dirty="0" smtClean="0"/>
              <a:t>();</a:t>
            </a:r>
          </a:p>
          <a:p>
            <a:pPr marL="457200" indent="-457200">
              <a:buNone/>
            </a:pPr>
            <a:endParaRPr lang="en-US" dirty="0" smtClean="0"/>
          </a:p>
          <a:p>
            <a:pPr marL="457200" indent="-457200">
              <a:buNone/>
            </a:pPr>
            <a:r>
              <a:rPr lang="en-US" dirty="0" smtClean="0"/>
              <a:t>2. Create the vertex and fragment </a:t>
            </a:r>
            <a:r>
              <a:rPr lang="en-US" dirty="0" err="1" smtClean="0"/>
              <a:t>shaders</a:t>
            </a:r>
            <a:endParaRPr lang="en-US" dirty="0" smtClean="0"/>
          </a:p>
          <a:p>
            <a:pPr marL="457200" indent="-457200">
              <a:buNone/>
            </a:pPr>
            <a:r>
              <a:rPr lang="en-US" dirty="0" smtClean="0"/>
              <a:t>	</a:t>
            </a:r>
            <a:r>
              <a:rPr lang="en-US" dirty="0" err="1" smtClean="0"/>
              <a:t>vertexID</a:t>
            </a:r>
            <a:r>
              <a:rPr lang="en-US" dirty="0" smtClean="0"/>
              <a:t> = </a:t>
            </a:r>
            <a:r>
              <a:rPr lang="en-US" dirty="0" err="1" smtClean="0"/>
              <a:t>glCreateShader(GL_VERTEX_SHADER</a:t>
            </a:r>
            <a:r>
              <a:rPr lang="en-US" dirty="0" smtClean="0"/>
              <a:t>);</a:t>
            </a:r>
          </a:p>
          <a:p>
            <a:pPr marL="457200" indent="-457200">
              <a:buNone/>
            </a:pPr>
            <a:r>
              <a:rPr lang="en-US" dirty="0" smtClean="0"/>
              <a:t>	</a:t>
            </a:r>
            <a:r>
              <a:rPr lang="en-US" dirty="0" err="1" smtClean="0"/>
              <a:t>fragmentID</a:t>
            </a:r>
            <a:r>
              <a:rPr lang="en-US" dirty="0" smtClean="0"/>
              <a:t> = </a:t>
            </a:r>
            <a:r>
              <a:rPr lang="en-US" dirty="0" err="1" smtClean="0"/>
              <a:t>glCreateShader(GL_FRAGMENT_SHADER</a:t>
            </a:r>
            <a:r>
              <a:rPr lang="en-US" dirty="0" smtClean="0"/>
              <a:t>);</a:t>
            </a:r>
          </a:p>
          <a:p>
            <a:pPr marL="457200" indent="-457200">
              <a:buNone/>
            </a:pPr>
            <a:endParaRPr lang="en-US" dirty="0" smtClean="0"/>
          </a:p>
          <a:p>
            <a:pPr marL="457200" indent="-457200">
              <a:buNone/>
            </a:pPr>
            <a:r>
              <a:rPr lang="en-US" dirty="0" smtClean="0"/>
              <a:t>3. Load source code from a file</a:t>
            </a:r>
          </a:p>
          <a:p>
            <a:pPr marL="457200" indent="-457200">
              <a:buNone/>
            </a:pPr>
            <a:r>
              <a:rPr lang="en-US" dirty="0" smtClean="0"/>
              <a:t>	</a:t>
            </a:r>
            <a:r>
              <a:rPr lang="en-US" dirty="0" err="1" smtClean="0"/>
              <a:t>glShaderSource(vertexID</a:t>
            </a:r>
            <a:r>
              <a:rPr lang="en-US" dirty="0" smtClean="0"/>
              <a:t>, </a:t>
            </a:r>
            <a:r>
              <a:rPr lang="en-US" dirty="0" err="1" smtClean="0"/>
              <a:t>numLines</a:t>
            </a:r>
            <a:r>
              <a:rPr lang="en-US" dirty="0" smtClean="0"/>
              <a:t>, </a:t>
            </a:r>
            <a:r>
              <a:rPr lang="en-US" dirty="0" err="1" smtClean="0"/>
              <a:t>vertexSource</a:t>
            </a:r>
            <a:r>
              <a:rPr lang="en-US" dirty="0" smtClean="0"/>
              <a:t>, </a:t>
            </a:r>
            <a:r>
              <a:rPr lang="en-US" dirty="0" err="1" smtClean="0"/>
              <a:t>lineLengths</a:t>
            </a:r>
            <a:r>
              <a:rPr lang="en-US" dirty="0" smtClean="0"/>
              <a:t>, 0);</a:t>
            </a:r>
          </a:p>
          <a:p>
            <a:pPr marL="457200" indent="-457200">
              <a:buNone/>
            </a:pPr>
            <a:r>
              <a:rPr lang="en-US" dirty="0" smtClean="0"/>
              <a:t>	</a:t>
            </a:r>
            <a:r>
              <a:rPr lang="en-US" dirty="0" err="1" smtClean="0"/>
              <a:t>glShaderSource(fragmentID</a:t>
            </a:r>
            <a:r>
              <a:rPr lang="en-US" dirty="0" smtClean="0"/>
              <a:t>, </a:t>
            </a:r>
            <a:r>
              <a:rPr lang="en-US" dirty="0" err="1" smtClean="0"/>
              <a:t>numLines</a:t>
            </a:r>
            <a:r>
              <a:rPr lang="en-US" dirty="0" smtClean="0"/>
              <a:t>, </a:t>
            </a:r>
            <a:r>
              <a:rPr lang="en-US" dirty="0" err="1" smtClean="0"/>
              <a:t>fragmentCode</a:t>
            </a:r>
            <a:r>
              <a:rPr lang="en-US" dirty="0" smtClean="0"/>
              <a:t>, </a:t>
            </a:r>
            <a:r>
              <a:rPr lang="en-US" dirty="0" err="1" smtClean="0"/>
              <a:t>lineLengths</a:t>
            </a:r>
            <a:r>
              <a:rPr lang="en-US" dirty="0" smtClean="0"/>
              <a:t>, 0);</a:t>
            </a:r>
          </a:p>
          <a:p>
            <a:pPr marL="457200" indent="-457200">
              <a:buNone/>
            </a:pPr>
            <a:endParaRPr lang="en-US" dirty="0" smtClean="0"/>
          </a:p>
          <a:p>
            <a:pPr marL="457200" indent="-457200">
              <a:buNone/>
            </a:pPr>
            <a:r>
              <a:rPr lang="en-US" dirty="0" smtClean="0"/>
              <a:t>4. Compile the </a:t>
            </a:r>
            <a:r>
              <a:rPr lang="en-US" dirty="0" err="1" smtClean="0"/>
              <a:t>shader</a:t>
            </a:r>
            <a:r>
              <a:rPr lang="en-US" dirty="0" smtClean="0"/>
              <a:t>       </a:t>
            </a:r>
          </a:p>
          <a:p>
            <a:pPr marL="457200" indent="-457200">
              <a:buNone/>
            </a:pPr>
            <a:r>
              <a:rPr lang="en-US" dirty="0" smtClean="0"/>
              <a:t>	</a:t>
            </a:r>
            <a:r>
              <a:rPr lang="en-US" dirty="0" err="1" smtClean="0"/>
              <a:t>glCompileShader(vertexID</a:t>
            </a:r>
            <a:r>
              <a:rPr lang="en-US" dirty="0" smtClean="0"/>
              <a:t>);</a:t>
            </a:r>
          </a:p>
          <a:p>
            <a:pPr marL="457200" indent="-457200">
              <a:buNone/>
            </a:pPr>
            <a:r>
              <a:rPr lang="en-US" dirty="0" smtClean="0"/>
              <a:t>	</a:t>
            </a:r>
            <a:r>
              <a:rPr lang="en-US" dirty="0" err="1" smtClean="0"/>
              <a:t>glCompileShader(fragmentID</a:t>
            </a:r>
            <a:r>
              <a:rPr lang="en-US" dirty="0" smtClean="0"/>
              <a:t>);</a:t>
            </a:r>
          </a:p>
          <a:p>
            <a:pPr marL="457200" indent="-457200">
              <a:buNone/>
            </a:pPr>
            <a:endParaRPr lang="en-US" dirty="0" smtClean="0"/>
          </a:p>
          <a:p>
            <a:pPr marL="457200" indent="-457200">
              <a:buNone/>
            </a:pPr>
            <a:r>
              <a:rPr lang="en-US" dirty="0" smtClean="0"/>
              <a:t>5. Attach the </a:t>
            </a:r>
            <a:r>
              <a:rPr lang="en-US" dirty="0" err="1" smtClean="0"/>
              <a:t>shaders</a:t>
            </a:r>
            <a:r>
              <a:rPr lang="en-US" dirty="0" smtClean="0"/>
              <a:t> to the program</a:t>
            </a:r>
          </a:p>
          <a:p>
            <a:pPr marL="457200" indent="-457200">
              <a:buNone/>
            </a:pPr>
            <a:r>
              <a:rPr lang="en-US" dirty="0" smtClean="0"/>
              <a:t>	</a:t>
            </a:r>
            <a:r>
              <a:rPr lang="en-US" dirty="0" err="1" smtClean="0"/>
              <a:t>glAttachShader(programID</a:t>
            </a:r>
            <a:r>
              <a:rPr lang="en-US" dirty="0" smtClean="0"/>
              <a:t>, </a:t>
            </a:r>
            <a:r>
              <a:rPr lang="en-US" dirty="0" err="1" smtClean="0"/>
              <a:t>vertexID</a:t>
            </a:r>
            <a:r>
              <a:rPr lang="en-US" dirty="0" smtClean="0"/>
              <a:t>);</a:t>
            </a:r>
          </a:p>
          <a:p>
            <a:pPr marL="457200" indent="-457200">
              <a:buNone/>
            </a:pPr>
            <a:r>
              <a:rPr lang="en-US" dirty="0" smtClean="0"/>
              <a:t>	</a:t>
            </a:r>
            <a:r>
              <a:rPr lang="en-US" dirty="0" err="1" smtClean="0"/>
              <a:t>glAttachShader(programID</a:t>
            </a:r>
            <a:r>
              <a:rPr lang="en-US" dirty="0" smtClean="0"/>
              <a:t>, </a:t>
            </a:r>
            <a:r>
              <a:rPr lang="en-US" dirty="0" err="1" smtClean="0"/>
              <a:t>fragmentID</a:t>
            </a:r>
            <a:r>
              <a:rPr lang="en-US" dirty="0" smtClean="0"/>
              <a:t>);</a:t>
            </a:r>
          </a:p>
          <a:p>
            <a:pPr marL="457200" indent="-457200">
              <a:buNone/>
            </a:pPr>
            <a:endParaRPr lang="en-US" dirty="0" smtClean="0"/>
          </a:p>
          <a:p>
            <a:pPr marL="457200" indent="-457200">
              <a:buNone/>
            </a:pPr>
            <a:r>
              <a:rPr lang="en-US" dirty="0" smtClean="0"/>
              <a:t>6. Link the program to the OpenGL context</a:t>
            </a:r>
          </a:p>
          <a:p>
            <a:pPr marL="457200" indent="-457200">
              <a:buNone/>
            </a:pPr>
            <a:r>
              <a:rPr lang="en-US" dirty="0" smtClean="0"/>
              <a:t>	</a:t>
            </a:r>
            <a:r>
              <a:rPr lang="en-US" dirty="0" err="1" smtClean="0"/>
              <a:t>glLinkProgram(programID</a:t>
            </a:r>
            <a:r>
              <a:rPr lang="en-US" dirty="0" smtClean="0"/>
              <a:t>);</a:t>
            </a:r>
          </a:p>
          <a:p>
            <a:pPr marL="457200" indent="-457200">
              <a:buNone/>
            </a:pPr>
            <a:endParaRPr lang="en-US" dirty="0" smtClean="0"/>
          </a:p>
          <a:p>
            <a:pPr marL="457200" indent="-457200">
              <a:buNone/>
            </a:pPr>
            <a:endParaRPr lang="en-US" dirty="0" smtClean="0"/>
          </a:p>
          <a:p>
            <a:pPr marL="457200" indent="-457200">
              <a:buNone/>
            </a:pP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a:t>
            </a:r>
            <a:r>
              <a:rPr lang="en-US" dirty="0" err="1" smtClean="0"/>
              <a:t>shader</a:t>
            </a:r>
            <a:r>
              <a:rPr lang="en-US" dirty="0" smtClean="0"/>
              <a:t> program</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1. Bind the program within your display loop to bypass fixed-functionality</a:t>
            </a:r>
          </a:p>
          <a:p>
            <a:pPr>
              <a:buNone/>
            </a:pPr>
            <a:r>
              <a:rPr lang="en-US" dirty="0" smtClean="0"/>
              <a:t>	</a:t>
            </a:r>
            <a:r>
              <a:rPr lang="en-US" dirty="0" err="1" smtClean="0"/>
              <a:t>glUseProgram(programID</a:t>
            </a:r>
            <a:r>
              <a:rPr lang="en-US" dirty="0" smtClean="0"/>
              <a:t>);</a:t>
            </a:r>
          </a:p>
          <a:p>
            <a:pPr>
              <a:buNone/>
            </a:pPr>
            <a:r>
              <a:rPr lang="en-US" dirty="0" smtClean="0"/>
              <a:t>	</a:t>
            </a:r>
          </a:p>
          <a:p>
            <a:pPr>
              <a:buNone/>
            </a:pPr>
            <a:r>
              <a:rPr lang="en-US" dirty="0" smtClean="0"/>
              <a:t>2. Pass “uniform” data into the </a:t>
            </a:r>
            <a:r>
              <a:rPr lang="en-US" dirty="0" err="1" smtClean="0"/>
              <a:t>shaders</a:t>
            </a:r>
            <a:endParaRPr lang="en-US" dirty="0" smtClean="0"/>
          </a:p>
          <a:p>
            <a:pPr>
              <a:buNone/>
            </a:pPr>
            <a:r>
              <a:rPr lang="en-US" dirty="0" smtClean="0"/>
              <a:t>	</a:t>
            </a:r>
            <a:r>
              <a:rPr lang="en-US" dirty="0" err="1" smtClean="0"/>
              <a:t>uniformID</a:t>
            </a:r>
            <a:r>
              <a:rPr lang="en-US" dirty="0" smtClean="0"/>
              <a:t> = </a:t>
            </a:r>
            <a:r>
              <a:rPr lang="en-US" dirty="0" err="1" smtClean="0"/>
              <a:t>glGetUniformLocation(programID</a:t>
            </a:r>
            <a:r>
              <a:rPr lang="en-US" dirty="0" smtClean="0"/>
              <a:t>, </a:t>
            </a:r>
            <a:r>
              <a:rPr lang="en-US" dirty="0" err="1" smtClean="0"/>
              <a:t>variableName</a:t>
            </a:r>
            <a:r>
              <a:rPr lang="en-US" dirty="0" smtClean="0"/>
              <a:t>);</a:t>
            </a:r>
          </a:p>
          <a:p>
            <a:pPr>
              <a:buNone/>
            </a:pPr>
            <a:r>
              <a:rPr lang="en-US" dirty="0" smtClean="0"/>
              <a:t>	</a:t>
            </a:r>
            <a:r>
              <a:rPr lang="en-US" dirty="0" err="1" smtClean="0"/>
              <a:t>glUniform</a:t>
            </a:r>
            <a:r>
              <a:rPr lang="en-US" dirty="0" smtClean="0"/>
              <a:t>...(</a:t>
            </a:r>
            <a:r>
              <a:rPr lang="en-US" dirty="0" err="1" smtClean="0"/>
              <a:t>uniformID</a:t>
            </a:r>
            <a:r>
              <a:rPr lang="en-US" dirty="0" smtClean="0"/>
              <a:t>, values...);</a:t>
            </a:r>
          </a:p>
          <a:p>
            <a:pPr>
              <a:buNone/>
            </a:pPr>
            <a:endParaRPr lang="en-US" dirty="0" smtClean="0"/>
          </a:p>
          <a:p>
            <a:pPr>
              <a:buNone/>
            </a:pPr>
            <a:r>
              <a:rPr lang="en-US" dirty="0" smtClean="0"/>
              <a:t>3. Pass texture data into the </a:t>
            </a:r>
            <a:r>
              <a:rPr lang="en-US" dirty="0" err="1" smtClean="0"/>
              <a:t>shaders</a:t>
            </a:r>
            <a:endParaRPr lang="en-US" dirty="0" smtClean="0"/>
          </a:p>
          <a:p>
            <a:pPr>
              <a:buNone/>
            </a:pPr>
            <a:r>
              <a:rPr lang="en-US" dirty="0" smtClean="0"/>
              <a:t>	glEnable(GL_TEXTURE_2D);</a:t>
            </a:r>
          </a:p>
          <a:p>
            <a:pPr>
              <a:buNone/>
            </a:pPr>
            <a:r>
              <a:rPr lang="en-US" dirty="0" smtClean="0"/>
              <a:t>	</a:t>
            </a:r>
            <a:r>
              <a:rPr lang="en-US" dirty="0" err="1" smtClean="0"/>
              <a:t>glActiveTexture(GL_TEXTURE</a:t>
            </a:r>
            <a:r>
              <a:rPr lang="en-US" dirty="0" smtClean="0"/>
              <a:t>#);</a:t>
            </a:r>
          </a:p>
          <a:p>
            <a:pPr>
              <a:buNone/>
            </a:pPr>
            <a:r>
              <a:rPr lang="en-US" dirty="0" smtClean="0"/>
              <a:t>	glBindTexture(GL_TEXTURE_2D, </a:t>
            </a:r>
            <a:r>
              <a:rPr lang="en-US" dirty="0" err="1" smtClean="0"/>
              <a:t>textureID</a:t>
            </a:r>
            <a:r>
              <a:rPr lang="en-US" dirty="0" smtClean="0"/>
              <a:t>);</a:t>
            </a:r>
          </a:p>
          <a:p>
            <a:pPr>
              <a:buNone/>
            </a:pPr>
            <a:r>
              <a:rPr lang="en-US" dirty="0" smtClean="0"/>
              <a:t>	</a:t>
            </a:r>
            <a:r>
              <a:rPr lang="en-US" dirty="0" err="1" smtClean="0"/>
              <a:t>uniformID</a:t>
            </a:r>
            <a:r>
              <a:rPr lang="en-US" dirty="0" smtClean="0"/>
              <a:t> = </a:t>
            </a:r>
            <a:r>
              <a:rPr lang="en-US" dirty="0" err="1" smtClean="0"/>
              <a:t>glGetUniformLocation(programID</a:t>
            </a:r>
            <a:r>
              <a:rPr lang="en-US" dirty="0" smtClean="0"/>
              <a:t>, </a:t>
            </a:r>
            <a:r>
              <a:rPr lang="en-US" dirty="0" err="1" smtClean="0"/>
              <a:t>textureVariableName</a:t>
            </a:r>
            <a:r>
              <a:rPr lang="en-US" dirty="0" smtClean="0"/>
              <a:t>);</a:t>
            </a:r>
          </a:p>
          <a:p>
            <a:pPr>
              <a:buNone/>
            </a:pPr>
            <a:r>
              <a:rPr lang="en-US" dirty="0" smtClean="0"/>
              <a:t>	glUniform1i(textureVariableName, #);</a:t>
            </a:r>
          </a:p>
          <a:p>
            <a:pPr>
              <a:buNone/>
            </a:pPr>
            <a:endParaRPr lang="en-US" dirty="0" smtClean="0"/>
          </a:p>
          <a:p>
            <a:pPr>
              <a:buNone/>
            </a:pPr>
            <a:r>
              <a:rPr lang="en-US" dirty="0" smtClean="0"/>
              <a:t>3. Draw geometry (passing in “attribute” data if necessary)</a:t>
            </a:r>
          </a:p>
          <a:p>
            <a:pPr>
              <a:buNone/>
            </a:pPr>
            <a:r>
              <a:rPr lang="en-US" dirty="0" smtClean="0"/>
              <a:t>	</a:t>
            </a:r>
            <a:r>
              <a:rPr lang="en-US" dirty="0" err="1" smtClean="0"/>
              <a:t>attributeID</a:t>
            </a:r>
            <a:r>
              <a:rPr lang="en-US" dirty="0" smtClean="0"/>
              <a:t> = </a:t>
            </a:r>
            <a:r>
              <a:rPr lang="en-US" dirty="0" err="1" smtClean="0"/>
              <a:t>glGetAttribLocation(programID</a:t>
            </a:r>
            <a:r>
              <a:rPr lang="en-US" dirty="0" smtClean="0"/>
              <a:t>, </a:t>
            </a:r>
            <a:r>
              <a:rPr lang="en-US" dirty="0" err="1" smtClean="0"/>
              <a:t>variableName</a:t>
            </a:r>
            <a:r>
              <a:rPr lang="en-US" dirty="0" smtClean="0"/>
              <a:t>);</a:t>
            </a:r>
          </a:p>
          <a:p>
            <a:pPr>
              <a:buNone/>
            </a:pPr>
            <a:r>
              <a:rPr lang="en-US" dirty="0" smtClean="0"/>
              <a:t>	</a:t>
            </a:r>
            <a:r>
              <a:rPr lang="en-US" dirty="0" err="1" smtClean="0"/>
              <a:t>glBegin(GL_POINTS</a:t>
            </a:r>
            <a:r>
              <a:rPr lang="en-US" dirty="0" smtClean="0"/>
              <a:t>);</a:t>
            </a:r>
          </a:p>
          <a:p>
            <a:pPr>
              <a:buNone/>
            </a:pPr>
            <a:r>
              <a:rPr lang="en-US" dirty="0" smtClean="0"/>
              <a:t>		</a:t>
            </a:r>
            <a:r>
              <a:rPr lang="en-US" dirty="0" err="1" smtClean="0"/>
              <a:t>glVertexAttrib</a:t>
            </a:r>
            <a:r>
              <a:rPr lang="en-US" dirty="0" smtClean="0"/>
              <a:t>...(</a:t>
            </a:r>
            <a:r>
              <a:rPr lang="en-US" dirty="0" err="1" smtClean="0"/>
              <a:t>attributeID</a:t>
            </a:r>
            <a:r>
              <a:rPr lang="en-US" dirty="0" smtClean="0"/>
              <a:t>, values...);</a:t>
            </a:r>
          </a:p>
          <a:p>
            <a:pPr>
              <a:buNone/>
            </a:pPr>
            <a:r>
              <a:rPr lang="en-US" dirty="0" smtClean="0"/>
              <a:t>		glVertex3f(x, </a:t>
            </a:r>
            <a:r>
              <a:rPr lang="en-US" dirty="0" err="1" smtClean="0"/>
              <a:t>y</a:t>
            </a:r>
            <a:r>
              <a:rPr lang="en-US" dirty="0" smtClean="0"/>
              <a:t>, </a:t>
            </a:r>
            <a:r>
              <a:rPr lang="en-US" dirty="0" err="1" smtClean="0"/>
              <a:t>z</a:t>
            </a:r>
            <a:r>
              <a:rPr lang="en-US" dirty="0" smtClean="0"/>
              <a:t>);</a:t>
            </a:r>
          </a:p>
          <a:p>
            <a:pPr>
              <a:buNone/>
            </a:pPr>
            <a:r>
              <a:rPr lang="en-US" dirty="0" smtClean="0"/>
              <a:t>    	</a:t>
            </a:r>
            <a:r>
              <a:rPr lang="en-US" dirty="0" err="1" smtClean="0"/>
              <a:t>glEnd</a:t>
            </a:r>
            <a:r>
              <a:rPr lang="en-US" dirty="0" smtClean="0"/>
              <a:t>();</a:t>
            </a:r>
          </a:p>
          <a:p>
            <a:pPr>
              <a:buNone/>
            </a:pPr>
            <a:endParaRPr lang="en-US" dirty="0" smtClean="0"/>
          </a:p>
          <a:p>
            <a:pPr>
              <a:buNone/>
            </a:pPr>
            <a:r>
              <a:rPr lang="en-US" dirty="0" smtClean="0"/>
              <a:t>4. Unbind the program to return to fixed-functionality pipeline</a:t>
            </a:r>
          </a:p>
          <a:p>
            <a:pPr>
              <a:buNone/>
            </a:pPr>
            <a:r>
              <a:rPr lang="en-US" dirty="0" smtClean="0"/>
              <a:t>	glUseProgram(0);</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OpenGL</a:t>
            </a:r>
            <a:r>
              <a:rPr lang="en-US" dirty="0" err="1" smtClean="0">
                <a:sym typeface="Wingdings"/>
              </a:rPr>
              <a:t>GLSL</a:t>
            </a:r>
            <a:r>
              <a:rPr lang="en-US" dirty="0" smtClean="0"/>
              <a:t> data types</a:t>
            </a:r>
            <a:endParaRPr lang="en-US" dirty="0"/>
          </a:p>
        </p:txBody>
      </p:sp>
      <p:sp>
        <p:nvSpPr>
          <p:cNvPr id="3" name="Content Placeholder 2"/>
          <p:cNvSpPr>
            <a:spLocks noGrp="1"/>
          </p:cNvSpPr>
          <p:nvPr>
            <p:ph idx="1"/>
          </p:nvPr>
        </p:nvSpPr>
        <p:spPr/>
        <p:txBody>
          <a:bodyPr/>
          <a:lstStyle/>
          <a:p>
            <a:pPr>
              <a:buNone/>
            </a:pPr>
            <a:r>
              <a:rPr lang="en-US" dirty="0" smtClean="0"/>
              <a:t>Uniform data = Data that is global to the entire </a:t>
            </a:r>
            <a:r>
              <a:rPr lang="en-US" dirty="0" err="1" smtClean="0"/>
              <a:t>shader</a:t>
            </a:r>
            <a:r>
              <a:rPr lang="en-US" dirty="0" smtClean="0"/>
              <a:t> program</a:t>
            </a:r>
          </a:p>
          <a:p>
            <a:pPr>
              <a:buNone/>
            </a:pPr>
            <a:r>
              <a:rPr lang="en-US" dirty="0" smtClean="0"/>
              <a:t>	e.g. textures, timestamp, counters, blending value, states, filter kernels</a:t>
            </a:r>
          </a:p>
          <a:p>
            <a:pPr>
              <a:buNone/>
            </a:pPr>
            <a:r>
              <a:rPr lang="en-US" dirty="0" smtClean="0"/>
              <a:t> </a:t>
            </a:r>
          </a:p>
          <a:p>
            <a:pPr>
              <a:buNone/>
            </a:pPr>
            <a:r>
              <a:rPr lang="en-US" dirty="0" smtClean="0"/>
              <a:t>Vertex Attribute data = Data that is specific to a particular vertex</a:t>
            </a:r>
          </a:p>
          <a:p>
            <a:pPr>
              <a:buNone/>
            </a:pPr>
            <a:r>
              <a:rPr lang="en-US" dirty="0" smtClean="0"/>
              <a:t>	e.g. position offsets, color offsets, texture coordinates</a:t>
            </a:r>
          </a:p>
          <a:p>
            <a:pPr>
              <a:buNone/>
            </a:pPr>
            <a:r>
              <a:rPr lang="en-US" dirty="0" smtClean="0"/>
              <a:t>	</a:t>
            </a:r>
            <a:r>
              <a:rPr lang="en-US" dirty="0" err="1" smtClean="0"/>
              <a:t>glColor</a:t>
            </a:r>
            <a:r>
              <a:rPr lang="en-US" dirty="0" smtClean="0"/>
              <a:t>, </a:t>
            </a:r>
            <a:r>
              <a:rPr lang="en-US" dirty="0" err="1" smtClean="0"/>
              <a:t>glNormal</a:t>
            </a:r>
            <a:r>
              <a:rPr lang="en-US" dirty="0" smtClean="0"/>
              <a:t>, </a:t>
            </a:r>
            <a:r>
              <a:rPr lang="en-US" dirty="0" err="1" smtClean="0"/>
              <a:t>glVertex</a:t>
            </a:r>
            <a:r>
              <a:rPr lang="en-US" dirty="0" smtClean="0"/>
              <a:t>, </a:t>
            </a:r>
            <a:r>
              <a:rPr lang="en-US" dirty="0" err="1" smtClean="0"/>
              <a:t>glTexCoord</a:t>
            </a:r>
            <a:r>
              <a:rPr lang="en-US" dirty="0" smtClean="0"/>
              <a:t> are all automatically available </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Wingdings"/>
              </a:rPr>
              <a:t>GLSL data types </a:t>
            </a:r>
            <a:endParaRPr lang="en-US" dirty="0"/>
          </a:p>
        </p:txBody>
      </p:sp>
      <p:sp>
        <p:nvSpPr>
          <p:cNvPr id="3" name="Content Placeholder 2"/>
          <p:cNvSpPr>
            <a:spLocks noGrp="1"/>
          </p:cNvSpPr>
          <p:nvPr>
            <p:ph idx="1"/>
          </p:nvPr>
        </p:nvSpPr>
        <p:spPr/>
        <p:txBody>
          <a:bodyPr/>
          <a:lstStyle/>
          <a:p>
            <a:pPr>
              <a:buNone/>
            </a:pPr>
            <a:r>
              <a:rPr lang="en-US" dirty="0" smtClean="0"/>
              <a:t>Uniform data = global data passed in from OpenGL, read-only and available in the vertex </a:t>
            </a:r>
            <a:r>
              <a:rPr lang="en-US" dirty="0" err="1" smtClean="0"/>
              <a:t>shaders</a:t>
            </a:r>
            <a:r>
              <a:rPr lang="en-US" dirty="0" smtClean="0"/>
              <a:t> and the fragment </a:t>
            </a:r>
            <a:r>
              <a:rPr lang="en-US" dirty="0" err="1" smtClean="0"/>
              <a:t>shaders</a:t>
            </a:r>
            <a:endParaRPr lang="en-US" dirty="0" smtClean="0"/>
          </a:p>
          <a:p>
            <a:pPr>
              <a:buNone/>
            </a:pPr>
            <a:endParaRPr lang="en-US" dirty="0" smtClean="0"/>
          </a:p>
          <a:p>
            <a:pPr>
              <a:buNone/>
            </a:pPr>
            <a:r>
              <a:rPr lang="en-US" dirty="0" smtClean="0"/>
              <a:t>Attribute data = vertex specific data passed in from OpenGL, read-only, available only in the vertex </a:t>
            </a:r>
            <a:r>
              <a:rPr lang="en-US" dirty="0" err="1" smtClean="0"/>
              <a:t>shader</a:t>
            </a:r>
            <a:endParaRPr lang="en-US" dirty="0" smtClean="0"/>
          </a:p>
          <a:p>
            <a:pPr>
              <a:buNone/>
            </a:pPr>
            <a:endParaRPr lang="en-US" dirty="0" smtClean="0"/>
          </a:p>
          <a:p>
            <a:pPr>
              <a:buNone/>
            </a:pPr>
            <a:r>
              <a:rPr lang="en-US" dirty="0" smtClean="0"/>
              <a:t>Varying data = data interpolated between vertices, writable in the vertex </a:t>
            </a:r>
            <a:r>
              <a:rPr lang="en-US" dirty="0" err="1" smtClean="0"/>
              <a:t>shader</a:t>
            </a:r>
            <a:r>
              <a:rPr lang="en-US" dirty="0" smtClean="0"/>
              <a:t> and read-only in fragment </a:t>
            </a:r>
            <a:r>
              <a:rPr lang="en-US" dirty="0" err="1" smtClean="0"/>
              <a:t>shader</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This example </a:t>
            </a:r>
            <a:r>
              <a:rPr lang="en-US" dirty="0" err="1" smtClean="0"/>
              <a:t>mimcs</a:t>
            </a:r>
            <a:r>
              <a:rPr lang="en-US" dirty="0" smtClean="0"/>
              <a:t> fixed-functionality with no lighting and no texturing.</a:t>
            </a:r>
          </a:p>
          <a:p>
            <a:pPr>
              <a:buNone/>
            </a:pPr>
            <a:endParaRPr lang="en-US" dirty="0" smtClean="0"/>
          </a:p>
          <a:p>
            <a:pPr>
              <a:buNone/>
            </a:pPr>
            <a:r>
              <a:rPr lang="en-US" dirty="0" err="1" smtClean="0"/>
              <a:t>simple.vert</a:t>
            </a:r>
            <a:r>
              <a:rPr lang="en-US" dirty="0" smtClean="0"/>
              <a:t> //passes the position to the fragment </a:t>
            </a:r>
            <a:r>
              <a:rPr lang="en-US" dirty="0" err="1" smtClean="0"/>
              <a:t>shader</a:t>
            </a:r>
            <a:endParaRPr lang="en-US" dirty="0" smtClean="0"/>
          </a:p>
          <a:p>
            <a:pPr>
              <a:buNone/>
            </a:pPr>
            <a:endParaRPr lang="en-US" dirty="0" smtClean="0"/>
          </a:p>
          <a:p>
            <a:pPr>
              <a:buNone/>
            </a:pPr>
            <a:r>
              <a:rPr lang="en-US" dirty="0" smtClean="0"/>
              <a:t>void main()</a:t>
            </a:r>
          </a:p>
          <a:p>
            <a:pPr>
              <a:buNone/>
            </a:pPr>
            <a:r>
              <a:rPr lang="en-US" dirty="0" smtClean="0"/>
              <a:t>{</a:t>
            </a:r>
          </a:p>
          <a:p>
            <a:pPr>
              <a:buNone/>
            </a:pPr>
            <a:r>
              <a:rPr lang="en-US" dirty="0" smtClean="0"/>
              <a:t>	</a:t>
            </a:r>
            <a:r>
              <a:rPr lang="en-US" dirty="0" err="1" smtClean="0"/>
              <a:t>gl_Position</a:t>
            </a:r>
            <a:r>
              <a:rPr lang="en-US" dirty="0" smtClean="0"/>
              <a:t> = </a:t>
            </a:r>
            <a:r>
              <a:rPr lang="en-US" dirty="0" err="1" smtClean="0"/>
              <a:t>ftransform</a:t>
            </a:r>
            <a:r>
              <a:rPr lang="en-US" dirty="0" smtClean="0"/>
              <a:t>(); //</a:t>
            </a:r>
            <a:r>
              <a:rPr lang="en-US" dirty="0" err="1" smtClean="0"/>
              <a:t>gl_Position</a:t>
            </a:r>
            <a:r>
              <a:rPr lang="en-US" dirty="0" smtClean="0"/>
              <a:t> must ALWAYS be set</a:t>
            </a:r>
          </a:p>
          <a:p>
            <a:pPr>
              <a:buNone/>
            </a:pPr>
            <a:r>
              <a:rPr lang="en-US" dirty="0" smtClean="0"/>
              <a:t>}</a:t>
            </a:r>
          </a:p>
          <a:p>
            <a:pPr>
              <a:buNone/>
            </a:pPr>
            <a:endParaRPr lang="en-US" dirty="0" smtClean="0"/>
          </a:p>
          <a:p>
            <a:pPr>
              <a:buNone/>
            </a:pPr>
            <a:r>
              <a:rPr lang="en-US" dirty="0" err="1" smtClean="0"/>
              <a:t>simple.frag</a:t>
            </a:r>
            <a:r>
              <a:rPr lang="en-US" dirty="0" smtClean="0"/>
              <a:t> //interpolates the colors of the vertices</a:t>
            </a:r>
          </a:p>
          <a:p>
            <a:pPr>
              <a:buNone/>
            </a:pPr>
            <a:endParaRPr lang="en-US" dirty="0" smtClean="0"/>
          </a:p>
          <a:p>
            <a:pPr>
              <a:buNone/>
            </a:pPr>
            <a:r>
              <a:rPr lang="en-US" dirty="0" smtClean="0"/>
              <a:t>void main()</a:t>
            </a:r>
          </a:p>
          <a:p>
            <a:pPr>
              <a:buNone/>
            </a:pPr>
            <a:r>
              <a:rPr lang="en-US" dirty="0" smtClean="0"/>
              <a:t>{</a:t>
            </a:r>
          </a:p>
          <a:p>
            <a:pPr>
              <a:buNone/>
            </a:pPr>
            <a:r>
              <a:rPr lang="en-US" dirty="0" smtClean="0"/>
              <a:t>	</a:t>
            </a:r>
            <a:r>
              <a:rPr lang="en-US" dirty="0" err="1" smtClean="0"/>
              <a:t>gl_FragColor</a:t>
            </a:r>
            <a:r>
              <a:rPr lang="en-US" dirty="0" smtClean="0"/>
              <a:t> = </a:t>
            </a:r>
            <a:r>
              <a:rPr lang="en-US" dirty="0" err="1" smtClean="0"/>
              <a:t>gl_Color</a:t>
            </a:r>
            <a:r>
              <a:rPr lang="en-US" dirty="0" smtClean="0"/>
              <a:t>; //</a:t>
            </a:r>
            <a:r>
              <a:rPr lang="en-US" dirty="0" err="1" smtClean="0"/>
              <a:t>gl_FragColor</a:t>
            </a:r>
            <a:r>
              <a:rPr lang="en-US" dirty="0" smtClean="0"/>
              <a:t> must ALWAYS be set</a:t>
            </a:r>
          </a:p>
          <a:p>
            <a:pPr>
              <a:buNone/>
            </a:pPr>
            <a:r>
              <a:rPr lang="en-US" dirty="0" smtClean="0"/>
              <a: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Demos</a:t>
            </a:r>
            <a:endParaRPr lang="en-US" dirty="0"/>
          </a:p>
        </p:txBody>
      </p:sp>
      <p:sp>
        <p:nvSpPr>
          <p:cNvPr id="3" name="Content Placeholder 2"/>
          <p:cNvSpPr>
            <a:spLocks noGrp="1"/>
          </p:cNvSpPr>
          <p:nvPr>
            <p:ph idx="1"/>
          </p:nvPr>
        </p:nvSpPr>
        <p:spPr/>
        <p:txBody>
          <a:bodyPr/>
          <a:lstStyle/>
          <a:p>
            <a:pPr>
              <a:buNone/>
            </a:pPr>
            <a:r>
              <a:rPr lang="en-US" dirty="0" smtClean="0"/>
              <a:t>Basic</a:t>
            </a:r>
          </a:p>
          <a:p>
            <a:pPr>
              <a:buNone/>
            </a:pPr>
            <a:endParaRPr lang="en-US" dirty="0" smtClean="0"/>
          </a:p>
          <a:p>
            <a:pPr>
              <a:buNone/>
            </a:pPr>
            <a:r>
              <a:rPr lang="en-US" dirty="0" smtClean="0"/>
              <a:t>Per-Vertex lighting </a:t>
            </a:r>
            <a:r>
              <a:rPr lang="en-US" dirty="0" err="1" smtClean="0"/>
              <a:t>w</a:t>
            </a:r>
            <a:r>
              <a:rPr lang="en-US" dirty="0" smtClean="0"/>
              <a:t>/material properties</a:t>
            </a:r>
          </a:p>
          <a:p>
            <a:pPr>
              <a:buNone/>
            </a:pPr>
            <a:endParaRPr lang="en-US" dirty="0" smtClean="0"/>
          </a:p>
          <a:p>
            <a:pPr>
              <a:buNone/>
            </a:pPr>
            <a:r>
              <a:rPr lang="en-US" dirty="0" smtClean="0"/>
              <a:t>comparison of fixed functionality to Per-Vertex</a:t>
            </a:r>
          </a:p>
          <a:p>
            <a:pPr>
              <a:buNone/>
            </a:pPr>
            <a:endParaRPr lang="en-US" dirty="0" smtClean="0"/>
          </a:p>
          <a:p>
            <a:pPr>
              <a:buNone/>
            </a:pPr>
            <a:r>
              <a:rPr lang="en-US" dirty="0" smtClean="0"/>
              <a:t>Per-Pixel version</a:t>
            </a:r>
          </a:p>
          <a:p>
            <a:pPr>
              <a:buNone/>
            </a:pPr>
            <a:endParaRPr lang="en-US" dirty="0" smtClean="0"/>
          </a:p>
          <a:p>
            <a:pPr>
              <a:buNone/>
            </a:pPr>
            <a:r>
              <a:rPr lang="en-US" dirty="0" smtClean="0"/>
              <a:t>Vertex Displacement</a:t>
            </a:r>
          </a:p>
          <a:p>
            <a:pPr>
              <a:buNone/>
            </a:pPr>
            <a:endParaRPr lang="en-US" dirty="0" smtClean="0"/>
          </a:p>
          <a:p>
            <a:pPr>
              <a:buNone/>
            </a:pPr>
            <a:r>
              <a:rPr lang="en-US" dirty="0" smtClean="0"/>
              <a:t>Multi-texturing</a:t>
            </a:r>
          </a:p>
          <a:p>
            <a:pPr>
              <a:buNone/>
            </a:pPr>
            <a:endParaRPr lang="en-US" dirty="0" smtClean="0"/>
          </a:p>
          <a:p>
            <a:pPr>
              <a:buNone/>
            </a:pPr>
            <a:r>
              <a:rPr lang="en-US" dirty="0" smtClean="0"/>
              <a:t>--next class: bump mapping, shadows, environment mapping, light scattering</a:t>
            </a:r>
          </a:p>
          <a:p>
            <a:pPr>
              <a:buNone/>
            </a:pPr>
            <a:r>
              <a:rPr lang="en-US" dirty="0" smtClean="0"/>
              <a:t>--class after that: research into your own </a:t>
            </a:r>
            <a:r>
              <a:rPr lang="en-US" dirty="0" err="1" smtClean="0"/>
              <a:t>shaders</a:t>
            </a:r>
            <a:r>
              <a:rPr lang="en-US" dirty="0" smtClean="0"/>
              <a:t> </a:t>
            </a:r>
          </a:p>
          <a:p>
            <a:pPr>
              <a:buNone/>
            </a:pPr>
            <a:endParaRPr lang="en-US" dirty="0" smtClean="0"/>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p:txBody>
          <a:bodyPr>
            <a:normAutofit/>
          </a:bodyPr>
          <a:lstStyle/>
          <a:p>
            <a:pPr>
              <a:buNone/>
            </a:pPr>
            <a:r>
              <a:rPr lang="en-US" dirty="0" smtClean="0"/>
              <a:t>GLSL looks like a simplified version of C.</a:t>
            </a:r>
          </a:p>
          <a:p>
            <a:pPr>
              <a:buNone/>
            </a:pPr>
            <a:endParaRPr lang="en-US" dirty="0" smtClean="0"/>
          </a:p>
          <a:p>
            <a:pPr>
              <a:buNone/>
            </a:pPr>
            <a:r>
              <a:rPr lang="en-US" dirty="0" smtClean="0"/>
              <a:t>The main addition to GLSL is vector, matrix, and texture-sampler types, and associated built-in functions and operations to those types.</a:t>
            </a:r>
          </a:p>
          <a:p>
            <a:pPr>
              <a:buNone/>
            </a:pPr>
            <a:endParaRPr lang="en-US" dirty="0" smtClean="0"/>
          </a:p>
          <a:p>
            <a:pPr>
              <a:buNone/>
            </a:pPr>
            <a:r>
              <a:rPr lang="en-US" dirty="0" smtClean="0"/>
              <a:t>floats: float, vec2, vec3, vec4, mat2, mat3, mat4</a:t>
            </a:r>
          </a:p>
          <a:p>
            <a:pPr>
              <a:buNone/>
            </a:pPr>
            <a:r>
              <a:rPr lang="en-US" dirty="0" err="1" smtClean="0"/>
              <a:t>ints</a:t>
            </a:r>
            <a:r>
              <a:rPr lang="en-US" dirty="0" smtClean="0"/>
              <a:t>: </a:t>
            </a:r>
            <a:r>
              <a:rPr lang="en-US" dirty="0" err="1" smtClean="0"/>
              <a:t>int</a:t>
            </a:r>
            <a:r>
              <a:rPr lang="en-US" dirty="0" smtClean="0"/>
              <a:t>, ivec2, ivec3, ivec4</a:t>
            </a:r>
          </a:p>
          <a:p>
            <a:pPr>
              <a:buNone/>
            </a:pPr>
            <a:r>
              <a:rPr lang="en-US" dirty="0" err="1" smtClean="0"/>
              <a:t>booleans</a:t>
            </a:r>
            <a:r>
              <a:rPr lang="en-US" dirty="0" smtClean="0"/>
              <a:t>: </a:t>
            </a:r>
            <a:r>
              <a:rPr lang="en-US" dirty="0" err="1" smtClean="0"/>
              <a:t>bool</a:t>
            </a:r>
            <a:r>
              <a:rPr lang="en-US" dirty="0" smtClean="0"/>
              <a:t>, bvec2, bvec3, bvec4</a:t>
            </a:r>
          </a:p>
          <a:p>
            <a:pPr>
              <a:buNone/>
            </a:pPr>
            <a:r>
              <a:rPr lang="en-US" dirty="0" smtClean="0"/>
              <a:t>textures: sampler1D, sampler2D, sampler3D, sampler1DShadow, sampler2DShadow</a:t>
            </a:r>
          </a:p>
          <a:p>
            <a:pPr>
              <a:buNone/>
            </a:pPr>
            <a:endParaRPr lang="en-US" dirty="0" smtClean="0"/>
          </a:p>
          <a:p>
            <a:pPr>
              <a:buNone/>
            </a:pPr>
            <a:endParaRPr lang="en-US" dirty="0" smtClean="0"/>
          </a:p>
          <a:p>
            <a:pPr>
              <a:buNone/>
            </a:pP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p:txBody>
          <a:bodyPr>
            <a:normAutofit/>
          </a:bodyPr>
          <a:lstStyle/>
          <a:p>
            <a:pPr>
              <a:buNone/>
            </a:pPr>
            <a:r>
              <a:rPr lang="en-US" dirty="0" smtClean="0"/>
              <a:t>vec3 pos = vec3(0.0, 0.0, -0.5);			= [0.0. 0.0, -0.5]</a:t>
            </a:r>
          </a:p>
          <a:p>
            <a:pPr>
              <a:buNone/>
            </a:pPr>
            <a:endParaRPr lang="en-US" dirty="0" smtClean="0"/>
          </a:p>
          <a:p>
            <a:pPr>
              <a:buNone/>
            </a:pPr>
            <a:r>
              <a:rPr lang="en-US" dirty="0" smtClean="0"/>
              <a:t>vec4 </a:t>
            </a:r>
            <a:r>
              <a:rPr lang="en-US" dirty="0" err="1" smtClean="0"/>
              <a:t>v</a:t>
            </a:r>
            <a:r>
              <a:rPr lang="en-US" dirty="0" smtClean="0"/>
              <a:t> = vec4(0.5);					= [0.5, 0.5, 0.5, 0.5]</a:t>
            </a:r>
          </a:p>
          <a:p>
            <a:pPr>
              <a:buNone/>
            </a:pPr>
            <a:endParaRPr lang="en-US" dirty="0" smtClean="0"/>
          </a:p>
          <a:p>
            <a:pPr>
              <a:buNone/>
            </a:pPr>
            <a:r>
              <a:rPr lang="en-US" dirty="0" smtClean="0"/>
              <a:t>mat2 </a:t>
            </a:r>
            <a:r>
              <a:rPr lang="en-US" dirty="0" err="1" smtClean="0"/>
              <a:t>m</a:t>
            </a:r>
            <a:r>
              <a:rPr lang="en-US" dirty="0" smtClean="0"/>
              <a:t> = mat2(1.0, 2.0, 3.0, 4.0);		= [1.0 3.0</a:t>
            </a:r>
          </a:p>
          <a:p>
            <a:pPr>
              <a:buNone/>
            </a:pPr>
            <a:r>
              <a:rPr lang="en-US" dirty="0" smtClean="0"/>
              <a:t>										    2.0 4.0]</a:t>
            </a:r>
          </a:p>
          <a:p>
            <a:pPr>
              <a:buNone/>
            </a:pPr>
            <a:endParaRPr lang="en-US" dirty="0" smtClean="0"/>
          </a:p>
          <a:p>
            <a:pPr>
              <a:buNone/>
            </a:pPr>
            <a:r>
              <a:rPr lang="en-US" dirty="0" smtClean="0"/>
              <a:t>mat4 identity = mat4(1.0);				= [1.0 0.0 0.0 0.0</a:t>
            </a:r>
          </a:p>
          <a:p>
            <a:pPr>
              <a:buNone/>
            </a:pPr>
            <a:r>
              <a:rPr lang="en-US" dirty="0" smtClean="0"/>
              <a:t>										    0.0 1.0 0.0 0.0</a:t>
            </a:r>
          </a:p>
          <a:p>
            <a:pPr>
              <a:buNone/>
            </a:pPr>
            <a:r>
              <a:rPr lang="en-US" dirty="0" smtClean="0"/>
              <a:t>										    0.0 0.0 1.0 0.0</a:t>
            </a:r>
          </a:p>
          <a:p>
            <a:pPr>
              <a:buNone/>
            </a:pPr>
            <a:r>
              <a:rPr lang="en-US" dirty="0" smtClean="0"/>
              <a:t>										    0.0 0.0 0.0 1.0]</a:t>
            </a:r>
          </a:p>
          <a:p>
            <a:pPr>
              <a:buNone/>
            </a:pPr>
            <a:r>
              <a:rPr lang="en-US" dirty="0" smtClean="0"/>
              <a:t>		</a:t>
            </a:r>
          </a:p>
          <a:p>
            <a:pPr>
              <a:buNone/>
            </a:pPr>
            <a:r>
              <a:rPr lang="en-US" dirty="0" smtClean="0"/>
              <a:t>										 																	</a:t>
            </a:r>
          </a:p>
          <a:p>
            <a:pPr>
              <a:buNone/>
            </a:pPr>
            <a:endParaRPr lang="en-US" dirty="0" smtClean="0"/>
          </a:p>
          <a:p>
            <a:pPr>
              <a:buNone/>
            </a:pPr>
            <a:endParaRPr lang="en-US" dirty="0" smtClean="0"/>
          </a:p>
          <a:p>
            <a:pPr>
              <a:buNone/>
            </a:pPr>
            <a:endParaRPr lang="en-US" dirty="0" smtClean="0"/>
          </a:p>
          <a:p>
            <a:pPr>
              <a:buNone/>
            </a:pP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a:t>
            </a:r>
            <a:endParaRPr lang="en-US" dirty="0"/>
          </a:p>
        </p:txBody>
      </p:sp>
      <p:sp>
        <p:nvSpPr>
          <p:cNvPr id="3" name="Content Placeholder 2"/>
          <p:cNvSpPr>
            <a:spLocks noGrp="1"/>
          </p:cNvSpPr>
          <p:nvPr>
            <p:ph idx="1"/>
          </p:nvPr>
        </p:nvSpPr>
        <p:spPr/>
        <p:txBody>
          <a:bodyPr/>
          <a:lstStyle/>
          <a:p>
            <a:pPr>
              <a:buNone/>
            </a:pPr>
            <a:r>
              <a:rPr lang="en-US" dirty="0" smtClean="0"/>
              <a:t>You can index into a vector or matrix type using array notation:</a:t>
            </a:r>
          </a:p>
          <a:p>
            <a:pPr>
              <a:buNone/>
            </a:pPr>
            <a:endParaRPr lang="en-US" dirty="0" smtClean="0"/>
          </a:p>
          <a:p>
            <a:pPr>
              <a:buNone/>
            </a:pPr>
            <a:r>
              <a:rPr lang="en-US" dirty="0" smtClean="0"/>
              <a:t>vec3 </a:t>
            </a:r>
            <a:r>
              <a:rPr lang="en-US" dirty="0" err="1" smtClean="0"/>
              <a:t>v</a:t>
            </a:r>
            <a:r>
              <a:rPr lang="en-US" dirty="0" smtClean="0"/>
              <a:t> = vec3(1.0, 2.0, 3.0); 			= [1.0, 2.0, 3.0]</a:t>
            </a:r>
          </a:p>
          <a:p>
            <a:pPr>
              <a:buNone/>
            </a:pPr>
            <a:r>
              <a:rPr lang="en-US" dirty="0" smtClean="0"/>
              <a:t>float </a:t>
            </a:r>
            <a:r>
              <a:rPr lang="en-US" dirty="0" err="1" smtClean="0"/>
              <a:t>val</a:t>
            </a:r>
            <a:r>
              <a:rPr lang="en-US" dirty="0" smtClean="0"/>
              <a:t> = v[2];      					= [3.0] </a:t>
            </a:r>
          </a:p>
          <a:p>
            <a:pPr>
              <a:buNone/>
            </a:pPr>
            <a:endParaRPr lang="en-US" dirty="0" smtClean="0"/>
          </a:p>
          <a:p>
            <a:pPr>
              <a:buNone/>
            </a:pPr>
            <a:r>
              <a:rPr lang="en-US" dirty="0" smtClean="0"/>
              <a:t>mat2 </a:t>
            </a:r>
            <a:r>
              <a:rPr lang="en-US" dirty="0" err="1" smtClean="0"/>
              <a:t>m</a:t>
            </a:r>
            <a:r>
              <a:rPr lang="en-US" dirty="0" smtClean="0"/>
              <a:t> = mat2(1.0, 2.0, 3.0, 4.0) 		= [1.0 3.0</a:t>
            </a:r>
          </a:p>
          <a:p>
            <a:pPr>
              <a:buNone/>
            </a:pPr>
            <a:r>
              <a:rPr lang="en-US" dirty="0" smtClean="0"/>
              <a:t>										    2.0 4.0]</a:t>
            </a:r>
          </a:p>
          <a:p>
            <a:pPr>
              <a:buNone/>
            </a:pPr>
            <a:r>
              <a:rPr lang="en-US" dirty="0" smtClean="0"/>
              <a:t>vec2 v2 = m[1] //gets the 2</a:t>
            </a:r>
            <a:r>
              <a:rPr lang="en-US" baseline="30000" dirty="0" smtClean="0"/>
              <a:t>nd</a:t>
            </a:r>
            <a:r>
              <a:rPr lang="en-US" dirty="0" smtClean="0"/>
              <a:t> column	= [3.0 4.0] </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Swizzling</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The vector types can be “</a:t>
            </a:r>
            <a:r>
              <a:rPr lang="en-US" dirty="0" err="1" smtClean="0"/>
              <a:t>swizzled</a:t>
            </a:r>
            <a:r>
              <a:rPr lang="en-US" dirty="0" smtClean="0"/>
              <a:t>” using any of these conventions </a:t>
            </a:r>
          </a:p>
          <a:p>
            <a:pPr>
              <a:buNone/>
            </a:pPr>
            <a:endParaRPr lang="en-US" dirty="0" smtClean="0"/>
          </a:p>
          <a:p>
            <a:pPr>
              <a:buNone/>
            </a:pPr>
            <a:r>
              <a:rPr lang="en-US" dirty="0" err="1" smtClean="0"/>
              <a:t>x,y,z,w</a:t>
            </a:r>
            <a:r>
              <a:rPr lang="en-US" dirty="0" smtClean="0"/>
              <a:t> (usually indicates position)</a:t>
            </a:r>
          </a:p>
          <a:p>
            <a:pPr>
              <a:buNone/>
            </a:pPr>
            <a:r>
              <a:rPr lang="en-US" dirty="0" err="1" smtClean="0"/>
              <a:t>r,g,b,a</a:t>
            </a:r>
            <a:r>
              <a:rPr lang="en-US" dirty="0" smtClean="0"/>
              <a:t> (usually indicates color)</a:t>
            </a:r>
          </a:p>
          <a:p>
            <a:pPr>
              <a:buNone/>
            </a:pPr>
            <a:r>
              <a:rPr lang="en-US" dirty="0" err="1" smtClean="0"/>
              <a:t>s,t,p,q</a:t>
            </a:r>
            <a:r>
              <a:rPr lang="en-US" dirty="0" smtClean="0"/>
              <a:t> (usually indicates texture coordinates)</a:t>
            </a:r>
          </a:p>
          <a:p>
            <a:pPr>
              <a:buNone/>
            </a:pPr>
            <a:endParaRPr lang="en-US" dirty="0" smtClean="0"/>
          </a:p>
          <a:p>
            <a:pPr>
              <a:buNone/>
            </a:pPr>
            <a:r>
              <a:rPr lang="en-US" dirty="0" smtClean="0"/>
              <a:t>to refer to the 1</a:t>
            </a:r>
            <a:r>
              <a:rPr lang="en-US" baseline="30000" dirty="0" smtClean="0"/>
              <a:t>st</a:t>
            </a:r>
            <a:r>
              <a:rPr lang="en-US" dirty="0" smtClean="0"/>
              <a:t>, 2</a:t>
            </a:r>
            <a:r>
              <a:rPr lang="en-US" baseline="30000" dirty="0" smtClean="0"/>
              <a:t>nd</a:t>
            </a:r>
            <a:r>
              <a:rPr lang="en-US" dirty="0" smtClean="0"/>
              <a:t>, 3</a:t>
            </a:r>
            <a:r>
              <a:rPr lang="en-US" baseline="30000" dirty="0" smtClean="0"/>
              <a:t>rd</a:t>
            </a:r>
            <a:r>
              <a:rPr lang="en-US" dirty="0" smtClean="0"/>
              <a:t>, or 4</a:t>
            </a:r>
            <a:r>
              <a:rPr lang="en-US" baseline="30000" dirty="0" smtClean="0"/>
              <a:t>th</a:t>
            </a:r>
            <a:r>
              <a:rPr lang="en-US" dirty="0" smtClean="0"/>
              <a:t> component of the vector.</a:t>
            </a:r>
          </a:p>
          <a:p>
            <a:pPr>
              <a:buNone/>
            </a:pPr>
            <a:endParaRPr lang="en-US" dirty="0" smtClean="0"/>
          </a:p>
          <a:p>
            <a:pPr>
              <a:buNone/>
            </a:pPr>
            <a:r>
              <a:rPr lang="en-US" dirty="0" smtClean="0"/>
              <a:t>For instance:</a:t>
            </a:r>
          </a:p>
          <a:p>
            <a:pPr>
              <a:buNone/>
            </a:pPr>
            <a:endParaRPr lang="en-US" dirty="0" smtClean="0"/>
          </a:p>
          <a:p>
            <a:pPr>
              <a:buNone/>
            </a:pPr>
            <a:r>
              <a:rPr lang="en-US" dirty="0" smtClean="0"/>
              <a:t>vec4 </a:t>
            </a:r>
            <a:r>
              <a:rPr lang="en-US" dirty="0" err="1" smtClean="0"/>
              <a:t>vecA</a:t>
            </a:r>
            <a:r>
              <a:rPr lang="en-US" dirty="0" smtClean="0"/>
              <a:t> = vec4(1.0, 2.0, 3.0, 4.0);			= [1.0, 2.0, 3.0, 4.0]</a:t>
            </a:r>
          </a:p>
          <a:p>
            <a:pPr>
              <a:buNone/>
            </a:pPr>
            <a:r>
              <a:rPr lang="en-US" dirty="0" smtClean="0"/>
              <a:t>vec2 </a:t>
            </a:r>
            <a:r>
              <a:rPr lang="en-US" dirty="0" err="1" smtClean="0"/>
              <a:t>vecB</a:t>
            </a:r>
            <a:r>
              <a:rPr lang="en-US" dirty="0" smtClean="0"/>
              <a:t> = </a:t>
            </a:r>
            <a:r>
              <a:rPr lang="en-US" dirty="0" err="1" smtClean="0"/>
              <a:t>vecA.xz</a:t>
            </a:r>
            <a:r>
              <a:rPr lang="en-US" dirty="0" smtClean="0"/>
              <a:t>;						= [1.0, 3.0];</a:t>
            </a:r>
          </a:p>
          <a:p>
            <a:pPr>
              <a:buNone/>
            </a:pPr>
            <a:r>
              <a:rPr lang="en-US" dirty="0" smtClean="0"/>
              <a:t>vec3 </a:t>
            </a:r>
            <a:r>
              <a:rPr lang="en-US" dirty="0" err="1" smtClean="0"/>
              <a:t>vecC</a:t>
            </a:r>
            <a:r>
              <a:rPr lang="en-US" dirty="0" smtClean="0"/>
              <a:t> = </a:t>
            </a:r>
            <a:r>
              <a:rPr lang="en-US" dirty="0" err="1" smtClean="0"/>
              <a:t>vecB.grg</a:t>
            </a:r>
            <a:r>
              <a:rPr lang="en-US" dirty="0" smtClean="0"/>
              <a:t>;						= [3.0, 1.0, 3.0];</a:t>
            </a:r>
          </a:p>
          <a:p>
            <a:pPr>
              <a:buNone/>
            </a:pPr>
            <a:endParaRPr lang="en-US" dirty="0" smtClean="0"/>
          </a:p>
          <a:p>
            <a:pPr>
              <a:buNone/>
            </a:pPr>
            <a:r>
              <a:rPr lang="en-US" dirty="0" smtClean="0"/>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a:t>
            </a:r>
            <a:endParaRPr lang="en-US" dirty="0"/>
          </a:p>
        </p:txBody>
      </p:sp>
      <p:sp>
        <p:nvSpPr>
          <p:cNvPr id="3" name="Content Placeholder 2"/>
          <p:cNvSpPr>
            <a:spLocks noGrp="1"/>
          </p:cNvSpPr>
          <p:nvPr>
            <p:ph idx="1"/>
          </p:nvPr>
        </p:nvSpPr>
        <p:spPr/>
        <p:txBody>
          <a:bodyPr/>
          <a:lstStyle/>
          <a:p>
            <a:pPr>
              <a:buNone/>
            </a:pPr>
            <a:r>
              <a:rPr lang="en-US" dirty="0" smtClean="0"/>
              <a:t>Operations are the same as in C, except for a few special cases for vector and matrix types.</a:t>
            </a:r>
          </a:p>
          <a:p>
            <a:pPr>
              <a:buNone/>
            </a:pPr>
            <a:endParaRPr lang="en-US" dirty="0" smtClean="0"/>
          </a:p>
          <a:p>
            <a:pPr>
              <a:buNone/>
            </a:pPr>
            <a:r>
              <a:rPr lang="en-US" dirty="0" smtClean="0"/>
              <a:t>In general, any operation to a vector or matrix is component-wise...</a:t>
            </a:r>
          </a:p>
          <a:p>
            <a:pPr>
              <a:buNone/>
            </a:pPr>
            <a:endParaRPr lang="en-US" dirty="0" smtClean="0"/>
          </a:p>
          <a:p>
            <a:pPr>
              <a:buNone/>
            </a:pPr>
            <a:r>
              <a:rPr lang="en-US" dirty="0" smtClean="0"/>
              <a:t>Except for multiplication between a vector and a matrix, or between two matrices:</a:t>
            </a:r>
          </a:p>
          <a:p>
            <a:pPr>
              <a:buNone/>
            </a:pPr>
            <a:endParaRPr lang="en-US" dirty="0" smtClean="0"/>
          </a:p>
          <a:p>
            <a:pPr>
              <a:buNone/>
            </a:pPr>
            <a:r>
              <a:rPr lang="en-US" dirty="0" smtClean="0"/>
              <a:t>vec4 </a:t>
            </a:r>
            <a:r>
              <a:rPr lang="en-US" dirty="0" err="1" smtClean="0"/>
              <a:t>v</a:t>
            </a:r>
            <a:r>
              <a:rPr lang="en-US" dirty="0" smtClean="0"/>
              <a:t>, </a:t>
            </a:r>
            <a:r>
              <a:rPr lang="en-US" dirty="0" err="1" smtClean="0"/>
              <a:t>u</a:t>
            </a:r>
            <a:r>
              <a:rPr lang="en-US" dirty="0" smtClean="0"/>
              <a:t>; mat4 </a:t>
            </a:r>
            <a:r>
              <a:rPr lang="en-US" dirty="0" err="1" smtClean="0"/>
              <a:t>m</a:t>
            </a:r>
            <a:r>
              <a:rPr lang="en-US" dirty="0" smtClean="0"/>
              <a:t>;</a:t>
            </a:r>
          </a:p>
          <a:p>
            <a:pPr>
              <a:buNone/>
            </a:pPr>
            <a:endParaRPr lang="en-US" dirty="0" smtClean="0"/>
          </a:p>
          <a:p>
            <a:pPr>
              <a:buNone/>
            </a:pPr>
            <a:r>
              <a:rPr lang="en-US" dirty="0" smtClean="0"/>
              <a:t>vec4 v1 = </a:t>
            </a:r>
            <a:r>
              <a:rPr lang="en-US" dirty="0" err="1" smtClean="0"/>
              <a:t>v</a:t>
            </a:r>
            <a:r>
              <a:rPr lang="en-US" dirty="0" smtClean="0"/>
              <a:t> * </a:t>
            </a:r>
            <a:r>
              <a:rPr lang="en-US" dirty="0" err="1" smtClean="0"/>
              <a:t>u</a:t>
            </a:r>
            <a:r>
              <a:rPr lang="en-US" dirty="0" smtClean="0"/>
              <a:t>;  //v1 = [</a:t>
            </a:r>
            <a:r>
              <a:rPr lang="en-US" dirty="0" err="1" smtClean="0"/>
              <a:t>v.x</a:t>
            </a:r>
            <a:r>
              <a:rPr lang="en-US" dirty="0" smtClean="0"/>
              <a:t> * </a:t>
            </a:r>
            <a:r>
              <a:rPr lang="en-US" dirty="0" err="1" smtClean="0"/>
              <a:t>u.x</a:t>
            </a:r>
            <a:r>
              <a:rPr lang="en-US" dirty="0" smtClean="0"/>
              <a:t>; </a:t>
            </a:r>
            <a:r>
              <a:rPr lang="en-US" dirty="0" err="1" smtClean="0"/>
              <a:t>v.y</a:t>
            </a:r>
            <a:r>
              <a:rPr lang="en-US" dirty="0" smtClean="0"/>
              <a:t> * </a:t>
            </a:r>
            <a:r>
              <a:rPr lang="en-US" dirty="0" err="1" smtClean="0"/>
              <a:t>u.y</a:t>
            </a:r>
            <a:r>
              <a:rPr lang="en-US" dirty="0" smtClean="0"/>
              <a:t>; </a:t>
            </a:r>
            <a:r>
              <a:rPr lang="en-US" dirty="0" err="1" smtClean="0"/>
              <a:t>v.z</a:t>
            </a:r>
            <a:r>
              <a:rPr lang="en-US" dirty="0" smtClean="0"/>
              <a:t> * </a:t>
            </a:r>
            <a:r>
              <a:rPr lang="en-US" dirty="0" err="1" smtClean="0"/>
              <a:t>u.z</a:t>
            </a:r>
            <a:r>
              <a:rPr lang="en-US" dirty="0" smtClean="0"/>
              <a:t>; </a:t>
            </a:r>
            <a:r>
              <a:rPr lang="en-US" dirty="0" err="1" smtClean="0"/>
              <a:t>v.w</a:t>
            </a:r>
            <a:r>
              <a:rPr lang="en-US" dirty="0" smtClean="0"/>
              <a:t> * </a:t>
            </a:r>
            <a:r>
              <a:rPr lang="en-US" dirty="0" err="1" smtClean="0"/>
              <a:t>u.w</a:t>
            </a:r>
            <a:r>
              <a:rPr lang="en-US" dirty="0" smtClean="0"/>
              <a:t>]</a:t>
            </a:r>
          </a:p>
          <a:p>
            <a:pPr>
              <a:buNone/>
            </a:pPr>
            <a:r>
              <a:rPr lang="en-US" dirty="0" smtClean="0"/>
              <a:t>vec4 v2 = </a:t>
            </a:r>
            <a:r>
              <a:rPr lang="en-US" dirty="0" err="1" smtClean="0"/>
              <a:t>v</a:t>
            </a:r>
            <a:r>
              <a:rPr lang="en-US" dirty="0" smtClean="0"/>
              <a:t> * </a:t>
            </a:r>
            <a:r>
              <a:rPr lang="en-US" dirty="0" err="1" smtClean="0"/>
              <a:t>m</a:t>
            </a:r>
            <a:r>
              <a:rPr lang="en-US" dirty="0" smtClean="0"/>
              <a:t>; //vector first treats </a:t>
            </a:r>
            <a:r>
              <a:rPr lang="en-US" dirty="0" err="1" smtClean="0"/>
              <a:t>v</a:t>
            </a:r>
            <a:r>
              <a:rPr lang="en-US" dirty="0" smtClean="0"/>
              <a:t> like a row-vector when multiplying </a:t>
            </a:r>
          </a:p>
          <a:p>
            <a:pPr>
              <a:buNone/>
            </a:pPr>
            <a:r>
              <a:rPr lang="en-US" dirty="0" smtClean="0"/>
              <a:t>vec4 v3 = </a:t>
            </a:r>
            <a:r>
              <a:rPr lang="en-US" dirty="0" err="1" smtClean="0"/>
              <a:t>m</a:t>
            </a:r>
            <a:r>
              <a:rPr lang="en-US" dirty="0" smtClean="0"/>
              <a:t> * </a:t>
            </a:r>
            <a:r>
              <a:rPr lang="en-US" dirty="0" err="1" smtClean="0"/>
              <a:t>v</a:t>
            </a:r>
            <a:r>
              <a:rPr lang="en-US" dirty="0" smtClean="0"/>
              <a:t>; //matrix first treats </a:t>
            </a:r>
            <a:r>
              <a:rPr lang="en-US" dirty="0" err="1" smtClean="0"/>
              <a:t>v</a:t>
            </a:r>
            <a:r>
              <a:rPr lang="en-US" dirty="0" smtClean="0"/>
              <a:t> like a column-vector when multiplying </a:t>
            </a:r>
          </a:p>
          <a:p>
            <a:pPr>
              <a:buNone/>
            </a:pPr>
            <a:r>
              <a:rPr lang="en-US" dirty="0" smtClean="0"/>
              <a:t>mat4 m1 = </a:t>
            </a:r>
            <a:r>
              <a:rPr lang="en-US" dirty="0" err="1" smtClean="0"/>
              <a:t>m</a:t>
            </a:r>
            <a:r>
              <a:rPr lang="en-US" dirty="0" smtClean="0"/>
              <a:t> * </a:t>
            </a:r>
            <a:r>
              <a:rPr lang="en-US" dirty="0" err="1" smtClean="0"/>
              <a:t>m</a:t>
            </a:r>
            <a:r>
              <a:rPr lang="en-US" dirty="0" smtClean="0"/>
              <a:t>; //performs a matrix multiplication</a:t>
            </a:r>
          </a:p>
          <a:p>
            <a:pPr>
              <a:buNone/>
            </a:pPr>
            <a:endParaRPr lang="en-US" dirty="0" smtClean="0"/>
          </a:p>
          <a:p>
            <a:pPr>
              <a:buNone/>
            </a:pPr>
            <a:endParaRPr lang="en-US" dirty="0" smtClean="0"/>
          </a:p>
          <a:p>
            <a:pPr>
              <a:buNone/>
            </a:pP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Qualifiers</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There are also special global “qualifiers” that need to be attached to the variables when communicating between OpenGL and a GLSL program or between a vertex </a:t>
            </a:r>
            <a:r>
              <a:rPr lang="en-US" dirty="0" err="1" smtClean="0"/>
              <a:t>shader</a:t>
            </a:r>
            <a:r>
              <a:rPr lang="en-US" dirty="0" smtClean="0"/>
              <a:t> and a fragment </a:t>
            </a:r>
            <a:r>
              <a:rPr lang="en-US" dirty="0" err="1" smtClean="0"/>
              <a:t>shader</a:t>
            </a:r>
            <a:r>
              <a:rPr lang="en-US" dirty="0" smtClean="0"/>
              <a:t>.</a:t>
            </a:r>
          </a:p>
          <a:p>
            <a:pPr>
              <a:buNone/>
            </a:pPr>
            <a:endParaRPr lang="en-US" dirty="0" smtClean="0"/>
          </a:p>
          <a:p>
            <a:pPr>
              <a:buNone/>
            </a:pPr>
            <a:r>
              <a:rPr lang="en-US" dirty="0" smtClean="0"/>
              <a:t>“uniform” = read-only global variable accessible to the entire primitive during the binding of the program. </a:t>
            </a:r>
          </a:p>
          <a:p>
            <a:pPr>
              <a:buNone/>
            </a:pPr>
            <a:endParaRPr lang="en-US" dirty="0" smtClean="0"/>
          </a:p>
          <a:p>
            <a:pPr>
              <a:buNone/>
            </a:pPr>
            <a:r>
              <a:rPr lang="en-US" dirty="0" smtClean="0"/>
              <a:t>“attribute” = vertex specific variable accessible to each vertex in the primitive within the vertex </a:t>
            </a:r>
            <a:r>
              <a:rPr lang="en-US" dirty="0" err="1" smtClean="0"/>
              <a:t>shader</a:t>
            </a:r>
            <a:endParaRPr lang="en-US" dirty="0" smtClean="0"/>
          </a:p>
          <a:p>
            <a:pPr>
              <a:buNone/>
            </a:pPr>
            <a:endParaRPr lang="en-US" dirty="0" smtClean="0"/>
          </a:p>
          <a:p>
            <a:pPr>
              <a:buNone/>
            </a:pPr>
            <a:r>
              <a:rPr lang="en-US" dirty="0" smtClean="0"/>
              <a:t>“varying” = write-only variable created in the vertex </a:t>
            </a:r>
            <a:r>
              <a:rPr lang="en-US" dirty="0" err="1" smtClean="0"/>
              <a:t>shader</a:t>
            </a:r>
            <a:r>
              <a:rPr lang="en-US" dirty="0" smtClean="0"/>
              <a:t> and interpolated across each vertex, read-only accessible within the fragment </a:t>
            </a:r>
            <a:r>
              <a:rPr lang="en-US" dirty="0" err="1" smtClean="0"/>
              <a:t>shader</a:t>
            </a:r>
            <a:r>
              <a:rPr lang="en-US" dirty="0" smtClean="0"/>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functions</a:t>
            </a:r>
            <a:endParaRPr lang="en-US" dirty="0"/>
          </a:p>
        </p:txBody>
      </p:sp>
      <p:sp>
        <p:nvSpPr>
          <p:cNvPr id="3" name="Content Placeholder 2"/>
          <p:cNvSpPr>
            <a:spLocks noGrp="1"/>
          </p:cNvSpPr>
          <p:nvPr>
            <p:ph idx="1"/>
          </p:nvPr>
        </p:nvSpPr>
        <p:spPr/>
        <p:txBody>
          <a:bodyPr/>
          <a:lstStyle/>
          <a:p>
            <a:pPr>
              <a:buNone/>
            </a:pPr>
            <a:r>
              <a:rPr lang="en-US" dirty="0" smtClean="0"/>
              <a:t>GLSL has a number of built-in functions that operate on the vector and matrix data types. Most of these functions are hardware accelerated. </a:t>
            </a:r>
          </a:p>
          <a:p>
            <a:pPr>
              <a:buNone/>
            </a:pPr>
            <a:endParaRPr lang="en-US" dirty="0" smtClean="0"/>
          </a:p>
          <a:p>
            <a:pPr>
              <a:buNone/>
            </a:pPr>
            <a:r>
              <a:rPr lang="en-US" dirty="0" smtClean="0"/>
              <a:t>Refer to the reference page linked to on the syllabus, but they include:</a:t>
            </a:r>
          </a:p>
          <a:p>
            <a:pPr>
              <a:buNone/>
            </a:pPr>
            <a:endParaRPr lang="en-US" dirty="0" smtClean="0"/>
          </a:p>
          <a:p>
            <a:pPr>
              <a:buNone/>
            </a:pPr>
            <a:r>
              <a:rPr lang="en-US" dirty="0" smtClean="0"/>
              <a:t>common math functions, trigonometry, exponential, geometric, derivatives (for fragments), lighting calculations (reflection, refraction), matrix functions, texture access functions (for Sampler data types), noise functions (although noise functions are NOT hardware accelerated on my graphics card!)</a:t>
            </a:r>
          </a:p>
          <a:p>
            <a:pPr>
              <a:buNone/>
            </a:pPr>
            <a:r>
              <a:rPr lang="en-US" dirty="0" smtClean="0"/>
              <a: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variables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There are also a number of built-in variables available to the </a:t>
            </a:r>
            <a:r>
              <a:rPr lang="en-US" dirty="0" err="1" smtClean="0"/>
              <a:t>shaders</a:t>
            </a:r>
            <a:r>
              <a:rPr lang="en-US" dirty="0" smtClean="0"/>
              <a:t>.</a:t>
            </a:r>
          </a:p>
          <a:p>
            <a:pPr>
              <a:buNone/>
            </a:pPr>
            <a:endParaRPr lang="en-US" dirty="0" smtClean="0"/>
          </a:p>
          <a:p>
            <a:pPr>
              <a:buNone/>
            </a:pPr>
            <a:r>
              <a:rPr lang="en-US" dirty="0" smtClean="0"/>
              <a:t>Vertex attributes (available to the vertex </a:t>
            </a:r>
            <a:r>
              <a:rPr lang="en-US" dirty="0" err="1" smtClean="0"/>
              <a:t>shaders</a:t>
            </a:r>
            <a:r>
              <a:rPr lang="en-US" dirty="0" smtClean="0"/>
              <a:t>):</a:t>
            </a:r>
          </a:p>
          <a:p>
            <a:pPr>
              <a:buNone/>
            </a:pPr>
            <a:r>
              <a:rPr lang="en-US" dirty="0" err="1" smtClean="0"/>
              <a:t>gl_Color</a:t>
            </a:r>
            <a:r>
              <a:rPr lang="en-US" dirty="0" smtClean="0"/>
              <a:t>, </a:t>
            </a:r>
            <a:r>
              <a:rPr lang="en-US" dirty="0" err="1" smtClean="0"/>
              <a:t>gl_Normal</a:t>
            </a:r>
            <a:r>
              <a:rPr lang="en-US" dirty="0" smtClean="0"/>
              <a:t>, </a:t>
            </a:r>
            <a:r>
              <a:rPr lang="en-US" dirty="0" err="1" smtClean="0"/>
              <a:t>gl_Vertex</a:t>
            </a:r>
            <a:r>
              <a:rPr lang="en-US" dirty="0" smtClean="0"/>
              <a:t>, gl_MutliTexCoord0 </a:t>
            </a:r>
            <a:r>
              <a:rPr lang="en-US" dirty="0" err="1" smtClean="0">
                <a:sym typeface="Wingdings"/>
              </a:rPr>
              <a:t></a:t>
            </a:r>
            <a:r>
              <a:rPr lang="en-US" dirty="0" smtClean="0"/>
              <a:t> 16 (or however many are textures are available for simultaneous processing on your card)</a:t>
            </a:r>
          </a:p>
          <a:p>
            <a:pPr>
              <a:buNone/>
            </a:pPr>
            <a:endParaRPr lang="en-US" dirty="0" smtClean="0"/>
          </a:p>
          <a:p>
            <a:pPr>
              <a:buNone/>
            </a:pPr>
            <a:r>
              <a:rPr lang="en-US" dirty="0" smtClean="0"/>
              <a:t>Uniform variables  (available to both vertex and fragment </a:t>
            </a:r>
            <a:r>
              <a:rPr lang="en-US" dirty="0" err="1" smtClean="0"/>
              <a:t>shaders</a:t>
            </a:r>
            <a:r>
              <a:rPr lang="en-US" dirty="0" smtClean="0"/>
              <a:t>):	</a:t>
            </a:r>
          </a:p>
          <a:p>
            <a:pPr>
              <a:buNone/>
            </a:pPr>
            <a:r>
              <a:rPr lang="en-US" dirty="0" err="1" smtClean="0"/>
              <a:t>modelview</a:t>
            </a:r>
            <a:r>
              <a:rPr lang="en-US" dirty="0" smtClean="0"/>
              <a:t> and projection info:</a:t>
            </a:r>
          </a:p>
          <a:p>
            <a:pPr>
              <a:buNone/>
            </a:pPr>
            <a:r>
              <a:rPr lang="en-US" dirty="0" err="1" smtClean="0"/>
              <a:t>gl_ModelViewMatrix</a:t>
            </a:r>
            <a:r>
              <a:rPr lang="en-US" dirty="0" smtClean="0"/>
              <a:t>, </a:t>
            </a:r>
            <a:r>
              <a:rPr lang="en-US" dirty="0" err="1" smtClean="0"/>
              <a:t>gl_ProjectionMatrix</a:t>
            </a:r>
            <a:r>
              <a:rPr lang="en-US" dirty="0" smtClean="0"/>
              <a:t>, </a:t>
            </a:r>
            <a:r>
              <a:rPr lang="en-US" dirty="0" err="1" smtClean="0"/>
              <a:t>gl_ModelViewProjectionMatrix</a:t>
            </a:r>
            <a:r>
              <a:rPr lang="en-US" dirty="0" smtClean="0"/>
              <a:t>, </a:t>
            </a:r>
            <a:r>
              <a:rPr lang="en-US" dirty="0" err="1" smtClean="0"/>
              <a:t>gl_NormalMatrix</a:t>
            </a:r>
            <a:r>
              <a:rPr lang="en-US" dirty="0" smtClean="0"/>
              <a:t>, etc</a:t>
            </a:r>
          </a:p>
          <a:p>
            <a:pPr>
              <a:buNone/>
            </a:pPr>
            <a:endParaRPr lang="en-US" dirty="0" smtClean="0"/>
          </a:p>
          <a:p>
            <a:pPr>
              <a:buNone/>
            </a:pPr>
            <a:r>
              <a:rPr lang="en-US" dirty="0" smtClean="0"/>
              <a:t>light and material info:</a:t>
            </a:r>
          </a:p>
          <a:p>
            <a:pPr>
              <a:buNone/>
            </a:pPr>
            <a:r>
              <a:rPr lang="en-US" dirty="0" smtClean="0"/>
              <a:t> </a:t>
            </a:r>
            <a:r>
              <a:rPr lang="en-US" dirty="0" err="1" smtClean="0"/>
              <a:t>gl_ModelViewMatrixInverse</a:t>
            </a:r>
            <a:r>
              <a:rPr lang="en-US" dirty="0" smtClean="0"/>
              <a:t>, </a:t>
            </a:r>
            <a:r>
              <a:rPr lang="en-US" dirty="0" err="1" smtClean="0"/>
              <a:t>gl_FrontMaterial</a:t>
            </a:r>
            <a:r>
              <a:rPr lang="en-US" dirty="0" smtClean="0"/>
              <a:t>, </a:t>
            </a:r>
            <a:r>
              <a:rPr lang="en-US" dirty="0" err="1" smtClean="0"/>
              <a:t>gl_BackMaterial</a:t>
            </a:r>
            <a:r>
              <a:rPr lang="en-US" dirty="0" smtClean="0"/>
              <a:t>, </a:t>
            </a:r>
            <a:r>
              <a:rPr lang="en-US" dirty="0" err="1" smtClean="0"/>
              <a:t>gl_LightSource</a:t>
            </a:r>
            <a:r>
              <a:rPr lang="en-US" dirty="0" smtClean="0"/>
              <a:t>[]</a:t>
            </a:r>
          </a:p>
          <a:p>
            <a:pPr>
              <a:buNone/>
            </a:pPr>
            <a:endParaRPr lang="en-US" dirty="0" smtClean="0"/>
          </a:p>
          <a:p>
            <a:pPr>
              <a:buNone/>
            </a:pPr>
            <a:r>
              <a:rPr lang="en-US" dirty="0" smtClean="0"/>
              <a:t>Varying variables (automatically passed to the fragment </a:t>
            </a:r>
            <a:r>
              <a:rPr lang="en-US" dirty="0" err="1" smtClean="0"/>
              <a:t>shader</a:t>
            </a:r>
            <a:r>
              <a:rPr lang="en-US" dirty="0" smtClean="0"/>
              <a:t>):</a:t>
            </a:r>
          </a:p>
          <a:p>
            <a:pPr>
              <a:buNone/>
            </a:pPr>
            <a:endParaRPr lang="en-US" dirty="0" smtClean="0"/>
          </a:p>
          <a:p>
            <a:pPr>
              <a:buNone/>
            </a:pPr>
            <a:r>
              <a:rPr lang="en-US" dirty="0" err="1" smtClean="0"/>
              <a:t>gl_Color</a:t>
            </a:r>
            <a:r>
              <a:rPr lang="en-US" dirty="0" smtClean="0"/>
              <a:t>, </a:t>
            </a:r>
            <a:r>
              <a:rPr lang="en-US" dirty="0" err="1" smtClean="0"/>
              <a:t>gl_TexCoord</a:t>
            </a:r>
            <a:r>
              <a:rPr lang="en-US" dirty="0" smtClean="0"/>
              <a:t>[]</a:t>
            </a:r>
          </a:p>
          <a:p>
            <a:pPr>
              <a:buNone/>
            </a:pPr>
            <a:endParaRPr lang="en-US" dirty="0" smtClean="0"/>
          </a:p>
          <a:p>
            <a:pPr>
              <a:buNone/>
            </a:pPr>
            <a:endParaRPr lang="en-US" dirty="0" smtClean="0"/>
          </a:p>
          <a:p>
            <a:pPr>
              <a:buNone/>
            </a:pPr>
            <a:endParaRPr lang="en-US" dirty="0" smtClean="0"/>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31836</TotalTime>
  <Words>1828</Words>
  <Application>Microsoft Macintosh PowerPoint</Application>
  <PresentationFormat>On-screen Show (4:3)</PresentationFormat>
  <Paragraphs>213</Paragraphs>
  <Slides>17</Slides>
  <Notes>0</Notes>
  <HiddenSlides>0</HiddenSlides>
  <MMClips>0</MMClips>
  <ScaleCrop>false</ScaleCrop>
  <HeadingPairs>
    <vt:vector size="4" baseType="variant">
      <vt:variant>
        <vt:lpstr>Design Template</vt:lpstr>
      </vt:variant>
      <vt:variant>
        <vt:i4>1</vt:i4>
      </vt:variant>
      <vt:variant>
        <vt:lpstr>Slide Titles</vt:lpstr>
      </vt:variant>
      <vt:variant>
        <vt:i4>17</vt:i4>
      </vt:variant>
    </vt:vector>
  </HeadingPairs>
  <TitlesOfParts>
    <vt:vector size="18" baseType="lpstr">
      <vt:lpstr>Office Theme</vt:lpstr>
      <vt:lpstr>Week 5 : GLSL Shaders</vt:lpstr>
      <vt:lpstr>Syntax</vt:lpstr>
      <vt:lpstr>Syntax</vt:lpstr>
      <vt:lpstr>Indexing</vt:lpstr>
      <vt:lpstr>Swizzling</vt:lpstr>
      <vt:lpstr>Operations</vt:lpstr>
      <vt:lpstr>Qualifiers</vt:lpstr>
      <vt:lpstr>Built-in functions</vt:lpstr>
      <vt:lpstr>Built-in variables</vt:lpstr>
      <vt:lpstr>Vertex shader</vt:lpstr>
      <vt:lpstr>Fragment shader</vt:lpstr>
      <vt:lpstr>Installing a shader program</vt:lpstr>
      <vt:lpstr>Using a shader program</vt:lpstr>
      <vt:lpstr>OpenGLGLSL data types</vt:lpstr>
      <vt:lpstr>GLSL data types </vt:lpstr>
      <vt:lpstr>Simple example</vt:lpstr>
      <vt:lpstr>Demos</vt:lpstr>
    </vt:vector>
  </TitlesOfParts>
  <Company>ucsb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angus</dc:creator>
  <cp:lastModifiedBy>Angus Forbes</cp:lastModifiedBy>
  <cp:revision>82</cp:revision>
  <dcterms:created xsi:type="dcterms:W3CDTF">2011-02-08T16:06:27Z</dcterms:created>
  <dcterms:modified xsi:type="dcterms:W3CDTF">2011-02-08T16:12:36Z</dcterms:modified>
</cp:coreProperties>
</file>