
<file path=[Content_Types].xml><?xml version="1.0" encoding="utf-8"?>
<Types xmlns="http://schemas.openxmlformats.org/package/2006/content-types">
  <Override PartName="/ppt/slideLayouts/slideLayout8.xml" ContentType="application/vnd.openxmlformats-officedocument.presentationml.slideLayout+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3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slides/slide25.xml" ContentType="application/vnd.openxmlformats-officedocument.presentationml.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s/slide33.xml" ContentType="application/vnd.openxmlformats-officedocument.presentationml.slide+xml"/>
  <Override PartName="/ppt/presProps.xml" ContentType="application/vnd.openxmlformats-officedocument.presentationml.presProps+xml"/>
  <Default Extension="jpeg" ContentType="image/jpeg"/>
  <Override PartName="/ppt/commentAuthors.xml" ContentType="application/vnd.openxmlformats-officedocument.presentationml.commentAuthors+xml"/>
  <Override PartName="/ppt/slides/slide3.xml" ContentType="application/vnd.openxmlformats-officedocument.presentationml.slide+xml"/>
  <Override PartName="/ppt/slides/slide4.xml" ContentType="application/vnd.openxmlformats-officedocument.presentationml.slide+xml"/>
  <Default Extension="png" ContentType="image/png"/>
  <Override PartName="/ppt/slides/slide27.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5"/>
  </p:notesMasterIdLst>
  <p:handoutMasterIdLst>
    <p:handoutMasterId r:id="rId36"/>
  </p:handoutMasterIdLst>
  <p:sldIdLst>
    <p:sldId id="285" r:id="rId2"/>
    <p:sldId id="257" r:id="rId3"/>
    <p:sldId id="258" r:id="rId4"/>
    <p:sldId id="260" r:id="rId5"/>
    <p:sldId id="265" r:id="rId6"/>
    <p:sldId id="280" r:id="rId7"/>
    <p:sldId id="273" r:id="rId8"/>
    <p:sldId id="274" r:id="rId9"/>
    <p:sldId id="275" r:id="rId10"/>
    <p:sldId id="276" r:id="rId11"/>
    <p:sldId id="277" r:id="rId12"/>
    <p:sldId id="278" r:id="rId13"/>
    <p:sldId id="279" r:id="rId14"/>
    <p:sldId id="281" r:id="rId15"/>
    <p:sldId id="282" r:id="rId16"/>
    <p:sldId id="283" r:id="rId17"/>
    <p:sldId id="266" r:id="rId18"/>
    <p:sldId id="289" r:id="rId19"/>
    <p:sldId id="270" r:id="rId20"/>
    <p:sldId id="286" r:id="rId21"/>
    <p:sldId id="287" r:id="rId22"/>
    <p:sldId id="290" r:id="rId23"/>
    <p:sldId id="293" r:id="rId24"/>
    <p:sldId id="291" r:id="rId25"/>
    <p:sldId id="288" r:id="rId26"/>
    <p:sldId id="292" r:id="rId27"/>
    <p:sldId id="272" r:id="rId28"/>
    <p:sldId id="259" r:id="rId29"/>
    <p:sldId id="261" r:id="rId30"/>
    <p:sldId id="262" r:id="rId31"/>
    <p:sldId id="263" r:id="rId32"/>
    <p:sldId id="264" r:id="rId33"/>
    <p:sldId id="284"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angus" initials="a" lastIdx="1"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02" autoAdjust="0"/>
    <p:restoredTop sz="97768" autoAdjust="0"/>
  </p:normalViewPr>
  <p:slideViewPr>
    <p:cSldViewPr snapToObjects="1">
      <p:cViewPr varScale="1">
        <p:scale>
          <a:sx n="119" d="100"/>
          <a:sy n="119" d="100"/>
        </p:scale>
        <p:origin x="-58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5" Type="http://schemas.openxmlformats.org/officeDocument/2006/relationships/notesMaster" Target="notesMasters/notesMaster1.xml"/><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presProps" Target="presProps.xml"/><Relationship Id="rId40" Type="http://schemas.openxmlformats.org/officeDocument/2006/relationships/viewProps" Target="viewProps.xml"/><Relationship Id="rId7" Type="http://schemas.openxmlformats.org/officeDocument/2006/relationships/slide" Target="slides/slide6.xml"/><Relationship Id="rId36" Type="http://schemas.openxmlformats.org/officeDocument/2006/relationships/handoutMaster" Target="handoutMasters/handoutMaster1.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printerSettings" Target="printerSettings/printerSettings1.bin"/><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42" Type="http://schemas.openxmlformats.org/officeDocument/2006/relationships/tableStyles" Target="tableStyles.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commentAuthors" Target="commentAuthors.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0F2AA2-5999-694E-BECA-C04EC3787B8C}" type="datetimeFigureOut">
              <a:rPr lang="en-US" smtClean="0"/>
              <a:pPr/>
              <a:t>3/30/09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FA4697-4BF1-8641-A5B7-669F436B777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3CD9A-5347-214B-B462-C810CCF1BB3F}" type="datetimeFigureOut">
              <a:rPr lang="en-US" smtClean="0"/>
              <a:pPr/>
              <a:t>3/30/09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22996E-56A2-774B-BE5F-75BF2288B6FA}"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352800" y="6356350"/>
            <a:ext cx="5334000" cy="365125"/>
          </a:xfrm>
          <a:prstGeom prst="rect">
            <a:avLst/>
          </a:prstGeom>
        </p:spPr>
        <p:txBody>
          <a:bodyPr/>
          <a:lstStyle/>
          <a:p>
            <a:endParaRPr lang="en-US"/>
          </a:p>
        </p:txBody>
      </p:sp>
      <p:sp>
        <p:nvSpPr>
          <p:cNvPr id="5" name="Footer Placeholder 4"/>
          <p:cNvSpPr>
            <a:spLocks noGrp="1"/>
          </p:cNvSpPr>
          <p:nvPr>
            <p:ph type="ftr" sz="quarter" idx="11"/>
          </p:nvPr>
        </p:nvSpPr>
        <p:spPr>
          <a:xfrm>
            <a:off x="6705600" y="6356350"/>
            <a:ext cx="19812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352800" y="6356350"/>
            <a:ext cx="5334000" cy="365125"/>
          </a:xfrm>
          <a:prstGeom prst="rect">
            <a:avLst/>
          </a:prstGeom>
        </p:spPr>
        <p:txBody>
          <a:bodyPr/>
          <a:lstStyle/>
          <a:p>
            <a:endParaRPr lang="en-US"/>
          </a:p>
        </p:txBody>
      </p:sp>
      <p:sp>
        <p:nvSpPr>
          <p:cNvPr id="5" name="Footer Placeholder 4"/>
          <p:cNvSpPr>
            <a:spLocks noGrp="1"/>
          </p:cNvSpPr>
          <p:nvPr>
            <p:ph type="ftr" sz="quarter" idx="11"/>
          </p:nvPr>
        </p:nvSpPr>
        <p:spPr>
          <a:xfrm>
            <a:off x="6705600" y="6356350"/>
            <a:ext cx="19812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352800" y="6356350"/>
            <a:ext cx="5334000" cy="365125"/>
          </a:xfrm>
          <a:prstGeom prst="rect">
            <a:avLst/>
          </a:prstGeom>
        </p:spPr>
        <p:txBody>
          <a:bodyPr/>
          <a:lstStyle/>
          <a:p>
            <a:endParaRPr lang="en-US"/>
          </a:p>
        </p:txBody>
      </p:sp>
      <p:sp>
        <p:nvSpPr>
          <p:cNvPr id="5" name="Footer Placeholder 4"/>
          <p:cNvSpPr>
            <a:spLocks noGrp="1"/>
          </p:cNvSpPr>
          <p:nvPr>
            <p:ph type="ftr" sz="quarter" idx="11"/>
          </p:nvPr>
        </p:nvSpPr>
        <p:spPr>
          <a:xfrm>
            <a:off x="6705600" y="6356350"/>
            <a:ext cx="19812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3352800" y="6356350"/>
            <a:ext cx="5334000" cy="365125"/>
          </a:xfrm>
          <a:prstGeom prst="rect">
            <a:avLst/>
          </a:prstGeom>
        </p:spPr>
        <p:txBody>
          <a:bodyPr/>
          <a:lstStyle/>
          <a:p>
            <a:endParaRPr lang="en-US"/>
          </a:p>
        </p:txBody>
      </p:sp>
      <p:sp>
        <p:nvSpPr>
          <p:cNvPr id="5" name="Footer Placeholder 4"/>
          <p:cNvSpPr>
            <a:spLocks noGrp="1"/>
          </p:cNvSpPr>
          <p:nvPr>
            <p:ph type="ftr" sz="quarter" idx="11"/>
          </p:nvPr>
        </p:nvSpPr>
        <p:spPr>
          <a:xfrm>
            <a:off x="6705600" y="6356350"/>
            <a:ext cx="1981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352800" y="6356350"/>
            <a:ext cx="5334000" cy="365125"/>
          </a:xfrm>
          <a:prstGeom prst="rect">
            <a:avLst/>
          </a:prstGeom>
        </p:spPr>
        <p:txBody>
          <a:bodyPr/>
          <a:lstStyle/>
          <a:p>
            <a:endParaRPr lang="en-US"/>
          </a:p>
        </p:txBody>
      </p:sp>
      <p:sp>
        <p:nvSpPr>
          <p:cNvPr id="5" name="Footer Placeholder 4"/>
          <p:cNvSpPr>
            <a:spLocks noGrp="1"/>
          </p:cNvSpPr>
          <p:nvPr>
            <p:ph type="ftr" sz="quarter" idx="11"/>
          </p:nvPr>
        </p:nvSpPr>
        <p:spPr>
          <a:xfrm>
            <a:off x="6705600" y="6356350"/>
            <a:ext cx="19812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352800" y="6356350"/>
            <a:ext cx="5334000" cy="365125"/>
          </a:xfrm>
          <a:prstGeom prst="rect">
            <a:avLst/>
          </a:prstGeom>
        </p:spPr>
        <p:txBody>
          <a:bodyPr/>
          <a:lstStyle/>
          <a:p>
            <a:endParaRPr lang="en-US"/>
          </a:p>
        </p:txBody>
      </p:sp>
      <p:sp>
        <p:nvSpPr>
          <p:cNvPr id="6" name="Footer Placeholder 5"/>
          <p:cNvSpPr>
            <a:spLocks noGrp="1"/>
          </p:cNvSpPr>
          <p:nvPr>
            <p:ph type="ftr" sz="quarter" idx="11"/>
          </p:nvPr>
        </p:nvSpPr>
        <p:spPr>
          <a:xfrm>
            <a:off x="6705600" y="6356350"/>
            <a:ext cx="19812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3352800" y="6356350"/>
            <a:ext cx="5334000" cy="365125"/>
          </a:xfrm>
          <a:prstGeom prst="rect">
            <a:avLst/>
          </a:prstGeom>
        </p:spPr>
        <p:txBody>
          <a:bodyPr/>
          <a:lstStyle/>
          <a:p>
            <a:endParaRPr lang="en-US"/>
          </a:p>
        </p:txBody>
      </p:sp>
      <p:sp>
        <p:nvSpPr>
          <p:cNvPr id="8" name="Footer Placeholder 7"/>
          <p:cNvSpPr>
            <a:spLocks noGrp="1"/>
          </p:cNvSpPr>
          <p:nvPr>
            <p:ph type="ftr" sz="quarter" idx="11"/>
          </p:nvPr>
        </p:nvSpPr>
        <p:spPr>
          <a:xfrm>
            <a:off x="6705600" y="6356350"/>
            <a:ext cx="19812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3352800" y="6356350"/>
            <a:ext cx="5334000" cy="365125"/>
          </a:xfrm>
          <a:prstGeom prst="rect">
            <a:avLst/>
          </a:prstGeom>
        </p:spPr>
        <p:txBody>
          <a:bodyPr/>
          <a:lstStyle/>
          <a:p>
            <a:endParaRPr lang="en-US"/>
          </a:p>
        </p:txBody>
      </p:sp>
      <p:sp>
        <p:nvSpPr>
          <p:cNvPr id="4" name="Footer Placeholder 3"/>
          <p:cNvSpPr>
            <a:spLocks noGrp="1"/>
          </p:cNvSpPr>
          <p:nvPr>
            <p:ph type="ftr" sz="quarter" idx="11"/>
          </p:nvPr>
        </p:nvSpPr>
        <p:spPr>
          <a:xfrm>
            <a:off x="6705600" y="6356350"/>
            <a:ext cx="19812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52800" y="6356350"/>
            <a:ext cx="5334000" cy="365125"/>
          </a:xfrm>
          <a:prstGeom prst="rect">
            <a:avLst/>
          </a:prstGeom>
        </p:spPr>
        <p:txBody>
          <a:bodyPr/>
          <a:lstStyle/>
          <a:p>
            <a:endParaRPr lang="en-US"/>
          </a:p>
        </p:txBody>
      </p:sp>
      <p:sp>
        <p:nvSpPr>
          <p:cNvPr id="3" name="Footer Placeholder 2"/>
          <p:cNvSpPr>
            <a:spLocks noGrp="1"/>
          </p:cNvSpPr>
          <p:nvPr>
            <p:ph type="ftr" sz="quarter" idx="11"/>
          </p:nvPr>
        </p:nvSpPr>
        <p:spPr>
          <a:xfrm>
            <a:off x="6705600" y="6356350"/>
            <a:ext cx="19812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352800" y="6356350"/>
            <a:ext cx="5334000" cy="365125"/>
          </a:xfrm>
          <a:prstGeom prst="rect">
            <a:avLst/>
          </a:prstGeom>
        </p:spPr>
        <p:txBody>
          <a:bodyPr/>
          <a:lstStyle/>
          <a:p>
            <a:endParaRPr lang="en-US"/>
          </a:p>
        </p:txBody>
      </p:sp>
      <p:sp>
        <p:nvSpPr>
          <p:cNvPr id="6" name="Footer Placeholder 5"/>
          <p:cNvSpPr>
            <a:spLocks noGrp="1"/>
          </p:cNvSpPr>
          <p:nvPr>
            <p:ph type="ftr" sz="quarter" idx="11"/>
          </p:nvPr>
        </p:nvSpPr>
        <p:spPr>
          <a:xfrm>
            <a:off x="6705600" y="6356350"/>
            <a:ext cx="19812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352800" y="6356350"/>
            <a:ext cx="5334000" cy="365125"/>
          </a:xfrm>
          <a:prstGeom prst="rect">
            <a:avLst/>
          </a:prstGeom>
        </p:spPr>
        <p:txBody>
          <a:bodyPr/>
          <a:lstStyle/>
          <a:p>
            <a:endParaRPr lang="en-US"/>
          </a:p>
        </p:txBody>
      </p:sp>
      <p:sp>
        <p:nvSpPr>
          <p:cNvPr id="6" name="Footer Placeholder 5"/>
          <p:cNvSpPr>
            <a:spLocks noGrp="1"/>
          </p:cNvSpPr>
          <p:nvPr>
            <p:ph type="ftr" sz="quarter" idx="11"/>
          </p:nvPr>
        </p:nvSpPr>
        <p:spPr>
          <a:xfrm>
            <a:off x="6705600" y="6356350"/>
            <a:ext cx="19812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90600"/>
            <a:ext cx="8229600" cy="536575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txBox="1">
            <a:spLocks/>
          </p:cNvSpPr>
          <p:nvPr userDrawn="1"/>
        </p:nvSpPr>
        <p:spPr>
          <a:xfrm>
            <a:off x="457200" y="6356350"/>
            <a:ext cx="2819400"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MAT 594CM S09</a:t>
            </a:r>
          </a:p>
        </p:txBody>
      </p:sp>
      <p:sp>
        <p:nvSpPr>
          <p:cNvPr id="8" name="Footer Placeholder 4"/>
          <p:cNvSpPr txBox="1">
            <a:spLocks/>
          </p:cNvSpPr>
          <p:nvPr userDrawn="1"/>
        </p:nvSpPr>
        <p:spPr>
          <a:xfrm>
            <a:off x="2743200" y="6356350"/>
            <a:ext cx="32004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Fundamentals of Spatial Computing </a:t>
            </a:r>
          </a:p>
        </p:txBody>
      </p:sp>
      <p:sp>
        <p:nvSpPr>
          <p:cNvPr id="9" name="Footer Placeholder 4"/>
          <p:cNvSpPr txBox="1">
            <a:spLocks/>
          </p:cNvSpPr>
          <p:nvPr userDrawn="1"/>
        </p:nvSpPr>
        <p:spPr>
          <a:xfrm>
            <a:off x="6324600" y="6356350"/>
            <a:ext cx="2362200"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Angus Forbes, Wesley Smith</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OpenGL basics</a:t>
            </a:r>
            <a:r>
              <a:rPr lang="en-US" dirty="0" smtClean="0"/>
              <a:t> –</a:t>
            </a:r>
            <a:r>
              <a:rPr lang="en-US" dirty="0" smtClean="0"/>
              <a:t> Coordinate Systems &amp; Transformations</a:t>
            </a:r>
            <a:endParaRPr lang="en-US" dirty="0"/>
          </a:p>
        </p:txBody>
      </p:sp>
      <p:sp>
        <p:nvSpPr>
          <p:cNvPr id="3" name="Content Placeholder 2"/>
          <p:cNvSpPr>
            <a:spLocks noGrp="1"/>
          </p:cNvSpPr>
          <p:nvPr>
            <p:ph idx="1"/>
          </p:nvPr>
        </p:nvSpPr>
        <p:spPr/>
        <p:txBody>
          <a:bodyPr/>
          <a:lstStyle/>
          <a:p>
            <a:pPr>
              <a:buNone/>
            </a:pPr>
            <a:r>
              <a:rPr lang="en-US" dirty="0" smtClean="0"/>
              <a:t>Goal : How do we represent a 3D point on a 2D screen?</a:t>
            </a:r>
          </a:p>
          <a:p>
            <a:pPr>
              <a:buNone/>
            </a:pPr>
            <a:endParaRPr lang="en-US" dirty="0" smtClean="0"/>
          </a:p>
          <a:p>
            <a:pPr>
              <a:buNone/>
            </a:pPr>
            <a:r>
              <a:rPr lang="en-US" dirty="0" smtClean="0"/>
              <a:t>Matrix multiplication</a:t>
            </a:r>
          </a:p>
          <a:p>
            <a:pPr>
              <a:buNone/>
            </a:pPr>
            <a:r>
              <a:rPr lang="en-US" dirty="0" smtClean="0"/>
              <a:t>Vector spaces</a:t>
            </a:r>
          </a:p>
          <a:p>
            <a:pPr>
              <a:buNone/>
            </a:pPr>
            <a:r>
              <a:rPr lang="en-US" dirty="0" smtClean="0"/>
              <a:t>Linear transformations </a:t>
            </a:r>
          </a:p>
          <a:p>
            <a:pPr>
              <a:buNone/>
            </a:pPr>
            <a:r>
              <a:rPr lang="en-US" dirty="0" smtClean="0"/>
              <a:t>Affine spaces</a:t>
            </a:r>
          </a:p>
          <a:p>
            <a:pPr>
              <a:buNone/>
            </a:pPr>
            <a:r>
              <a:rPr lang="en-US" dirty="0" smtClean="0"/>
              <a:t>Affine transformations</a:t>
            </a:r>
          </a:p>
          <a:p>
            <a:pPr>
              <a:buNone/>
            </a:pPr>
            <a:r>
              <a:rPr lang="en-US" dirty="0" smtClean="0"/>
              <a:t>OpenGL coordinate spaces</a:t>
            </a:r>
          </a:p>
          <a:p>
            <a:pPr>
              <a:buNone/>
            </a:pPr>
            <a:r>
              <a:rPr lang="en-US" dirty="0" smtClean="0"/>
              <a:t>OpenGL vertex transformation</a:t>
            </a:r>
          </a:p>
          <a:p>
            <a:pPr>
              <a:buNone/>
            </a:pPr>
            <a:r>
              <a:rPr lang="en-US" dirty="0" smtClean="0"/>
              <a:t>The </a:t>
            </a:r>
            <a:r>
              <a:rPr lang="en-US" dirty="0" err="1" smtClean="0"/>
              <a:t>ModelView</a:t>
            </a:r>
            <a:r>
              <a:rPr lang="en-US" dirty="0" smtClean="0"/>
              <a:t> Matrix</a:t>
            </a:r>
          </a:p>
          <a:p>
            <a:pPr>
              <a:buNone/>
            </a:pPr>
            <a:r>
              <a:rPr lang="en-US" dirty="0" smtClean="0"/>
              <a:t>The Projection Matrix</a:t>
            </a:r>
          </a:p>
          <a:p>
            <a:pPr>
              <a:buNone/>
            </a:pPr>
            <a:r>
              <a:rPr lang="en-US" dirty="0" smtClean="0"/>
              <a:t>Homogeneous coordinates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a:t>
            </a:r>
            <a:endParaRPr lang="en-US" dirty="0"/>
          </a:p>
        </p:txBody>
      </p:sp>
      <p:sp>
        <p:nvSpPr>
          <p:cNvPr id="3" name="Content Placeholder 2"/>
          <p:cNvSpPr>
            <a:spLocks noGrp="1"/>
          </p:cNvSpPr>
          <p:nvPr>
            <p:ph idx="1"/>
          </p:nvPr>
        </p:nvSpPr>
        <p:spPr/>
        <p:txBody>
          <a:bodyPr/>
          <a:lstStyle/>
          <a:p>
            <a:pPr>
              <a:buNone/>
            </a:pPr>
            <a:r>
              <a:rPr lang="en-US" dirty="0" smtClean="0"/>
              <a:t>We can rotate the entire coordinate system by multiplying it by a transformation matrix. The following matrices encode a rotation by angle theta around the specified axis.</a:t>
            </a:r>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762000" y="2286000"/>
            <a:ext cx="2946400" cy="3619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If we want to rotate a point </a:t>
            </a:r>
            <a:r>
              <a:rPr lang="en-US" i="1" dirty="0" err="1" smtClean="0"/>
              <a:t>p</a:t>
            </a:r>
            <a:r>
              <a:rPr lang="en-US" dirty="0" smtClean="0"/>
              <a:t> that is pointed to by </a:t>
            </a:r>
            <a:r>
              <a:rPr lang="en-US" b="1" dirty="0" err="1" smtClean="0"/>
              <a:t>v</a:t>
            </a:r>
            <a:r>
              <a:rPr lang="en-US" dirty="0" smtClean="0"/>
              <a:t> around the </a:t>
            </a:r>
            <a:r>
              <a:rPr lang="en-US" dirty="0" err="1" smtClean="0"/>
              <a:t>z</a:t>
            </a:r>
            <a:r>
              <a:rPr lang="en-US" dirty="0" smtClean="0"/>
              <a:t> axis we move the </a:t>
            </a:r>
            <a:r>
              <a:rPr lang="en-US" b="1" dirty="0" err="1" smtClean="0"/>
              <a:t>x</a:t>
            </a:r>
            <a:r>
              <a:rPr lang="en-US" dirty="0" smtClean="0"/>
              <a:t> and </a:t>
            </a:r>
            <a:r>
              <a:rPr lang="en-US" b="1" dirty="0" err="1" smtClean="0"/>
              <a:t>y</a:t>
            </a:r>
            <a:r>
              <a:rPr lang="en-US" dirty="0" smtClean="0"/>
              <a:t> basis vectors in a proportional circular motion.</a:t>
            </a:r>
          </a:p>
          <a:p>
            <a:pPr>
              <a:buNone/>
            </a:pPr>
            <a:endParaRPr lang="en-US" dirty="0" smtClean="0"/>
          </a:p>
          <a:p>
            <a:pPr>
              <a:buNone/>
            </a:pPr>
            <a:r>
              <a:rPr lang="en-US" dirty="0" smtClean="0"/>
              <a:t>Now we can refer to </a:t>
            </a:r>
            <a:r>
              <a:rPr lang="en-US" i="1" dirty="0" err="1" smtClean="0"/>
              <a:t>p</a:t>
            </a:r>
            <a:r>
              <a:rPr lang="en-US" dirty="0" smtClean="0"/>
              <a:t> by this new rotated coordinate system simply by multiplying the vector </a:t>
            </a:r>
            <a:r>
              <a:rPr lang="en-US" b="1" dirty="0" err="1" smtClean="0"/>
              <a:t>v</a:t>
            </a:r>
            <a:r>
              <a:rPr lang="en-US" dirty="0" smtClean="0"/>
              <a:t> by this matrix. This returns a new vector, </a:t>
            </a:r>
            <a:r>
              <a:rPr lang="en-US" b="1" dirty="0" err="1" smtClean="0"/>
              <a:t>u</a:t>
            </a:r>
            <a:r>
              <a:rPr lang="en-US" dirty="0" smtClean="0"/>
              <a:t>.</a:t>
            </a:r>
          </a:p>
          <a:p>
            <a:pPr>
              <a:buNone/>
            </a:pPr>
            <a:endParaRPr lang="en-US" dirty="0" smtClean="0"/>
          </a:p>
          <a:p>
            <a:pPr>
              <a:buNone/>
            </a:pPr>
            <a:r>
              <a:rPr lang="en-US" b="1" dirty="0" err="1" smtClean="0"/>
              <a:t>u</a:t>
            </a:r>
            <a:r>
              <a:rPr lang="en-US" dirty="0" smtClean="0"/>
              <a:t> points to the same location that </a:t>
            </a:r>
            <a:r>
              <a:rPr lang="en-US" b="1" dirty="0" err="1" smtClean="0"/>
              <a:t>v</a:t>
            </a:r>
            <a:r>
              <a:rPr lang="en-US" dirty="0" smtClean="0"/>
              <a:t> points to, that is, </a:t>
            </a:r>
            <a:r>
              <a:rPr lang="en-US" i="1" dirty="0" err="1" smtClean="0"/>
              <a:t>p</a:t>
            </a:r>
            <a:r>
              <a:rPr lang="en-US" dirty="0" smtClean="0"/>
              <a:t>. Now if we use </a:t>
            </a:r>
            <a:r>
              <a:rPr lang="en-US" b="1" dirty="0" err="1" smtClean="0"/>
              <a:t>u</a:t>
            </a:r>
            <a:r>
              <a:rPr lang="en-US" dirty="0" smtClean="0"/>
              <a:t> in our original coordinate system (by multiplying </a:t>
            </a:r>
            <a:r>
              <a:rPr lang="en-US" b="1" dirty="0" err="1" smtClean="0"/>
              <a:t>u</a:t>
            </a:r>
            <a:r>
              <a:rPr lang="en-US" dirty="0" smtClean="0"/>
              <a:t> by our original matrix) we have in effect rotated the point </a:t>
            </a:r>
            <a:r>
              <a:rPr lang="en-US" i="1" dirty="0" err="1" smtClean="0"/>
              <a:t>p</a:t>
            </a:r>
            <a:r>
              <a:rPr lang="en-US" dirty="0" smtClean="0"/>
              <a:t>. </a:t>
            </a:r>
          </a:p>
          <a:p>
            <a:pPr>
              <a:buNone/>
            </a:pPr>
            <a:endParaRPr lang="en-US" dirty="0" smtClean="0"/>
          </a:p>
          <a:p>
            <a:pPr>
              <a:buNone/>
            </a:pPr>
            <a:r>
              <a:rPr lang="en-US" dirty="0" smtClean="0"/>
              <a:t>For example, to rotate the point </a:t>
            </a:r>
            <a:r>
              <a:rPr lang="en-US" i="1" dirty="0" err="1" smtClean="0"/>
              <a:t>p</a:t>
            </a:r>
            <a:r>
              <a:rPr lang="en-US" dirty="0" smtClean="0"/>
              <a:t>=(2,2,0) 45° around the z-axis:</a:t>
            </a:r>
          </a:p>
          <a:p>
            <a:pPr>
              <a:buNone/>
            </a:pPr>
            <a:endParaRPr lang="en-US" dirty="0" smtClean="0"/>
          </a:p>
          <a:p>
            <a:pPr>
              <a:buNone/>
            </a:pPr>
            <a:r>
              <a:rPr lang="en-US" b="1" dirty="0" smtClean="0"/>
              <a:t>A</a:t>
            </a:r>
            <a:r>
              <a:rPr lang="en-US" dirty="0" smtClean="0"/>
              <a:t> = (1 0 0 ; 0 1 0 ; 0 0 1) and </a:t>
            </a:r>
            <a:r>
              <a:rPr lang="en-US" b="1" dirty="0" smtClean="0"/>
              <a:t>R</a:t>
            </a:r>
            <a:r>
              <a:rPr lang="en-US" dirty="0" smtClean="0"/>
              <a:t> = (.707 -.707 0 ; .707 .707 0 ; 0 0 1)</a:t>
            </a:r>
          </a:p>
          <a:p>
            <a:pPr>
              <a:buNone/>
            </a:pPr>
            <a:r>
              <a:rPr lang="en-US" b="1" dirty="0" err="1" smtClean="0"/>
              <a:t>v</a:t>
            </a:r>
            <a:r>
              <a:rPr lang="en-US" dirty="0" smtClean="0"/>
              <a:t> = (2 ; 2 ; 0)</a:t>
            </a:r>
          </a:p>
          <a:p>
            <a:pPr>
              <a:buNone/>
            </a:pPr>
            <a:r>
              <a:rPr lang="en-US" b="1" dirty="0" err="1" smtClean="0"/>
              <a:t>u</a:t>
            </a:r>
            <a:r>
              <a:rPr lang="en-US" dirty="0" smtClean="0"/>
              <a:t> = (</a:t>
            </a:r>
            <a:r>
              <a:rPr lang="en-US" b="1" dirty="0" err="1" smtClean="0"/>
              <a:t>Rv</a:t>
            </a:r>
            <a:r>
              <a:rPr lang="en-US" dirty="0" smtClean="0"/>
              <a:t>) = (2 * .707 + 2 * -.707 + 0 ; 2 * .707 + 2 * .707 + 0 ; 2 * 0 + 2 * 0 + 0 * 1)</a:t>
            </a:r>
          </a:p>
          <a:p>
            <a:pPr>
              <a:buNone/>
            </a:pPr>
            <a:r>
              <a:rPr lang="en-US" dirty="0" smtClean="0"/>
              <a:t>	= (0 ; 2.828 ; 0)</a:t>
            </a:r>
          </a:p>
          <a:p>
            <a:pPr>
              <a:buNone/>
            </a:pPr>
            <a:endParaRPr lang="en-US" dirty="0" smtClean="0"/>
          </a:p>
          <a:p>
            <a:pPr>
              <a:buNone/>
            </a:pPr>
            <a:r>
              <a:rPr lang="en-US" dirty="0" smtClean="0"/>
              <a:t>And (</a:t>
            </a:r>
            <a:r>
              <a:rPr lang="en-US" b="1" dirty="0" smtClean="0"/>
              <a:t>Au</a:t>
            </a:r>
            <a:r>
              <a:rPr lang="en-US" dirty="0" smtClean="0"/>
              <a:t>) = (0 ; 2.828 ; 0) which points to our new rotated location.</a:t>
            </a:r>
          </a:p>
          <a:p>
            <a:pPr>
              <a:buNone/>
            </a:pPr>
            <a:r>
              <a:rPr lang="en-US" dirty="0" smtClean="0"/>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Affine transformation</a:t>
            </a:r>
            <a:endParaRPr lang="en-US" dirty="0"/>
          </a:p>
        </p:txBody>
      </p:sp>
      <p:sp>
        <p:nvSpPr>
          <p:cNvPr id="3" name="Content Placeholder 2"/>
          <p:cNvSpPr>
            <a:spLocks noGrp="1"/>
          </p:cNvSpPr>
          <p:nvPr>
            <p:ph idx="1"/>
          </p:nvPr>
        </p:nvSpPr>
        <p:spPr/>
        <p:txBody>
          <a:bodyPr/>
          <a:lstStyle/>
          <a:p>
            <a:pPr>
              <a:buNone/>
            </a:pPr>
            <a:r>
              <a:rPr lang="en-US" dirty="0" smtClean="0"/>
              <a:t>To simultaneously rotate and translate a point in 3D we need the extra information in the 4x4 affine transformation matrix, where the 4</a:t>
            </a:r>
            <a:r>
              <a:rPr lang="en-US" baseline="30000" dirty="0" smtClean="0"/>
              <a:t>th</a:t>
            </a:r>
            <a:r>
              <a:rPr lang="en-US" dirty="0" smtClean="0"/>
              <a:t> column represents the translation. </a:t>
            </a:r>
          </a:p>
          <a:p>
            <a:pPr>
              <a:buNone/>
            </a:pPr>
            <a:endParaRPr lang="en-US" dirty="0" smtClean="0"/>
          </a:p>
          <a:p>
            <a:pPr>
              <a:buNone/>
            </a:pPr>
            <a:r>
              <a:rPr lang="en-US" dirty="0" smtClean="0"/>
              <a:t>We also need to refer to points in homogeneous coordinates. In vector algebra you don’t usually refer to points per se, you refer to vectors, and vectors only have an orientation and a magnitude– they don’t have a location. The 4</a:t>
            </a:r>
            <a:r>
              <a:rPr lang="en-US" baseline="30000" dirty="0" smtClean="0"/>
              <a:t>th</a:t>
            </a:r>
            <a:r>
              <a:rPr lang="en-US" dirty="0" smtClean="0"/>
              <a:t> component of an homogeneous vector indicates whether or not we are thinking of it as a point or not. In general, we use the </a:t>
            </a:r>
            <a:r>
              <a:rPr lang="en-US" dirty="0" err="1" smtClean="0"/>
              <a:t>ModelView</a:t>
            </a:r>
            <a:r>
              <a:rPr lang="en-US" dirty="0" smtClean="0"/>
              <a:t> to transform points in space, and so in most cases the 4</a:t>
            </a:r>
            <a:r>
              <a:rPr lang="en-US" baseline="30000" dirty="0" smtClean="0"/>
              <a:t>th</a:t>
            </a:r>
            <a:r>
              <a:rPr lang="en-US" dirty="0" smtClean="0"/>
              <a:t> component is 1 to indicate that it is a point.</a:t>
            </a:r>
          </a:p>
          <a:p>
            <a:pPr>
              <a:buNone/>
            </a:pPr>
            <a:r>
              <a:rPr lang="en-US" dirty="0" smtClean="0"/>
              <a:t> </a:t>
            </a:r>
          </a:p>
          <a:p>
            <a:pPr>
              <a:buNone/>
            </a:pPr>
            <a:r>
              <a:rPr lang="en-US" dirty="0" smtClean="0"/>
              <a:t>Homogeneous coordinates are ubiquitous in computer graphics because they solve the problem of representing a translation and projection as a matrix operation.</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Homogeneous coordinates</a:t>
            </a:r>
            <a:endParaRPr lang="en-US" dirty="0"/>
          </a:p>
        </p:txBody>
      </p:sp>
      <p:sp>
        <p:nvSpPr>
          <p:cNvPr id="3" name="Content Placeholder 2"/>
          <p:cNvSpPr>
            <a:spLocks noGrp="1"/>
          </p:cNvSpPr>
          <p:nvPr>
            <p:ph idx="1"/>
          </p:nvPr>
        </p:nvSpPr>
        <p:spPr/>
        <p:txBody>
          <a:bodyPr/>
          <a:lstStyle/>
          <a:p>
            <a:pPr>
              <a:buNone/>
            </a:pPr>
            <a:r>
              <a:rPr lang="en-US" dirty="0" smtClean="0"/>
              <a:t>A 3D point in homogeneous coordinates looks like this has the four elements </a:t>
            </a:r>
            <a:r>
              <a:rPr lang="en-US" dirty="0" err="1" smtClean="0"/>
              <a:t>x</a:t>
            </a:r>
            <a:r>
              <a:rPr lang="en-US" dirty="0" smtClean="0"/>
              <a:t>, </a:t>
            </a:r>
            <a:r>
              <a:rPr lang="en-US" dirty="0" err="1" smtClean="0"/>
              <a:t>y</a:t>
            </a:r>
            <a:r>
              <a:rPr lang="en-US" dirty="0" smtClean="0"/>
              <a:t>, </a:t>
            </a:r>
            <a:r>
              <a:rPr lang="en-US" dirty="0" err="1" smtClean="0"/>
              <a:t>z</a:t>
            </a:r>
            <a:r>
              <a:rPr lang="en-US" dirty="0" smtClean="0"/>
              <a:t>, and </a:t>
            </a:r>
            <a:r>
              <a:rPr lang="en-US" dirty="0" err="1" smtClean="0"/>
              <a:t>w</a:t>
            </a:r>
            <a:r>
              <a:rPr lang="en-US" dirty="0" smtClean="0"/>
              <a:t>.</a:t>
            </a:r>
          </a:p>
          <a:p>
            <a:pPr>
              <a:buNone/>
            </a:pPr>
            <a:endParaRPr lang="en-US" dirty="0" smtClean="0"/>
          </a:p>
          <a:p>
            <a:pPr>
              <a:buNone/>
            </a:pPr>
            <a:r>
              <a:rPr lang="en-US" dirty="0" smtClean="0"/>
              <a:t>To map a point (</a:t>
            </a:r>
            <a:r>
              <a:rPr lang="en-US" dirty="0" err="1" smtClean="0"/>
              <a:t>x</a:t>
            </a:r>
            <a:r>
              <a:rPr lang="en-US" dirty="0" smtClean="0"/>
              <a:t>, </a:t>
            </a:r>
            <a:r>
              <a:rPr lang="en-US" dirty="0" err="1" smtClean="0"/>
              <a:t>y</a:t>
            </a:r>
            <a:r>
              <a:rPr lang="en-US" dirty="0" smtClean="0"/>
              <a:t>, </a:t>
            </a:r>
            <a:r>
              <a:rPr lang="en-US" dirty="0" err="1" smtClean="0"/>
              <a:t>z</a:t>
            </a:r>
            <a:r>
              <a:rPr lang="en-US" dirty="0" smtClean="0"/>
              <a:t>, </a:t>
            </a:r>
            <a:r>
              <a:rPr lang="en-US" dirty="0" err="1" smtClean="0"/>
              <a:t>w</a:t>
            </a:r>
            <a:r>
              <a:rPr lang="en-US" dirty="0" smtClean="0"/>
              <a:t>) in homogeneous coordinates back to normal Euclidian coordinates we divide each component by </a:t>
            </a:r>
            <a:r>
              <a:rPr lang="en-US" dirty="0" err="1" smtClean="0"/>
              <a:t>w</a:t>
            </a:r>
            <a:r>
              <a:rPr lang="en-US" dirty="0" smtClean="0"/>
              <a:t>:</a:t>
            </a:r>
          </a:p>
          <a:p>
            <a:pPr>
              <a:buNone/>
            </a:pPr>
            <a:endParaRPr lang="en-US" dirty="0" smtClean="0"/>
          </a:p>
          <a:p>
            <a:pPr>
              <a:buNone/>
            </a:pPr>
            <a:r>
              <a:rPr lang="en-US" dirty="0" smtClean="0"/>
              <a:t>(</a:t>
            </a:r>
            <a:r>
              <a:rPr lang="en-US" dirty="0" err="1" smtClean="0"/>
              <a:t>x</a:t>
            </a:r>
            <a:r>
              <a:rPr lang="en-US" dirty="0" smtClean="0"/>
              <a:t>’, </a:t>
            </a:r>
            <a:r>
              <a:rPr lang="en-US" dirty="0" err="1" smtClean="0"/>
              <a:t>y</a:t>
            </a:r>
            <a:r>
              <a:rPr lang="en-US" dirty="0" smtClean="0"/>
              <a:t>’, </a:t>
            </a:r>
            <a:r>
              <a:rPr lang="en-US" dirty="0" err="1" smtClean="0"/>
              <a:t>z</a:t>
            </a:r>
            <a:r>
              <a:rPr lang="en-US" dirty="0" smtClean="0"/>
              <a:t>’) = (</a:t>
            </a:r>
            <a:r>
              <a:rPr lang="en-US" dirty="0" err="1" smtClean="0"/>
              <a:t>x/w</a:t>
            </a:r>
            <a:r>
              <a:rPr lang="en-US" dirty="0" smtClean="0"/>
              <a:t>, </a:t>
            </a:r>
            <a:r>
              <a:rPr lang="en-US" dirty="0" err="1" smtClean="0"/>
              <a:t>y/w</a:t>
            </a:r>
            <a:r>
              <a:rPr lang="en-US" dirty="0" smtClean="0"/>
              <a:t>, </a:t>
            </a:r>
            <a:r>
              <a:rPr lang="en-US" dirty="0" err="1" smtClean="0"/>
              <a:t>z/w</a:t>
            </a:r>
            <a:r>
              <a:rPr lang="en-US" dirty="0" smtClean="0"/>
              <a:t>) = (</a:t>
            </a:r>
            <a:r>
              <a:rPr lang="en-US" dirty="0" err="1" smtClean="0"/>
              <a:t>x</a:t>
            </a:r>
            <a:r>
              <a:rPr lang="en-US" dirty="0" smtClean="0"/>
              <a:t>, </a:t>
            </a:r>
            <a:r>
              <a:rPr lang="en-US" dirty="0" err="1" smtClean="0"/>
              <a:t>y</a:t>
            </a:r>
            <a:r>
              <a:rPr lang="en-US" dirty="0" smtClean="0"/>
              <a:t>, </a:t>
            </a:r>
            <a:r>
              <a:rPr lang="en-US" dirty="0" err="1" smtClean="0"/>
              <a:t>z</a:t>
            </a:r>
            <a:r>
              <a:rPr lang="en-US" dirty="0" smtClean="0"/>
              <a:t>, </a:t>
            </a:r>
            <a:r>
              <a:rPr lang="en-US" dirty="0" err="1" smtClean="0"/>
              <a:t>w</a:t>
            </a:r>
            <a:r>
              <a:rPr lang="en-US" dirty="0" smtClean="0"/>
              <a:t>)</a:t>
            </a:r>
          </a:p>
          <a:p>
            <a:pPr>
              <a:buNone/>
            </a:pPr>
            <a:endParaRPr lang="en-US" dirty="0" smtClean="0"/>
          </a:p>
          <a:p>
            <a:pPr>
              <a:buNone/>
            </a:pPr>
            <a:r>
              <a:rPr lang="en-US" dirty="0" smtClean="0"/>
              <a:t>The idea is that anything along a line with the gradient defined by </a:t>
            </a:r>
            <a:r>
              <a:rPr lang="en-US" dirty="0" err="1" smtClean="0"/>
              <a:t>x</a:t>
            </a:r>
            <a:r>
              <a:rPr lang="en-US" dirty="0" smtClean="0"/>
              <a:t>, </a:t>
            </a:r>
            <a:r>
              <a:rPr lang="en-US" dirty="0" err="1" smtClean="0"/>
              <a:t>y</a:t>
            </a:r>
            <a:r>
              <a:rPr lang="en-US" dirty="0" smtClean="0"/>
              <a:t>, and </a:t>
            </a:r>
            <a:r>
              <a:rPr lang="en-US" dirty="0" err="1" smtClean="0"/>
              <a:t>z</a:t>
            </a:r>
            <a:r>
              <a:rPr lang="en-US" dirty="0" smtClean="0"/>
              <a:t> will be projected onto the same point on a specified plane, </a:t>
            </a:r>
            <a:r>
              <a:rPr lang="en-US" dirty="0" err="1" smtClean="0"/>
              <a:t>w</a:t>
            </a:r>
            <a:r>
              <a:rPr lang="en-US" dirty="0" smtClean="0"/>
              <a:t> = 1.</a:t>
            </a:r>
          </a:p>
          <a:p>
            <a:pPr>
              <a:buNone/>
            </a:pPr>
            <a:endParaRPr lang="en-US" dirty="0" smtClean="0"/>
          </a:p>
          <a:p>
            <a:pPr>
              <a:buNone/>
            </a:pPr>
            <a:r>
              <a:rPr lang="en-US" dirty="0" smtClean="0"/>
              <a:t>Thus, for instance, the following points are equivalent:</a:t>
            </a:r>
          </a:p>
          <a:p>
            <a:pPr>
              <a:buNone/>
            </a:pPr>
            <a:endParaRPr lang="en-US" dirty="0" smtClean="0"/>
          </a:p>
          <a:p>
            <a:pPr>
              <a:buNone/>
            </a:pPr>
            <a:r>
              <a:rPr lang="en-US" dirty="0" smtClean="0"/>
              <a:t>(5, -2, 3, .5) and (20, -8, 12, 2), since (</a:t>
            </a:r>
            <a:r>
              <a:rPr lang="en-US" dirty="0" err="1" smtClean="0"/>
              <a:t>x/w</a:t>
            </a:r>
            <a:r>
              <a:rPr lang="en-US" dirty="0" smtClean="0"/>
              <a:t>, </a:t>
            </a:r>
            <a:r>
              <a:rPr lang="en-US" dirty="0" err="1" smtClean="0"/>
              <a:t>y/w</a:t>
            </a:r>
            <a:r>
              <a:rPr lang="en-US" dirty="0" smtClean="0"/>
              <a:t>, </a:t>
            </a:r>
            <a:r>
              <a:rPr lang="en-US" dirty="0" err="1" smtClean="0"/>
              <a:t>z/w</a:t>
            </a:r>
            <a:r>
              <a:rPr lang="en-US" dirty="0" smtClean="0"/>
              <a:t>) both equal (10, -4, 6).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ModelView</a:t>
            </a:r>
            <a:endParaRPr lang="en-US" dirty="0"/>
          </a:p>
        </p:txBody>
      </p:sp>
      <p:sp>
        <p:nvSpPr>
          <p:cNvPr id="3" name="Content Placeholder 2"/>
          <p:cNvSpPr>
            <a:spLocks noGrp="1"/>
          </p:cNvSpPr>
          <p:nvPr>
            <p:ph idx="1"/>
          </p:nvPr>
        </p:nvSpPr>
        <p:spPr/>
        <p:txBody>
          <a:bodyPr/>
          <a:lstStyle/>
          <a:p>
            <a:pPr>
              <a:buNone/>
            </a:pPr>
            <a:r>
              <a:rPr lang="en-US" dirty="0" smtClean="0"/>
              <a:t>The </a:t>
            </a:r>
            <a:r>
              <a:rPr lang="en-US" dirty="0" err="1" smtClean="0"/>
              <a:t>ModelView</a:t>
            </a:r>
            <a:r>
              <a:rPr lang="en-US" dirty="0" smtClean="0"/>
              <a:t> matrix is created by multiplying the Model matrix (which encodes the location and orientation of the world coordinates) with the View matrix (which encodes the location and orientation of the camera) . </a:t>
            </a:r>
          </a:p>
          <a:p>
            <a:pPr>
              <a:buNone/>
            </a:pPr>
            <a:endParaRPr lang="en-US" dirty="0" smtClean="0"/>
          </a:p>
          <a:p>
            <a:pPr>
              <a:buNone/>
            </a:pPr>
            <a:r>
              <a:rPr lang="en-US" dirty="0" smtClean="0"/>
              <a:t>Example:</a:t>
            </a:r>
          </a:p>
          <a:p>
            <a:pPr>
              <a:buNone/>
            </a:pPr>
            <a:endParaRPr lang="en-US" dirty="0" smtClean="0"/>
          </a:p>
          <a:p>
            <a:pPr>
              <a:buNone/>
            </a:pPr>
            <a:r>
              <a:rPr lang="en-US" dirty="0" smtClean="0"/>
              <a:t>We use the standard basis for our world coordinates, and then translate it 10 units to the right.</a:t>
            </a:r>
          </a:p>
          <a:p>
            <a:pPr>
              <a:buNone/>
            </a:pPr>
            <a:endParaRPr lang="en-US" dirty="0" smtClean="0"/>
          </a:p>
          <a:p>
            <a:pPr>
              <a:buNone/>
            </a:pPr>
            <a:r>
              <a:rPr lang="en-US" dirty="0" smtClean="0"/>
              <a:t>We then move the camera 10 units away along the </a:t>
            </a:r>
            <a:r>
              <a:rPr lang="en-US" dirty="0" err="1" smtClean="0"/>
              <a:t>z</a:t>
            </a:r>
            <a:r>
              <a:rPr lang="en-US" dirty="0" smtClean="0"/>
              <a:t> axis and rotate it 45° to the right.</a:t>
            </a:r>
          </a:p>
          <a:p>
            <a:pPr>
              <a:buNone/>
            </a:pPr>
            <a:endParaRPr lang="en-US" dirty="0" smtClean="0"/>
          </a:p>
          <a:p>
            <a:pPr>
              <a:buNone/>
            </a:pPr>
            <a:r>
              <a:rPr lang="en-US" dirty="0" smtClean="0"/>
              <a:t>Question: what does the </a:t>
            </a:r>
            <a:r>
              <a:rPr lang="en-US" dirty="0" err="1" smtClean="0"/>
              <a:t>ModelView</a:t>
            </a:r>
            <a:r>
              <a:rPr lang="en-US" dirty="0" smtClean="0"/>
              <a:t> matrix look like?</a:t>
            </a:r>
          </a:p>
          <a:p>
            <a:pPr>
              <a:buNone/>
            </a:pPr>
            <a:r>
              <a:rPr lang="en-US" dirty="0" smtClean="0"/>
              <a:t>Question: where does the point (5,5,2) appear in eye coordinates?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ModelView</a:t>
            </a:r>
            <a:endParaRPr lang="en-US" dirty="0"/>
          </a:p>
        </p:txBody>
      </p:sp>
      <p:sp>
        <p:nvSpPr>
          <p:cNvPr id="3" name="Content Placeholder 2"/>
          <p:cNvSpPr>
            <a:spLocks noGrp="1"/>
          </p:cNvSpPr>
          <p:nvPr>
            <p:ph idx="1"/>
          </p:nvPr>
        </p:nvSpPr>
        <p:spPr/>
        <p:txBody>
          <a:bodyPr/>
          <a:lstStyle/>
          <a:p>
            <a:pPr>
              <a:buNone/>
            </a:pPr>
            <a:r>
              <a:rPr lang="en-US" dirty="0" smtClean="0"/>
              <a:t>The standard basis </a:t>
            </a:r>
            <a:r>
              <a:rPr lang="en-US" b="1" dirty="0" smtClean="0"/>
              <a:t>A</a:t>
            </a:r>
            <a:r>
              <a:rPr lang="en-US" dirty="0" smtClean="0"/>
              <a:t> = ( 1 0 0 ; 0 1 0 ; 0 0 1 )</a:t>
            </a:r>
          </a:p>
          <a:p>
            <a:pPr>
              <a:buNone/>
            </a:pPr>
            <a:r>
              <a:rPr lang="en-US" dirty="0" smtClean="0"/>
              <a:t>The translation vector </a:t>
            </a:r>
            <a:r>
              <a:rPr lang="en-US" b="1" dirty="0" err="1" smtClean="0"/>
              <a:t>b</a:t>
            </a:r>
            <a:r>
              <a:rPr lang="en-US" dirty="0" smtClean="0"/>
              <a:t> = ( 10 ; 0 ; 0 )</a:t>
            </a:r>
          </a:p>
          <a:p>
            <a:pPr>
              <a:buNone/>
            </a:pPr>
            <a:endParaRPr lang="en-US" dirty="0" smtClean="0"/>
          </a:p>
          <a:p>
            <a:pPr>
              <a:buNone/>
            </a:pPr>
            <a:r>
              <a:rPr lang="en-US" dirty="0" smtClean="0"/>
              <a:t>so our model matrix </a:t>
            </a:r>
            <a:r>
              <a:rPr lang="en-US" b="1" dirty="0" smtClean="0"/>
              <a:t>M</a:t>
            </a:r>
            <a:r>
              <a:rPr lang="en-US" dirty="0" smtClean="0"/>
              <a:t> = ( 1 0 0 10 ; 0 1 0 0 ; 0 0 0 1 ; 0 0 0 1 )</a:t>
            </a:r>
          </a:p>
          <a:p>
            <a:pPr>
              <a:buNone/>
            </a:pPr>
            <a:endParaRPr lang="en-US" dirty="0" smtClean="0"/>
          </a:p>
          <a:p>
            <a:pPr>
              <a:buNone/>
            </a:pPr>
            <a:r>
              <a:rPr lang="en-US" dirty="0" smtClean="0"/>
              <a:t>The 45° rotated basis on the </a:t>
            </a:r>
            <a:r>
              <a:rPr lang="en-US" dirty="0" err="1" smtClean="0"/>
              <a:t>z</a:t>
            </a:r>
            <a:r>
              <a:rPr lang="en-US" dirty="0" smtClean="0"/>
              <a:t> axis </a:t>
            </a:r>
            <a:r>
              <a:rPr lang="en-US" b="1" dirty="0" smtClean="0"/>
              <a:t>A</a:t>
            </a:r>
            <a:r>
              <a:rPr lang="en-US" dirty="0" smtClean="0"/>
              <a:t> = (.707 -.707 0 ; .707 .707 0; 0 0 1) </a:t>
            </a:r>
          </a:p>
          <a:p>
            <a:pPr>
              <a:buNone/>
            </a:pPr>
            <a:r>
              <a:rPr lang="en-US" dirty="0" smtClean="0"/>
              <a:t>The translation vector </a:t>
            </a:r>
            <a:r>
              <a:rPr lang="en-US" b="1" dirty="0" err="1" smtClean="0"/>
              <a:t>b</a:t>
            </a:r>
            <a:r>
              <a:rPr lang="en-US" dirty="0" smtClean="0"/>
              <a:t> = ( 0 ; 0 ; -10 )</a:t>
            </a:r>
          </a:p>
          <a:p>
            <a:pPr>
              <a:buNone/>
            </a:pPr>
            <a:endParaRPr lang="en-US" dirty="0" smtClean="0"/>
          </a:p>
          <a:p>
            <a:pPr>
              <a:buNone/>
            </a:pPr>
            <a:r>
              <a:rPr lang="en-US" dirty="0" smtClean="0"/>
              <a:t>so our view matrix </a:t>
            </a:r>
            <a:r>
              <a:rPr lang="en-US" b="1" dirty="0" smtClean="0"/>
              <a:t>V</a:t>
            </a:r>
            <a:r>
              <a:rPr lang="en-US" dirty="0" smtClean="0"/>
              <a:t> = (.707 -.707 0 0 ; .707 .707 0 0 ; 0 0 1 -10 ; 0 0 0 1)</a:t>
            </a:r>
          </a:p>
          <a:p>
            <a:pPr>
              <a:buNone/>
            </a:pPr>
            <a:endParaRPr lang="en-US" dirty="0" smtClean="0"/>
          </a:p>
          <a:p>
            <a:pPr>
              <a:buNone/>
            </a:pPr>
            <a:r>
              <a:rPr lang="en-US" b="1" dirty="0" smtClean="0"/>
              <a:t>MV</a:t>
            </a:r>
            <a:r>
              <a:rPr lang="en-US" dirty="0" smtClean="0"/>
              <a:t> = ...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ModelView</a:t>
            </a:r>
            <a:endParaRPr lang="en-US" dirty="0"/>
          </a:p>
        </p:txBody>
      </p:sp>
      <p:sp>
        <p:nvSpPr>
          <p:cNvPr id="3" name="Content Placeholder 2"/>
          <p:cNvSpPr>
            <a:spLocks noGrp="1"/>
          </p:cNvSpPr>
          <p:nvPr>
            <p:ph idx="1"/>
          </p:nvPr>
        </p:nvSpPr>
        <p:spPr/>
        <p:txBody>
          <a:bodyPr/>
          <a:lstStyle/>
          <a:p>
            <a:pPr>
              <a:buNone/>
            </a:pPr>
            <a:r>
              <a:rPr lang="en-US" dirty="0" smtClean="0"/>
              <a:t>The point (5, 5, 2) can be found by representing it in homogeneous coordinates and then multiplying it by the </a:t>
            </a:r>
            <a:r>
              <a:rPr lang="en-US" dirty="0" err="1" smtClean="0"/>
              <a:t>ModelView</a:t>
            </a:r>
            <a:r>
              <a:rPr lang="en-US" dirty="0" smtClean="0"/>
              <a:t> matrix. </a:t>
            </a:r>
          </a:p>
          <a:p>
            <a:pPr>
              <a:buNone/>
            </a:pPr>
            <a:endParaRPr lang="en-US" dirty="0" smtClean="0"/>
          </a:p>
          <a:p>
            <a:pPr>
              <a:buNone/>
            </a:pPr>
            <a:r>
              <a:rPr lang="en-US" dirty="0" smtClean="0"/>
              <a:t>So the point in eye coordinates is: ...</a:t>
            </a:r>
          </a:p>
          <a:p>
            <a:pPr>
              <a:buNone/>
            </a:pPr>
            <a:endParaRPr lang="en-US" dirty="0" smtClean="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view frustum</a:t>
            </a:r>
            <a:endParaRPr lang="en-US" dirty="0"/>
          </a:p>
        </p:txBody>
      </p:sp>
      <p:sp>
        <p:nvSpPr>
          <p:cNvPr id="3" name="Content Placeholder 2"/>
          <p:cNvSpPr>
            <a:spLocks noGrp="1"/>
          </p:cNvSpPr>
          <p:nvPr>
            <p:ph idx="1"/>
          </p:nvPr>
        </p:nvSpPr>
        <p:spPr/>
        <p:txBody>
          <a:bodyPr/>
          <a:lstStyle/>
          <a:p>
            <a:pPr>
              <a:buNone/>
            </a:pPr>
            <a:r>
              <a:rPr lang="en-US" dirty="0" smtClean="0"/>
              <a:t>The Projection Matrix defines how much of the world is seen by the </a:t>
            </a:r>
            <a:r>
              <a:rPr lang="en-US" dirty="0" smtClean="0"/>
              <a:t>camera</a:t>
            </a:r>
            <a:r>
              <a:rPr lang="en-US" dirty="0" smtClean="0"/>
              <a:t>. It encodes the </a:t>
            </a:r>
            <a:r>
              <a:rPr lang="en-US" i="1" dirty="0" smtClean="0"/>
              <a:t>frustum</a:t>
            </a:r>
            <a:r>
              <a:rPr lang="en-US" dirty="0" smtClean="0"/>
              <a:t>, the subspace that will be projected onto the screen.</a:t>
            </a:r>
          </a:p>
          <a:p>
            <a:pPr>
              <a:buNone/>
            </a:pPr>
            <a:endParaRPr lang="en-US" dirty="0" smtClean="0"/>
          </a:p>
        </p:txBody>
      </p:sp>
      <p:pic>
        <p:nvPicPr>
          <p:cNvPr id="4" name="Picture 3"/>
          <p:cNvPicPr>
            <a:picLocks noChangeAspect="1"/>
          </p:cNvPicPr>
          <p:nvPr/>
        </p:nvPicPr>
        <p:blipFill>
          <a:blip r:embed="rId2"/>
          <a:stretch>
            <a:fillRect/>
          </a:stretch>
        </p:blipFill>
        <p:spPr>
          <a:xfrm>
            <a:off x="1317734" y="2057400"/>
            <a:ext cx="5997466" cy="4191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a:t>
            </a:r>
            <a:r>
              <a:rPr lang="en-US" dirty="0" smtClean="0"/>
              <a:t> matrix</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This frustum can be created manually by setting the </a:t>
            </a:r>
            <a:r>
              <a:rPr lang="en-US" dirty="0" smtClean="0"/>
              <a:t>left, right, top, bottom, near, and </a:t>
            </a:r>
            <a:r>
              <a:rPr lang="en-US" dirty="0" smtClean="0"/>
              <a:t>far bounds which clip the space along each axis.</a:t>
            </a:r>
          </a:p>
          <a:p>
            <a:pPr>
              <a:buNone/>
            </a:pPr>
            <a:endParaRPr lang="en-US" dirty="0" smtClean="0"/>
          </a:p>
          <a:p>
            <a:pPr>
              <a:buNone/>
            </a:pPr>
            <a:r>
              <a:rPr lang="en-US" dirty="0" smtClean="0"/>
              <a:t>Or it can be created by defining a set of parameters similar to a lens (from which the clipping bounds are then derived).</a:t>
            </a:r>
          </a:p>
          <a:p>
            <a:pPr>
              <a:buNone/>
            </a:pPr>
            <a:endParaRPr lang="en-US" dirty="0" smtClean="0"/>
          </a:p>
          <a:p>
            <a:pPr>
              <a:buNone/>
            </a:pPr>
            <a:r>
              <a:rPr lang="en-US" dirty="0" smtClean="0"/>
              <a:t>The near plane and the far </a:t>
            </a:r>
            <a:r>
              <a:rPr lang="en-US" dirty="0" smtClean="0"/>
              <a:t>plane define </a:t>
            </a:r>
            <a:r>
              <a:rPr lang="en-US" dirty="0" smtClean="0"/>
              <a:t>t</a:t>
            </a:r>
            <a:r>
              <a:rPr lang="en-US" dirty="0" smtClean="0"/>
              <a:t>he </a:t>
            </a:r>
            <a:r>
              <a:rPr lang="en-US" dirty="0" smtClean="0"/>
              <a:t>range of depth in the world that the camera can see. </a:t>
            </a:r>
          </a:p>
          <a:p>
            <a:pPr>
              <a:buNone/>
            </a:pPr>
            <a:endParaRPr lang="en-US" dirty="0" smtClean="0"/>
          </a:p>
          <a:p>
            <a:pPr>
              <a:buNone/>
            </a:pPr>
            <a:r>
              <a:rPr lang="en-US" dirty="0" smtClean="0"/>
              <a:t>The</a:t>
            </a:r>
            <a:r>
              <a:rPr lang="en-US" dirty="0" smtClean="0"/>
              <a:t> vertical field </a:t>
            </a:r>
            <a:r>
              <a:rPr lang="en-US" dirty="0" smtClean="0"/>
              <a:t>of view </a:t>
            </a:r>
            <a:r>
              <a:rPr lang="en-US" dirty="0" smtClean="0"/>
              <a:t>angle, or </a:t>
            </a:r>
            <a:r>
              <a:rPr lang="en-US" dirty="0" err="1" smtClean="0"/>
              <a:t>fovy</a:t>
            </a:r>
            <a:r>
              <a:rPr lang="en-US" dirty="0" smtClean="0"/>
              <a:t>, </a:t>
            </a:r>
            <a:r>
              <a:rPr lang="en-US" dirty="0" smtClean="0"/>
              <a:t>that the camera sees</a:t>
            </a:r>
            <a:r>
              <a:rPr lang="en-US" dirty="0" smtClean="0"/>
              <a:t> </a:t>
            </a:r>
            <a:r>
              <a:rPr lang="en-US" dirty="0" smtClean="0"/>
              <a:t>along the y</a:t>
            </a:r>
            <a:r>
              <a:rPr lang="en-US" dirty="0" smtClean="0"/>
              <a:t>-</a:t>
            </a:r>
            <a:r>
              <a:rPr lang="en-US" dirty="0" smtClean="0"/>
              <a:t>axis defines the top and bottom bounds</a:t>
            </a:r>
            <a:r>
              <a:rPr lang="en-US" dirty="0" smtClean="0"/>
              <a:t>.</a:t>
            </a:r>
            <a:endParaRPr lang="en-US" dirty="0" smtClean="0"/>
          </a:p>
          <a:p>
            <a:pPr>
              <a:buNone/>
            </a:pPr>
            <a:endParaRPr lang="en-US" dirty="0" smtClean="0"/>
          </a:p>
          <a:p>
            <a:pPr>
              <a:buNone/>
            </a:pPr>
            <a:r>
              <a:rPr lang="en-US" dirty="0" smtClean="0"/>
              <a:t>The aspect ratio of the screen which the world will be projected </a:t>
            </a:r>
            <a:r>
              <a:rPr lang="en-US" dirty="0" smtClean="0"/>
              <a:t>on (along with the </a:t>
            </a:r>
            <a:r>
              <a:rPr lang="en-US" dirty="0" err="1" smtClean="0"/>
              <a:t>fovy</a:t>
            </a:r>
            <a:r>
              <a:rPr lang="en-US" dirty="0" smtClean="0"/>
              <a:t>) defines the left </a:t>
            </a:r>
            <a:r>
              <a:rPr lang="en-US" dirty="0" smtClean="0"/>
              <a:t>and right bounds</a:t>
            </a:r>
            <a:r>
              <a:rPr lang="en-US" dirty="0" smtClean="0"/>
              <a:t>. </a:t>
            </a:r>
          </a:p>
          <a:p>
            <a:pPr>
              <a:buNone/>
            </a:pPr>
            <a:endParaRPr lang="en-US" dirty="0" smtClean="0"/>
          </a:p>
          <a:p>
            <a:pPr>
              <a:buNone/>
            </a:pPr>
            <a:r>
              <a:rPr lang="en-US" dirty="0" smtClean="0"/>
              <a:t>Setting these parameters correctly will ensure a </a:t>
            </a:r>
            <a:r>
              <a:rPr lang="en-US" i="1" dirty="0" smtClean="0"/>
              <a:t>perspective</a:t>
            </a:r>
            <a:r>
              <a:rPr lang="en-US" dirty="0" smtClean="0"/>
              <a:t> projection onto the screen.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view frustum</a:t>
            </a:r>
            <a:endParaRPr lang="en-US" dirty="0"/>
          </a:p>
        </p:txBody>
      </p:sp>
      <p:sp>
        <p:nvSpPr>
          <p:cNvPr id="3" name="Content Placeholder 2"/>
          <p:cNvSpPr>
            <a:spLocks noGrp="1"/>
          </p:cNvSpPr>
          <p:nvPr>
            <p:ph idx="1"/>
          </p:nvPr>
        </p:nvSpPr>
        <p:spPr/>
        <p:txBody>
          <a:bodyPr/>
          <a:lstStyle/>
          <a:p>
            <a:pPr>
              <a:buNone/>
            </a:pPr>
            <a:r>
              <a:rPr lang="en-US" dirty="0" smtClean="0"/>
              <a:t>Defining the view frustum using a perspective </a:t>
            </a:r>
            <a:r>
              <a:rPr lang="en-US" dirty="0" smtClean="0"/>
              <a:t>transformation with lens parameters.</a:t>
            </a:r>
            <a:endParaRPr lang="en-US" dirty="0"/>
          </a:p>
        </p:txBody>
      </p:sp>
      <p:pic>
        <p:nvPicPr>
          <p:cNvPr id="4" name="Picture 3"/>
          <p:cNvPicPr>
            <a:picLocks noChangeAspect="1"/>
          </p:cNvPicPr>
          <p:nvPr/>
        </p:nvPicPr>
        <p:blipFill>
          <a:blip r:embed="rId2"/>
          <a:stretch>
            <a:fillRect/>
          </a:stretch>
        </p:blipFill>
        <p:spPr>
          <a:xfrm>
            <a:off x="1005990" y="1694456"/>
            <a:ext cx="6614010" cy="47368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OpenGL – Vertex Transformation</a:t>
            </a:r>
            <a:endParaRPr lang="en-US" dirty="0"/>
          </a:p>
        </p:txBody>
      </p:sp>
      <p:sp>
        <p:nvSpPr>
          <p:cNvPr id="3" name="Content Placeholder 2"/>
          <p:cNvSpPr>
            <a:spLocks noGrp="1"/>
          </p:cNvSpPr>
          <p:nvPr>
            <p:ph idx="1"/>
          </p:nvPr>
        </p:nvSpPr>
        <p:spPr/>
        <p:txBody>
          <a:bodyPr/>
          <a:lstStyle/>
          <a:p>
            <a:pPr>
              <a:buNone/>
            </a:pPr>
            <a:r>
              <a:rPr lang="en-US" dirty="0" smtClean="0"/>
              <a:t>Moving a point in 3D space to a 2D screen…</a:t>
            </a:r>
          </a:p>
          <a:p>
            <a:pPr>
              <a:buNone/>
            </a:pPr>
            <a:endParaRPr lang="en-US" dirty="0"/>
          </a:p>
          <a:p>
            <a:pPr>
              <a:buNone/>
            </a:pPr>
            <a:endParaRPr lang="en-US" dirty="0"/>
          </a:p>
        </p:txBody>
      </p:sp>
      <p:pic>
        <p:nvPicPr>
          <p:cNvPr id="8" name="Picture 7"/>
          <p:cNvPicPr>
            <a:picLocks noChangeAspect="1"/>
          </p:cNvPicPr>
          <p:nvPr/>
        </p:nvPicPr>
        <p:blipFill>
          <a:blip r:embed="rId2"/>
          <a:stretch>
            <a:fillRect/>
          </a:stretch>
        </p:blipFill>
        <p:spPr>
          <a:xfrm>
            <a:off x="1219200" y="1557659"/>
            <a:ext cx="6477000" cy="450986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a:t>
            </a:r>
            <a:r>
              <a:rPr lang="en-US" dirty="0" smtClean="0"/>
              <a:t> matrix</a:t>
            </a:r>
            <a:endParaRPr lang="en-US" dirty="0"/>
          </a:p>
        </p:txBody>
      </p:sp>
      <p:sp>
        <p:nvSpPr>
          <p:cNvPr id="3" name="Content Placeholder 2"/>
          <p:cNvSpPr>
            <a:spLocks noGrp="1"/>
          </p:cNvSpPr>
          <p:nvPr>
            <p:ph idx="1"/>
          </p:nvPr>
        </p:nvSpPr>
        <p:spPr/>
        <p:txBody>
          <a:bodyPr>
            <a:normAutofit/>
          </a:bodyPr>
          <a:lstStyle/>
          <a:p>
            <a:pPr>
              <a:buNone/>
            </a:pPr>
            <a:r>
              <a:rPr lang="en-US" dirty="0" smtClean="0"/>
              <a:t>The near plane and far plane define the distance along the </a:t>
            </a:r>
            <a:r>
              <a:rPr lang="en-US" dirty="0" err="1" smtClean="0"/>
              <a:t>z</a:t>
            </a:r>
            <a:r>
              <a:rPr lang="en-US" dirty="0" smtClean="0"/>
              <a:t> axis from the camera origin. The near plane needs to be a distance &gt; 0 and the far plane needs to be &lt; infinity. Common values are .1 and 100, but it depends on how you decide to position things in the world</a:t>
            </a:r>
            <a:r>
              <a:rPr lang="en-US" dirty="0" smtClean="0"/>
              <a:t>.</a:t>
            </a:r>
          </a:p>
          <a:p>
            <a:pPr>
              <a:buNone/>
            </a:pPr>
            <a:endParaRPr lang="en-US" dirty="0" smtClean="0"/>
          </a:p>
          <a:p>
            <a:pPr>
              <a:buNone/>
            </a:pPr>
            <a:r>
              <a:rPr lang="en-US" dirty="0" smtClean="0"/>
              <a:t>The </a:t>
            </a:r>
            <a:r>
              <a:rPr lang="en-US" dirty="0" err="1" smtClean="0"/>
              <a:t>fovy</a:t>
            </a:r>
            <a:r>
              <a:rPr lang="en-US" dirty="0" smtClean="0"/>
              <a:t> </a:t>
            </a:r>
            <a:r>
              <a:rPr lang="en-US" dirty="0" smtClean="0"/>
              <a:t>defines the</a:t>
            </a:r>
            <a:r>
              <a:rPr lang="en-US" dirty="0" smtClean="0"/>
              <a:t> viewing angle </a:t>
            </a:r>
            <a:r>
              <a:rPr lang="en-US" dirty="0" smtClean="0"/>
              <a:t>from the camera. It needs to be </a:t>
            </a:r>
            <a:r>
              <a:rPr lang="en-US" dirty="0" smtClean="0"/>
              <a:t>&lt;</a:t>
            </a:r>
            <a:r>
              <a:rPr lang="en-US" dirty="0" smtClean="0"/>
              <a:t> 180°, and a value of 45° or 60° is normal and corresponds to the viewing angle of our eyes. The wider it is the more of the world you will display, but, depending on you position things, a wide viewing angle may make your object look cramped and your camera rotations seem unnatural.</a:t>
            </a:r>
          </a:p>
          <a:p>
            <a:pPr>
              <a:buNone/>
            </a:pPr>
            <a:endParaRPr lang="en-US" dirty="0" smtClean="0"/>
          </a:p>
          <a:p>
            <a:pPr>
              <a:buNone/>
            </a:pPr>
            <a:r>
              <a:rPr lang="en-US" dirty="0" smtClean="0"/>
              <a:t>The aspect ratio should equal the screen width / height, otherwise the display along the x-axis will be distorted and also other problem will occur.</a:t>
            </a:r>
          </a:p>
          <a:p>
            <a:pPr>
              <a:buNone/>
            </a:pPr>
            <a:endParaRPr lang="en-US" dirty="0" smtClean="0"/>
          </a:p>
          <a:p>
            <a:pPr>
              <a:buNone/>
            </a:pPr>
            <a:r>
              <a:rPr lang="en-US" dirty="0" smtClean="0"/>
              <a:t>The projection matrix transforms the view “frustum” into a unit cube.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a:t>
            </a:r>
            <a:r>
              <a:rPr lang="en-US" dirty="0" smtClean="0"/>
              <a:t> </a:t>
            </a:r>
            <a:r>
              <a:rPr lang="en-US" dirty="0" smtClean="0"/>
              <a:t>matrix</a:t>
            </a:r>
            <a:endParaRPr lang="en-US" dirty="0"/>
          </a:p>
        </p:txBody>
      </p:sp>
      <p:sp>
        <p:nvSpPr>
          <p:cNvPr id="3" name="Content Placeholder 2"/>
          <p:cNvSpPr>
            <a:spLocks noGrp="1"/>
          </p:cNvSpPr>
          <p:nvPr>
            <p:ph idx="1"/>
          </p:nvPr>
        </p:nvSpPr>
        <p:spPr>
          <a:xfrm>
            <a:off x="457200" y="990600"/>
            <a:ext cx="8229600" cy="5365750"/>
          </a:xfrm>
        </p:spPr>
        <p:txBody>
          <a:bodyPr/>
          <a:lstStyle/>
          <a:p>
            <a:pPr>
              <a:buNone/>
            </a:pPr>
            <a:r>
              <a:rPr lang="en-US" dirty="0" smtClean="0"/>
              <a:t>The actual Projection Matrix looks likes this:</a:t>
            </a:r>
          </a:p>
          <a:p>
            <a:pPr>
              <a:buNone/>
            </a:pPr>
            <a:endParaRPr lang="en-US" dirty="0" smtClean="0"/>
          </a:p>
          <a:p>
            <a:pPr>
              <a:buNone/>
            </a:pPr>
            <a:r>
              <a:rPr lang="en-US" dirty="0" smtClean="0"/>
              <a:t>( 2n / (</a:t>
            </a:r>
            <a:r>
              <a:rPr lang="en-US" dirty="0" err="1" smtClean="0"/>
              <a:t>r</a:t>
            </a:r>
            <a:r>
              <a:rPr lang="en-US" dirty="0" smtClean="0"/>
              <a:t> – </a:t>
            </a:r>
            <a:r>
              <a:rPr lang="en-US" dirty="0" err="1" smtClean="0"/>
              <a:t>l</a:t>
            </a:r>
            <a:r>
              <a:rPr lang="en-US" dirty="0" smtClean="0"/>
              <a:t>) , 0 ,</a:t>
            </a:r>
            <a:r>
              <a:rPr lang="en-US" dirty="0" smtClean="0"/>
              <a:t> 			-</a:t>
            </a:r>
            <a:r>
              <a:rPr lang="en-US" dirty="0" smtClean="0"/>
              <a:t>( (</a:t>
            </a:r>
            <a:r>
              <a:rPr lang="en-US" dirty="0" err="1" smtClean="0"/>
              <a:t>r</a:t>
            </a:r>
            <a:r>
              <a:rPr lang="en-US" dirty="0" smtClean="0"/>
              <a:t> + </a:t>
            </a:r>
            <a:r>
              <a:rPr lang="en-US" dirty="0" err="1" smtClean="0"/>
              <a:t>l</a:t>
            </a:r>
            <a:r>
              <a:rPr lang="en-US" dirty="0" smtClean="0"/>
              <a:t>) / (</a:t>
            </a:r>
            <a:r>
              <a:rPr lang="en-US" dirty="0" err="1" smtClean="0"/>
              <a:t>r</a:t>
            </a:r>
            <a:r>
              <a:rPr lang="en-US" dirty="0" smtClean="0"/>
              <a:t> - </a:t>
            </a:r>
            <a:r>
              <a:rPr lang="en-US" dirty="0" err="1" smtClean="0"/>
              <a:t>l</a:t>
            </a:r>
            <a:r>
              <a:rPr lang="en-US" dirty="0" smtClean="0"/>
              <a:t>) ),</a:t>
            </a:r>
            <a:r>
              <a:rPr lang="en-US" dirty="0" smtClean="0"/>
              <a:t> 		0 </a:t>
            </a:r>
            <a:r>
              <a:rPr lang="en-US" dirty="0" smtClean="0"/>
              <a:t>)</a:t>
            </a:r>
          </a:p>
          <a:p>
            <a:pPr>
              <a:buNone/>
            </a:pPr>
            <a:r>
              <a:rPr lang="en-US" dirty="0" smtClean="0"/>
              <a:t>( 0                  2n / </a:t>
            </a:r>
            <a:r>
              <a:rPr lang="en-US" dirty="0" smtClean="0"/>
              <a:t>(</a:t>
            </a:r>
            <a:r>
              <a:rPr lang="en-US" dirty="0" err="1" smtClean="0"/>
              <a:t>t</a:t>
            </a:r>
            <a:r>
              <a:rPr lang="en-US" dirty="0" smtClean="0"/>
              <a:t> – </a:t>
            </a:r>
            <a:r>
              <a:rPr lang="en-US" dirty="0" err="1" smtClean="0"/>
              <a:t>b</a:t>
            </a:r>
            <a:r>
              <a:rPr lang="en-US" dirty="0" smtClean="0"/>
              <a:t>) </a:t>
            </a:r>
            <a:r>
              <a:rPr lang="en-US" dirty="0" smtClean="0"/>
              <a:t>,</a:t>
            </a:r>
            <a:r>
              <a:rPr lang="en-US" dirty="0" smtClean="0"/>
              <a:t> 	(</a:t>
            </a:r>
            <a:r>
              <a:rPr lang="en-US" dirty="0" err="1" smtClean="0"/>
              <a:t>t</a:t>
            </a:r>
            <a:r>
              <a:rPr lang="en-US" dirty="0" smtClean="0"/>
              <a:t> + </a:t>
            </a:r>
            <a:r>
              <a:rPr lang="en-US" dirty="0" err="1" smtClean="0"/>
              <a:t>b</a:t>
            </a:r>
            <a:r>
              <a:rPr lang="en-US" dirty="0" smtClean="0"/>
              <a:t>) / (</a:t>
            </a:r>
            <a:r>
              <a:rPr lang="en-US" dirty="0" err="1" smtClean="0"/>
              <a:t>t</a:t>
            </a:r>
            <a:r>
              <a:rPr lang="en-US" dirty="0" smtClean="0"/>
              <a:t> - </a:t>
            </a:r>
            <a:r>
              <a:rPr lang="en-US" dirty="0" err="1" smtClean="0"/>
              <a:t>b</a:t>
            </a:r>
            <a:r>
              <a:rPr lang="en-US" dirty="0" smtClean="0"/>
              <a:t>) ,</a:t>
            </a:r>
            <a:r>
              <a:rPr lang="en-US" dirty="0" smtClean="0"/>
              <a:t> 		0 </a:t>
            </a:r>
            <a:r>
              <a:rPr lang="en-US" dirty="0" smtClean="0"/>
              <a:t>)</a:t>
            </a:r>
          </a:p>
          <a:p>
            <a:pPr>
              <a:buNone/>
            </a:pPr>
            <a:r>
              <a:rPr lang="en-US" dirty="0" smtClean="0"/>
              <a:t>( 0                  0 ,                  </a:t>
            </a:r>
            <a:r>
              <a:rPr lang="en-US" dirty="0" smtClean="0"/>
              <a:t> 	(</a:t>
            </a:r>
            <a:r>
              <a:rPr lang="en-US" dirty="0" err="1" smtClean="0"/>
              <a:t>f</a:t>
            </a:r>
            <a:r>
              <a:rPr lang="en-US" dirty="0" smtClean="0"/>
              <a:t> + </a:t>
            </a:r>
            <a:r>
              <a:rPr lang="en-US" dirty="0" err="1" smtClean="0"/>
              <a:t>n</a:t>
            </a:r>
            <a:r>
              <a:rPr lang="en-US" dirty="0" smtClean="0"/>
              <a:t>) / (</a:t>
            </a:r>
            <a:r>
              <a:rPr lang="en-US" dirty="0" err="1" smtClean="0"/>
              <a:t>f</a:t>
            </a:r>
            <a:r>
              <a:rPr lang="en-US" dirty="0" smtClean="0"/>
              <a:t> - </a:t>
            </a:r>
            <a:r>
              <a:rPr lang="en-US" dirty="0" err="1" smtClean="0"/>
              <a:t>n</a:t>
            </a:r>
            <a:r>
              <a:rPr lang="en-US" dirty="0" smtClean="0"/>
              <a:t>) ,</a:t>
            </a:r>
            <a:r>
              <a:rPr lang="en-US" dirty="0" smtClean="0"/>
              <a:t> 		- </a:t>
            </a:r>
            <a:r>
              <a:rPr lang="en-US" dirty="0" smtClean="0"/>
              <a:t>( (2fn) / ( </a:t>
            </a:r>
            <a:r>
              <a:rPr lang="en-US" dirty="0" err="1" smtClean="0"/>
              <a:t>f</a:t>
            </a:r>
            <a:r>
              <a:rPr lang="en-US" dirty="0" smtClean="0"/>
              <a:t> - </a:t>
            </a:r>
            <a:r>
              <a:rPr lang="en-US" dirty="0" err="1" smtClean="0"/>
              <a:t>n</a:t>
            </a:r>
            <a:r>
              <a:rPr lang="en-US" dirty="0" smtClean="0"/>
              <a:t>) ) )</a:t>
            </a:r>
          </a:p>
          <a:p>
            <a:pPr>
              <a:buNone/>
            </a:pPr>
            <a:r>
              <a:rPr lang="en-US" dirty="0" smtClean="0"/>
              <a:t>( 0                  0 ,           </a:t>
            </a:r>
            <a:r>
              <a:rPr lang="en-US" dirty="0" smtClean="0"/>
              <a:t> </a:t>
            </a:r>
            <a:r>
              <a:rPr lang="en-US" dirty="0" smtClean="0"/>
              <a:t>	</a:t>
            </a:r>
            <a:r>
              <a:rPr lang="en-US" dirty="0" smtClean="0"/>
              <a:t>1</a:t>
            </a:r>
            <a:r>
              <a:rPr lang="en-US" dirty="0" smtClean="0"/>
              <a:t>,                      </a:t>
            </a:r>
            <a:r>
              <a:rPr lang="en-US" dirty="0" smtClean="0"/>
              <a:t> 		0 </a:t>
            </a:r>
            <a:r>
              <a:rPr lang="en-US" dirty="0" smtClean="0"/>
              <a:t>)</a:t>
            </a:r>
          </a:p>
          <a:p>
            <a:pPr>
              <a:buNone/>
            </a:pPr>
            <a:endParaRPr lang="en-US" dirty="0" smtClean="0"/>
          </a:p>
          <a:p>
            <a:pPr>
              <a:buNone/>
            </a:pPr>
            <a:r>
              <a:rPr lang="en-US" dirty="0" smtClean="0"/>
              <a:t>Where </a:t>
            </a:r>
            <a:r>
              <a:rPr lang="en-US" dirty="0" err="1" smtClean="0"/>
              <a:t>n</a:t>
            </a:r>
            <a:r>
              <a:rPr lang="en-US" dirty="0" smtClean="0"/>
              <a:t> and </a:t>
            </a:r>
            <a:r>
              <a:rPr lang="en-US" dirty="0" err="1" smtClean="0"/>
              <a:t>f</a:t>
            </a:r>
            <a:r>
              <a:rPr lang="en-US" dirty="0" smtClean="0"/>
              <a:t> are the near and far planes, </a:t>
            </a:r>
            <a:endParaRPr lang="en-US" dirty="0" smtClean="0"/>
          </a:p>
          <a:p>
            <a:pPr>
              <a:buNone/>
            </a:pPr>
            <a:r>
              <a:rPr lang="en-US" dirty="0" smtClean="0"/>
              <a:t>t</a:t>
            </a:r>
            <a:r>
              <a:rPr lang="en-US" dirty="0" smtClean="0"/>
              <a:t> </a:t>
            </a:r>
            <a:r>
              <a:rPr lang="en-US" dirty="0" smtClean="0"/>
              <a:t>and </a:t>
            </a:r>
            <a:r>
              <a:rPr lang="en-US" dirty="0" err="1" smtClean="0"/>
              <a:t>b</a:t>
            </a:r>
            <a:r>
              <a:rPr lang="en-US" dirty="0" smtClean="0"/>
              <a:t> are defined by the </a:t>
            </a:r>
            <a:r>
              <a:rPr lang="en-US" dirty="0" err="1" smtClean="0"/>
              <a:t>fovy</a:t>
            </a:r>
            <a:r>
              <a:rPr lang="en-US" dirty="0" smtClean="0"/>
              <a:t> via the following formula</a:t>
            </a:r>
          </a:p>
          <a:p>
            <a:pPr>
              <a:buNone/>
            </a:pPr>
            <a:r>
              <a:rPr lang="en-US" dirty="0" smtClean="0"/>
              <a:t>And </a:t>
            </a:r>
            <a:r>
              <a:rPr lang="en-US" dirty="0" err="1" smtClean="0"/>
              <a:t>l</a:t>
            </a:r>
            <a:r>
              <a:rPr lang="en-US" dirty="0" smtClean="0"/>
              <a:t> and </a:t>
            </a:r>
            <a:r>
              <a:rPr lang="en-US" dirty="0" err="1" smtClean="0"/>
              <a:t>r</a:t>
            </a:r>
            <a:r>
              <a:rPr lang="en-US" dirty="0" smtClean="0"/>
              <a:t> are further defined by the aspect ratio by the following formula</a:t>
            </a:r>
          </a:p>
          <a:p>
            <a:pPr>
              <a:buNone/>
            </a:pPr>
            <a:endParaRPr lang="en-US" dirty="0" smtClean="0"/>
          </a:p>
          <a:p>
            <a:pPr>
              <a:buNone/>
            </a:pPr>
            <a:r>
              <a:rPr lang="en-US" dirty="0" smtClean="0"/>
              <a:t> </a:t>
            </a:r>
          </a:p>
          <a:p>
            <a:pPr>
              <a:buNone/>
            </a:pPr>
            <a:endParaRPr lang="en-US" dirty="0" smtClean="0"/>
          </a:p>
          <a:p>
            <a:pPr>
              <a:buNone/>
            </a:pPr>
            <a:r>
              <a:rPr lang="en-US"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 matrix</a:t>
            </a:r>
            <a:endParaRPr lang="en-US" dirty="0"/>
          </a:p>
        </p:txBody>
      </p:sp>
      <p:sp>
        <p:nvSpPr>
          <p:cNvPr id="3" name="Content Placeholder 2"/>
          <p:cNvSpPr>
            <a:spLocks noGrp="1"/>
          </p:cNvSpPr>
          <p:nvPr>
            <p:ph idx="1"/>
          </p:nvPr>
        </p:nvSpPr>
        <p:spPr/>
        <p:txBody>
          <a:bodyPr/>
          <a:lstStyle/>
          <a:p>
            <a:pPr>
              <a:buNone/>
            </a:pPr>
            <a:r>
              <a:rPr lang="en-US" dirty="0" smtClean="0"/>
              <a:t>Or, using the lens parameters, we can transform a point into clip coordinates by defining the matrix like so.</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The Projection matrix is set up so that any ray from the camera through the near plane to the far plane will have the same </a:t>
            </a:r>
            <a:r>
              <a:rPr lang="en-US" dirty="0" err="1" smtClean="0"/>
              <a:t>x</a:t>
            </a:r>
            <a:r>
              <a:rPr lang="en-US" dirty="0" smtClean="0"/>
              <a:t> and </a:t>
            </a:r>
            <a:r>
              <a:rPr lang="en-US" dirty="0" err="1" smtClean="0"/>
              <a:t>y</a:t>
            </a:r>
            <a:r>
              <a:rPr lang="en-US" dirty="0" smtClean="0"/>
              <a:t> value in homogeneous coordinates.</a:t>
            </a:r>
          </a:p>
          <a:p>
            <a:pPr>
              <a:buNone/>
            </a:pPr>
            <a:endParaRPr lang="en-US" dirty="0" smtClean="0"/>
          </a:p>
          <a:p>
            <a:pPr>
              <a:buNone/>
            </a:pPr>
            <a:r>
              <a:rPr lang="en-US" dirty="0" smtClean="0"/>
              <a:t>That is, once we divide </a:t>
            </a:r>
            <a:r>
              <a:rPr lang="en-US" dirty="0" err="1" smtClean="0"/>
              <a:t>x/w</a:t>
            </a:r>
            <a:r>
              <a:rPr lang="en-US" dirty="0" smtClean="0"/>
              <a:t> and </a:t>
            </a:r>
            <a:r>
              <a:rPr lang="en-US" dirty="0" err="1" smtClean="0"/>
              <a:t>y/w</a:t>
            </a:r>
            <a:r>
              <a:rPr lang="en-US" dirty="0" smtClean="0"/>
              <a:t>, all points from our eye to the far plane will be projected to the same point on the plane </a:t>
            </a:r>
            <a:r>
              <a:rPr lang="en-US" dirty="0" err="1" smtClean="0"/>
              <a:t>w</a:t>
            </a:r>
            <a:r>
              <a:rPr lang="en-US" dirty="0" smtClean="0"/>
              <a:t> = 1.  </a:t>
            </a:r>
            <a:endParaRPr lang="en-US" dirty="0"/>
          </a:p>
        </p:txBody>
      </p:sp>
      <p:pic>
        <p:nvPicPr>
          <p:cNvPr id="4" name="Picture 3"/>
          <p:cNvPicPr>
            <a:picLocks noChangeAspect="1"/>
          </p:cNvPicPr>
          <p:nvPr/>
        </p:nvPicPr>
        <p:blipFill>
          <a:blip r:embed="rId2"/>
          <a:stretch>
            <a:fillRect/>
          </a:stretch>
        </p:blipFill>
        <p:spPr>
          <a:xfrm>
            <a:off x="762000" y="2286000"/>
            <a:ext cx="7620000" cy="1143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device coordinates &amp; Window coordinates</a:t>
            </a:r>
            <a:endParaRPr lang="en-US" dirty="0"/>
          </a:p>
        </p:txBody>
      </p:sp>
      <p:sp>
        <p:nvSpPr>
          <p:cNvPr id="3" name="Content Placeholder 2"/>
          <p:cNvSpPr>
            <a:spLocks noGrp="1"/>
          </p:cNvSpPr>
          <p:nvPr>
            <p:ph idx="1"/>
          </p:nvPr>
        </p:nvSpPr>
        <p:spPr/>
        <p:txBody>
          <a:bodyPr/>
          <a:lstStyle/>
          <a:p>
            <a:pPr>
              <a:buNone/>
            </a:pPr>
            <a:r>
              <a:rPr lang="en-US" dirty="0" smtClean="0"/>
              <a:t>The division by </a:t>
            </a:r>
            <a:r>
              <a:rPr lang="en-US" dirty="0" err="1" smtClean="0"/>
              <a:t>w</a:t>
            </a:r>
            <a:r>
              <a:rPr lang="en-US" dirty="0" smtClean="0"/>
              <a:t> turns the point in homogeneous clip coordinates into a point in normalized device coordinates. The </a:t>
            </a:r>
            <a:r>
              <a:rPr lang="en-US" dirty="0" err="1" smtClean="0"/>
              <a:t>x</a:t>
            </a:r>
            <a:r>
              <a:rPr lang="en-US" dirty="0" smtClean="0"/>
              <a:t>, </a:t>
            </a:r>
            <a:r>
              <a:rPr lang="en-US" dirty="0" err="1" smtClean="0"/>
              <a:t>y</a:t>
            </a:r>
            <a:r>
              <a:rPr lang="en-US" dirty="0" smtClean="0"/>
              <a:t>, and </a:t>
            </a:r>
            <a:r>
              <a:rPr lang="en-US" dirty="0" err="1" smtClean="0"/>
              <a:t>z</a:t>
            </a:r>
            <a:r>
              <a:rPr lang="en-US" dirty="0" smtClean="0"/>
              <a:t> values will all be between a value of -1 and 1.</a:t>
            </a:r>
          </a:p>
          <a:p>
            <a:pPr>
              <a:buNone/>
            </a:pPr>
            <a:endParaRPr lang="en-US" dirty="0" smtClean="0"/>
          </a:p>
          <a:p>
            <a:pPr>
              <a:buNone/>
            </a:pPr>
            <a:r>
              <a:rPr lang="en-US" dirty="0" smtClean="0"/>
              <a:t>This is an intermediate step that allows us to position our projection onto the screen by simply scaling the </a:t>
            </a:r>
            <a:r>
              <a:rPr lang="en-US" dirty="0" err="1" smtClean="0"/>
              <a:t>x</a:t>
            </a:r>
            <a:r>
              <a:rPr lang="en-US" dirty="0" smtClean="0"/>
              <a:t> and </a:t>
            </a:r>
            <a:r>
              <a:rPr lang="en-US" dirty="0" err="1" smtClean="0"/>
              <a:t>y</a:t>
            </a:r>
            <a:r>
              <a:rPr lang="en-US" dirty="0" smtClean="0"/>
              <a:t> value from our normalized device coordinate to the screen width and screen height. </a:t>
            </a:r>
          </a:p>
          <a:p>
            <a:pPr>
              <a:buNone/>
            </a:pPr>
            <a:endParaRPr lang="en-US" dirty="0" smtClean="0"/>
          </a:p>
          <a:p>
            <a:pPr>
              <a:buNone/>
            </a:pPr>
            <a:r>
              <a:rPr lang="en-US" dirty="0" smtClean="0"/>
              <a:t>That is, we map the -1 </a:t>
            </a:r>
            <a:r>
              <a:rPr lang="en-US" dirty="0" err="1" smtClean="0">
                <a:sym typeface="Wingdings"/>
              </a:rPr>
              <a:t></a:t>
            </a:r>
            <a:r>
              <a:rPr lang="en-US" dirty="0" smtClean="0">
                <a:sym typeface="Wingdings"/>
              </a:rPr>
              <a:t> +1 of the </a:t>
            </a:r>
            <a:r>
              <a:rPr lang="en-US" dirty="0" err="1" smtClean="0"/>
              <a:t>x</a:t>
            </a:r>
            <a:r>
              <a:rPr lang="en-US" dirty="0" smtClean="0"/>
              <a:t> axis to the 0px </a:t>
            </a:r>
            <a:r>
              <a:rPr lang="en-US" dirty="0" err="1" smtClean="0">
                <a:sym typeface="Wingdings"/>
              </a:rPr>
              <a:t></a:t>
            </a:r>
            <a:r>
              <a:rPr lang="en-US" dirty="0" smtClean="0">
                <a:sym typeface="Wingdings"/>
              </a:rPr>
              <a:t> the width of the screen (and the same for the </a:t>
            </a:r>
            <a:r>
              <a:rPr lang="en-US" dirty="0" err="1" smtClean="0">
                <a:sym typeface="Wingdings"/>
              </a:rPr>
              <a:t>y</a:t>
            </a:r>
            <a:r>
              <a:rPr lang="en-US" dirty="0" smtClean="0">
                <a:sym typeface="Wingdings"/>
              </a:rPr>
              <a:t> axis, but using the height).</a:t>
            </a:r>
            <a:r>
              <a:rPr lang="en-US" dirty="0" smtClean="0"/>
              <a:t> </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coordinates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0129" y="1524000"/>
            <a:ext cx="7170871" cy="4495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43000" y="2667000"/>
            <a:ext cx="6815913" cy="22987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676400"/>
            <a:ext cx="6796550" cy="4400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Homogeneous coordinates</a:t>
            </a:r>
            <a:endParaRPr lang="en-US" dirty="0"/>
          </a:p>
        </p:txBody>
      </p:sp>
      <p:sp>
        <p:nvSpPr>
          <p:cNvPr id="3" name="Content Placeholder 2"/>
          <p:cNvSpPr>
            <a:spLocks noGrp="1"/>
          </p:cNvSpPr>
          <p:nvPr>
            <p:ph idx="1"/>
          </p:nvPr>
        </p:nvSpPr>
        <p:spPr/>
        <p:txBody>
          <a:bodyPr/>
          <a:lstStyle/>
          <a:p>
            <a:pPr>
              <a:buNone/>
            </a:pPr>
            <a:r>
              <a:rPr lang="en-US" dirty="0" smtClean="0"/>
              <a:t>Homogeneous coordinates are ubiquitous in computer graphics because they solve the problem of representing a translation and projection as a matrix operation.</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Transforming a vertex</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To transform our 3D point from object coordinates into 2D window coordinates we do the following operations:</a:t>
            </a:r>
          </a:p>
          <a:p>
            <a:pPr>
              <a:buNone/>
            </a:pPr>
            <a:endParaRPr lang="en-US" dirty="0" smtClean="0"/>
          </a:p>
          <a:p>
            <a:pPr>
              <a:buNone/>
            </a:pPr>
            <a:r>
              <a:rPr lang="en-US" dirty="0" smtClean="0"/>
              <a:t>Given a vertex </a:t>
            </a:r>
            <a:r>
              <a:rPr lang="en-US" b="1" dirty="0" err="1" smtClean="0"/>
              <a:t>v</a:t>
            </a:r>
            <a:r>
              <a:rPr lang="en-US" baseline="-25000" dirty="0" err="1" smtClean="0"/>
              <a:t>o</a:t>
            </a:r>
            <a:r>
              <a:rPr lang="en-US" dirty="0" smtClean="0"/>
              <a:t> in object coordinates (</a:t>
            </a:r>
            <a:r>
              <a:rPr lang="en-US" dirty="0" err="1" smtClean="0"/>
              <a:t>x</a:t>
            </a:r>
            <a:r>
              <a:rPr lang="en-US" baseline="-25000" dirty="0" err="1" smtClean="0">
                <a:sym typeface="Wingdings"/>
              </a:rPr>
              <a:t>o</a:t>
            </a:r>
            <a:r>
              <a:rPr lang="en-US" dirty="0" err="1" smtClean="0"/>
              <a:t>,y</a:t>
            </a:r>
            <a:r>
              <a:rPr lang="en-US" baseline="-25000" dirty="0" err="1" smtClean="0">
                <a:sym typeface="Wingdings"/>
              </a:rPr>
              <a:t>o</a:t>
            </a:r>
            <a:r>
              <a:rPr lang="en-US" dirty="0" err="1" smtClean="0"/>
              <a:t>,z</a:t>
            </a:r>
            <a:r>
              <a:rPr lang="en-US" baseline="-25000" dirty="0" err="1" smtClean="0">
                <a:sym typeface="Wingdings"/>
              </a:rPr>
              <a:t>o</a:t>
            </a:r>
            <a:r>
              <a:rPr lang="en-US" dirty="0" err="1" smtClean="0"/>
              <a:t>,w</a:t>
            </a:r>
            <a:r>
              <a:rPr lang="en-US" baseline="-25000" dirty="0" err="1" smtClean="0">
                <a:sym typeface="Wingdings"/>
              </a:rPr>
              <a:t>o</a:t>
            </a:r>
            <a:r>
              <a:rPr lang="en-US" dirty="0" smtClean="0">
                <a:sym typeface="Wingdings"/>
              </a:rPr>
              <a:t>), where </a:t>
            </a:r>
            <a:r>
              <a:rPr lang="en-US" dirty="0" err="1" smtClean="0"/>
              <a:t>w</a:t>
            </a:r>
            <a:r>
              <a:rPr lang="en-US" baseline="-25000" dirty="0" err="1" smtClean="0">
                <a:sym typeface="Wingdings"/>
              </a:rPr>
              <a:t>o</a:t>
            </a:r>
            <a:r>
              <a:rPr lang="en-US" baseline="-25000" dirty="0" smtClean="0">
                <a:sym typeface="Wingdings"/>
              </a:rPr>
              <a:t> </a:t>
            </a:r>
            <a:r>
              <a:rPr lang="en-US" dirty="0" smtClean="0">
                <a:sym typeface="Wingdings"/>
              </a:rPr>
              <a:t>is always 1. </a:t>
            </a:r>
            <a:endParaRPr lang="en-US" dirty="0" smtClean="0"/>
          </a:p>
          <a:p>
            <a:pPr>
              <a:buNone/>
            </a:pPr>
            <a:endParaRPr lang="en-US" dirty="0" smtClean="0"/>
          </a:p>
          <a:p>
            <a:pPr marL="457200" indent="-457200">
              <a:buNone/>
            </a:pPr>
            <a:r>
              <a:rPr lang="en-US" dirty="0" smtClean="0"/>
              <a:t>Put the object point into eye coordinates by multiplying it by the MODELVIEW matrix </a:t>
            </a:r>
            <a:r>
              <a:rPr lang="en-US" b="1" dirty="0" smtClean="0"/>
              <a:t>M</a:t>
            </a:r>
            <a:r>
              <a:rPr lang="en-US" dirty="0" smtClean="0"/>
              <a:t> (which concatenates the transformation from object coordinates </a:t>
            </a:r>
            <a:r>
              <a:rPr lang="en-US" dirty="0" err="1" smtClean="0">
                <a:sym typeface="Wingdings"/>
              </a:rPr>
              <a:t></a:t>
            </a:r>
            <a:r>
              <a:rPr lang="en-US" dirty="0" smtClean="0">
                <a:sym typeface="Wingdings"/>
              </a:rPr>
              <a:t> world coordinates </a:t>
            </a:r>
            <a:r>
              <a:rPr lang="en-US" dirty="0" err="1" smtClean="0">
                <a:sym typeface="Wingdings"/>
              </a:rPr>
              <a:t></a:t>
            </a:r>
            <a:r>
              <a:rPr lang="en-US" dirty="0" smtClean="0">
                <a:sym typeface="Wingdings"/>
              </a:rPr>
              <a:t> eye coordinates)…</a:t>
            </a:r>
          </a:p>
          <a:p>
            <a:pPr marL="457200" indent="-457200">
              <a:buNone/>
            </a:pPr>
            <a:endParaRPr lang="en-US" dirty="0" smtClean="0">
              <a:sym typeface="Wingdings"/>
            </a:endParaRPr>
          </a:p>
          <a:p>
            <a:pPr marL="457200" indent="-457200">
              <a:buNone/>
            </a:pPr>
            <a:r>
              <a:rPr lang="en-US" dirty="0" smtClean="0">
                <a:sym typeface="Wingdings"/>
              </a:rPr>
              <a:t>	</a:t>
            </a:r>
            <a:r>
              <a:rPr lang="en-US" b="1" dirty="0" err="1" smtClean="0">
                <a:sym typeface="Wingdings"/>
              </a:rPr>
              <a:t>v</a:t>
            </a:r>
            <a:r>
              <a:rPr lang="en-US" baseline="-25000" dirty="0" err="1" smtClean="0">
                <a:sym typeface="Wingdings"/>
              </a:rPr>
              <a:t>e</a:t>
            </a:r>
            <a:r>
              <a:rPr lang="en-US" dirty="0" smtClean="0">
                <a:sym typeface="Wingdings"/>
              </a:rPr>
              <a:t> = </a:t>
            </a:r>
            <a:r>
              <a:rPr lang="en-US" b="1" dirty="0" err="1" smtClean="0">
                <a:sym typeface="Wingdings"/>
              </a:rPr>
              <a:t>Mv</a:t>
            </a:r>
            <a:r>
              <a:rPr lang="en-US" baseline="-25000" dirty="0" err="1" smtClean="0">
                <a:sym typeface="Wingdings"/>
              </a:rPr>
              <a:t>o</a:t>
            </a:r>
            <a:endParaRPr lang="en-US" baseline="-25000" dirty="0" smtClean="0">
              <a:sym typeface="Wingdings"/>
            </a:endParaRPr>
          </a:p>
          <a:p>
            <a:pPr marL="457200" indent="-457200">
              <a:buNone/>
            </a:pPr>
            <a:endParaRPr lang="en-US" dirty="0" smtClean="0">
              <a:sym typeface="Wingdings"/>
            </a:endParaRPr>
          </a:p>
          <a:p>
            <a:pPr marL="457200" indent="-457200">
              <a:buNone/>
            </a:pPr>
            <a:r>
              <a:rPr lang="en-US" dirty="0" smtClean="0">
                <a:sym typeface="Wingdings"/>
              </a:rPr>
              <a:t>Put the vertex into clip coordinates by multiplying it by the PROJECTION matrix P</a:t>
            </a:r>
          </a:p>
          <a:p>
            <a:pPr marL="457200" indent="-457200">
              <a:buNone/>
            </a:pPr>
            <a:endParaRPr lang="en-US" dirty="0" smtClean="0">
              <a:sym typeface="Wingdings"/>
            </a:endParaRPr>
          </a:p>
          <a:p>
            <a:pPr marL="457200" indent="-457200">
              <a:buNone/>
            </a:pPr>
            <a:r>
              <a:rPr lang="en-US" dirty="0" smtClean="0">
                <a:sym typeface="Wingdings"/>
              </a:rPr>
              <a:t>	</a:t>
            </a:r>
            <a:r>
              <a:rPr lang="en-US" b="1" dirty="0" err="1" smtClean="0">
                <a:sym typeface="Wingdings"/>
              </a:rPr>
              <a:t>v</a:t>
            </a:r>
            <a:r>
              <a:rPr lang="en-US" baseline="-25000" dirty="0" err="1" smtClean="0">
                <a:sym typeface="Wingdings"/>
              </a:rPr>
              <a:t>c</a:t>
            </a:r>
            <a:r>
              <a:rPr lang="en-US" dirty="0" smtClean="0">
                <a:sym typeface="Wingdings"/>
              </a:rPr>
              <a:t> = </a:t>
            </a:r>
            <a:r>
              <a:rPr lang="en-US" b="1" dirty="0" err="1" smtClean="0">
                <a:sym typeface="Wingdings"/>
              </a:rPr>
              <a:t>Pv</a:t>
            </a:r>
            <a:r>
              <a:rPr lang="en-US" baseline="-25000" dirty="0" err="1" smtClean="0">
                <a:sym typeface="Wingdings"/>
              </a:rPr>
              <a:t>e</a:t>
            </a:r>
            <a:endParaRPr lang="en-US" baseline="-25000" dirty="0" smtClean="0">
              <a:sym typeface="Wingdings"/>
            </a:endParaRPr>
          </a:p>
          <a:p>
            <a:pPr marL="457200" indent="-457200">
              <a:buNone/>
            </a:pPr>
            <a:endParaRPr lang="en-US" dirty="0" smtClean="0">
              <a:sym typeface="Wingdings"/>
            </a:endParaRPr>
          </a:p>
          <a:p>
            <a:pPr marL="457200" indent="-457200">
              <a:buNone/>
            </a:pPr>
            <a:r>
              <a:rPr lang="en-US" dirty="0" smtClean="0">
                <a:sym typeface="Wingdings"/>
              </a:rPr>
              <a:t>Put the vertex into normalized device coordinates by dividing by the </a:t>
            </a:r>
            <a:r>
              <a:rPr lang="en-US" dirty="0" err="1" smtClean="0">
                <a:sym typeface="Wingdings"/>
              </a:rPr>
              <a:t>w</a:t>
            </a:r>
            <a:r>
              <a:rPr lang="en-US" baseline="-25000" dirty="0" err="1" smtClean="0">
                <a:sym typeface="Wingdings"/>
              </a:rPr>
              <a:t>c</a:t>
            </a:r>
            <a:r>
              <a:rPr lang="en-US" dirty="0" smtClean="0">
                <a:sym typeface="Wingdings"/>
              </a:rPr>
              <a:t> value of </a:t>
            </a:r>
            <a:r>
              <a:rPr lang="en-US" b="1" dirty="0" err="1" smtClean="0">
                <a:sym typeface="Wingdings"/>
              </a:rPr>
              <a:t>v</a:t>
            </a:r>
            <a:r>
              <a:rPr lang="en-US" baseline="-25000" dirty="0" err="1" smtClean="0">
                <a:sym typeface="Wingdings"/>
              </a:rPr>
              <a:t>c</a:t>
            </a:r>
            <a:r>
              <a:rPr lang="en-US" dirty="0" smtClean="0">
                <a:sym typeface="Wingdings"/>
              </a:rPr>
              <a:t>.</a:t>
            </a:r>
          </a:p>
          <a:p>
            <a:pPr marL="457200" indent="-457200">
              <a:buNone/>
            </a:pPr>
            <a:endParaRPr lang="en-US" dirty="0" smtClean="0">
              <a:sym typeface="Wingdings"/>
            </a:endParaRPr>
          </a:p>
          <a:p>
            <a:pPr marL="457200" indent="-457200">
              <a:buNone/>
            </a:pPr>
            <a:r>
              <a:rPr lang="en-US" dirty="0" smtClean="0">
                <a:sym typeface="Wingdings"/>
              </a:rPr>
              <a:t> 	</a:t>
            </a:r>
            <a:r>
              <a:rPr lang="en-US" b="1" dirty="0" err="1" smtClean="0">
                <a:sym typeface="Wingdings"/>
              </a:rPr>
              <a:t>v</a:t>
            </a:r>
            <a:r>
              <a:rPr lang="en-US" baseline="-25000" dirty="0" err="1" smtClean="0">
                <a:sym typeface="Wingdings"/>
              </a:rPr>
              <a:t>d</a:t>
            </a:r>
            <a:r>
              <a:rPr lang="en-US" dirty="0" smtClean="0">
                <a:sym typeface="Wingdings"/>
              </a:rPr>
              <a:t> =  (</a:t>
            </a:r>
            <a:r>
              <a:rPr lang="en-US" dirty="0" err="1" smtClean="0">
                <a:sym typeface="Wingdings"/>
              </a:rPr>
              <a:t>x</a:t>
            </a:r>
            <a:r>
              <a:rPr lang="en-US" baseline="-25000" dirty="0" err="1" smtClean="0">
                <a:sym typeface="Wingdings"/>
              </a:rPr>
              <a:t>c</a:t>
            </a:r>
            <a:r>
              <a:rPr lang="en-US" dirty="0" smtClean="0">
                <a:sym typeface="Wingdings"/>
              </a:rPr>
              <a:t> / </a:t>
            </a:r>
            <a:r>
              <a:rPr lang="en-US" dirty="0" err="1" smtClean="0">
                <a:sym typeface="Wingdings"/>
              </a:rPr>
              <a:t>w</a:t>
            </a:r>
            <a:r>
              <a:rPr lang="en-US" baseline="-25000" dirty="0" err="1" smtClean="0">
                <a:sym typeface="Wingdings"/>
              </a:rPr>
              <a:t>c</a:t>
            </a:r>
            <a:r>
              <a:rPr lang="en-US" dirty="0" smtClean="0">
                <a:sym typeface="Wingdings"/>
              </a:rPr>
              <a:t>, </a:t>
            </a:r>
            <a:r>
              <a:rPr lang="en-US" dirty="0" err="1" smtClean="0">
                <a:sym typeface="Wingdings"/>
              </a:rPr>
              <a:t>y</a:t>
            </a:r>
            <a:r>
              <a:rPr lang="en-US" baseline="-25000" dirty="0" err="1" smtClean="0">
                <a:sym typeface="Wingdings"/>
              </a:rPr>
              <a:t>c</a:t>
            </a:r>
            <a:r>
              <a:rPr lang="en-US" dirty="0" smtClean="0">
                <a:sym typeface="Wingdings"/>
              </a:rPr>
              <a:t> / </a:t>
            </a:r>
            <a:r>
              <a:rPr lang="en-US" dirty="0" err="1" smtClean="0">
                <a:sym typeface="Wingdings"/>
              </a:rPr>
              <a:t>w</a:t>
            </a:r>
            <a:r>
              <a:rPr lang="en-US" baseline="-25000" dirty="0" err="1" smtClean="0">
                <a:sym typeface="Wingdings"/>
              </a:rPr>
              <a:t>c</a:t>
            </a:r>
            <a:r>
              <a:rPr lang="en-US" baseline="-25000" dirty="0" smtClean="0">
                <a:sym typeface="Wingdings"/>
              </a:rPr>
              <a:t>, </a:t>
            </a:r>
            <a:r>
              <a:rPr lang="en-US" dirty="0" err="1" smtClean="0">
                <a:sym typeface="Wingdings"/>
              </a:rPr>
              <a:t>z</a:t>
            </a:r>
            <a:r>
              <a:rPr lang="en-US" baseline="-25000" dirty="0" err="1" smtClean="0">
                <a:sym typeface="Wingdings"/>
              </a:rPr>
              <a:t>c</a:t>
            </a:r>
            <a:r>
              <a:rPr lang="en-US" dirty="0" smtClean="0">
                <a:sym typeface="Wingdings"/>
              </a:rPr>
              <a:t> / </a:t>
            </a:r>
            <a:r>
              <a:rPr lang="en-US" dirty="0" err="1" smtClean="0">
                <a:sym typeface="Wingdings"/>
              </a:rPr>
              <a:t>w</a:t>
            </a:r>
            <a:r>
              <a:rPr lang="en-US" baseline="-25000" dirty="0" err="1" smtClean="0">
                <a:sym typeface="Wingdings"/>
              </a:rPr>
              <a:t>c</a:t>
            </a:r>
            <a:r>
              <a:rPr lang="en-US" dirty="0" smtClean="0">
                <a:sym typeface="Wingdings"/>
              </a:rPr>
              <a:t>)</a:t>
            </a:r>
          </a:p>
          <a:p>
            <a:pPr marL="457200" indent="-457200">
              <a:buNone/>
            </a:pPr>
            <a:endParaRPr lang="en-US" dirty="0" smtClean="0">
              <a:sym typeface="Wingdings"/>
            </a:endParaRPr>
          </a:p>
          <a:p>
            <a:pPr marL="457200" indent="-457200">
              <a:buNone/>
            </a:pPr>
            <a:r>
              <a:rPr lang="en-US" dirty="0" smtClean="0">
                <a:sym typeface="Wingdings"/>
              </a:rPr>
              <a:t>Put the vertex into screen space by scaling </a:t>
            </a:r>
            <a:r>
              <a:rPr lang="en-US" dirty="0" err="1" smtClean="0">
                <a:sym typeface="Wingdings"/>
              </a:rPr>
              <a:t>x</a:t>
            </a:r>
            <a:r>
              <a:rPr lang="en-US" baseline="-25000" dirty="0" err="1" smtClean="0">
                <a:sym typeface="Wingdings"/>
              </a:rPr>
              <a:t>c</a:t>
            </a:r>
            <a:r>
              <a:rPr lang="en-US" dirty="0" smtClean="0">
                <a:sym typeface="Wingdings"/>
              </a:rPr>
              <a:t> and </a:t>
            </a:r>
            <a:r>
              <a:rPr lang="en-US" dirty="0" err="1" smtClean="0">
                <a:sym typeface="Wingdings"/>
              </a:rPr>
              <a:t>y</a:t>
            </a:r>
            <a:r>
              <a:rPr lang="en-US" baseline="-25000" dirty="0" err="1" smtClean="0">
                <a:sym typeface="Wingdings"/>
              </a:rPr>
              <a:t>c</a:t>
            </a:r>
            <a:r>
              <a:rPr lang="en-US" dirty="0" smtClean="0">
                <a:sym typeface="Wingdings"/>
              </a:rPr>
              <a:t> by the width and height of the screen. </a:t>
            </a:r>
          </a:p>
          <a:p>
            <a:pPr marL="457200" indent="-457200">
              <a:buNone/>
            </a:pPr>
            <a:r>
              <a:rPr lang="en-US" dirty="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OpenGL – Coordinate systems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The Object or Local coordinate system is defined in terms of the Geometry itself. The origin is usually the center or the lower-left of the object.</a:t>
            </a:r>
          </a:p>
          <a:p>
            <a:pPr>
              <a:buNone/>
            </a:pPr>
            <a:endParaRPr lang="en-US" dirty="0" smtClean="0"/>
          </a:p>
          <a:p>
            <a:pPr>
              <a:buNone/>
            </a:pPr>
            <a:r>
              <a:rPr lang="en-US" dirty="0" smtClean="0"/>
              <a:t>The Model or World coordinate system defines the </a:t>
            </a:r>
            <a:r>
              <a:rPr lang="en-US" dirty="0" err="1" smtClean="0"/>
              <a:t>x</a:t>
            </a:r>
            <a:r>
              <a:rPr lang="en-US" dirty="0" smtClean="0"/>
              <a:t>, </a:t>
            </a:r>
            <a:r>
              <a:rPr lang="en-US" dirty="0" err="1" smtClean="0"/>
              <a:t>y</a:t>
            </a:r>
            <a:r>
              <a:rPr lang="en-US" dirty="0" smtClean="0"/>
              <a:t>, and </a:t>
            </a:r>
            <a:r>
              <a:rPr lang="en-US" dirty="0" err="1" smtClean="0"/>
              <a:t>z</a:t>
            </a:r>
            <a:r>
              <a:rPr lang="en-US" dirty="0" smtClean="0"/>
              <a:t> axes which serve as a basis for the 3D space. Where is the origin? Which way is up?</a:t>
            </a:r>
          </a:p>
          <a:p>
            <a:pPr>
              <a:buNone/>
            </a:pPr>
            <a:endParaRPr lang="en-US" dirty="0" smtClean="0"/>
          </a:p>
          <a:p>
            <a:pPr>
              <a:buNone/>
            </a:pPr>
            <a:r>
              <a:rPr lang="en-US" dirty="0" smtClean="0"/>
              <a:t>The Eye, Camera, or View coordinate system defines another set of </a:t>
            </a:r>
            <a:r>
              <a:rPr lang="en-US" dirty="0" err="1" smtClean="0"/>
              <a:t>x</a:t>
            </a:r>
            <a:r>
              <a:rPr lang="en-US" dirty="0" smtClean="0"/>
              <a:t>, </a:t>
            </a:r>
            <a:r>
              <a:rPr lang="en-US" dirty="0" err="1" smtClean="0"/>
              <a:t>y</a:t>
            </a:r>
            <a:r>
              <a:rPr lang="en-US" dirty="0" smtClean="0"/>
              <a:t>, and </a:t>
            </a:r>
            <a:r>
              <a:rPr lang="en-US" dirty="0" err="1" smtClean="0"/>
              <a:t>z</a:t>
            </a:r>
            <a:r>
              <a:rPr lang="en-US" dirty="0" smtClean="0"/>
              <a:t> axes which server as a different basis for the 3D space. The camera is always positioned at the origin of this coordinate system.</a:t>
            </a:r>
          </a:p>
          <a:p>
            <a:pPr>
              <a:buNone/>
            </a:pPr>
            <a:endParaRPr lang="en-US" dirty="0" smtClean="0"/>
          </a:p>
          <a:p>
            <a:pPr>
              <a:buNone/>
            </a:pPr>
            <a:r>
              <a:rPr lang="en-US" dirty="0" smtClean="0"/>
              <a:t>The Clip coordinate system describes the bounded view of the visible by the camera in terms of both the “lens” of the camera, its “depth of focus”, and the aspect ratio of the screen bounds.</a:t>
            </a:r>
          </a:p>
          <a:p>
            <a:pPr>
              <a:buNone/>
            </a:pPr>
            <a:endParaRPr lang="en-US" dirty="0" smtClean="0"/>
          </a:p>
          <a:p>
            <a:pPr>
              <a:buNone/>
            </a:pPr>
            <a:r>
              <a:rPr lang="en-US" dirty="0" smtClean="0"/>
              <a:t>The  Normalized Device coordinates is the same view normalized from -1 to +1 along each axis.</a:t>
            </a:r>
          </a:p>
          <a:p>
            <a:pPr>
              <a:buNone/>
            </a:pPr>
            <a:endParaRPr lang="en-US" dirty="0" smtClean="0"/>
          </a:p>
          <a:p>
            <a:pPr>
              <a:buNone/>
            </a:pPr>
            <a:r>
              <a:rPr lang="en-US" dirty="0" smtClean="0"/>
              <a:t>The Window coordinates are these </a:t>
            </a:r>
            <a:r>
              <a:rPr lang="en-US" dirty="0" err="1" smtClean="0"/>
              <a:t>x</a:t>
            </a:r>
            <a:r>
              <a:rPr lang="en-US" dirty="0" smtClean="0"/>
              <a:t> and </a:t>
            </a:r>
            <a:r>
              <a:rPr lang="en-US" dirty="0" err="1" smtClean="0"/>
              <a:t>y</a:t>
            </a:r>
            <a:r>
              <a:rPr lang="en-US" dirty="0" smtClean="0"/>
              <a:t> coordinates positioned within the screen bounds. The </a:t>
            </a:r>
            <a:r>
              <a:rPr lang="en-US" dirty="0" err="1" smtClean="0"/>
              <a:t>z</a:t>
            </a:r>
            <a:r>
              <a:rPr lang="en-US" dirty="0" smtClean="0"/>
              <a:t> is used for depth-testing and is bound between 0 and 1. </a:t>
            </a:r>
          </a:p>
          <a:p>
            <a:pPr>
              <a:buNone/>
            </a:pPr>
            <a:r>
              <a:rPr lang="en-US" dirty="0" smtClean="0"/>
              <a: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Transforming a vertex</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Let’s say we have a point at (2,-2,0) and a camera pointing to the origin of the world positioned at (0,0,-10) with a </a:t>
            </a:r>
            <a:r>
              <a:rPr lang="en-US" dirty="0" err="1" smtClean="0"/>
              <a:t>fov</a:t>
            </a:r>
            <a:r>
              <a:rPr lang="en-US" dirty="0" smtClean="0"/>
              <a:t> of 45, a screen </a:t>
            </a:r>
            <a:r>
              <a:rPr lang="en-US" dirty="0" err="1" smtClean="0"/>
              <a:t>w/h</a:t>
            </a:r>
            <a:r>
              <a:rPr lang="en-US" dirty="0" smtClean="0"/>
              <a:t> of 600/400, and a defined near and far point at .001 and 1000 respectively. Where on the screen will the point end up?</a:t>
            </a:r>
          </a:p>
          <a:p>
            <a:pPr>
              <a:buNone/>
            </a:pPr>
            <a:endParaRPr lang="en-US" dirty="0" smtClean="0"/>
          </a:p>
          <a:p>
            <a:pPr>
              <a:buNone/>
            </a:pPr>
            <a:r>
              <a:rPr lang="en-US" dirty="0" smtClean="0"/>
              <a:t>V</a:t>
            </a:r>
            <a:r>
              <a:rPr lang="en-US" baseline="-25000" dirty="0" smtClean="0"/>
              <a:t>o </a:t>
            </a:r>
            <a:r>
              <a:rPr lang="en-US" dirty="0" smtClean="0"/>
              <a:t>= (2,2,0,1)</a:t>
            </a:r>
          </a:p>
          <a:p>
            <a:pPr>
              <a:buNone/>
            </a:pPr>
            <a:r>
              <a:rPr lang="en-US" dirty="0" smtClean="0"/>
              <a:t>M = </a:t>
            </a:r>
          </a:p>
          <a:p>
            <a:pPr>
              <a:buNone/>
            </a:pPr>
            <a:r>
              <a:rPr lang="en-US" dirty="0" smtClean="0"/>
              <a:t>	(1, 0, 0, 0) </a:t>
            </a:r>
          </a:p>
          <a:p>
            <a:pPr>
              <a:buNone/>
            </a:pPr>
            <a:r>
              <a:rPr lang="en-US" dirty="0" smtClean="0"/>
              <a:t>	(0, 1, 0, 0)</a:t>
            </a:r>
          </a:p>
          <a:p>
            <a:pPr>
              <a:buNone/>
            </a:pPr>
            <a:r>
              <a:rPr lang="en-US" dirty="0" smtClean="0"/>
              <a:t>	(0, 0, 1, -5)</a:t>
            </a:r>
          </a:p>
          <a:p>
            <a:pPr>
              <a:buNone/>
            </a:pPr>
            <a:r>
              <a:rPr lang="en-US" dirty="0" smtClean="0"/>
              <a:t>	(0, 0, 0, 1)</a:t>
            </a:r>
          </a:p>
          <a:p>
            <a:pPr>
              <a:buNone/>
            </a:pPr>
            <a:r>
              <a:rPr lang="en-US" dirty="0" smtClean="0"/>
              <a:t>P = </a:t>
            </a:r>
          </a:p>
          <a:p>
            <a:pPr>
              <a:buNone/>
            </a:pPr>
            <a:r>
              <a:rPr lang="en-US" dirty="0" smtClean="0"/>
              <a:t>	(1.6095, 0, 0 ,0)</a:t>
            </a:r>
          </a:p>
          <a:p>
            <a:pPr>
              <a:buNone/>
            </a:pPr>
            <a:r>
              <a:rPr lang="en-US" dirty="0" smtClean="0"/>
              <a:t>	(0, 2.4142, 0, 0)</a:t>
            </a:r>
          </a:p>
          <a:p>
            <a:pPr>
              <a:buNone/>
            </a:pPr>
            <a:r>
              <a:rPr lang="en-US" dirty="0" smtClean="0"/>
              <a:t>	(0, 0, -1.00002, -0.002)</a:t>
            </a:r>
          </a:p>
          <a:p>
            <a:pPr>
              <a:buNone/>
            </a:pPr>
            <a:r>
              <a:rPr lang="en-US" dirty="0" smtClean="0"/>
              <a:t>	(0, 0, -1, 0)</a:t>
            </a:r>
          </a:p>
          <a:p>
            <a:pPr>
              <a:buNone/>
            </a:pPr>
            <a:endParaRPr lang="en-US" dirty="0" smtClean="0"/>
          </a:p>
          <a:p>
            <a:pPr>
              <a:buNone/>
            </a:pPr>
            <a:r>
              <a:rPr lang="en-US" dirty="0" smtClean="0"/>
              <a:t>	</a:t>
            </a:r>
          </a:p>
          <a:p>
            <a:pPr>
              <a:buNone/>
            </a:pPr>
            <a:r>
              <a:rPr lang="en-US" dirty="0" smtClean="0"/>
              <a:t>	</a:t>
            </a:r>
          </a:p>
          <a:p>
            <a:pPr>
              <a:buNone/>
            </a:pPr>
            <a:r>
              <a:rPr lang="en-US" dirty="0" smtClean="0"/>
              <a:t>Given a vertex V</a:t>
            </a:r>
            <a:r>
              <a:rPr lang="en-US" baseline="-25000" dirty="0" smtClean="0"/>
              <a:t>o</a:t>
            </a:r>
            <a:r>
              <a:rPr lang="en-US" dirty="0" smtClean="0"/>
              <a:t> in object coordinates (</a:t>
            </a:r>
            <a:r>
              <a:rPr lang="en-US" dirty="0" err="1" smtClean="0"/>
              <a:t>x</a:t>
            </a:r>
            <a:r>
              <a:rPr lang="en-US" baseline="-25000" dirty="0" err="1" smtClean="0">
                <a:sym typeface="Wingdings"/>
              </a:rPr>
              <a:t>o</a:t>
            </a:r>
            <a:r>
              <a:rPr lang="en-US" dirty="0" err="1" smtClean="0"/>
              <a:t>,y</a:t>
            </a:r>
            <a:r>
              <a:rPr lang="en-US" baseline="-25000" dirty="0" err="1" smtClean="0">
                <a:sym typeface="Wingdings"/>
              </a:rPr>
              <a:t>o</a:t>
            </a:r>
            <a:r>
              <a:rPr lang="en-US" dirty="0" err="1" smtClean="0"/>
              <a:t>,z</a:t>
            </a:r>
            <a:r>
              <a:rPr lang="en-US" baseline="-25000" dirty="0" err="1" smtClean="0">
                <a:sym typeface="Wingdings"/>
              </a:rPr>
              <a:t>o</a:t>
            </a:r>
            <a:r>
              <a:rPr lang="en-US" dirty="0" err="1" smtClean="0"/>
              <a:t>,w</a:t>
            </a:r>
            <a:r>
              <a:rPr lang="en-US" baseline="-25000" dirty="0" err="1" smtClean="0">
                <a:sym typeface="Wingdings"/>
              </a:rPr>
              <a:t>o</a:t>
            </a:r>
            <a:r>
              <a:rPr lang="en-US" dirty="0" smtClean="0">
                <a:sym typeface="Wingdings"/>
              </a:rPr>
              <a:t>), where </a:t>
            </a:r>
            <a:r>
              <a:rPr lang="en-US" dirty="0" err="1" smtClean="0"/>
              <a:t>w</a:t>
            </a:r>
            <a:r>
              <a:rPr lang="en-US" baseline="-25000" dirty="0" err="1" smtClean="0">
                <a:sym typeface="Wingdings"/>
              </a:rPr>
              <a:t>o</a:t>
            </a:r>
            <a:r>
              <a:rPr lang="en-US" baseline="-25000" dirty="0" smtClean="0">
                <a:sym typeface="Wingdings"/>
              </a:rPr>
              <a:t> </a:t>
            </a:r>
            <a:r>
              <a:rPr lang="en-US" dirty="0" smtClean="0">
                <a:sym typeface="Wingdings"/>
              </a:rPr>
              <a:t>is always 1. </a:t>
            </a:r>
            <a:endParaRPr lang="en-US" dirty="0" smtClean="0"/>
          </a:p>
          <a:p>
            <a:pPr>
              <a:buNone/>
            </a:pPr>
            <a:endParaRPr lang="en-US" dirty="0" smtClean="0"/>
          </a:p>
          <a:p>
            <a:pPr marL="457200" indent="-457200">
              <a:buNone/>
            </a:pPr>
            <a:r>
              <a:rPr lang="en-US" dirty="0" smtClean="0"/>
              <a:t>Put the object point into eye coordinates by multiplying it by the MODELVIEW matrix M (which concatenates the transformation from object coordinates </a:t>
            </a:r>
            <a:r>
              <a:rPr lang="en-US" dirty="0" err="1" smtClean="0">
                <a:sym typeface="Wingdings"/>
              </a:rPr>
              <a:t></a:t>
            </a:r>
            <a:r>
              <a:rPr lang="en-US" dirty="0" smtClean="0">
                <a:sym typeface="Wingdings"/>
              </a:rPr>
              <a:t> world coordinates </a:t>
            </a:r>
            <a:r>
              <a:rPr lang="en-US" dirty="0" err="1" smtClean="0">
                <a:sym typeface="Wingdings"/>
              </a:rPr>
              <a:t></a:t>
            </a:r>
            <a:r>
              <a:rPr lang="en-US" dirty="0" smtClean="0">
                <a:sym typeface="Wingdings"/>
              </a:rPr>
              <a:t> eye coordinates)…</a:t>
            </a:r>
          </a:p>
          <a:p>
            <a:pPr marL="457200" indent="-457200">
              <a:buNone/>
            </a:pPr>
            <a:endParaRPr lang="en-US" dirty="0" smtClean="0">
              <a:sym typeface="Wingdings"/>
            </a:endParaRPr>
          </a:p>
          <a:p>
            <a:pPr marL="457200" indent="-457200">
              <a:buNone/>
            </a:pPr>
            <a:r>
              <a:rPr lang="en-US" dirty="0" smtClean="0">
                <a:sym typeface="Wingdings"/>
              </a:rPr>
              <a:t>	</a:t>
            </a:r>
            <a:r>
              <a:rPr lang="en-US" dirty="0" err="1" smtClean="0">
                <a:sym typeface="Wingdings"/>
              </a:rPr>
              <a:t>V</a:t>
            </a:r>
            <a:r>
              <a:rPr lang="en-US" baseline="-25000" dirty="0" err="1" smtClean="0">
                <a:sym typeface="Wingdings"/>
              </a:rPr>
              <a:t>e</a:t>
            </a:r>
            <a:r>
              <a:rPr lang="en-US" dirty="0" smtClean="0">
                <a:sym typeface="Wingdings"/>
              </a:rPr>
              <a:t> = M * V</a:t>
            </a:r>
            <a:r>
              <a:rPr lang="en-US" baseline="-25000" dirty="0" smtClean="0">
                <a:sym typeface="Wingdings"/>
              </a:rPr>
              <a:t>o</a:t>
            </a:r>
          </a:p>
          <a:p>
            <a:pPr marL="457200" indent="-457200">
              <a:buNone/>
            </a:pPr>
            <a:endParaRPr lang="en-US" dirty="0" smtClean="0">
              <a:sym typeface="Wingdings"/>
            </a:endParaRPr>
          </a:p>
          <a:p>
            <a:pPr marL="457200" indent="-457200">
              <a:buNone/>
            </a:pPr>
            <a:r>
              <a:rPr lang="en-US" dirty="0" smtClean="0">
                <a:sym typeface="Wingdings"/>
              </a:rPr>
              <a:t>Put the vertex into clip coordinates by multiplying it by the PROJECTION matrix P</a:t>
            </a:r>
          </a:p>
          <a:p>
            <a:pPr marL="457200" indent="-457200">
              <a:buNone/>
            </a:pPr>
            <a:endParaRPr lang="en-US" dirty="0" smtClean="0">
              <a:sym typeface="Wingdings"/>
            </a:endParaRPr>
          </a:p>
          <a:p>
            <a:pPr marL="457200" indent="-457200">
              <a:buNone/>
            </a:pPr>
            <a:r>
              <a:rPr lang="en-US" dirty="0" smtClean="0">
                <a:sym typeface="Wingdings"/>
              </a:rPr>
              <a:t>	</a:t>
            </a:r>
            <a:r>
              <a:rPr lang="en-US" dirty="0" err="1" smtClean="0">
                <a:sym typeface="Wingdings"/>
              </a:rPr>
              <a:t>V</a:t>
            </a:r>
            <a:r>
              <a:rPr lang="en-US" baseline="-25000" dirty="0" err="1" smtClean="0">
                <a:sym typeface="Wingdings"/>
              </a:rPr>
              <a:t>c</a:t>
            </a:r>
            <a:r>
              <a:rPr lang="en-US" dirty="0" smtClean="0">
                <a:sym typeface="Wingdings"/>
              </a:rPr>
              <a:t> = P * </a:t>
            </a:r>
            <a:r>
              <a:rPr lang="en-US" dirty="0" err="1" smtClean="0">
                <a:sym typeface="Wingdings"/>
              </a:rPr>
              <a:t>V</a:t>
            </a:r>
            <a:r>
              <a:rPr lang="en-US" baseline="-25000" dirty="0" err="1" smtClean="0">
                <a:sym typeface="Wingdings"/>
              </a:rPr>
              <a:t>e</a:t>
            </a:r>
            <a:endParaRPr lang="en-US" baseline="-25000" dirty="0" smtClean="0">
              <a:sym typeface="Wingdings"/>
            </a:endParaRPr>
          </a:p>
          <a:p>
            <a:pPr marL="457200" indent="-457200">
              <a:buNone/>
            </a:pPr>
            <a:endParaRPr lang="en-US" dirty="0" smtClean="0">
              <a:sym typeface="Wingdings"/>
            </a:endParaRPr>
          </a:p>
          <a:p>
            <a:pPr marL="457200" indent="-457200">
              <a:buNone/>
            </a:pPr>
            <a:r>
              <a:rPr lang="en-US" dirty="0" smtClean="0">
                <a:sym typeface="Wingdings"/>
              </a:rPr>
              <a:t>Put the vertex into normalized device coordinates by dividing by the </a:t>
            </a:r>
            <a:r>
              <a:rPr lang="en-US" dirty="0" err="1" smtClean="0">
                <a:sym typeface="Wingdings"/>
              </a:rPr>
              <a:t>w</a:t>
            </a:r>
            <a:r>
              <a:rPr lang="en-US" baseline="-25000" dirty="0" err="1" smtClean="0">
                <a:sym typeface="Wingdings"/>
              </a:rPr>
              <a:t>c</a:t>
            </a:r>
            <a:r>
              <a:rPr lang="en-US" dirty="0" smtClean="0">
                <a:sym typeface="Wingdings"/>
              </a:rPr>
              <a:t> value of </a:t>
            </a:r>
            <a:r>
              <a:rPr lang="en-US" dirty="0" err="1" smtClean="0">
                <a:sym typeface="Wingdings"/>
              </a:rPr>
              <a:t>V</a:t>
            </a:r>
            <a:r>
              <a:rPr lang="en-US" baseline="-25000" dirty="0" err="1" smtClean="0">
                <a:sym typeface="Wingdings"/>
              </a:rPr>
              <a:t>c</a:t>
            </a:r>
            <a:r>
              <a:rPr lang="en-US" dirty="0" smtClean="0">
                <a:sym typeface="Wingdings"/>
              </a:rPr>
              <a:t>.</a:t>
            </a:r>
          </a:p>
          <a:p>
            <a:pPr marL="457200" indent="-457200">
              <a:buNone/>
            </a:pPr>
            <a:endParaRPr lang="en-US" dirty="0" smtClean="0">
              <a:sym typeface="Wingdings"/>
            </a:endParaRPr>
          </a:p>
          <a:p>
            <a:pPr marL="457200" indent="-457200">
              <a:buNone/>
            </a:pPr>
            <a:r>
              <a:rPr lang="en-US" dirty="0" smtClean="0">
                <a:sym typeface="Wingdings"/>
              </a:rPr>
              <a:t> 	</a:t>
            </a:r>
            <a:r>
              <a:rPr lang="en-US" dirty="0" err="1" smtClean="0">
                <a:sym typeface="Wingdings"/>
              </a:rPr>
              <a:t>Vd</a:t>
            </a:r>
            <a:r>
              <a:rPr lang="en-US" dirty="0" smtClean="0">
                <a:sym typeface="Wingdings"/>
              </a:rPr>
              <a:t> =  (</a:t>
            </a:r>
            <a:r>
              <a:rPr lang="en-US" dirty="0" err="1" smtClean="0">
                <a:sym typeface="Wingdings"/>
              </a:rPr>
              <a:t>x</a:t>
            </a:r>
            <a:r>
              <a:rPr lang="en-US" baseline="-25000" dirty="0" err="1" smtClean="0">
                <a:sym typeface="Wingdings"/>
              </a:rPr>
              <a:t>c</a:t>
            </a:r>
            <a:r>
              <a:rPr lang="en-US" dirty="0" smtClean="0">
                <a:sym typeface="Wingdings"/>
              </a:rPr>
              <a:t> / </a:t>
            </a:r>
            <a:r>
              <a:rPr lang="en-US" dirty="0" err="1" smtClean="0">
                <a:sym typeface="Wingdings"/>
              </a:rPr>
              <a:t>w</a:t>
            </a:r>
            <a:r>
              <a:rPr lang="en-US" baseline="-25000" dirty="0" err="1" smtClean="0">
                <a:sym typeface="Wingdings"/>
              </a:rPr>
              <a:t>c</a:t>
            </a:r>
            <a:r>
              <a:rPr lang="en-US" dirty="0" smtClean="0">
                <a:sym typeface="Wingdings"/>
              </a:rPr>
              <a:t>, </a:t>
            </a:r>
            <a:r>
              <a:rPr lang="en-US" dirty="0" err="1" smtClean="0">
                <a:sym typeface="Wingdings"/>
              </a:rPr>
              <a:t>y</a:t>
            </a:r>
            <a:r>
              <a:rPr lang="en-US" baseline="-25000" dirty="0" err="1" smtClean="0">
                <a:sym typeface="Wingdings"/>
              </a:rPr>
              <a:t>c</a:t>
            </a:r>
            <a:r>
              <a:rPr lang="en-US" dirty="0" smtClean="0">
                <a:sym typeface="Wingdings"/>
              </a:rPr>
              <a:t> / </a:t>
            </a:r>
            <a:r>
              <a:rPr lang="en-US" dirty="0" err="1" smtClean="0">
                <a:sym typeface="Wingdings"/>
              </a:rPr>
              <a:t>w</a:t>
            </a:r>
            <a:r>
              <a:rPr lang="en-US" baseline="-25000" dirty="0" err="1" smtClean="0">
                <a:sym typeface="Wingdings"/>
              </a:rPr>
              <a:t>c</a:t>
            </a:r>
            <a:r>
              <a:rPr lang="en-US" baseline="-25000" dirty="0" smtClean="0">
                <a:sym typeface="Wingdings"/>
              </a:rPr>
              <a:t>, </a:t>
            </a:r>
            <a:r>
              <a:rPr lang="en-US" dirty="0" err="1" smtClean="0">
                <a:sym typeface="Wingdings"/>
              </a:rPr>
              <a:t>z</a:t>
            </a:r>
            <a:r>
              <a:rPr lang="en-US" baseline="-25000" dirty="0" err="1" smtClean="0">
                <a:sym typeface="Wingdings"/>
              </a:rPr>
              <a:t>c</a:t>
            </a:r>
            <a:r>
              <a:rPr lang="en-US" dirty="0" smtClean="0">
                <a:sym typeface="Wingdings"/>
              </a:rPr>
              <a:t> / </a:t>
            </a:r>
            <a:r>
              <a:rPr lang="en-US" dirty="0" err="1" smtClean="0">
                <a:sym typeface="Wingdings"/>
              </a:rPr>
              <a:t>w</a:t>
            </a:r>
            <a:r>
              <a:rPr lang="en-US" baseline="-25000" dirty="0" err="1" smtClean="0">
                <a:sym typeface="Wingdings"/>
              </a:rPr>
              <a:t>c</a:t>
            </a:r>
            <a:r>
              <a:rPr lang="en-US" dirty="0" smtClean="0">
                <a:sym typeface="Wingdings"/>
              </a:rPr>
              <a:t>)</a:t>
            </a:r>
          </a:p>
          <a:p>
            <a:pPr marL="457200" indent="-457200">
              <a:buNone/>
            </a:pPr>
            <a:endParaRPr lang="en-US" dirty="0" smtClean="0">
              <a:sym typeface="Wingdings"/>
            </a:endParaRPr>
          </a:p>
          <a:p>
            <a:pPr marL="457200" indent="-457200">
              <a:buNone/>
            </a:pPr>
            <a:r>
              <a:rPr lang="en-US" dirty="0" smtClean="0">
                <a:sym typeface="Wingdings"/>
              </a:rPr>
              <a:t>Put the vertex into screen space by scaling </a:t>
            </a:r>
            <a:r>
              <a:rPr lang="en-US" dirty="0" err="1" smtClean="0">
                <a:sym typeface="Wingdings"/>
              </a:rPr>
              <a:t>x</a:t>
            </a:r>
            <a:r>
              <a:rPr lang="en-US" baseline="-25000" dirty="0" err="1" smtClean="0">
                <a:sym typeface="Wingdings"/>
              </a:rPr>
              <a:t>c</a:t>
            </a:r>
            <a:r>
              <a:rPr lang="en-US" dirty="0" smtClean="0">
                <a:sym typeface="Wingdings"/>
              </a:rPr>
              <a:t> and </a:t>
            </a:r>
            <a:r>
              <a:rPr lang="en-US" dirty="0" err="1" smtClean="0">
                <a:sym typeface="Wingdings"/>
              </a:rPr>
              <a:t>y</a:t>
            </a:r>
            <a:r>
              <a:rPr lang="en-US" baseline="-25000" dirty="0" err="1" smtClean="0">
                <a:sym typeface="Wingdings"/>
              </a:rPr>
              <a:t>c</a:t>
            </a:r>
            <a:r>
              <a:rPr lang="en-US" dirty="0" smtClean="0">
                <a:sym typeface="Wingdings"/>
              </a:rPr>
              <a:t> by the width and height of the screen. </a:t>
            </a:r>
          </a:p>
          <a:p>
            <a:pPr marL="457200" indent="-457200">
              <a:buNone/>
            </a:pPr>
            <a:r>
              <a:rPr lang="en-US" dirty="0" smtClean="0"/>
              <a:t>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62000" y="4343400"/>
            <a:ext cx="5372100" cy="1244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a:t>
            </a:r>
            <a:endParaRPr lang="en-US" dirty="0"/>
          </a:p>
        </p:txBody>
      </p:sp>
      <p:sp>
        <p:nvSpPr>
          <p:cNvPr id="3" name="Content Placeholder 2"/>
          <p:cNvSpPr>
            <a:spLocks noGrp="1"/>
          </p:cNvSpPr>
          <p:nvPr>
            <p:ph idx="1"/>
          </p:nvPr>
        </p:nvSpPr>
        <p:spPr/>
        <p:txBody>
          <a:bodyPr/>
          <a:lstStyle/>
          <a:p>
            <a:r>
              <a:rPr lang="en-US" dirty="0" smtClean="0"/>
              <a:t>FD/aspect  	0  	0  								0</a:t>
            </a:r>
          </a:p>
          <a:p>
            <a:r>
              <a:rPr lang="en-US" dirty="0" smtClean="0"/>
              <a:t>0 			FD 	0 								0	</a:t>
            </a:r>
          </a:p>
          <a:p>
            <a:r>
              <a:rPr lang="en-US" dirty="0" smtClean="0"/>
              <a:t>0 			0 	(</a:t>
            </a:r>
            <a:r>
              <a:rPr lang="en-US" dirty="0" err="1" smtClean="0"/>
              <a:t>zFar</a:t>
            </a:r>
            <a:r>
              <a:rPr lang="en-US" dirty="0" smtClean="0"/>
              <a:t> + </a:t>
            </a:r>
            <a:r>
              <a:rPr lang="en-US" dirty="0" err="1" smtClean="0"/>
              <a:t>zNear)/(zFar</a:t>
            </a:r>
            <a:r>
              <a:rPr lang="en-US" dirty="0" smtClean="0"/>
              <a:t> - </a:t>
            </a:r>
            <a:r>
              <a:rPr lang="en-US" dirty="0" err="1" smtClean="0"/>
              <a:t>zNear</a:t>
            </a:r>
            <a:r>
              <a:rPr lang="en-US" dirty="0" smtClean="0"/>
              <a:t>) 		-1</a:t>
            </a:r>
          </a:p>
          <a:p>
            <a:r>
              <a:rPr lang="en-US" dirty="0" smtClean="0"/>
              <a:t>0 			0 	(2 * </a:t>
            </a:r>
            <a:r>
              <a:rPr lang="en-US" dirty="0" err="1" smtClean="0"/>
              <a:t>zFar</a:t>
            </a:r>
            <a:r>
              <a:rPr lang="en-US" dirty="0" smtClean="0"/>
              <a:t> * </a:t>
            </a:r>
            <a:r>
              <a:rPr lang="en-US" dirty="0" err="1" smtClean="0"/>
              <a:t>zNear)/(zFar</a:t>
            </a:r>
            <a:r>
              <a:rPr lang="en-US" dirty="0" smtClean="0"/>
              <a:t> - </a:t>
            </a:r>
            <a:r>
              <a:rPr lang="en-US" dirty="0" err="1" smtClean="0"/>
              <a:t>zNear</a:t>
            </a:r>
            <a:r>
              <a:rPr lang="en-US" dirty="0" smtClean="0"/>
              <a:t>) 	0</a:t>
            </a:r>
            <a:endParaRPr lang="en-US" dirty="0"/>
          </a:p>
        </p:txBody>
      </p:sp>
      <p:pic>
        <p:nvPicPr>
          <p:cNvPr id="4" name="Picture 3"/>
          <p:cNvPicPr>
            <a:picLocks noChangeAspect="1"/>
          </p:cNvPicPr>
          <p:nvPr/>
        </p:nvPicPr>
        <p:blipFill>
          <a:blip r:embed="rId2"/>
          <a:stretch>
            <a:fillRect/>
          </a:stretch>
        </p:blipFill>
        <p:spPr>
          <a:xfrm>
            <a:off x="762000" y="4343400"/>
            <a:ext cx="5372100" cy="1244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Inverse of a matrix – getting the model or view </a:t>
            </a:r>
            <a:r>
              <a:rPr lang="en-US" dirty="0" err="1" smtClean="0"/>
              <a:t>coords</a:t>
            </a:r>
            <a:r>
              <a:rPr lang="en-US" dirty="0" smtClean="0"/>
              <a:t> from the </a:t>
            </a:r>
            <a:r>
              <a:rPr lang="en-US" dirty="0" err="1" smtClean="0"/>
              <a:t>modelview</a:t>
            </a:r>
            <a:r>
              <a:rPr lang="en-US" dirty="0" smtClean="0"/>
              <a:t> matrix...</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Chirality</a:t>
            </a:r>
            <a:r>
              <a:rPr lang="en-US" dirty="0" smtClean="0"/>
              <a:t> of coordinate systems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In general, we might intuitively think of defining 3D space with a “Left-handed” coordinate system, where the x-axis goes from left to right, the y-axis goes from bottom to top, and the z-axis goes from you into the distance. </a:t>
            </a:r>
          </a:p>
          <a:p>
            <a:pPr>
              <a:buNone/>
            </a:pPr>
            <a:r>
              <a:rPr lang="en-US" dirty="0" smtClean="0"/>
              <a:t>In a “Right-handed” system, one of these axes would be reversed. For example, if we thought of the x-axis as going from left to right, the y-axis as going from down to up, and the z-axis going from the screen toward you. OpenGL uses a Right-hand system like this.</a:t>
            </a:r>
          </a:p>
          <a:p>
            <a:pPr>
              <a:buNone/>
            </a:pPr>
            <a:r>
              <a:rPr lang="en-US" dirty="0" smtClean="0"/>
              <a:t>Why is it called Right-handed? Make an L with your thumb and your index finger. The thumb is the positive x-axis, the index finger is the positive y-axis. Make your middle finger orthogonal to the thumb and index finger. It represents the positive z-axis heading toward you. </a:t>
            </a:r>
          </a:p>
          <a:p>
            <a:pPr>
              <a:buNone/>
            </a:pPr>
            <a:r>
              <a:rPr lang="en-US" dirty="0" smtClean="0"/>
              <a:t>If you situate your thumb and index finger in the same way with your left hand, the z-axis will be heading away you. There is no way to rotate a Left-hand system into a Right-hand system.  However you can move between one and the other simply by scaling one of the axes by -1. Processing uses a Left-hand system with the y-axis going from up to down. DirectX uses a Left-hand system with the z-axis heading away from you.</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ModelView</a:t>
            </a:r>
            <a:r>
              <a:rPr lang="en-US" dirty="0" smtClean="0"/>
              <a:t> Matrix</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The </a:t>
            </a:r>
            <a:r>
              <a:rPr lang="en-US" dirty="0" err="1" smtClean="0"/>
              <a:t>ModelView</a:t>
            </a:r>
            <a:r>
              <a:rPr lang="en-US" dirty="0" smtClean="0"/>
              <a:t> encodes the information about the world coordinates and the camera coordinates and orientation. It is used to transform a point from object coordinates into eye coordinates.</a:t>
            </a:r>
          </a:p>
          <a:p>
            <a:pPr>
              <a:buNone/>
            </a:pPr>
            <a:endParaRPr lang="en-US" dirty="0" smtClean="0"/>
          </a:p>
          <a:p>
            <a:pPr>
              <a:buNone/>
            </a:pPr>
            <a:r>
              <a:rPr lang="en-US" dirty="0" smtClean="0"/>
              <a:t>The </a:t>
            </a:r>
            <a:r>
              <a:rPr lang="en-US" dirty="0" err="1" smtClean="0"/>
              <a:t>ModelView</a:t>
            </a:r>
            <a:r>
              <a:rPr lang="en-US" dirty="0" smtClean="0"/>
              <a:t> matrix is an “affine” transformation matrix. It is composed of a 3x3 matrix representing any linear transformation (or combination of linear transformations) along with a vector representing a translation:</a:t>
            </a:r>
          </a:p>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r>
              <a:rPr lang="en-US" dirty="0" smtClean="0"/>
              <a:t>Where </a:t>
            </a:r>
            <a:r>
              <a:rPr lang="en-US" b="1" dirty="0" smtClean="0"/>
              <a:t>A</a:t>
            </a:r>
            <a:r>
              <a:rPr lang="en-US" dirty="0" smtClean="0"/>
              <a:t> is a 3x3 matrix representing a linear transformation and the </a:t>
            </a:r>
            <a:r>
              <a:rPr lang="en-US" b="1" dirty="0" err="1" smtClean="0"/>
              <a:t>b</a:t>
            </a:r>
            <a:r>
              <a:rPr lang="en-US" dirty="0" smtClean="0"/>
              <a:t> vector represents a translation. </a:t>
            </a:r>
            <a:r>
              <a:rPr lang="en-US" b="1" dirty="0" err="1" smtClean="0"/>
              <a:t>x</a:t>
            </a:r>
            <a:r>
              <a:rPr lang="en-US" dirty="0" smtClean="0"/>
              <a:t> is the input vector and </a:t>
            </a:r>
            <a:r>
              <a:rPr lang="en-US" b="1" dirty="0" err="1" smtClean="0"/>
              <a:t>y</a:t>
            </a:r>
            <a:r>
              <a:rPr lang="en-US" dirty="0" smtClean="0"/>
              <a:t> is the transformed vector. Algebraically it is the same as this:</a:t>
            </a:r>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609600" y="3200400"/>
            <a:ext cx="2489200" cy="647700"/>
          </a:xfrm>
          <a:prstGeom prst="rect">
            <a:avLst/>
          </a:prstGeom>
        </p:spPr>
      </p:pic>
      <p:pic>
        <p:nvPicPr>
          <p:cNvPr id="5" name="Picture 4"/>
          <p:cNvPicPr>
            <a:picLocks noChangeAspect="1"/>
          </p:cNvPicPr>
          <p:nvPr/>
        </p:nvPicPr>
        <p:blipFill>
          <a:blip r:embed="rId3"/>
          <a:stretch>
            <a:fillRect/>
          </a:stretch>
        </p:blipFill>
        <p:spPr>
          <a:xfrm>
            <a:off x="609600" y="5308600"/>
            <a:ext cx="1244600" cy="330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a:t>
            </a:r>
            <a:endParaRPr lang="en-US" dirty="0"/>
          </a:p>
        </p:txBody>
      </p:sp>
      <p:sp>
        <p:nvSpPr>
          <p:cNvPr id="3" name="Content Placeholder 2"/>
          <p:cNvSpPr>
            <a:spLocks noGrp="1"/>
          </p:cNvSpPr>
          <p:nvPr>
            <p:ph idx="1"/>
          </p:nvPr>
        </p:nvSpPr>
        <p:spPr/>
        <p:txBody>
          <a:bodyPr/>
          <a:lstStyle/>
          <a:p>
            <a:pPr>
              <a:buNone/>
            </a:pPr>
            <a:r>
              <a:rPr lang="en-US" dirty="0" smtClean="0"/>
              <a:t>By multiplying a vector </a:t>
            </a:r>
            <a:r>
              <a:rPr lang="en-US" b="1" dirty="0" err="1" smtClean="0"/>
              <a:t>v</a:t>
            </a:r>
            <a:r>
              <a:rPr lang="en-US" dirty="0" smtClean="0"/>
              <a:t> or another matrix </a:t>
            </a:r>
            <a:r>
              <a:rPr lang="en-US" b="1" dirty="0" smtClean="0"/>
              <a:t>B</a:t>
            </a:r>
            <a:r>
              <a:rPr lang="en-US" dirty="0" smtClean="0"/>
              <a:t> with the affine transformation matrix </a:t>
            </a:r>
            <a:r>
              <a:rPr lang="en-US" b="1" dirty="0" smtClean="0"/>
              <a:t>A</a:t>
            </a:r>
            <a:r>
              <a:rPr lang="en-US" dirty="0" smtClean="0"/>
              <a:t> we create a new transformed vector </a:t>
            </a:r>
            <a:r>
              <a:rPr lang="en-US" b="1" dirty="0" err="1" smtClean="0"/>
              <a:t>u</a:t>
            </a:r>
            <a:r>
              <a:rPr lang="en-US" dirty="0" smtClean="0"/>
              <a:t> or matrix </a:t>
            </a:r>
            <a:r>
              <a:rPr lang="en-US" b="1" dirty="0" smtClean="0"/>
              <a:t>C</a:t>
            </a:r>
            <a:r>
              <a:rPr lang="en-US" dirty="0" smtClean="0"/>
              <a:t>.</a:t>
            </a:r>
          </a:p>
          <a:p>
            <a:pPr>
              <a:buNone/>
            </a:pPr>
            <a:r>
              <a:rPr lang="en-US" dirty="0" smtClean="0"/>
              <a:t>                                              </a:t>
            </a:r>
          </a:p>
          <a:p>
            <a:pPr>
              <a:buNone/>
            </a:pPr>
            <a:r>
              <a:rPr lang="en-US" dirty="0" smtClean="0"/>
              <a:t>							</a:t>
            </a:r>
          </a:p>
          <a:p>
            <a:pPr>
              <a:buNone/>
            </a:pPr>
            <a:r>
              <a:rPr lang="en-US" dirty="0" smtClean="0"/>
              <a:t>							for each pair </a:t>
            </a:r>
            <a:r>
              <a:rPr lang="en-US" dirty="0" err="1" smtClean="0"/>
              <a:t>i</a:t>
            </a:r>
            <a:r>
              <a:rPr lang="en-US" dirty="0" smtClean="0"/>
              <a:t> and </a:t>
            </a:r>
            <a:r>
              <a:rPr lang="en-US" dirty="0" err="1" smtClean="0"/>
              <a:t>j</a:t>
            </a:r>
            <a:r>
              <a:rPr lang="en-US" dirty="0" smtClean="0"/>
              <a:t> with 1 ≤ </a:t>
            </a:r>
            <a:r>
              <a:rPr lang="en-US" dirty="0" err="1" smtClean="0"/>
              <a:t>i</a:t>
            </a:r>
            <a:r>
              <a:rPr lang="en-US" dirty="0" smtClean="0"/>
              <a:t> ≤ </a:t>
            </a:r>
            <a:r>
              <a:rPr lang="en-US" dirty="0" err="1" smtClean="0"/>
              <a:t>m</a:t>
            </a:r>
            <a:r>
              <a:rPr lang="en-US" dirty="0" smtClean="0"/>
              <a:t> and 1 ≤ </a:t>
            </a:r>
            <a:r>
              <a:rPr lang="en-US" dirty="0" err="1" smtClean="0"/>
              <a:t>j</a:t>
            </a:r>
            <a:r>
              <a:rPr lang="en-US" dirty="0" smtClean="0"/>
              <a:t> ≤ </a:t>
            </a:r>
            <a:r>
              <a:rPr lang="en-US" dirty="0" err="1" smtClean="0"/>
              <a:t>p</a:t>
            </a:r>
            <a:endParaRPr lang="en-US" dirty="0" smtClean="0"/>
          </a:p>
          <a:p>
            <a:pPr>
              <a:buNone/>
            </a:pPr>
            <a:endParaRPr lang="en-US" dirty="0" smtClean="0"/>
          </a:p>
          <a:p>
            <a:pPr>
              <a:buNone/>
            </a:pPr>
            <a:r>
              <a:rPr lang="en-US" dirty="0" smtClean="0"/>
              <a:t>For example:</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The multiplication of a matrix by a vector results in a vector (which can be thought of as a matrix with a single column):</a:t>
            </a:r>
          </a:p>
          <a:p>
            <a:pPr>
              <a:buNone/>
            </a:pPr>
            <a:endParaRPr lang="en-US" sz="1800" dirty="0" smtClean="0"/>
          </a:p>
          <a:p>
            <a:pPr>
              <a:buNone/>
            </a:pPr>
            <a:r>
              <a:rPr lang="en-US" sz="1800" dirty="0" smtClean="0"/>
              <a:t>[ 1 0 ; -1 3 ] [ 3 ; 2 ]   = [ 1 * 3 + 0 * 2 ; -1 * 3 + 3 * 2 ] = [ 3 ; 3 ]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pic>
        <p:nvPicPr>
          <p:cNvPr id="4" name="Picture 3"/>
          <p:cNvPicPr>
            <a:picLocks noChangeAspect="1"/>
          </p:cNvPicPr>
          <p:nvPr/>
        </p:nvPicPr>
        <p:blipFill>
          <a:blip r:embed="rId2"/>
          <a:stretch>
            <a:fillRect/>
          </a:stretch>
        </p:blipFill>
        <p:spPr>
          <a:xfrm>
            <a:off x="571500" y="2330184"/>
            <a:ext cx="2247900" cy="609600"/>
          </a:xfrm>
          <a:prstGeom prst="rect">
            <a:avLst/>
          </a:prstGeom>
        </p:spPr>
      </p:pic>
      <p:pic>
        <p:nvPicPr>
          <p:cNvPr id="5" name="Picture 4"/>
          <p:cNvPicPr>
            <a:picLocks noChangeAspect="1"/>
          </p:cNvPicPr>
          <p:nvPr/>
        </p:nvPicPr>
        <p:blipFill>
          <a:blip r:embed="rId3"/>
          <a:stretch>
            <a:fillRect/>
          </a:stretch>
        </p:blipFill>
        <p:spPr>
          <a:xfrm>
            <a:off x="533400" y="3758667"/>
            <a:ext cx="8001000" cy="8895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transformations</a:t>
            </a:r>
            <a:endParaRPr lang="en-US" dirty="0"/>
          </a:p>
        </p:txBody>
      </p:sp>
      <p:sp>
        <p:nvSpPr>
          <p:cNvPr id="3" name="Content Placeholder 2"/>
          <p:cNvSpPr>
            <a:spLocks noGrp="1"/>
          </p:cNvSpPr>
          <p:nvPr>
            <p:ph idx="1"/>
          </p:nvPr>
        </p:nvSpPr>
        <p:spPr/>
        <p:txBody>
          <a:bodyPr/>
          <a:lstStyle/>
          <a:p>
            <a:pPr>
              <a:buNone/>
            </a:pPr>
            <a:r>
              <a:rPr lang="en-US" dirty="0" smtClean="0"/>
              <a:t>The upper left 3x3 matrix encodes a linear transformation (or combination of linear transformations). Basically a linear transformation is some type of operation which preserves vector addition and scalar multiplication.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(You can think of the function </a:t>
            </a:r>
            <a:r>
              <a:rPr lang="en-US" i="1" dirty="0" err="1" smtClean="0"/>
              <a:t>f</a:t>
            </a:r>
            <a:r>
              <a:rPr lang="en-US" dirty="0" smtClean="0"/>
              <a:t> as the process of multiplying a matrix by a vector. In the above equations “a” is a scalar, </a:t>
            </a:r>
            <a:r>
              <a:rPr lang="en-US" b="1" dirty="0" err="1" smtClean="0"/>
              <a:t>x</a:t>
            </a:r>
            <a:r>
              <a:rPr lang="en-US" dirty="0" smtClean="0"/>
              <a:t> and </a:t>
            </a:r>
            <a:r>
              <a:rPr lang="en-US" b="1" dirty="0" err="1" smtClean="0"/>
              <a:t>y</a:t>
            </a:r>
            <a:r>
              <a:rPr lang="en-US" dirty="0" smtClean="0"/>
              <a:t> are vectors)</a:t>
            </a:r>
          </a:p>
          <a:p>
            <a:pPr>
              <a:buNone/>
            </a:pPr>
            <a:endParaRPr lang="en-US" dirty="0" smtClean="0"/>
          </a:p>
          <a:p>
            <a:pPr>
              <a:buNone/>
            </a:pPr>
            <a:r>
              <a:rPr lang="en-US" dirty="0" smtClean="0"/>
              <a:t>That is, all if I take two vectors and multiply them each by the matrix, and then add those vectors together or scale them by some number, it is the same as if I had taken those vectors and added them together or scaled them first and then multiplied the result by the matrix…</a:t>
            </a:r>
          </a:p>
          <a:p>
            <a:pPr>
              <a:buNone/>
            </a:pPr>
            <a:endParaRPr lang="en-US" dirty="0" smtClean="0"/>
          </a:p>
          <a:p>
            <a:pPr>
              <a:buNone/>
            </a:pPr>
            <a:endParaRPr lang="en-US" dirty="0" smtClean="0"/>
          </a:p>
          <a:p>
            <a:pPr>
              <a:buNone/>
            </a:pPr>
            <a:endParaRPr lang="en-US" dirty="0" smtClean="0"/>
          </a:p>
        </p:txBody>
      </p:sp>
      <p:pic>
        <p:nvPicPr>
          <p:cNvPr id="4" name="Picture 3"/>
          <p:cNvPicPr>
            <a:picLocks noChangeAspect="1"/>
          </p:cNvPicPr>
          <p:nvPr/>
        </p:nvPicPr>
        <p:blipFill>
          <a:blip r:embed="rId2"/>
          <a:stretch>
            <a:fillRect/>
          </a:stretch>
        </p:blipFill>
        <p:spPr>
          <a:xfrm>
            <a:off x="857250" y="2286000"/>
            <a:ext cx="2476500" cy="266700"/>
          </a:xfrm>
          <a:prstGeom prst="rect">
            <a:avLst/>
          </a:prstGeom>
        </p:spPr>
      </p:pic>
      <p:pic>
        <p:nvPicPr>
          <p:cNvPr id="5" name="Picture 4"/>
          <p:cNvPicPr>
            <a:picLocks noChangeAspect="1"/>
          </p:cNvPicPr>
          <p:nvPr/>
        </p:nvPicPr>
        <p:blipFill>
          <a:blip r:embed="rId3"/>
          <a:stretch>
            <a:fillRect/>
          </a:stretch>
        </p:blipFill>
        <p:spPr>
          <a:xfrm>
            <a:off x="857250" y="2743200"/>
            <a:ext cx="1524000" cy="266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transformations</a:t>
            </a:r>
            <a:endParaRPr lang="en-US" dirty="0"/>
          </a:p>
        </p:txBody>
      </p:sp>
      <p:sp>
        <p:nvSpPr>
          <p:cNvPr id="3" name="Content Placeholder 2"/>
          <p:cNvSpPr>
            <a:spLocks noGrp="1"/>
          </p:cNvSpPr>
          <p:nvPr>
            <p:ph idx="1"/>
          </p:nvPr>
        </p:nvSpPr>
        <p:spPr/>
        <p:txBody>
          <a:bodyPr>
            <a:normAutofit/>
          </a:bodyPr>
          <a:lstStyle/>
          <a:p>
            <a:pPr>
              <a:buNone/>
            </a:pPr>
            <a:r>
              <a:rPr lang="en-US" dirty="0" smtClean="0"/>
              <a:t>Simple example in 2D: </a:t>
            </a:r>
          </a:p>
          <a:p>
            <a:pPr>
              <a:buNone/>
            </a:pPr>
            <a:endParaRPr lang="en-US" dirty="0" smtClean="0"/>
          </a:p>
          <a:p>
            <a:pPr>
              <a:buNone/>
            </a:pPr>
            <a:r>
              <a:rPr lang="en-US" dirty="0" smtClean="0"/>
              <a:t> if   				   and we have the vectors </a:t>
            </a:r>
            <a:r>
              <a:rPr lang="en-US" b="1" dirty="0" err="1" smtClean="0"/>
              <a:t>u</a:t>
            </a:r>
            <a:r>
              <a:rPr lang="en-US" b="1" dirty="0" smtClean="0"/>
              <a:t> </a:t>
            </a:r>
            <a:r>
              <a:rPr lang="en-US" dirty="0" smtClean="0"/>
              <a:t>= (2, 3) and </a:t>
            </a:r>
            <a:r>
              <a:rPr lang="en-US" b="1" dirty="0" err="1" smtClean="0"/>
              <a:t>v</a:t>
            </a:r>
            <a:r>
              <a:rPr lang="en-US" b="1" dirty="0" smtClean="0"/>
              <a:t> </a:t>
            </a:r>
            <a:r>
              <a:rPr lang="en-US" dirty="0" smtClean="0"/>
              <a:t>= (6, 5)…</a:t>
            </a:r>
          </a:p>
          <a:p>
            <a:pPr>
              <a:buNone/>
            </a:pPr>
            <a:endParaRPr lang="en-US" dirty="0" smtClean="0"/>
          </a:p>
          <a:p>
            <a:pPr>
              <a:buNone/>
            </a:pPr>
            <a:r>
              <a:rPr lang="en-US" dirty="0" smtClean="0"/>
              <a:t>Then adding them together, </a:t>
            </a:r>
            <a:r>
              <a:rPr lang="en-US" b="1" dirty="0" err="1" smtClean="0"/>
              <a:t>u</a:t>
            </a:r>
            <a:r>
              <a:rPr lang="en-US" dirty="0" smtClean="0"/>
              <a:t> + </a:t>
            </a:r>
            <a:r>
              <a:rPr lang="en-US" b="1" dirty="0" err="1" smtClean="0"/>
              <a:t>v</a:t>
            </a:r>
            <a:r>
              <a:rPr lang="en-US" dirty="0" smtClean="0"/>
              <a:t> = (8, 8) </a:t>
            </a:r>
          </a:p>
          <a:p>
            <a:pPr>
              <a:buNone/>
            </a:pPr>
            <a:r>
              <a:rPr lang="en-US" dirty="0" smtClean="0"/>
              <a:t>and then multiplying by </a:t>
            </a:r>
            <a:r>
              <a:rPr lang="en-US" b="1" dirty="0" err="1" smtClean="0"/>
              <a:t>A</a:t>
            </a:r>
            <a:r>
              <a:rPr lang="en-US" dirty="0" err="1" smtClean="0"/>
              <a:t>(</a:t>
            </a:r>
            <a:r>
              <a:rPr lang="en-US" b="1" dirty="0" err="1" smtClean="0"/>
              <a:t>u</a:t>
            </a:r>
            <a:r>
              <a:rPr lang="en-US" dirty="0" smtClean="0"/>
              <a:t> + </a:t>
            </a:r>
            <a:r>
              <a:rPr lang="en-US" b="1" dirty="0" err="1" smtClean="0"/>
              <a:t>v</a:t>
            </a:r>
            <a:r>
              <a:rPr lang="en-US" dirty="0" smtClean="0"/>
              <a:t>) = (8, -8)</a:t>
            </a:r>
          </a:p>
          <a:p>
            <a:pPr>
              <a:buNone/>
            </a:pPr>
            <a:endParaRPr lang="en-US" dirty="0" smtClean="0"/>
          </a:p>
          <a:p>
            <a:pPr>
              <a:buNone/>
            </a:pPr>
            <a:r>
              <a:rPr lang="en-US" dirty="0" smtClean="0"/>
              <a:t>Which is the same as multiplying them both by </a:t>
            </a:r>
            <a:r>
              <a:rPr lang="en-US" b="1" dirty="0" smtClean="0"/>
              <a:t>A</a:t>
            </a:r>
            <a:r>
              <a:rPr lang="en-US" dirty="0" smtClean="0"/>
              <a:t> : </a:t>
            </a:r>
          </a:p>
          <a:p>
            <a:pPr>
              <a:buNone/>
            </a:pPr>
            <a:r>
              <a:rPr lang="en-US" b="1" dirty="0" smtClean="0"/>
              <a:t>Au</a:t>
            </a:r>
            <a:r>
              <a:rPr lang="en-US" dirty="0" smtClean="0"/>
              <a:t> = (2, -3) and </a:t>
            </a:r>
            <a:r>
              <a:rPr lang="en-US" b="1" dirty="0" smtClean="0"/>
              <a:t>Av</a:t>
            </a:r>
            <a:r>
              <a:rPr lang="en-US" dirty="0" smtClean="0"/>
              <a:t> = (6, -5)</a:t>
            </a:r>
          </a:p>
          <a:p>
            <a:pPr>
              <a:buNone/>
            </a:pPr>
            <a:r>
              <a:rPr lang="en-US" dirty="0" smtClean="0"/>
              <a:t>And then adding </a:t>
            </a:r>
            <a:r>
              <a:rPr lang="en-US" b="1" dirty="0" smtClean="0"/>
              <a:t>Au</a:t>
            </a:r>
            <a:r>
              <a:rPr lang="en-US" dirty="0" smtClean="0"/>
              <a:t> + </a:t>
            </a:r>
            <a:r>
              <a:rPr lang="en-US" b="1" dirty="0" smtClean="0"/>
              <a:t>Av</a:t>
            </a:r>
            <a:r>
              <a:rPr lang="en-US" dirty="0" smtClean="0"/>
              <a:t> together = (8, -8).</a:t>
            </a:r>
          </a:p>
          <a:p>
            <a:pPr>
              <a:buNone/>
            </a:pPr>
            <a:endParaRPr lang="en-US" dirty="0" smtClean="0"/>
          </a:p>
          <a:p>
            <a:pPr>
              <a:buNone/>
            </a:pPr>
            <a:r>
              <a:rPr lang="en-US" dirty="0" smtClean="0"/>
              <a:t>In 3D graphics the most common linear operations are scaling and rotation.</a:t>
            </a:r>
          </a:p>
          <a:p>
            <a:pPr>
              <a:buNone/>
            </a:pPr>
            <a:endParaRPr lang="en-US" dirty="0" smtClean="0"/>
          </a:p>
          <a:p>
            <a:pPr>
              <a:buNone/>
            </a:pPr>
            <a:r>
              <a:rPr lang="en-US" dirty="0" smtClean="0"/>
              <a:t>Geometrically, any linear operation keeps the origin in the same place.</a:t>
            </a:r>
          </a:p>
        </p:txBody>
      </p:sp>
      <p:pic>
        <p:nvPicPr>
          <p:cNvPr id="4" name="Picture 3"/>
          <p:cNvPicPr>
            <a:picLocks noChangeAspect="1"/>
          </p:cNvPicPr>
          <p:nvPr/>
        </p:nvPicPr>
        <p:blipFill>
          <a:blip r:embed="rId2"/>
          <a:stretch>
            <a:fillRect/>
          </a:stretch>
        </p:blipFill>
        <p:spPr>
          <a:xfrm>
            <a:off x="990600" y="1655056"/>
            <a:ext cx="1384300" cy="60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transformations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Each row of the upper left 3x3 matrix </a:t>
            </a:r>
            <a:r>
              <a:rPr lang="en-US" b="1" dirty="0" smtClean="0"/>
              <a:t>A</a:t>
            </a:r>
            <a:r>
              <a:rPr lang="en-US" dirty="0" smtClean="0"/>
              <a:t> corresponds to an axis:</a:t>
            </a:r>
          </a:p>
          <a:p>
            <a:pPr>
              <a:buNone/>
            </a:pPr>
            <a:r>
              <a:rPr lang="en-US" dirty="0" smtClean="0"/>
              <a:t>	(x1 x2 x3)</a:t>
            </a:r>
          </a:p>
          <a:p>
            <a:pPr>
              <a:buNone/>
            </a:pPr>
            <a:r>
              <a:rPr lang="en-US" dirty="0" smtClean="0"/>
              <a:t>	(y1 y2 y3) </a:t>
            </a:r>
          </a:p>
          <a:p>
            <a:pPr>
              <a:buNone/>
            </a:pPr>
            <a:r>
              <a:rPr lang="en-US" dirty="0" smtClean="0"/>
              <a:t>	(z1 z2 z3)</a:t>
            </a:r>
          </a:p>
          <a:p>
            <a:pPr>
              <a:buNone/>
            </a:pPr>
            <a:endParaRPr lang="en-US" dirty="0" smtClean="0"/>
          </a:p>
          <a:p>
            <a:pPr>
              <a:buNone/>
            </a:pPr>
            <a:r>
              <a:rPr lang="en-US" dirty="0" smtClean="0"/>
              <a:t>The simplest matrix is the “standard basis”, which looks like the normal Cartesian graph.</a:t>
            </a:r>
          </a:p>
          <a:p>
            <a:pPr>
              <a:buNone/>
            </a:pPr>
            <a:r>
              <a:rPr lang="en-US" b="1" dirty="0" smtClean="0"/>
              <a:t>	</a:t>
            </a:r>
            <a:r>
              <a:rPr lang="en-US" b="1" dirty="0" err="1" smtClean="0"/>
              <a:t>x</a:t>
            </a:r>
            <a:r>
              <a:rPr lang="en-US" dirty="0" smtClean="0"/>
              <a:t> = 	(1  0  0)</a:t>
            </a:r>
          </a:p>
          <a:p>
            <a:pPr>
              <a:buNone/>
            </a:pPr>
            <a:r>
              <a:rPr lang="en-US" b="1" dirty="0" smtClean="0"/>
              <a:t>	</a:t>
            </a:r>
            <a:r>
              <a:rPr lang="en-US" b="1" dirty="0" err="1" smtClean="0"/>
              <a:t>y</a:t>
            </a:r>
            <a:r>
              <a:rPr lang="en-US" dirty="0" smtClean="0"/>
              <a:t> = 	(0  1  0)</a:t>
            </a:r>
          </a:p>
          <a:p>
            <a:pPr>
              <a:buNone/>
            </a:pPr>
            <a:r>
              <a:rPr lang="en-US" b="1" dirty="0" smtClean="0"/>
              <a:t>	</a:t>
            </a:r>
            <a:r>
              <a:rPr lang="en-US" b="1" dirty="0" err="1" smtClean="0"/>
              <a:t>z</a:t>
            </a:r>
            <a:r>
              <a:rPr lang="en-US" dirty="0" smtClean="0"/>
              <a:t> = 	(0  0  1)</a:t>
            </a:r>
          </a:p>
          <a:p>
            <a:pPr>
              <a:buNone/>
            </a:pPr>
            <a:endParaRPr lang="en-US" dirty="0" smtClean="0"/>
          </a:p>
          <a:p>
            <a:pPr>
              <a:buNone/>
            </a:pPr>
            <a:r>
              <a:rPr lang="en-US" dirty="0" smtClean="0"/>
              <a:t>Any point in 3D can be represented as linear combination of these three axes (or any other linearly independent axes):</a:t>
            </a:r>
          </a:p>
          <a:p>
            <a:pPr>
              <a:buNone/>
            </a:pPr>
            <a:r>
              <a:rPr lang="en-US" b="1" dirty="0" smtClean="0"/>
              <a:t>	</a:t>
            </a:r>
            <a:r>
              <a:rPr lang="en-US" b="1" dirty="0" err="1" smtClean="0"/>
              <a:t>v</a:t>
            </a:r>
            <a:r>
              <a:rPr lang="en-US" dirty="0" smtClean="0"/>
              <a:t> = (v1 ; v2 ; v3) = (v1 * </a:t>
            </a:r>
            <a:r>
              <a:rPr lang="en-US" b="1" dirty="0" err="1" smtClean="0"/>
              <a:t>x</a:t>
            </a:r>
            <a:r>
              <a:rPr lang="en-US" dirty="0" smtClean="0"/>
              <a:t> ; v2 * </a:t>
            </a:r>
            <a:r>
              <a:rPr lang="en-US" b="1" dirty="0" err="1" smtClean="0"/>
              <a:t>y</a:t>
            </a:r>
            <a:r>
              <a:rPr lang="en-US" dirty="0" smtClean="0"/>
              <a:t> ; v3 * </a:t>
            </a:r>
            <a:r>
              <a:rPr lang="en-US" b="1" dirty="0" err="1" smtClean="0"/>
              <a:t>z</a:t>
            </a:r>
            <a:r>
              <a:rPr lang="en-US" dirty="0" smtClean="0"/>
              <a:t>)</a:t>
            </a:r>
          </a:p>
          <a:p>
            <a:pPr>
              <a:buNone/>
            </a:pPr>
            <a:endParaRPr lang="en-US" dirty="0" smtClean="0"/>
          </a:p>
          <a:p>
            <a:pPr>
              <a:buNone/>
            </a:pPr>
            <a:r>
              <a:rPr lang="en-US" dirty="0" smtClean="0"/>
              <a:t>Multiplying any vector </a:t>
            </a:r>
            <a:r>
              <a:rPr lang="en-US" b="1" dirty="0" err="1" smtClean="0"/>
              <a:t>v</a:t>
            </a:r>
            <a:r>
              <a:rPr lang="en-US" dirty="0" smtClean="0"/>
              <a:t> by this matrix </a:t>
            </a:r>
            <a:r>
              <a:rPr lang="en-US" b="1" dirty="0" smtClean="0"/>
              <a:t>A</a:t>
            </a:r>
            <a:r>
              <a:rPr lang="en-US" dirty="0" smtClean="0"/>
              <a:t> “places” it in the standard coordinate system.</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8498</TotalTime>
  <Words>3415</Words>
  <Application>Microsoft Macintosh PowerPoint</Application>
  <PresentationFormat>On-screen Show (4:3)</PresentationFormat>
  <Paragraphs>291</Paragraphs>
  <Slides>33</Slides>
  <Notes>0</Notes>
  <HiddenSlides>0</HiddenSlides>
  <MMClips>0</MMClips>
  <ScaleCrop>false</ScaleCrop>
  <HeadingPairs>
    <vt:vector size="4" baseType="variant">
      <vt:variant>
        <vt:lpstr>Design Template</vt:lpstr>
      </vt:variant>
      <vt:variant>
        <vt:i4>1</vt:i4>
      </vt:variant>
      <vt:variant>
        <vt:lpstr>Slide Titles</vt:lpstr>
      </vt:variant>
      <vt:variant>
        <vt:i4>33</vt:i4>
      </vt:variant>
    </vt:vector>
  </HeadingPairs>
  <TitlesOfParts>
    <vt:vector size="34" baseType="lpstr">
      <vt:lpstr>Office Theme</vt:lpstr>
      <vt:lpstr>OpenGL basics – Coordinate Systems &amp; Transformations</vt:lpstr>
      <vt:lpstr>OpenGL – Vertex Transformation</vt:lpstr>
      <vt:lpstr>OpenGL – Coordinate systems</vt:lpstr>
      <vt:lpstr>Chirality of coordinate systems</vt:lpstr>
      <vt:lpstr>ModelView Matrix</vt:lpstr>
      <vt:lpstr>Matrix multiplication</vt:lpstr>
      <vt:lpstr>Linear transformations</vt:lpstr>
      <vt:lpstr>Linear transformations</vt:lpstr>
      <vt:lpstr>Linear transformations</vt:lpstr>
      <vt:lpstr>Rotation</vt:lpstr>
      <vt:lpstr>Rotation</vt:lpstr>
      <vt:lpstr>Affine transformation</vt:lpstr>
      <vt:lpstr>Homogeneous coordinates</vt:lpstr>
      <vt:lpstr>ModelView</vt:lpstr>
      <vt:lpstr>ModelView</vt:lpstr>
      <vt:lpstr>ModelView</vt:lpstr>
      <vt:lpstr>The view frustum</vt:lpstr>
      <vt:lpstr>Projection matrix</vt:lpstr>
      <vt:lpstr>The view frustum</vt:lpstr>
      <vt:lpstr>Projection matrix</vt:lpstr>
      <vt:lpstr>Projection matrix</vt:lpstr>
      <vt:lpstr>Projection matrix</vt:lpstr>
      <vt:lpstr>Normalized device coordinates &amp; Window coordinates</vt:lpstr>
      <vt:lpstr>Window coordinates</vt:lpstr>
      <vt:lpstr>Slide 25</vt:lpstr>
      <vt:lpstr>Slide 26</vt:lpstr>
      <vt:lpstr>Slide 27</vt:lpstr>
      <vt:lpstr>Homogeneous coordinates</vt:lpstr>
      <vt:lpstr>Example: Transforming a vertex</vt:lpstr>
      <vt:lpstr>Example: Transforming a vertex</vt:lpstr>
      <vt:lpstr>Matrix Multiplication</vt:lpstr>
      <vt:lpstr>Matrix Multiplication</vt:lpstr>
      <vt:lpstr>Slide 33</vt:lpstr>
    </vt:vector>
  </TitlesOfParts>
  <Company>ucsb</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angus</dc:creator>
  <cp:lastModifiedBy>angus</cp:lastModifiedBy>
  <cp:revision>41</cp:revision>
  <dcterms:created xsi:type="dcterms:W3CDTF">2009-03-30T00:45:10Z</dcterms:created>
  <dcterms:modified xsi:type="dcterms:W3CDTF">2009-03-30T03:05:53Z</dcterms:modified>
</cp:coreProperties>
</file>