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01C5-6639-4BF7-8D2C-9154A3CB1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4DEC7D-5FDC-423C-AA86-C36C87B91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9C94D-14AD-423D-B16D-822B3DC7DBDA}"/>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5" name="Footer Placeholder 4">
            <a:extLst>
              <a:ext uri="{FF2B5EF4-FFF2-40B4-BE49-F238E27FC236}">
                <a16:creationId xmlns:a16="http://schemas.microsoft.com/office/drawing/2014/main" id="{EA07024C-78FA-444F-BF6C-ECF152EBCA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52FE77-D3E5-4606-B86F-3F613E47E46E}"/>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275816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9195-E945-4D92-A595-90FF6DAFE4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F918E9-1012-410C-9348-FC30FE8FA9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441228-D33C-4660-A1CE-7E2D1D6C4132}"/>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5" name="Footer Placeholder 4">
            <a:extLst>
              <a:ext uri="{FF2B5EF4-FFF2-40B4-BE49-F238E27FC236}">
                <a16:creationId xmlns:a16="http://schemas.microsoft.com/office/drawing/2014/main" id="{E96F0F88-3202-43EB-BFD3-B677A1E7EB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48A098-46CC-453E-8D76-877F32AD3A91}"/>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266882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AA089-9B5B-4659-818E-6902E2D7D6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E61849-529D-4A29-8CEB-1AB79B20A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F732E0-BDF6-4747-9B1F-86A8BBD0E955}"/>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5" name="Footer Placeholder 4">
            <a:extLst>
              <a:ext uri="{FF2B5EF4-FFF2-40B4-BE49-F238E27FC236}">
                <a16:creationId xmlns:a16="http://schemas.microsoft.com/office/drawing/2014/main" id="{FF02F963-136D-49FB-87F5-93BC91A189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8BC33-B9FB-4693-8CF8-E063DBE55CF0}"/>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117111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3392-0CBA-4405-B78B-C257FF97EF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284C41-CED3-4BA3-B56A-4D8E0D781A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F4D660-B039-41B8-931D-05DC85FF6A01}"/>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5" name="Footer Placeholder 4">
            <a:extLst>
              <a:ext uri="{FF2B5EF4-FFF2-40B4-BE49-F238E27FC236}">
                <a16:creationId xmlns:a16="http://schemas.microsoft.com/office/drawing/2014/main" id="{A81E9012-5E92-4744-A07F-EFB1B4B887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27EAF6-078C-4E35-9400-4C2ABACF655C}"/>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8884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232-B67B-408C-816A-15FB4F058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ED3FF1-18D8-47A0-947C-21B0A3D54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669B11-4FFA-4465-9CFA-BDF64FE3A388}"/>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5" name="Footer Placeholder 4">
            <a:extLst>
              <a:ext uri="{FF2B5EF4-FFF2-40B4-BE49-F238E27FC236}">
                <a16:creationId xmlns:a16="http://schemas.microsoft.com/office/drawing/2014/main" id="{97B2CA49-7E07-4F27-9E4B-4C0C54E878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7B2741-22EE-42E3-9B55-300DCE753B3A}"/>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40101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86A8-3381-4768-BC33-7E8D3C1684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DF9602-9C97-4328-A61F-6D0789CA1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A51FC1F-34D9-448B-84CF-3FDB9FAC7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F321174-E122-41A9-825C-85152A9C0056}"/>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6" name="Footer Placeholder 5">
            <a:extLst>
              <a:ext uri="{FF2B5EF4-FFF2-40B4-BE49-F238E27FC236}">
                <a16:creationId xmlns:a16="http://schemas.microsoft.com/office/drawing/2014/main" id="{732BD428-88BC-4E3E-BC41-6B907D16C1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4D8501-D63A-4C0C-8315-584AF59D48A6}"/>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31737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1057-7478-42D5-953E-C52699829C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34D38F-E83E-4FF4-8F39-12A8DF22A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1F5363-E5AE-41FC-82DB-22B2F7339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46CED7-CDDA-4CE2-8370-6620F4231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BDEFE1-9DB7-420E-BD9C-F68ED59C7B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1E62A1-EB97-48E9-BC49-803F65CF3D77}"/>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8" name="Footer Placeholder 7">
            <a:extLst>
              <a:ext uri="{FF2B5EF4-FFF2-40B4-BE49-F238E27FC236}">
                <a16:creationId xmlns:a16="http://schemas.microsoft.com/office/drawing/2014/main" id="{4A8EF5CA-CB2E-4671-A77B-13E281FF10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45789F-89C2-4FB3-9850-3813E1A54915}"/>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103139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69FB-8807-4E46-AFB0-317941F5B2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C0E3F9-563A-4000-AD3F-18543CD1655F}"/>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4" name="Footer Placeholder 3">
            <a:extLst>
              <a:ext uri="{FF2B5EF4-FFF2-40B4-BE49-F238E27FC236}">
                <a16:creationId xmlns:a16="http://schemas.microsoft.com/office/drawing/2014/main" id="{0F99CCDC-AB5A-40BD-B158-27582A20A9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E2804D3-5B7E-4930-8C6A-AEF3179AF2F1}"/>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365454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AF9B3-E318-4E1C-AE0B-FDEE24B59FA6}"/>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3" name="Footer Placeholder 2">
            <a:extLst>
              <a:ext uri="{FF2B5EF4-FFF2-40B4-BE49-F238E27FC236}">
                <a16:creationId xmlns:a16="http://schemas.microsoft.com/office/drawing/2014/main" id="{966F37ED-F823-4E6F-8A99-0B86D676C1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855D303-B364-4BD2-9CD0-C8CA130822AA}"/>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125377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181D-7CB0-4313-9CD5-54A2A5DFA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1DC1F2-3E18-4147-9689-69A12882E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FDE9C6-F450-4CB4-810D-FCED4A650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05449-1DCF-4139-9DCE-CAE6A69379B6}"/>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6" name="Footer Placeholder 5">
            <a:extLst>
              <a:ext uri="{FF2B5EF4-FFF2-40B4-BE49-F238E27FC236}">
                <a16:creationId xmlns:a16="http://schemas.microsoft.com/office/drawing/2014/main" id="{C06FDE85-FF22-4064-ACC1-0EDE68E4DC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21D167-F551-4B4F-8FDD-46EA9F15F5BE}"/>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160529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C458-864B-4FEC-8B02-8C4B2B12C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D8C16A-C286-4C04-98EC-61E14207B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4BDFF2-5B52-449A-B1C8-A71A1A920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313A1-807B-47A5-BD64-9D3E34D1D9A4}"/>
              </a:ext>
            </a:extLst>
          </p:cNvPr>
          <p:cNvSpPr>
            <a:spLocks noGrp="1"/>
          </p:cNvSpPr>
          <p:nvPr>
            <p:ph type="dt" sz="half" idx="10"/>
          </p:nvPr>
        </p:nvSpPr>
        <p:spPr/>
        <p:txBody>
          <a:bodyPr/>
          <a:lstStyle/>
          <a:p>
            <a:fld id="{FC0A9371-65C0-4A06-89C2-96221561D5FB}" type="datetimeFigureOut">
              <a:rPr lang="en-GB" smtClean="0"/>
              <a:t>01/05/2019</a:t>
            </a:fld>
            <a:endParaRPr lang="en-GB"/>
          </a:p>
        </p:txBody>
      </p:sp>
      <p:sp>
        <p:nvSpPr>
          <p:cNvPr id="6" name="Footer Placeholder 5">
            <a:extLst>
              <a:ext uri="{FF2B5EF4-FFF2-40B4-BE49-F238E27FC236}">
                <a16:creationId xmlns:a16="http://schemas.microsoft.com/office/drawing/2014/main" id="{3751B55D-5A3A-46B8-93A8-E8C1053463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890231-4122-4103-ADF0-CB219D76CEBE}"/>
              </a:ext>
            </a:extLst>
          </p:cNvPr>
          <p:cNvSpPr>
            <a:spLocks noGrp="1"/>
          </p:cNvSpPr>
          <p:nvPr>
            <p:ph type="sldNum" sz="quarter" idx="12"/>
          </p:nvPr>
        </p:nvSpPr>
        <p:spPr/>
        <p:txBody>
          <a:bodyPr/>
          <a:lstStyle/>
          <a:p>
            <a:fld id="{64032C7F-6B5C-427C-9365-D12F0C0A39C8}" type="slidenum">
              <a:rPr lang="en-GB" smtClean="0"/>
              <a:t>‹#›</a:t>
            </a:fld>
            <a:endParaRPr lang="en-GB"/>
          </a:p>
        </p:txBody>
      </p:sp>
    </p:spTree>
    <p:extLst>
      <p:ext uri="{BB962C8B-B14F-4D97-AF65-F5344CB8AC3E}">
        <p14:creationId xmlns:p14="http://schemas.microsoft.com/office/powerpoint/2010/main" val="100155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8FF28-910B-480B-A9D4-992285C33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08CED3-92A3-438D-9599-2435CE1C8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50CEA-CA2D-4B89-9A0A-CEBF16651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A9371-65C0-4A06-89C2-96221561D5FB}" type="datetimeFigureOut">
              <a:rPr lang="en-GB" smtClean="0"/>
              <a:t>01/05/2019</a:t>
            </a:fld>
            <a:endParaRPr lang="en-GB"/>
          </a:p>
        </p:txBody>
      </p:sp>
      <p:sp>
        <p:nvSpPr>
          <p:cNvPr id="5" name="Footer Placeholder 4">
            <a:extLst>
              <a:ext uri="{FF2B5EF4-FFF2-40B4-BE49-F238E27FC236}">
                <a16:creationId xmlns:a16="http://schemas.microsoft.com/office/drawing/2014/main" id="{B9B00697-D2D7-4BDC-AE2D-B2EBF56956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83C76C7-EE6C-4540-9381-75B1BC408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32C7F-6B5C-427C-9365-D12F0C0A39C8}" type="slidenum">
              <a:rPr lang="en-GB" smtClean="0"/>
              <a:t>‹#›</a:t>
            </a:fld>
            <a:endParaRPr lang="en-GB"/>
          </a:p>
        </p:txBody>
      </p:sp>
    </p:spTree>
    <p:extLst>
      <p:ext uri="{BB962C8B-B14F-4D97-AF65-F5344CB8AC3E}">
        <p14:creationId xmlns:p14="http://schemas.microsoft.com/office/powerpoint/2010/main" val="2141842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hacken.io/?_ga=2.233465182.1967481977.1543175072-427108282.1543175072#security_excellence" TargetMode="External"/><Relationship Id="rId3" Type="http://schemas.openxmlformats.org/officeDocument/2006/relationships/hyperlink" Target="https://www.the-blockchain.com/2017/10/01/clicktopurchase-adds-blockchain-established-property-purchasing-platform/" TargetMode="External"/><Relationship Id="rId7" Type="http://schemas.openxmlformats.org/officeDocument/2006/relationships/hyperlink" Target="https://www.civic.com/" TargetMode="External"/><Relationship Id="rId2" Type="http://schemas.openxmlformats.org/officeDocument/2006/relationships/hyperlink" Target="https://www.abra.com/" TargetMode="External"/><Relationship Id="rId1" Type="http://schemas.openxmlformats.org/officeDocument/2006/relationships/slideLayout" Target="../slideLayouts/slideLayout7.xml"/><Relationship Id="rId6" Type="http://schemas.openxmlformats.org/officeDocument/2006/relationships/hyperlink" Target="https://www.blockarmour.com/" TargetMode="External"/><Relationship Id="rId11" Type="http://schemas.openxmlformats.org/officeDocument/2006/relationships/hyperlink" Target="https://edge.app/" TargetMode="External"/><Relationship Id="rId5" Type="http://schemas.openxmlformats.org/officeDocument/2006/relationships/hyperlink" Target="http://www.audiocoin.eu/" TargetMode="External"/><Relationship Id="rId10" Type="http://schemas.openxmlformats.org/officeDocument/2006/relationships/hyperlink" Target="https://flur.ee/" TargetMode="External"/><Relationship Id="rId4" Type="http://schemas.openxmlformats.org/officeDocument/2006/relationships/hyperlink" Target="https://www.businesswire.com/news/home/20180723005199/en/Propy-Announces-California-Property-Sale-Blockchain" TargetMode="External"/><Relationship Id="rId9" Type="http://schemas.openxmlformats.org/officeDocument/2006/relationships/hyperlink" Target="https://ens.domain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augur.net/" TargetMode="External"/><Relationship Id="rId13" Type="http://schemas.openxmlformats.org/officeDocument/2006/relationships/hyperlink" Target="https://arcade.city/" TargetMode="External"/><Relationship Id="rId3" Type="http://schemas.openxmlformats.org/officeDocument/2006/relationships/hyperlink" Target="https://ambrosus.com/index.html" TargetMode="External"/><Relationship Id="rId7" Type="http://schemas.openxmlformats.org/officeDocument/2006/relationships/hyperlink" Target="https://origintrail.io/" TargetMode="External"/><Relationship Id="rId12" Type="http://schemas.openxmlformats.org/officeDocument/2006/relationships/hyperlink" Target="https://aeternity.com/" TargetMode="External"/><Relationship Id="rId17" Type="http://schemas.openxmlformats.org/officeDocument/2006/relationships/hyperlink" Target="https://www.bitgivefoundation.org/" TargetMode="External"/><Relationship Id="rId2" Type="http://schemas.openxmlformats.org/officeDocument/2006/relationships/hyperlink" Target="https://coinsutra.com/what-is-waltonchain/" TargetMode="External"/><Relationship Id="rId16" Type="http://schemas.openxmlformats.org/officeDocument/2006/relationships/hyperlink" Target="https://storj.io/" TargetMode="External"/><Relationship Id="rId1" Type="http://schemas.openxmlformats.org/officeDocument/2006/relationships/slideLayout" Target="../slideLayouts/slideLayout7.xml"/><Relationship Id="rId6" Type="http://schemas.openxmlformats.org/officeDocument/2006/relationships/hyperlink" Target="https://www.wacoin.io/" TargetMode="External"/><Relationship Id="rId11" Type="http://schemas.openxmlformats.org/officeDocument/2006/relationships/hyperlink" Target="http://telehash.org/" TargetMode="External"/><Relationship Id="rId5" Type="http://schemas.openxmlformats.org/officeDocument/2006/relationships/hyperlink" Target="https://www.vechain.org/" TargetMode="External"/><Relationship Id="rId15" Type="http://schemas.openxmlformats.org/officeDocument/2006/relationships/hyperlink" Target="https://car-ewallet.de/" TargetMode="External"/><Relationship Id="rId10" Type="http://schemas.openxmlformats.org/officeDocument/2006/relationships/hyperlink" Target="https://www.ethereum.org/" TargetMode="External"/><Relationship Id="rId4" Type="http://schemas.openxmlformats.org/officeDocument/2006/relationships/hyperlink" Target="https://modum.io/" TargetMode="External"/><Relationship Id="rId9" Type="http://schemas.openxmlformats.org/officeDocument/2006/relationships/hyperlink" Target="http://www.bittorrent.com/" TargetMode="External"/><Relationship Id="rId14" Type="http://schemas.openxmlformats.org/officeDocument/2006/relationships/hyperlink" Target="http://lazooz.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ollwmyvote.com" TargetMode="External"/><Relationship Id="rId2" Type="http://schemas.openxmlformats.org/officeDocument/2006/relationships/hyperlink" Target="https://democracy.earth/" TargetMode="External"/><Relationship Id="rId1" Type="http://schemas.openxmlformats.org/officeDocument/2006/relationships/slideLayout" Target="../slideLayouts/slideLayout7.xml"/><Relationship Id="rId6" Type="http://schemas.openxmlformats.org/officeDocument/2006/relationships/hyperlink" Target="https://emercoin.com/en/documentation/blockchain-services/emernvs" TargetMode="External"/><Relationship Id="rId5" Type="http://schemas.openxmlformats.org/officeDocument/2006/relationships/hyperlink" Target="https://en.wikipedia.org/wiki/List_of_DNS_record_types" TargetMode="External"/><Relationship Id="rId4" Type="http://schemas.openxmlformats.org/officeDocument/2006/relationships/hyperlink" Target="https://openbazaar.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crowdfunding.com/" TargetMode="External"/><Relationship Id="rId2" Type="http://schemas.openxmlformats.org/officeDocument/2006/relationships/hyperlink" Target="https://shocard.com/how-blockchain-identity-work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5EF47-034A-4427-9DA7-EACB9D72B060}"/>
              </a:ext>
            </a:extLst>
          </p:cNvPr>
          <p:cNvSpPr txBox="1"/>
          <p:nvPr/>
        </p:nvSpPr>
        <p:spPr>
          <a:xfrm>
            <a:off x="2648465" y="248506"/>
            <a:ext cx="6895070" cy="369332"/>
          </a:xfrm>
          <a:prstGeom prst="rect">
            <a:avLst/>
          </a:prstGeom>
          <a:noFill/>
        </p:spPr>
        <p:txBody>
          <a:bodyPr wrap="square" rtlCol="0">
            <a:spAutoFit/>
          </a:bodyPr>
          <a:lstStyle/>
          <a:p>
            <a:pPr algn="ctr"/>
            <a:r>
              <a:rPr lang="en-GB" b="1" dirty="0"/>
              <a:t>How Blockchain Will change our World</a:t>
            </a:r>
            <a:r>
              <a:rPr lang="en-GB" dirty="0"/>
              <a:t>?</a:t>
            </a:r>
          </a:p>
        </p:txBody>
      </p:sp>
      <p:sp>
        <p:nvSpPr>
          <p:cNvPr id="6" name="TextBox 5">
            <a:extLst>
              <a:ext uri="{FF2B5EF4-FFF2-40B4-BE49-F238E27FC236}">
                <a16:creationId xmlns:a16="http://schemas.microsoft.com/office/drawing/2014/main" id="{166193EF-1032-47A9-8CC0-CAF0A26D9E1B}"/>
              </a:ext>
            </a:extLst>
          </p:cNvPr>
          <p:cNvSpPr txBox="1"/>
          <p:nvPr/>
        </p:nvSpPr>
        <p:spPr>
          <a:xfrm>
            <a:off x="1528120" y="1012902"/>
            <a:ext cx="8324335" cy="2862322"/>
          </a:xfrm>
          <a:prstGeom prst="rect">
            <a:avLst/>
          </a:prstGeom>
          <a:noFill/>
        </p:spPr>
        <p:txBody>
          <a:bodyPr wrap="square" rtlCol="0">
            <a:spAutoFit/>
          </a:bodyPr>
          <a:lstStyle/>
          <a:p>
            <a:pPr marL="285750" indent="-285750">
              <a:buFont typeface="Wingdings" panose="05000000000000000000" pitchFamily="2" charset="2"/>
              <a:buChar char="Ø"/>
            </a:pPr>
            <a:r>
              <a:rPr lang="en-GB" dirty="0"/>
              <a:t>Blockchain has the huge Potential to make global change. </a:t>
            </a:r>
          </a:p>
          <a:p>
            <a:pPr marL="285750" indent="-285750">
              <a:buFont typeface="Wingdings" panose="05000000000000000000" pitchFamily="2" charset="2"/>
              <a:buChar char="Ø"/>
            </a:pPr>
            <a:r>
              <a:rPr lang="en-GB" dirty="0"/>
              <a:t>Could  impact as much as Internet has in Present World.</a:t>
            </a:r>
          </a:p>
          <a:p>
            <a:pPr marL="285750" indent="-285750">
              <a:buFont typeface="Wingdings" panose="05000000000000000000" pitchFamily="2" charset="2"/>
              <a:buChar char="Ø"/>
            </a:pPr>
            <a:r>
              <a:rPr lang="en-GB" dirty="0"/>
              <a:t>Might replace the Fiat Currency</a:t>
            </a:r>
          </a:p>
          <a:p>
            <a:pPr marL="285750" indent="-285750">
              <a:buFont typeface="Wingdings" panose="05000000000000000000" pitchFamily="2" charset="2"/>
              <a:buChar char="Ø"/>
            </a:pPr>
            <a:r>
              <a:rPr lang="en-GB" dirty="0"/>
              <a:t>Because of Blockchain the future generation technology will have these thing in practice:</a:t>
            </a:r>
          </a:p>
          <a:p>
            <a:pPr marL="285750" indent="-285750">
              <a:buFont typeface="Wingdings" panose="05000000000000000000" pitchFamily="2" charset="2"/>
              <a:buChar char="v"/>
            </a:pPr>
            <a:r>
              <a:rPr lang="en-GB" dirty="0"/>
              <a:t>Decentralized and distributed system which is easier to use and verify.</a:t>
            </a:r>
          </a:p>
          <a:p>
            <a:pPr marL="285750" indent="-285750">
              <a:buFont typeface="Wingdings" panose="05000000000000000000" pitchFamily="2" charset="2"/>
              <a:buChar char="v"/>
            </a:pPr>
            <a:r>
              <a:rPr lang="en-GB" dirty="0"/>
              <a:t>More advanced Cryptography/Hashing Algorithm and digital signature for security purposes.</a:t>
            </a:r>
          </a:p>
          <a:p>
            <a:pPr marL="285750" indent="-285750">
              <a:buFont typeface="Wingdings" panose="05000000000000000000" pitchFamily="2" charset="2"/>
              <a:buChar char="v"/>
            </a:pPr>
            <a:r>
              <a:rPr lang="en-GB" dirty="0"/>
              <a:t>Many different digital assets all field of trades and business. </a:t>
            </a:r>
            <a:br>
              <a:rPr lang="en-GB" dirty="0"/>
            </a:br>
            <a:r>
              <a:rPr lang="en-GB" dirty="0"/>
              <a:t>   </a:t>
            </a:r>
          </a:p>
        </p:txBody>
      </p:sp>
    </p:spTree>
    <p:extLst>
      <p:ext uri="{BB962C8B-B14F-4D97-AF65-F5344CB8AC3E}">
        <p14:creationId xmlns:p14="http://schemas.microsoft.com/office/powerpoint/2010/main" val="110143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3033A-44BF-4D5E-A297-5E3CF244E358}"/>
              </a:ext>
            </a:extLst>
          </p:cNvPr>
          <p:cNvSpPr txBox="1"/>
          <p:nvPr/>
        </p:nvSpPr>
        <p:spPr>
          <a:xfrm>
            <a:off x="2804984" y="296562"/>
            <a:ext cx="6598508" cy="369332"/>
          </a:xfrm>
          <a:prstGeom prst="rect">
            <a:avLst/>
          </a:prstGeom>
          <a:noFill/>
        </p:spPr>
        <p:txBody>
          <a:bodyPr wrap="square" rtlCol="0">
            <a:spAutoFit/>
          </a:bodyPr>
          <a:lstStyle/>
          <a:p>
            <a:pPr algn="ctr"/>
            <a:r>
              <a:rPr lang="en-GB" dirty="0"/>
              <a:t>Present day aspect/implementation  of Blockchain</a:t>
            </a:r>
          </a:p>
        </p:txBody>
      </p:sp>
      <p:sp>
        <p:nvSpPr>
          <p:cNvPr id="5" name="TextBox 4">
            <a:extLst>
              <a:ext uri="{FF2B5EF4-FFF2-40B4-BE49-F238E27FC236}">
                <a16:creationId xmlns:a16="http://schemas.microsoft.com/office/drawing/2014/main" id="{93AFFD25-3997-450B-8081-E34EFC8372F1}"/>
              </a:ext>
            </a:extLst>
          </p:cNvPr>
          <p:cNvSpPr txBox="1"/>
          <p:nvPr/>
        </p:nvSpPr>
        <p:spPr>
          <a:xfrm>
            <a:off x="1569307" y="1248032"/>
            <a:ext cx="9811265" cy="5632311"/>
          </a:xfrm>
          <a:prstGeom prst="rect">
            <a:avLst/>
          </a:prstGeom>
          <a:noFill/>
        </p:spPr>
        <p:txBody>
          <a:bodyPr wrap="square" rtlCol="0">
            <a:spAutoFit/>
          </a:bodyPr>
          <a:lstStyle/>
          <a:p>
            <a:r>
              <a:rPr lang="en-GB" dirty="0"/>
              <a:t>Banking and payment system likes </a:t>
            </a:r>
            <a:r>
              <a:rPr lang="en-GB" dirty="0">
                <a:solidFill>
                  <a:srgbClr val="00B0F0"/>
                </a:solidFill>
                <a:hlinkClick r:id="rId2"/>
              </a:rPr>
              <a:t>Abra</a:t>
            </a:r>
            <a:r>
              <a:rPr lang="en-GB" dirty="0"/>
              <a:t> which allows you to securely invest in 30 cryptocurrencies and 50 fiat currencies</a:t>
            </a:r>
          </a:p>
          <a:p>
            <a:r>
              <a:rPr lang="en-GB" dirty="0" err="1">
                <a:hlinkClick r:id="rId3"/>
              </a:rPr>
              <a:t>ClickToPurchase</a:t>
            </a:r>
            <a:r>
              <a:rPr lang="en-GB" dirty="0"/>
              <a:t>, for example, has replaced the laborious title exchange process in the UK with blockchain smart contracts</a:t>
            </a:r>
          </a:p>
          <a:p>
            <a:r>
              <a:rPr lang="en-GB" u="sng" dirty="0" err="1">
                <a:hlinkClick r:id="rId4"/>
              </a:rPr>
              <a:t>Propy</a:t>
            </a:r>
            <a:r>
              <a:rPr lang="en-GB" dirty="0"/>
              <a:t> is also using blockchain for title exchange in an attempt to automate the real estate industry</a:t>
            </a:r>
          </a:p>
          <a:p>
            <a:endParaRPr lang="en-GB" dirty="0"/>
          </a:p>
          <a:p>
            <a:r>
              <a:rPr lang="en-GB" b="1" dirty="0">
                <a:hlinkClick r:id="rId5"/>
              </a:rPr>
              <a:t>AudioCoin</a:t>
            </a:r>
            <a:r>
              <a:rPr lang="en-GB" dirty="0"/>
              <a:t> breaks down the barriers of traditional music financing, directly connecting artists and fans through a transparent, distributed ledger which is a  fair, honest, and equitable exchange of value between music fans and artists.</a:t>
            </a:r>
          </a:p>
          <a:p>
            <a:endParaRPr lang="en-GB" dirty="0"/>
          </a:p>
          <a:p>
            <a:r>
              <a:rPr lang="en-GB" dirty="0"/>
              <a:t>Block Armour is a next-gen enterprise Cybersecurity solution that leverages Blockchain Technology to secure critical enterprise systems and IoT communication.</a:t>
            </a:r>
            <a:r>
              <a:rPr lang="en-GB" b="1" dirty="0">
                <a:hlinkClick r:id="rId6"/>
              </a:rPr>
              <a:t> </a:t>
            </a:r>
            <a:r>
              <a:rPr lang="en-GB" b="1" dirty="0" err="1">
                <a:hlinkClick r:id="rId6"/>
              </a:rPr>
              <a:t>BlockArmor</a:t>
            </a:r>
            <a:r>
              <a:rPr lang="en-GB" b="1" dirty="0">
                <a:hlinkClick r:id="rId6"/>
              </a:rPr>
              <a:t> </a:t>
            </a:r>
            <a:r>
              <a:rPr lang="en-GB" b="1" dirty="0"/>
              <a:t>– </a:t>
            </a:r>
            <a:r>
              <a:rPr lang="en-GB" dirty="0"/>
              <a:t>Leveraging blockchain technology to increase network size and make DDoS attacks more difficult.</a:t>
            </a:r>
          </a:p>
          <a:p>
            <a:r>
              <a:rPr lang="en-GB" b="1" dirty="0">
                <a:hlinkClick r:id="rId7"/>
              </a:rPr>
              <a:t>Civic</a:t>
            </a:r>
            <a:r>
              <a:rPr lang="en-GB" b="1" dirty="0"/>
              <a:t> – Identity solutions on the blockchain. Self-sovereign and digital identities.</a:t>
            </a:r>
          </a:p>
          <a:p>
            <a:r>
              <a:rPr lang="en-GB" b="1" dirty="0" err="1">
                <a:hlinkClick r:id="rId8"/>
              </a:rPr>
              <a:t>Hacken</a:t>
            </a:r>
            <a:r>
              <a:rPr lang="en-GB" b="1" dirty="0"/>
              <a:t> –</a:t>
            </a:r>
            <a:r>
              <a:rPr lang="en-GB" dirty="0"/>
              <a:t> Token platform designed to incentivize the reduction of harmful attacks.</a:t>
            </a:r>
          </a:p>
          <a:p>
            <a:r>
              <a:rPr lang="en-GB" b="1" dirty="0">
                <a:hlinkClick r:id="rId9"/>
              </a:rPr>
              <a:t>Ethereum Name Service</a:t>
            </a:r>
            <a:r>
              <a:rPr lang="en-GB" b="1" dirty="0"/>
              <a:t> –</a:t>
            </a:r>
            <a:r>
              <a:rPr lang="en-GB" dirty="0"/>
              <a:t> Ethereum based DNS competitor.</a:t>
            </a:r>
          </a:p>
          <a:p>
            <a:r>
              <a:rPr lang="en-GB" b="1" dirty="0" err="1">
                <a:hlinkClick r:id="rId10"/>
              </a:rPr>
              <a:t>Fluree</a:t>
            </a:r>
            <a:r>
              <a:rPr lang="en-GB" b="1" dirty="0">
                <a:hlinkClick r:id="rId10"/>
              </a:rPr>
              <a:t> </a:t>
            </a:r>
            <a:r>
              <a:rPr lang="en-GB" b="1" dirty="0"/>
              <a:t>–</a:t>
            </a:r>
            <a:r>
              <a:rPr lang="en-GB" dirty="0"/>
              <a:t> Decentralized Database solutions for enhanced security and interoperability</a:t>
            </a:r>
          </a:p>
          <a:p>
            <a:r>
              <a:rPr lang="en-GB" b="1" dirty="0">
                <a:hlinkClick r:id="rId11"/>
              </a:rPr>
              <a:t>Edge</a:t>
            </a:r>
            <a:r>
              <a:rPr lang="en-GB" b="1" dirty="0"/>
              <a:t> – </a:t>
            </a:r>
            <a:r>
              <a:rPr lang="en-GB" dirty="0"/>
              <a:t>Securing devices on the edge of the network</a:t>
            </a:r>
          </a:p>
          <a:p>
            <a:r>
              <a:rPr lang="en-GB" b="1" dirty="0" err="1">
                <a:hlinkClick r:id="rId6"/>
              </a:rPr>
              <a:t>BlockArmor</a:t>
            </a:r>
            <a:r>
              <a:rPr lang="en-GB" b="1" dirty="0">
                <a:hlinkClick r:id="rId6"/>
              </a:rPr>
              <a:t> </a:t>
            </a:r>
            <a:r>
              <a:rPr lang="en-GB" b="1" dirty="0"/>
              <a:t>– </a:t>
            </a:r>
            <a:r>
              <a:rPr lang="en-GB" dirty="0"/>
              <a:t>Creating digital identities on the blockchain.</a:t>
            </a:r>
          </a:p>
          <a:p>
            <a:endParaRPr lang="en-GB" dirty="0"/>
          </a:p>
        </p:txBody>
      </p:sp>
    </p:spTree>
    <p:extLst>
      <p:ext uri="{BB962C8B-B14F-4D97-AF65-F5344CB8AC3E}">
        <p14:creationId xmlns:p14="http://schemas.microsoft.com/office/powerpoint/2010/main" val="409146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73C960-FD39-4213-A715-9AF375C465A1}"/>
              </a:ext>
            </a:extLst>
          </p:cNvPr>
          <p:cNvSpPr txBox="1"/>
          <p:nvPr/>
        </p:nvSpPr>
        <p:spPr>
          <a:xfrm>
            <a:off x="234778" y="234778"/>
            <a:ext cx="11837773" cy="6400800"/>
          </a:xfrm>
          <a:prstGeom prst="rect">
            <a:avLst/>
          </a:prstGeom>
          <a:noFill/>
        </p:spPr>
        <p:txBody>
          <a:bodyPr wrap="square" rtlCol="0">
            <a:spAutoFit/>
          </a:bodyPr>
          <a:lstStyle/>
          <a:p>
            <a:endParaRPr lang="en-GB"/>
          </a:p>
        </p:txBody>
      </p:sp>
      <p:sp>
        <p:nvSpPr>
          <p:cNvPr id="4" name="TextBox 3">
            <a:extLst>
              <a:ext uri="{FF2B5EF4-FFF2-40B4-BE49-F238E27FC236}">
                <a16:creationId xmlns:a16="http://schemas.microsoft.com/office/drawing/2014/main" id="{144B607F-AA76-4986-A401-16BDFAA6D3B3}"/>
              </a:ext>
            </a:extLst>
          </p:cNvPr>
          <p:cNvSpPr txBox="1"/>
          <p:nvPr/>
        </p:nvSpPr>
        <p:spPr>
          <a:xfrm>
            <a:off x="743919" y="511444"/>
            <a:ext cx="10507850" cy="7294305"/>
          </a:xfrm>
          <a:prstGeom prst="rect">
            <a:avLst/>
          </a:prstGeom>
          <a:noFill/>
        </p:spPr>
        <p:txBody>
          <a:bodyPr wrap="square" rtlCol="0">
            <a:spAutoFit/>
          </a:bodyPr>
          <a:lstStyle/>
          <a:p>
            <a:r>
              <a:rPr lang="en-GB" dirty="0" err="1"/>
              <a:t>Everledger</a:t>
            </a:r>
            <a:r>
              <a:rPr lang="en-GB" dirty="0"/>
              <a:t> has created a diamond provenance protocol with the help of blockchain which can be incorporated into the industry as a standard</a:t>
            </a:r>
          </a:p>
          <a:p>
            <a:pPr lvl="0"/>
            <a:r>
              <a:rPr lang="en-GB" dirty="0"/>
              <a:t>W</a:t>
            </a:r>
            <a:r>
              <a:rPr lang="en-GB" u="sng" dirty="0">
                <a:hlinkClick r:id="rId2"/>
              </a:rPr>
              <a:t>altonchain</a:t>
            </a:r>
            <a:r>
              <a:rPr lang="en-GB" dirty="0"/>
              <a:t> – Clothing Supply Chain</a:t>
            </a:r>
          </a:p>
          <a:p>
            <a:pPr lvl="0"/>
            <a:r>
              <a:rPr lang="en-GB" u="sng" dirty="0">
                <a:hlinkClick r:id="rId3"/>
              </a:rPr>
              <a:t>Ambrosus</a:t>
            </a:r>
            <a:r>
              <a:rPr lang="en-GB" dirty="0"/>
              <a:t> – Food &amp; Medicine Supply Chain</a:t>
            </a:r>
          </a:p>
          <a:p>
            <a:pPr lvl="0"/>
            <a:r>
              <a:rPr lang="en-GB" u="sng" dirty="0">
                <a:hlinkClick r:id="rId4"/>
              </a:rPr>
              <a:t>Modum</a:t>
            </a:r>
            <a:r>
              <a:rPr lang="en-GB" dirty="0"/>
              <a:t> – Pharma Supply Chain</a:t>
            </a:r>
          </a:p>
          <a:p>
            <a:pPr lvl="0"/>
            <a:r>
              <a:rPr lang="en-GB" u="sng" dirty="0" err="1">
                <a:hlinkClick r:id="rId5"/>
              </a:rPr>
              <a:t>VeChain</a:t>
            </a:r>
            <a:endParaRPr lang="en-GB" dirty="0"/>
          </a:p>
          <a:p>
            <a:pPr lvl="0"/>
            <a:r>
              <a:rPr lang="en-GB" u="sng" dirty="0" err="1">
                <a:hlinkClick r:id="rId6"/>
              </a:rPr>
              <a:t>WaBi</a:t>
            </a:r>
            <a:endParaRPr lang="en-GB" dirty="0"/>
          </a:p>
          <a:p>
            <a:pPr lvl="0"/>
            <a:r>
              <a:rPr lang="en-GB" u="sng" dirty="0">
                <a:hlinkClick r:id="rId7"/>
              </a:rPr>
              <a:t>Original Trail</a:t>
            </a:r>
            <a:r>
              <a:rPr lang="en-GB" dirty="0"/>
              <a:t>– Decentralized Protocol For Supply Chain Blockchains</a:t>
            </a:r>
          </a:p>
          <a:p>
            <a:pPr lvl="0"/>
            <a:endParaRPr lang="en-GB" dirty="0"/>
          </a:p>
          <a:p>
            <a:r>
              <a:rPr lang="en-US" dirty="0">
                <a:hlinkClick r:id="rId8"/>
              </a:rPr>
              <a:t>AUGUR</a:t>
            </a:r>
            <a:r>
              <a:rPr lang="en-US" dirty="0"/>
              <a:t> is use for </a:t>
            </a:r>
            <a:r>
              <a:rPr lang="en-GB" b="1" dirty="0"/>
              <a:t>Political Forecasting, Event Hedging, Event Hedging, Company Forecasting.</a:t>
            </a:r>
          </a:p>
          <a:p>
            <a:br>
              <a:rPr lang="en-GB" dirty="0"/>
            </a:br>
            <a:r>
              <a:rPr lang="en-GB" dirty="0"/>
              <a:t>IBM and Samsung chose three protocols – </a:t>
            </a:r>
            <a:r>
              <a:rPr lang="en-GB" dirty="0">
                <a:hlinkClick r:id="rId9"/>
              </a:rPr>
              <a:t>BitTorrent</a:t>
            </a:r>
            <a:r>
              <a:rPr lang="en-GB" dirty="0"/>
              <a:t> (file sharing), </a:t>
            </a:r>
            <a:r>
              <a:rPr lang="en-GB" dirty="0">
                <a:hlinkClick r:id="rId10"/>
              </a:rPr>
              <a:t>Ethereum</a:t>
            </a:r>
            <a:r>
              <a:rPr lang="en-GB" dirty="0"/>
              <a:t> (smart contracts) and </a:t>
            </a:r>
            <a:r>
              <a:rPr lang="en-GB" dirty="0" err="1">
                <a:hlinkClick r:id="rId11"/>
              </a:rPr>
              <a:t>TeleHash</a:t>
            </a:r>
            <a:r>
              <a:rPr lang="en-GB" dirty="0"/>
              <a:t> (peer-to-peer messaging) – to underpin the ADEPT concept(Autonomous Decentralized Peer-to-Peer Telemetry).</a:t>
            </a:r>
          </a:p>
          <a:p>
            <a:r>
              <a:rPr lang="en-US" dirty="0">
                <a:hlinkClick r:id="rId12"/>
              </a:rPr>
              <a:t>Aeternity</a:t>
            </a:r>
            <a:r>
              <a:rPr lang="en-US" dirty="0"/>
              <a:t>(oracles integrate real world data with smart contracts</a:t>
            </a:r>
            <a:r>
              <a:rPr lang="en-GB" dirty="0"/>
              <a:t>)</a:t>
            </a:r>
          </a:p>
          <a:p>
            <a:r>
              <a:rPr lang="en-US" dirty="0">
                <a:hlinkClick r:id="rId13"/>
              </a:rPr>
              <a:t>Arcade city </a:t>
            </a:r>
            <a:r>
              <a:rPr lang="en-US" dirty="0"/>
              <a:t>and </a:t>
            </a:r>
            <a:r>
              <a:rPr lang="en-US" dirty="0" err="1">
                <a:hlinkClick r:id="rId14"/>
              </a:rPr>
              <a:t>LaZooz</a:t>
            </a:r>
            <a:r>
              <a:rPr lang="en-US" dirty="0"/>
              <a:t> use blockchain base system for ride sharing (</a:t>
            </a:r>
            <a:r>
              <a:rPr lang="en-GB" b="1" dirty="0"/>
              <a:t>Smart transportation is about maximising already-existing infrastructure and resource rather than adding new ones).</a:t>
            </a:r>
          </a:p>
          <a:p>
            <a:r>
              <a:rPr lang="en-GB" dirty="0">
                <a:hlinkClick r:id="rId15"/>
              </a:rPr>
              <a:t>Car </a:t>
            </a:r>
            <a:r>
              <a:rPr lang="en-GB" dirty="0" err="1">
                <a:hlinkClick r:id="rId15"/>
              </a:rPr>
              <a:t>eWallet</a:t>
            </a:r>
            <a:r>
              <a:rPr lang="en-GB" dirty="0">
                <a:hlinkClick r:id="rId15"/>
              </a:rPr>
              <a:t> </a:t>
            </a:r>
            <a:r>
              <a:rPr lang="en-GB" dirty="0"/>
              <a:t>from </a:t>
            </a:r>
            <a:r>
              <a:rPr lang="en-GB" b="1" dirty="0"/>
              <a:t>ZF</a:t>
            </a:r>
            <a:r>
              <a:rPr lang="en-GB" dirty="0"/>
              <a:t>, </a:t>
            </a:r>
            <a:r>
              <a:rPr lang="en-GB" b="1" dirty="0"/>
              <a:t>UBS and the </a:t>
            </a:r>
            <a:r>
              <a:rPr lang="en-GB" b="1" dirty="0" err="1"/>
              <a:t>innogy</a:t>
            </a:r>
            <a:r>
              <a:rPr lang="en-GB" b="1" dirty="0"/>
              <a:t> Innovation</a:t>
            </a:r>
            <a:r>
              <a:rPr lang="en-GB" dirty="0"/>
              <a:t> Hub, built on blockchain technology to ensure security, is an innovative payment for electric car charging while on the go.</a:t>
            </a:r>
          </a:p>
          <a:p>
            <a:r>
              <a:rPr lang="en-GB" dirty="0">
                <a:hlinkClick r:id="rId16"/>
              </a:rPr>
              <a:t>Storj</a:t>
            </a:r>
            <a:r>
              <a:rPr lang="en-GB" dirty="0"/>
              <a:t> is a Decentralized </a:t>
            </a:r>
            <a:r>
              <a:rPr lang="en-GB" b="1" dirty="0"/>
              <a:t>cloud storage that is easy to use, private and secure.</a:t>
            </a:r>
          </a:p>
          <a:p>
            <a:r>
              <a:rPr lang="en-GB" dirty="0">
                <a:hlinkClick r:id="rId17"/>
              </a:rPr>
              <a:t>Bitgivefoundation</a:t>
            </a:r>
            <a:r>
              <a:rPr lang="en-GB" dirty="0"/>
              <a:t> use the power of Bitcoin </a:t>
            </a:r>
            <a:r>
              <a:rPr lang="en-GB" b="1" dirty="0"/>
              <a:t>Charity</a:t>
            </a:r>
            <a:r>
              <a:rPr lang="en-GB" dirty="0"/>
              <a:t> to bridge the gap between Blockchain Technology and its applications for Non Profits and Global </a:t>
            </a:r>
            <a:r>
              <a:rPr lang="en-GB" dirty="0" err="1"/>
              <a:t>Philantropy</a:t>
            </a:r>
            <a:endParaRPr lang="en-GB" b="1" dirty="0"/>
          </a:p>
          <a:p>
            <a:endParaRPr lang="en-GB" b="1" dirty="0"/>
          </a:p>
          <a:p>
            <a:endParaRPr lang="en-GB" dirty="0"/>
          </a:p>
          <a:p>
            <a:endParaRPr lang="en-GB" dirty="0"/>
          </a:p>
          <a:p>
            <a:endParaRPr lang="en-GB" dirty="0"/>
          </a:p>
        </p:txBody>
      </p:sp>
    </p:spTree>
    <p:extLst>
      <p:ext uri="{BB962C8B-B14F-4D97-AF65-F5344CB8AC3E}">
        <p14:creationId xmlns:p14="http://schemas.microsoft.com/office/powerpoint/2010/main" val="11213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6B79D9-CB28-4988-AA8E-D6C862E5AF4B}"/>
              </a:ext>
            </a:extLst>
          </p:cNvPr>
          <p:cNvSpPr>
            <a:spLocks noChangeArrowheads="1"/>
          </p:cNvSpPr>
          <p:nvPr/>
        </p:nvSpPr>
        <p:spPr bwMode="auto">
          <a:xfrm>
            <a:off x="508861" y="-123318"/>
            <a:ext cx="1117427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rgbClr val="6A6A6A"/>
                </a:solidFill>
                <a:effectLst/>
                <a:latin typeface="Arial" panose="020B0604020202020204" pitchFamily="34" charset="0"/>
                <a:cs typeface="Arial" panose="020B0604020202020204" pitchFamily="34" charset="0"/>
                <a:hlinkClick r:id="rId2"/>
              </a:rPr>
              <a:t>Democracy Earth</a:t>
            </a:r>
            <a:r>
              <a:rPr kumimoji="0" lang="en-US" altLang="en-US" sz="1800" b="0" i="0" u="none" strike="noStrike" cap="none" normalizeH="0" baseline="0" dirty="0">
                <a:ln>
                  <a:noFill/>
                </a:ln>
                <a:solidFill>
                  <a:srgbClr val="545454"/>
                </a:solidFill>
                <a:effectLst/>
                <a:latin typeface="Arial" panose="020B0604020202020204" pitchFamily="34" charset="0"/>
                <a:cs typeface="Arial" panose="020B0604020202020204" pitchFamily="34" charset="0"/>
              </a:rPr>
              <a:t> enables token-based community participation. Open source, peer to peer and human centered.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rgbClr val="545454"/>
              </a:solidFill>
              <a:cs typeface="Arial" panose="020B0604020202020204" pitchFamily="34" charset="0"/>
            </a:endParaRPr>
          </a:p>
          <a:p>
            <a:pPr marL="285750" lvl="0" indent="-285750">
              <a:buFont typeface="Wingdings" panose="05000000000000000000" pitchFamily="2" charset="2"/>
              <a:buChar char="v"/>
            </a:pPr>
            <a:r>
              <a:rPr lang="en-GB" dirty="0"/>
              <a:t> </a:t>
            </a:r>
            <a:r>
              <a:rPr lang="en-GB" dirty="0" err="1">
                <a:hlinkClick r:id="rId3" action="ppaction://hlinkfile"/>
              </a:rPr>
              <a:t>Followmyvote</a:t>
            </a:r>
            <a:r>
              <a:rPr lang="en-GB" dirty="0"/>
              <a:t>  became the world's first secure open-source online voting software based on blockchain technology.</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Dubai is aiming to put all its government documents on the blockchain by 2020</a:t>
            </a:r>
          </a:p>
          <a:p>
            <a:pPr marL="285750" lvl="0" indent="-285750">
              <a:buFont typeface="Wingdings" panose="05000000000000000000" pitchFamily="2" charset="2"/>
              <a:buChar char="v"/>
            </a:pPr>
            <a:r>
              <a:rPr lang="en-US" dirty="0"/>
              <a:t>Blockchain base retail utilities connect buyer and sellers without a middleman and associated fees: </a:t>
            </a:r>
            <a:r>
              <a:rPr lang="en-US" dirty="0">
                <a:hlinkClick r:id="rId4"/>
              </a:rPr>
              <a:t>openbazaar</a:t>
            </a:r>
            <a:r>
              <a:rPr lang="en-US" dirty="0"/>
              <a:t> and obi</a:t>
            </a:r>
            <a:endParaRPr kumimoji="0" lang="en-US" altLang="en-US" sz="1800" b="0" i="0" u="none" strike="noStrike" cap="none" normalizeH="0" baseline="0" dirty="0">
              <a:ln>
                <a:noFill/>
              </a:ln>
              <a:solidFill>
                <a:srgbClr val="545454"/>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rgbClr val="545454"/>
              </a:solidFill>
              <a:cs typeface="Arial" panose="020B0604020202020204" pitchFamily="34" charset="0"/>
            </a:endParaRPr>
          </a:p>
          <a:p>
            <a:pPr marL="285750" lvl="0" indent="-285750">
              <a:buFont typeface="Wingdings" panose="05000000000000000000" pitchFamily="2" charset="2"/>
              <a:buChar char="v"/>
            </a:pPr>
            <a:r>
              <a:rPr kumimoji="0" lang="en-US" altLang="en-US" sz="1800" b="0" i="0" u="none" strike="noStrike" cap="none" normalizeH="0" baseline="0" dirty="0" err="1">
                <a:ln>
                  <a:noFill/>
                </a:ln>
                <a:solidFill>
                  <a:schemeClr val="tx1"/>
                </a:solidFill>
                <a:effectLst/>
              </a:rPr>
              <a:t>U</a:t>
            </a:r>
            <a:r>
              <a:rPr lang="en-US" dirty="0" err="1"/>
              <a:t>bitquity</a:t>
            </a:r>
            <a:r>
              <a:rPr lang="en-US" dirty="0"/>
              <a:t> blockchain base real state record keeping system.</a:t>
            </a:r>
          </a:p>
          <a:p>
            <a:pPr marL="285750" indent="-285750">
              <a:buFont typeface="Wingdings" panose="05000000000000000000" pitchFamily="2" charset="2"/>
              <a:buChar char="v"/>
            </a:pPr>
            <a:r>
              <a:rPr lang="en-US" dirty="0" err="1"/>
              <a:t>Namecoin</a:t>
            </a:r>
            <a:r>
              <a:rPr lang="en-US" dirty="0"/>
              <a:t> : </a:t>
            </a:r>
            <a:r>
              <a:rPr lang="en-GB" b="1" dirty="0" err="1"/>
              <a:t>Namecoin</a:t>
            </a:r>
            <a:r>
              <a:rPr lang="en-GB" dirty="0"/>
              <a:t> is an experimental open-source technology which improves decentralization, security, censorship resistance, privacy, and speed of certain components of the Internet infrastructure such as DNS and identities (</a:t>
            </a:r>
            <a:r>
              <a:rPr lang="en-US" dirty="0"/>
              <a:t>decentralized DNS peer to peer) </a:t>
            </a:r>
          </a:p>
          <a:p>
            <a:pPr marL="285750" indent="-285750">
              <a:buFont typeface="Wingdings" panose="05000000000000000000" pitchFamily="2" charset="2"/>
              <a:buChar char="v"/>
            </a:pPr>
            <a:r>
              <a:rPr lang="en-GB" dirty="0" err="1"/>
              <a:t>EmerDNS</a:t>
            </a:r>
            <a:r>
              <a:rPr lang="en-GB" dirty="0"/>
              <a:t> is a system for decentralized domain names supporting a full range of </a:t>
            </a:r>
            <a:r>
              <a:rPr lang="en-GB" dirty="0">
                <a:hlinkClick r:id="rId5"/>
              </a:rPr>
              <a:t>DNS records</a:t>
            </a:r>
            <a:r>
              <a:rPr lang="en-GB" dirty="0"/>
              <a:t>. </a:t>
            </a:r>
            <a:r>
              <a:rPr lang="en-GB" dirty="0" err="1"/>
              <a:t>EmerDNS</a:t>
            </a:r>
            <a:r>
              <a:rPr lang="en-GB" dirty="0"/>
              <a:t> operates under the </a:t>
            </a:r>
            <a:r>
              <a:rPr lang="en-GB" b="1" dirty="0"/>
              <a:t>"</a:t>
            </a:r>
            <a:r>
              <a:rPr lang="en-GB" b="1" dirty="0" err="1"/>
              <a:t>dns</a:t>
            </a:r>
            <a:r>
              <a:rPr lang="en-GB" b="1" dirty="0"/>
              <a:t>"</a:t>
            </a:r>
            <a:r>
              <a:rPr lang="en-GB" dirty="0"/>
              <a:t> service abbreviation in the </a:t>
            </a:r>
            <a:r>
              <a:rPr lang="en-GB" dirty="0" err="1">
                <a:hlinkClick r:id="rId6"/>
              </a:rPr>
              <a:t>Emercoin</a:t>
            </a:r>
            <a:r>
              <a:rPr lang="en-GB" dirty="0">
                <a:hlinkClick r:id="rId6"/>
              </a:rPr>
              <a:t> NVS</a:t>
            </a:r>
            <a:endParaRPr lang="en-GB" dirty="0"/>
          </a:p>
          <a:p>
            <a:pPr marL="285750" indent="-285750">
              <a:buFont typeface="Wingdings" panose="05000000000000000000" pitchFamily="2" charset="2"/>
              <a:buChar char="v"/>
            </a:pPr>
            <a:r>
              <a:rPr lang="en-GB" dirty="0"/>
              <a:t>Dot-Bit-enabled websites end with ".bit" instead of ".com" or something similar. Dot-Bit uses Bitcoin technology to decentralize and free website addresses</a:t>
            </a:r>
          </a:p>
          <a:p>
            <a:pPr marL="285750" indent="-285750">
              <a:buFont typeface="Wingdings" panose="05000000000000000000" pitchFamily="2" charset="2"/>
              <a:buChar char="v"/>
            </a:pPr>
            <a:r>
              <a:rPr lang="en-GB" dirty="0" err="1"/>
              <a:t>Viewly</a:t>
            </a:r>
            <a:r>
              <a:rPr lang="en-GB" dirty="0"/>
              <a:t> Alpha is an experimental video platform, aiming to provide a more fair and efficient means of content delivery and monetization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767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E4FEFA-EBB6-40C3-8423-CBBB3FA8D811}"/>
              </a:ext>
            </a:extLst>
          </p:cNvPr>
          <p:cNvSpPr/>
          <p:nvPr/>
        </p:nvSpPr>
        <p:spPr>
          <a:xfrm>
            <a:off x="382290" y="247973"/>
            <a:ext cx="10807485" cy="1754326"/>
          </a:xfrm>
          <a:prstGeom prst="rect">
            <a:avLst/>
          </a:prstGeom>
        </p:spPr>
        <p:txBody>
          <a:bodyPr wrap="square">
            <a:spAutoFit/>
          </a:bodyPr>
          <a:lstStyle/>
          <a:p>
            <a:r>
              <a:rPr lang="en-GB" b="0" i="0" dirty="0">
                <a:solidFill>
                  <a:srgbClr val="000000"/>
                </a:solidFill>
                <a:effectLst/>
                <a:latin typeface="AvenirLTStd-Medium"/>
                <a:hlinkClick r:id="rId2"/>
              </a:rPr>
              <a:t>ShoCard</a:t>
            </a:r>
            <a:r>
              <a:rPr lang="en-GB" b="0" i="0" dirty="0">
                <a:solidFill>
                  <a:srgbClr val="000000"/>
                </a:solidFill>
                <a:effectLst/>
                <a:latin typeface="AvenirLTStd-Medium"/>
              </a:rPr>
              <a:t> allows users and enterprises to establish their identities with one another in a secure, verified way so that any transaction–whether it’s to login, share personal information, or complete a financial transaction–can be accomplished quickly, seamlessly and with peace of mind.</a:t>
            </a:r>
          </a:p>
          <a:p>
            <a:r>
              <a:rPr lang="en-GB" dirty="0">
                <a:hlinkClick r:id="rId3"/>
              </a:rPr>
              <a:t>Crowdfunding</a:t>
            </a:r>
            <a:r>
              <a:rPr lang="en-GB" dirty="0"/>
              <a:t> is a way to raise money for an individual or organization by collecting donations through family, friends, friends of friends, strangers, businesses, and more. By using social media to spread awareness, people can reach more potential donors than traditional forms of fundraising</a:t>
            </a:r>
          </a:p>
        </p:txBody>
      </p:sp>
    </p:spTree>
    <p:extLst>
      <p:ext uri="{BB962C8B-B14F-4D97-AF65-F5344CB8AC3E}">
        <p14:creationId xmlns:p14="http://schemas.microsoft.com/office/powerpoint/2010/main" val="162001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983C00-51E9-4E3B-BD16-532C53503FDA}"/>
              </a:ext>
            </a:extLst>
          </p:cNvPr>
          <p:cNvSpPr/>
          <p:nvPr/>
        </p:nvSpPr>
        <p:spPr>
          <a:xfrm>
            <a:off x="3048000" y="2828836"/>
            <a:ext cx="6096000" cy="1200329"/>
          </a:xfrm>
          <a:prstGeom prst="rect">
            <a:avLst/>
          </a:prstGeom>
        </p:spPr>
        <p:txBody>
          <a:bodyPr>
            <a:spAutoFit/>
          </a:bodyPr>
          <a:lstStyle/>
          <a:p>
            <a:r>
              <a:rPr lang="en-GB" b="1" i="1" dirty="0">
                <a:solidFill>
                  <a:srgbClr val="00B0F0"/>
                </a:solidFill>
              </a:rPr>
              <a:t>In Fact Blockchain can be use in every aspect of our daily life as it make the work done in simpler, trustful, reliable, secure, transparent, beneficial by using power of decentralized self-governed peer to peer cryptography base system</a:t>
            </a:r>
            <a:r>
              <a:rPr lang="en-GB" dirty="0">
                <a:solidFill>
                  <a:srgbClr val="00B0F0"/>
                </a:solidFill>
              </a:rPr>
              <a:t>.</a:t>
            </a:r>
          </a:p>
        </p:txBody>
      </p:sp>
    </p:spTree>
    <p:extLst>
      <p:ext uri="{BB962C8B-B14F-4D97-AF65-F5344CB8AC3E}">
        <p14:creationId xmlns:p14="http://schemas.microsoft.com/office/powerpoint/2010/main" val="222415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298</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AvenirLTStd-Medium</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angus</dc:creator>
  <cp:lastModifiedBy>shiva angus</cp:lastModifiedBy>
  <cp:revision>52</cp:revision>
  <dcterms:created xsi:type="dcterms:W3CDTF">2019-04-07T14:44:54Z</dcterms:created>
  <dcterms:modified xsi:type="dcterms:W3CDTF">2019-05-01T05:24:38Z</dcterms:modified>
</cp:coreProperties>
</file>