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26"/>
  </p:notesMasterIdLst>
  <p:sldIdLst>
    <p:sldId id="256" r:id="rId2"/>
    <p:sldId id="257" r:id="rId3"/>
    <p:sldId id="258" r:id="rId4"/>
    <p:sldId id="259" r:id="rId5"/>
    <p:sldId id="260" r:id="rId6"/>
    <p:sldId id="272" r:id="rId7"/>
    <p:sldId id="273" r:id="rId8"/>
    <p:sldId id="274" r:id="rId9"/>
    <p:sldId id="275" r:id="rId10"/>
    <p:sldId id="276" r:id="rId11"/>
    <p:sldId id="277" r:id="rId12"/>
    <p:sldId id="289" r:id="rId13"/>
    <p:sldId id="290" r:id="rId14"/>
    <p:sldId id="292" r:id="rId15"/>
    <p:sldId id="293" r:id="rId16"/>
    <p:sldId id="279" r:id="rId17"/>
    <p:sldId id="281" r:id="rId18"/>
    <p:sldId id="282" r:id="rId19"/>
    <p:sldId id="284" r:id="rId20"/>
    <p:sldId id="283" r:id="rId21"/>
    <p:sldId id="285" r:id="rId22"/>
    <p:sldId id="286" r:id="rId23"/>
    <p:sldId id="288" r:id="rId24"/>
    <p:sldId id="287"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600" y="-108"/>
      </p:cViewPr>
      <p:guideLst>
        <p:guide orient="horz" pos="2160"/>
        <p:guide pos="3840"/>
      </p:guideLst>
    </p:cSldViewPr>
  </p:slideViewPr>
  <p:notesTextViewPr>
    <p:cViewPr>
      <p:scale>
        <a:sx n="3" d="2"/>
        <a:sy n="3" d="2"/>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CCEB8A3A-D729-4BFC-A530-9E8C5C303A73}"/>
    <pc:docChg chg="modSld">
      <pc:chgData name="Guest User" userId="" providerId="Windows Live" clId="Web-{CCEB8A3A-D729-4BFC-A530-9E8C5C303A73}" dt="2019-05-07T16:44:19.663" v="6" actId="20577"/>
      <pc:docMkLst>
        <pc:docMk/>
      </pc:docMkLst>
      <pc:sldChg chg="modSp">
        <pc:chgData name="Guest User" userId="" providerId="Windows Live" clId="Web-{CCEB8A3A-D729-4BFC-A530-9E8C5C303A73}" dt="2019-05-07T16:44:19.663" v="6" actId="20577"/>
        <pc:sldMkLst>
          <pc:docMk/>
          <pc:sldMk cId="0" sldId="260"/>
        </pc:sldMkLst>
        <pc:spChg chg="mod">
          <ac:chgData name="Guest User" userId="" providerId="Windows Live" clId="Web-{CCEB8A3A-D729-4BFC-A530-9E8C5C303A73}" dt="2019-05-07T16:44:19.663" v="6" actId="20577"/>
          <ac:spMkLst>
            <pc:docMk/>
            <pc:sldMk cId="0" sldId="260"/>
            <ac:spMk id="108" creationId="{00000000-0000-0000-0000-000000000000}"/>
          </ac:spMkLst>
        </pc:spChg>
      </pc:sldChg>
    </pc:docChg>
  </pc:docChgLst>
  <pc:docChgLst>
    <pc:chgData name="Guest User" providerId="Windows Live" clId="Web-{573CF634-8CBA-4070-B9AB-6AC810043D28}"/>
    <pc:docChg chg="modSld">
      <pc:chgData name="Guest User" userId="" providerId="Windows Live" clId="Web-{573CF634-8CBA-4070-B9AB-6AC810043D28}" dt="2019-05-07T17:00:35.103" v="46" actId="20577"/>
      <pc:docMkLst>
        <pc:docMk/>
      </pc:docMkLst>
      <pc:sldChg chg="addSp delSp modSp mod setBg">
        <pc:chgData name="Guest User" userId="" providerId="Windows Live" clId="Web-{573CF634-8CBA-4070-B9AB-6AC810043D28}" dt="2019-05-07T16:56:17.009" v="10"/>
        <pc:sldMkLst>
          <pc:docMk/>
          <pc:sldMk cId="0" sldId="257"/>
        </pc:sldMkLst>
        <pc:spChg chg="mod">
          <ac:chgData name="Guest User" userId="" providerId="Windows Live" clId="Web-{573CF634-8CBA-4070-B9AB-6AC810043D28}" dt="2019-05-07T16:56:17.009" v="10"/>
          <ac:spMkLst>
            <pc:docMk/>
            <pc:sldMk cId="0" sldId="257"/>
            <ac:spMk id="90" creationId="{00000000-0000-0000-0000-000000000000}"/>
          </ac:spMkLst>
        </pc:spChg>
        <pc:spChg chg="add del mod">
          <ac:chgData name="Guest User" userId="" providerId="Windows Live" clId="Web-{573CF634-8CBA-4070-B9AB-6AC810043D28}" dt="2019-05-07T16:56:17.009" v="10"/>
          <ac:spMkLst>
            <pc:docMk/>
            <pc:sldMk cId="0" sldId="257"/>
            <ac:spMk id="91" creationId="{00000000-0000-0000-0000-000000000000}"/>
          </ac:spMkLst>
        </pc:spChg>
        <pc:spChg chg="add">
          <ac:chgData name="Guest User" userId="" providerId="Windows Live" clId="Web-{573CF634-8CBA-4070-B9AB-6AC810043D28}" dt="2019-05-07T16:56:17.009" v="10"/>
          <ac:spMkLst>
            <pc:docMk/>
            <pc:sldMk cId="0" sldId="257"/>
            <ac:spMk id="96" creationId="{8D70B121-56F4-4848-B38B-182089D909FA}"/>
          </ac:spMkLst>
        </pc:spChg>
        <pc:spChg chg="add del">
          <ac:chgData name="Guest User" userId="" providerId="Windows Live" clId="Web-{573CF634-8CBA-4070-B9AB-6AC810043D28}" dt="2019-05-07T16:56:16.993" v="9"/>
          <ac:spMkLst>
            <pc:docMk/>
            <pc:sldMk cId="0" sldId="257"/>
            <ac:spMk id="98" creationId="{46C2E80F-49A6-4372-B103-219D417A55ED}"/>
          </ac:spMkLst>
        </pc:spChg>
        <pc:graphicFrameChg chg="add del">
          <ac:chgData name="Guest User" userId="" providerId="Windows Live" clId="Web-{573CF634-8CBA-4070-B9AB-6AC810043D28}" dt="2019-05-07T16:56:16.993" v="9"/>
          <ac:graphicFrameMkLst>
            <pc:docMk/>
            <pc:sldMk cId="0" sldId="257"/>
            <ac:graphicFrameMk id="93" creationId="{CAF6A70E-69A3-410B-B4CE-8804FAD8203A}"/>
          </ac:graphicFrameMkLst>
        </pc:graphicFrameChg>
        <pc:cxnChg chg="add">
          <ac:chgData name="Guest User" userId="" providerId="Windows Live" clId="Web-{573CF634-8CBA-4070-B9AB-6AC810043D28}" dt="2019-05-07T16:56:17.009" v="10"/>
          <ac:cxnSpMkLst>
            <pc:docMk/>
            <pc:sldMk cId="0" sldId="257"/>
            <ac:cxnSpMk id="94" creationId="{2D72A2C9-F3CA-4216-8BAD-FA4C970C3C4E}"/>
          </ac:cxnSpMkLst>
        </pc:cxnChg>
      </pc:sldChg>
      <pc:sldChg chg="addSp modSp mod setBg">
        <pc:chgData name="Guest User" userId="" providerId="Windows Live" clId="Web-{573CF634-8CBA-4070-B9AB-6AC810043D28}" dt="2019-05-07T16:54:54.915" v="7"/>
        <pc:sldMkLst>
          <pc:docMk/>
          <pc:sldMk cId="0" sldId="258"/>
        </pc:sldMkLst>
        <pc:spChg chg="mod">
          <ac:chgData name="Guest User" userId="" providerId="Windows Live" clId="Web-{573CF634-8CBA-4070-B9AB-6AC810043D28}" dt="2019-05-07T16:54:54.915" v="7"/>
          <ac:spMkLst>
            <pc:docMk/>
            <pc:sldMk cId="0" sldId="258"/>
            <ac:spMk id="96" creationId="{00000000-0000-0000-0000-000000000000}"/>
          </ac:spMkLst>
        </pc:spChg>
        <pc:spChg chg="mod">
          <ac:chgData name="Guest User" userId="" providerId="Windows Live" clId="Web-{573CF634-8CBA-4070-B9AB-6AC810043D28}" dt="2019-05-07T16:54:54.915" v="7"/>
          <ac:spMkLst>
            <pc:docMk/>
            <pc:sldMk cId="0" sldId="258"/>
            <ac:spMk id="97" creationId="{00000000-0000-0000-0000-000000000000}"/>
          </ac:spMkLst>
        </pc:spChg>
        <pc:spChg chg="add">
          <ac:chgData name="Guest User" userId="" providerId="Windows Live" clId="Web-{573CF634-8CBA-4070-B9AB-6AC810043D28}" dt="2019-05-07T16:54:54.915" v="7"/>
          <ac:spMkLst>
            <pc:docMk/>
            <pc:sldMk cId="0" sldId="258"/>
            <ac:spMk id="102" creationId="{3B854194-185D-494D-905C-7C7CB2E30F6E}"/>
          </ac:spMkLst>
        </pc:spChg>
        <pc:spChg chg="add">
          <ac:chgData name="Guest User" userId="" providerId="Windows Live" clId="Web-{573CF634-8CBA-4070-B9AB-6AC810043D28}" dt="2019-05-07T16:54:54.915" v="7"/>
          <ac:spMkLst>
            <pc:docMk/>
            <pc:sldMk cId="0" sldId="258"/>
            <ac:spMk id="104" creationId="{B4F5FA0D-0104-4987-8241-EFF7C85B88DE}"/>
          </ac:spMkLst>
        </pc:spChg>
        <pc:picChg chg="add">
          <ac:chgData name="Guest User" userId="" providerId="Windows Live" clId="Web-{573CF634-8CBA-4070-B9AB-6AC810043D28}" dt="2019-05-07T16:54:54.915" v="7"/>
          <ac:picMkLst>
            <pc:docMk/>
            <pc:sldMk cId="0" sldId="258"/>
            <ac:picMk id="106" creationId="{2897127E-6CEF-446C-BE87-93B7C46E49D1}"/>
          </ac:picMkLst>
        </pc:picChg>
      </pc:sldChg>
      <pc:sldChg chg="addSp delSp modSp mod setBg setClrOvrMap">
        <pc:chgData name="Guest User" userId="" providerId="Windows Live" clId="Web-{573CF634-8CBA-4070-B9AB-6AC810043D28}" dt="2019-05-07T16:59:20.759" v="37"/>
        <pc:sldMkLst>
          <pc:docMk/>
          <pc:sldMk cId="0" sldId="259"/>
        </pc:sldMkLst>
        <pc:spChg chg="mod">
          <ac:chgData name="Guest User" userId="" providerId="Windows Live" clId="Web-{573CF634-8CBA-4070-B9AB-6AC810043D28}" dt="2019-05-07T16:59:20.759" v="37"/>
          <ac:spMkLst>
            <pc:docMk/>
            <pc:sldMk cId="0" sldId="259"/>
            <ac:spMk id="102" creationId="{00000000-0000-0000-0000-000000000000}"/>
          </ac:spMkLst>
        </pc:spChg>
        <pc:spChg chg="mod ord">
          <ac:chgData name="Guest User" userId="" providerId="Windows Live" clId="Web-{573CF634-8CBA-4070-B9AB-6AC810043D28}" dt="2019-05-07T16:59:20.759" v="37"/>
          <ac:spMkLst>
            <pc:docMk/>
            <pc:sldMk cId="0" sldId="259"/>
            <ac:spMk id="103" creationId="{00000000-0000-0000-0000-000000000000}"/>
          </ac:spMkLst>
        </pc:spChg>
        <pc:spChg chg="add del">
          <ac:chgData name="Guest User" userId="" providerId="Windows Live" clId="Web-{573CF634-8CBA-4070-B9AB-6AC810043D28}" dt="2019-05-07T16:57:59.181" v="14"/>
          <ac:spMkLst>
            <pc:docMk/>
            <pc:sldMk cId="0" sldId="259"/>
            <ac:spMk id="105" creationId="{4038CB10-1F5C-4D54-9DF7-12586DE5B007}"/>
          </ac:spMkLst>
        </pc:spChg>
        <pc:spChg chg="add del">
          <ac:chgData name="Guest User" userId="" providerId="Windows Live" clId="Web-{573CF634-8CBA-4070-B9AB-6AC810043D28}" dt="2019-05-07T16:58:06.493" v="16"/>
          <ac:spMkLst>
            <pc:docMk/>
            <pc:sldMk cId="0" sldId="259"/>
            <ac:spMk id="106" creationId="{C607803A-4E99-444E-94F7-8785CDDF5849}"/>
          </ac:spMkLst>
        </pc:spChg>
        <pc:spChg chg="add del">
          <ac:chgData name="Guest User" userId="" providerId="Windows Live" clId="Web-{573CF634-8CBA-4070-B9AB-6AC810043D28}" dt="2019-05-07T16:58:06.493" v="16"/>
          <ac:spMkLst>
            <pc:docMk/>
            <pc:sldMk cId="0" sldId="259"/>
            <ac:spMk id="107" creationId="{2989BE6A-C309-418E-8ADD-1616A980570D}"/>
          </ac:spMkLst>
        </pc:spChg>
        <pc:spChg chg="add del">
          <ac:chgData name="Guest User" userId="" providerId="Windows Live" clId="Web-{573CF634-8CBA-4070-B9AB-6AC810043D28}" dt="2019-05-07T16:57:46.337" v="12"/>
          <ac:spMkLst>
            <pc:docMk/>
            <pc:sldMk cId="0" sldId="259"/>
            <ac:spMk id="108" creationId="{867D4867-5BA7-4462-B2F6-A23F4A622AA7}"/>
          </ac:spMkLst>
        </pc:spChg>
        <pc:spChg chg="add del">
          <ac:chgData name="Guest User" userId="" providerId="Windows Live" clId="Web-{573CF634-8CBA-4070-B9AB-6AC810043D28}" dt="2019-05-07T16:58:23.634" v="20"/>
          <ac:spMkLst>
            <pc:docMk/>
            <pc:sldMk cId="0" sldId="259"/>
            <ac:spMk id="109" creationId="{3CD9DF72-87A3-404E-A828-84CBF11A8303}"/>
          </ac:spMkLst>
        </pc:spChg>
        <pc:spChg chg="add del">
          <ac:chgData name="Guest User" userId="" providerId="Windows Live" clId="Web-{573CF634-8CBA-4070-B9AB-6AC810043D28}" dt="2019-05-07T16:57:59.181" v="14"/>
          <ac:spMkLst>
            <pc:docMk/>
            <pc:sldMk cId="0" sldId="259"/>
            <ac:spMk id="110" creationId="{73ED6512-6858-4552-B699-9A97FE9A4EA2}"/>
          </ac:spMkLst>
        </pc:spChg>
        <pc:spChg chg="add del">
          <ac:chgData name="Guest User" userId="" providerId="Windows Live" clId="Web-{573CF634-8CBA-4070-B9AB-6AC810043D28}" dt="2019-05-07T16:58:29.587" v="22"/>
          <ac:spMkLst>
            <pc:docMk/>
            <pc:sldMk cId="0" sldId="259"/>
            <ac:spMk id="112" creationId="{42A5316D-ED2F-4F89-B4B4-8D9240B1A348}"/>
          </ac:spMkLst>
        </pc:spChg>
        <pc:spChg chg="add del">
          <ac:chgData name="Guest User" userId="" providerId="Windows Live" clId="Web-{573CF634-8CBA-4070-B9AB-6AC810043D28}" dt="2019-05-07T16:58:39.915" v="24"/>
          <ac:spMkLst>
            <pc:docMk/>
            <pc:sldMk cId="0" sldId="259"/>
            <ac:spMk id="113" creationId="{73DE2CFE-42F2-48F0-8706-5264E012B10C}"/>
          </ac:spMkLst>
        </pc:spChg>
        <pc:spChg chg="add del">
          <ac:chgData name="Guest User" userId="" providerId="Windows Live" clId="Web-{573CF634-8CBA-4070-B9AB-6AC810043D28}" dt="2019-05-07T16:58:44.759" v="26"/>
          <ac:spMkLst>
            <pc:docMk/>
            <pc:sldMk cId="0" sldId="259"/>
            <ac:spMk id="114" creationId="{867D4867-5BA7-4462-B2F6-A23F4A622AA7}"/>
          </ac:spMkLst>
        </pc:spChg>
        <pc:spChg chg="add del">
          <ac:chgData name="Guest User" userId="" providerId="Windows Live" clId="Web-{573CF634-8CBA-4070-B9AB-6AC810043D28}" dt="2019-05-07T16:58:51.181" v="28"/>
          <ac:spMkLst>
            <pc:docMk/>
            <pc:sldMk cId="0" sldId="259"/>
            <ac:spMk id="115" creationId="{4038CB10-1F5C-4D54-9DF7-12586DE5B007}"/>
          </ac:spMkLst>
        </pc:spChg>
        <pc:spChg chg="add del">
          <ac:chgData name="Guest User" userId="" providerId="Windows Live" clId="Web-{573CF634-8CBA-4070-B9AB-6AC810043D28}" dt="2019-05-07T16:58:51.181" v="28"/>
          <ac:spMkLst>
            <pc:docMk/>
            <pc:sldMk cId="0" sldId="259"/>
            <ac:spMk id="116" creationId="{73ED6512-6858-4552-B699-9A97FE9A4EA2}"/>
          </ac:spMkLst>
        </pc:spChg>
        <pc:spChg chg="add del">
          <ac:chgData name="Guest User" userId="" providerId="Windows Live" clId="Web-{573CF634-8CBA-4070-B9AB-6AC810043D28}" dt="2019-05-07T16:59:05.853" v="30"/>
          <ac:spMkLst>
            <pc:docMk/>
            <pc:sldMk cId="0" sldId="259"/>
            <ac:spMk id="117" creationId="{867D4867-5BA7-4462-B2F6-A23F4A622AA7}"/>
          </ac:spMkLst>
        </pc:spChg>
        <pc:spChg chg="add del">
          <ac:chgData name="Guest User" userId="" providerId="Windows Live" clId="Web-{573CF634-8CBA-4070-B9AB-6AC810043D28}" dt="2019-05-07T16:59:12.353" v="32"/>
          <ac:spMkLst>
            <pc:docMk/>
            <pc:sldMk cId="0" sldId="259"/>
            <ac:spMk id="118" creationId="{5E39A796-BE83-48B1-B33F-35C4A32AAB57}"/>
          </ac:spMkLst>
        </pc:spChg>
        <pc:spChg chg="add del">
          <ac:chgData name="Guest User" userId="" providerId="Windows Live" clId="Web-{573CF634-8CBA-4070-B9AB-6AC810043D28}" dt="2019-05-07T16:59:12.353" v="32"/>
          <ac:spMkLst>
            <pc:docMk/>
            <pc:sldMk cId="0" sldId="259"/>
            <ac:spMk id="119" creationId="{72F84B47-E267-4194-8194-831DB7B5547F}"/>
          </ac:spMkLst>
        </pc:spChg>
        <pc:spChg chg="add del">
          <ac:chgData name="Guest User" userId="" providerId="Windows Live" clId="Web-{573CF634-8CBA-4070-B9AB-6AC810043D28}" dt="2019-05-07T16:59:16.181" v="34"/>
          <ac:spMkLst>
            <pc:docMk/>
            <pc:sldMk cId="0" sldId="259"/>
            <ac:spMk id="120" creationId="{867D4867-5BA7-4462-B2F6-A23F4A622AA7}"/>
          </ac:spMkLst>
        </pc:spChg>
        <pc:spChg chg="add del">
          <ac:chgData name="Guest User" userId="" providerId="Windows Live" clId="Web-{573CF634-8CBA-4070-B9AB-6AC810043D28}" dt="2019-05-07T16:59:20.743" v="36"/>
          <ac:spMkLst>
            <pc:docMk/>
            <pc:sldMk cId="0" sldId="259"/>
            <ac:spMk id="121" creationId="{C607803A-4E99-444E-94F7-8785CDDF5849}"/>
          </ac:spMkLst>
        </pc:spChg>
        <pc:spChg chg="add del">
          <ac:chgData name="Guest User" userId="" providerId="Windows Live" clId="Web-{573CF634-8CBA-4070-B9AB-6AC810043D28}" dt="2019-05-07T16:59:20.743" v="36"/>
          <ac:spMkLst>
            <pc:docMk/>
            <pc:sldMk cId="0" sldId="259"/>
            <ac:spMk id="122" creationId="{2989BE6A-C309-418E-8ADD-1616A980570D}"/>
          </ac:spMkLst>
        </pc:spChg>
        <pc:spChg chg="add">
          <ac:chgData name="Guest User" userId="" providerId="Windows Live" clId="Web-{573CF634-8CBA-4070-B9AB-6AC810043D28}" dt="2019-05-07T16:59:20.759" v="37"/>
          <ac:spMkLst>
            <pc:docMk/>
            <pc:sldMk cId="0" sldId="259"/>
            <ac:spMk id="123" creationId="{867D4867-5BA7-4462-B2F6-A23F4A622AA7}"/>
          </ac:spMkLst>
        </pc:spChg>
        <pc:picChg chg="add mod ord">
          <ac:chgData name="Guest User" userId="" providerId="Windows Live" clId="Web-{573CF634-8CBA-4070-B9AB-6AC810043D28}" dt="2019-05-07T16:59:20.759" v="37"/>
          <ac:picMkLst>
            <pc:docMk/>
            <pc:sldMk cId="0" sldId="259"/>
            <ac:picMk id="2" creationId="{CA74FBBF-3BC1-47E2-AFDB-48700B1D93A4}"/>
          </ac:picMkLst>
        </pc:picChg>
        <pc:cxnChg chg="add del">
          <ac:chgData name="Guest User" userId="" providerId="Windows Live" clId="Web-{573CF634-8CBA-4070-B9AB-6AC810043D28}" dt="2019-05-07T16:58:23.634" v="20"/>
          <ac:cxnSpMkLst>
            <pc:docMk/>
            <pc:sldMk cId="0" sldId="259"/>
            <ac:cxnSpMk id="111" creationId="{20E3A342-4D61-4E3F-AF90-1AB42AEB96CC}"/>
          </ac:cxnSpMkLst>
        </pc:cxnChg>
      </pc:sldChg>
      <pc:sldChg chg="addSp modSp mod setBg">
        <pc:chgData name="Guest User" userId="" providerId="Windows Live" clId="Web-{573CF634-8CBA-4070-B9AB-6AC810043D28}" dt="2019-05-07T17:00:35.103" v="45" actId="20577"/>
        <pc:sldMkLst>
          <pc:docMk/>
          <pc:sldMk cId="0" sldId="260"/>
        </pc:sldMkLst>
        <pc:spChg chg="mod">
          <ac:chgData name="Guest User" userId="" providerId="Windows Live" clId="Web-{573CF634-8CBA-4070-B9AB-6AC810043D28}" dt="2019-05-07T17:00:35.103" v="45" actId="20577"/>
          <ac:spMkLst>
            <pc:docMk/>
            <pc:sldMk cId="0" sldId="260"/>
            <ac:spMk id="108" creationId="{00000000-0000-0000-0000-000000000000}"/>
          </ac:spMkLst>
        </pc:spChg>
        <pc:spChg chg="add">
          <ac:chgData name="Guest User" userId="" providerId="Windows Live" clId="Web-{573CF634-8CBA-4070-B9AB-6AC810043D28}" dt="2019-05-07T16:59:53.150" v="38"/>
          <ac:spMkLst>
            <pc:docMk/>
            <pc:sldMk cId="0" sldId="260"/>
            <ac:spMk id="113" creationId="{F98ED85F-DCEE-4B50-802E-71A6E3E12B04}"/>
          </ac:spMkLst>
        </pc:spChg>
      </pc:sldChg>
    </pc:docChg>
  </pc:docChgLst>
  <pc:docChgLst>
    <pc:chgData name="Guest User" providerId="Windows Live" clId="Web-{F2D4702E-DF01-4424-87C7-8AAFB16C26C3}"/>
    <pc:docChg chg="addSld">
      <pc:chgData name="Guest User" userId="" providerId="Windows Live" clId="Web-{F2D4702E-DF01-4424-87C7-8AAFB16C26C3}" dt="2019-05-08T06:42:37.737" v="0"/>
      <pc:docMkLst>
        <pc:docMk/>
      </pc:docMkLst>
      <pc:sldChg chg="new">
        <pc:chgData name="Guest User" userId="" providerId="Windows Live" clId="Web-{F2D4702E-DF01-4424-87C7-8AAFB16C26C3}" dt="2019-05-08T06:42:37.737" v="0"/>
        <pc:sldMkLst>
          <pc:docMk/>
          <pc:sldMk cId="1873390629" sldId="271"/>
        </pc:sldMkLst>
      </pc:sldChg>
    </pc:docChg>
  </pc:docChgLst>
  <pc:docChgLst>
    <pc:chgData name="shiva angus" userId="69b8052b58cae777" providerId="LiveId" clId="{7CFF654F-1665-48B9-982F-EA20C5B1FE04}"/>
    <pc:docChg chg="undo addSld delSld modSld">
      <pc:chgData name="shiva angus" userId="69b8052b58cae777" providerId="LiveId" clId="{7CFF654F-1665-48B9-982F-EA20C5B1FE04}" dt="2019-05-07T08:56:40.945" v="35" actId="1076"/>
      <pc:docMkLst>
        <pc:docMk/>
      </pc:docMkLst>
      <pc:sldChg chg="modTransition modAnim">
        <pc:chgData name="shiva angus" userId="69b8052b58cae777" providerId="LiveId" clId="{7CFF654F-1665-48B9-982F-EA20C5B1FE04}" dt="2019-05-07T07:34:07.936" v="3"/>
        <pc:sldMkLst>
          <pc:docMk/>
          <pc:sldMk cId="0" sldId="256"/>
        </pc:sldMkLst>
      </pc:sldChg>
      <pc:sldChg chg="modTransition modAnim">
        <pc:chgData name="shiva angus" userId="69b8052b58cae777" providerId="LiveId" clId="{7CFF654F-1665-48B9-982F-EA20C5B1FE04}" dt="2019-05-07T07:35:02.473" v="9"/>
        <pc:sldMkLst>
          <pc:docMk/>
          <pc:sldMk cId="0" sldId="257"/>
        </pc:sldMkLst>
      </pc:sldChg>
      <pc:sldChg chg="modTransition">
        <pc:chgData name="shiva angus" userId="69b8052b58cae777" providerId="LiveId" clId="{7CFF654F-1665-48B9-982F-EA20C5B1FE04}" dt="2019-05-07T07:34:07.936" v="3"/>
        <pc:sldMkLst>
          <pc:docMk/>
          <pc:sldMk cId="0" sldId="258"/>
        </pc:sldMkLst>
      </pc:sldChg>
      <pc:sldChg chg="modTransition modAnim">
        <pc:chgData name="shiva angus" userId="69b8052b58cae777" providerId="LiveId" clId="{7CFF654F-1665-48B9-982F-EA20C5B1FE04}" dt="2019-05-07T07:35:35.654" v="13"/>
        <pc:sldMkLst>
          <pc:docMk/>
          <pc:sldMk cId="0" sldId="259"/>
        </pc:sldMkLst>
      </pc:sldChg>
      <pc:sldChg chg="modTransition">
        <pc:chgData name="shiva angus" userId="69b8052b58cae777" providerId="LiveId" clId="{7CFF654F-1665-48B9-982F-EA20C5B1FE04}" dt="2019-05-07T07:34:07.936" v="3"/>
        <pc:sldMkLst>
          <pc:docMk/>
          <pc:sldMk cId="0" sldId="260"/>
        </pc:sldMkLst>
      </pc:sldChg>
      <pc:sldChg chg="modTransition modAnim">
        <pc:chgData name="shiva angus" userId="69b8052b58cae777" providerId="LiveId" clId="{7CFF654F-1665-48B9-982F-EA20C5B1FE04}" dt="2019-05-07T07:35:48.570" v="15"/>
        <pc:sldMkLst>
          <pc:docMk/>
          <pc:sldMk cId="0" sldId="261"/>
        </pc:sldMkLst>
      </pc:sldChg>
      <pc:sldChg chg="modTransition">
        <pc:chgData name="shiva angus" userId="69b8052b58cae777" providerId="LiveId" clId="{7CFF654F-1665-48B9-982F-EA20C5B1FE04}" dt="2019-05-07T07:34:07.936" v="3"/>
        <pc:sldMkLst>
          <pc:docMk/>
          <pc:sldMk cId="0" sldId="262"/>
        </pc:sldMkLst>
      </pc:sldChg>
      <pc:sldChg chg="modTransition modAnim">
        <pc:chgData name="shiva angus" userId="69b8052b58cae777" providerId="LiveId" clId="{7CFF654F-1665-48B9-982F-EA20C5B1FE04}" dt="2019-05-07T07:36:49.144" v="17"/>
        <pc:sldMkLst>
          <pc:docMk/>
          <pc:sldMk cId="0" sldId="263"/>
        </pc:sldMkLst>
      </pc:sldChg>
      <pc:sldChg chg="add del modTransition modAnim">
        <pc:chgData name="shiva angus" userId="69b8052b58cae777" providerId="LiveId" clId="{7CFF654F-1665-48B9-982F-EA20C5B1FE04}" dt="2019-05-07T08:55:56.046" v="31" actId="2696"/>
        <pc:sldMkLst>
          <pc:docMk/>
          <pc:sldMk cId="0" sldId="264"/>
        </pc:sldMkLst>
      </pc:sldChg>
      <pc:sldChg chg="add del modTransition">
        <pc:chgData name="shiva angus" userId="69b8052b58cae777" providerId="LiveId" clId="{7CFF654F-1665-48B9-982F-EA20C5B1FE04}" dt="2019-05-07T08:55:55.657" v="30" actId="2696"/>
        <pc:sldMkLst>
          <pc:docMk/>
          <pc:sldMk cId="0" sldId="265"/>
        </pc:sldMkLst>
      </pc:sldChg>
      <pc:sldChg chg="modTransition">
        <pc:chgData name="shiva angus" userId="69b8052b58cae777" providerId="LiveId" clId="{7CFF654F-1665-48B9-982F-EA20C5B1FE04}" dt="2019-05-07T07:34:07.936" v="3"/>
        <pc:sldMkLst>
          <pc:docMk/>
          <pc:sldMk cId="0" sldId="266"/>
        </pc:sldMkLst>
      </pc:sldChg>
      <pc:sldChg chg="modSp">
        <pc:chgData name="shiva angus" userId="69b8052b58cae777" providerId="LiveId" clId="{7CFF654F-1665-48B9-982F-EA20C5B1FE04}" dt="2019-05-07T08:56:40.945" v="35" actId="1076"/>
        <pc:sldMkLst>
          <pc:docMk/>
          <pc:sldMk cId="2151850928" sldId="268"/>
        </pc:sldMkLst>
        <pc:picChg chg="mod">
          <ac:chgData name="shiva angus" userId="69b8052b58cae777" providerId="LiveId" clId="{7CFF654F-1665-48B9-982F-EA20C5B1FE04}" dt="2019-05-07T08:56:40.945" v="35" actId="1076"/>
          <ac:picMkLst>
            <pc:docMk/>
            <pc:sldMk cId="2151850928" sldId="268"/>
            <ac:picMk id="17" creationId="{C65D02E6-9A8C-42B2-AE93-BE4F254DD7E4}"/>
          </ac:picMkLst>
        </pc:picChg>
      </pc:sldChg>
      <pc:sldChg chg="add del">
        <pc:chgData name="shiva angus" userId="69b8052b58cae777" providerId="LiveId" clId="{7CFF654F-1665-48B9-982F-EA20C5B1FE04}" dt="2019-05-07T08:56:00.333" v="34"/>
        <pc:sldMkLst>
          <pc:docMk/>
          <pc:sldMk cId="180963473" sldId="271"/>
        </pc:sldMkLst>
      </pc:sldChg>
      <pc:sldChg chg="add del">
        <pc:chgData name="shiva angus" userId="69b8052b58cae777" providerId="LiveId" clId="{7CFF654F-1665-48B9-982F-EA20C5B1FE04}" dt="2019-05-07T08:55:43.697" v="24" actId="2696"/>
        <pc:sldMkLst>
          <pc:docMk/>
          <pc:sldMk cId="1061153733" sldId="271"/>
        </pc:sldMkLst>
      </pc:sldChg>
      <pc:sldChg chg="add del">
        <pc:chgData name="shiva angus" userId="69b8052b58cae777" providerId="LiveId" clId="{7CFF654F-1665-48B9-982F-EA20C5B1FE04}" dt="2019-05-07T08:55:59.976" v="33"/>
        <pc:sldMkLst>
          <pc:docMk/>
          <pc:sldMk cId="4020029971"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5D4C9-1304-4245-BE79-F2BA9417CAA0}" type="datetimeFigureOut">
              <a:rPr lang="en-US" smtClean="0"/>
              <a:pPr/>
              <a:t>2019-05-09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132C22-9330-41C5-A526-7D3734D671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arcade.cit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711200" y="1854925"/>
            <a:ext cx="10468864" cy="207699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dirty="0" smtClean="0"/>
              <a:t>BLOCKCHAIN TECHNOLOGY </a:t>
            </a:r>
            <a:endParaRPr dirty="0"/>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C29EA4F-B913-43AA-8B43-555BABDFD3B7}"/>
              </a:ext>
            </a:extLst>
          </p:cNvPr>
          <p:cNvSpPr>
            <a:spLocks noGrp="1"/>
          </p:cNvSpPr>
          <p:nvPr>
            <p:ph type="title"/>
          </p:nvPr>
        </p:nvSpPr>
        <p:spPr/>
        <p:txBody>
          <a:bodyPr/>
          <a:lstStyle/>
          <a:p>
            <a:r>
              <a:rPr lang="en-US" dirty="0"/>
              <a:t>Is it secure?</a:t>
            </a:r>
          </a:p>
        </p:txBody>
      </p:sp>
      <p:sp>
        <p:nvSpPr>
          <p:cNvPr id="6" name="Content Placeholder 5">
            <a:extLst>
              <a:ext uri="{FF2B5EF4-FFF2-40B4-BE49-F238E27FC236}">
                <a16:creationId xmlns="" xmlns:a16="http://schemas.microsoft.com/office/drawing/2014/main" id="{89145615-0741-4C19-BF01-29D043513F2A}"/>
              </a:ext>
            </a:extLst>
          </p:cNvPr>
          <p:cNvSpPr>
            <a:spLocks noGrp="1"/>
          </p:cNvSpPr>
          <p:nvPr>
            <p:ph idx="1"/>
          </p:nvPr>
        </p:nvSpPr>
        <p:spPr/>
        <p:txBody>
          <a:bodyPr/>
          <a:lstStyle/>
          <a:p>
            <a:r>
              <a:rPr lang="en-US" dirty="0"/>
              <a:t>Security of a blockchain comes from</a:t>
            </a:r>
          </a:p>
          <a:p>
            <a:pPr marL="914400" lvl="1" indent="-457200">
              <a:buFont typeface="+mj-lt"/>
              <a:buAutoNum type="arabicPeriod"/>
            </a:pPr>
            <a:r>
              <a:rPr lang="en-US" dirty="0"/>
              <a:t>Hashing</a:t>
            </a:r>
          </a:p>
          <a:p>
            <a:pPr marL="914400" lvl="1" indent="-457200">
              <a:buFont typeface="+mj-lt"/>
              <a:buAutoNum type="arabicPeriod"/>
            </a:pPr>
            <a:r>
              <a:rPr lang="en-US" dirty="0"/>
              <a:t>Proof of work</a:t>
            </a:r>
          </a:p>
          <a:p>
            <a:pPr marL="914400" lvl="1" indent="-457200">
              <a:buFont typeface="+mj-lt"/>
              <a:buAutoNum type="arabicPeriod"/>
            </a:pPr>
            <a:r>
              <a:rPr lang="en-US" dirty="0"/>
              <a:t>Distributed and open </a:t>
            </a:r>
          </a:p>
          <a:p>
            <a:pPr marL="457200" lvl="1" indent="0">
              <a:buNone/>
            </a:pPr>
            <a:r>
              <a:rPr lang="en-US" dirty="0"/>
              <a:t>	peer-to-peer network</a:t>
            </a:r>
          </a:p>
          <a:p>
            <a:pPr marL="914400" lvl="1" indent="-457200">
              <a:buFont typeface="+mj-lt"/>
              <a:buAutoNum type="arabicPeriod"/>
            </a:pPr>
            <a:endParaRPr lang="en-US" dirty="0"/>
          </a:p>
          <a:p>
            <a:pPr marL="0" indent="0">
              <a:buNone/>
            </a:pPr>
            <a:endParaRPr lang="en-US" dirty="0"/>
          </a:p>
        </p:txBody>
      </p:sp>
      <p:pic>
        <p:nvPicPr>
          <p:cNvPr id="10" name="Picture 9">
            <a:extLst>
              <a:ext uri="{FF2B5EF4-FFF2-40B4-BE49-F238E27FC236}">
                <a16:creationId xmlns="" xmlns:a16="http://schemas.microsoft.com/office/drawing/2014/main" id="{88BBF212-17D0-4140-8840-F8579FD3BBF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81649" y="2410300"/>
            <a:ext cx="6130534" cy="4082575"/>
          </a:xfrm>
          <a:prstGeom prst="rect">
            <a:avLst/>
          </a:prstGeom>
        </p:spPr>
      </p:pic>
    </p:spTree>
    <p:extLst>
      <p:ext uri="{BB962C8B-B14F-4D97-AF65-F5344CB8AC3E}">
        <p14:creationId xmlns="" xmlns:p14="http://schemas.microsoft.com/office/powerpoint/2010/main" val="1438706369"/>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additive="base">
                                        <p:cTn id="2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C29EA4F-B913-43AA-8B43-555BABDFD3B7}"/>
              </a:ext>
            </a:extLst>
          </p:cNvPr>
          <p:cNvSpPr>
            <a:spLocks noGrp="1"/>
          </p:cNvSpPr>
          <p:nvPr>
            <p:ph type="title"/>
          </p:nvPr>
        </p:nvSpPr>
        <p:spPr/>
        <p:txBody>
          <a:bodyPr/>
          <a:lstStyle/>
          <a:p>
            <a:r>
              <a:rPr lang="en-US" dirty="0" smtClean="0"/>
              <a:t>Needs and Applications</a:t>
            </a:r>
            <a:endParaRPr lang="en-US" dirty="0"/>
          </a:p>
        </p:txBody>
      </p:sp>
      <p:sp>
        <p:nvSpPr>
          <p:cNvPr id="6" name="Content Placeholder 5">
            <a:extLst>
              <a:ext uri="{FF2B5EF4-FFF2-40B4-BE49-F238E27FC236}">
                <a16:creationId xmlns="" xmlns:a16="http://schemas.microsoft.com/office/drawing/2014/main" id="{89145615-0741-4C19-BF01-29D043513F2A}"/>
              </a:ext>
            </a:extLst>
          </p:cNvPr>
          <p:cNvSpPr>
            <a:spLocks noGrp="1"/>
          </p:cNvSpPr>
          <p:nvPr>
            <p:ph idx="1"/>
          </p:nvPr>
        </p:nvSpPr>
        <p:spPr>
          <a:xfrm>
            <a:off x="636495" y="1842248"/>
            <a:ext cx="10972800" cy="2138081"/>
          </a:xfrm>
        </p:spPr>
        <p:txBody>
          <a:bodyPr>
            <a:normAutofit/>
          </a:bodyPr>
          <a:lstStyle/>
          <a:p>
            <a:pPr marL="0" lvl="0" indent="0" algn="just">
              <a:lnSpc>
                <a:spcPct val="90000"/>
              </a:lnSpc>
              <a:spcBef>
                <a:spcPts val="640"/>
              </a:spcBef>
              <a:buClr>
                <a:srgbClr val="888888"/>
              </a:buClr>
              <a:buSzPts val="3200"/>
              <a:buNone/>
            </a:pPr>
            <a:r>
              <a:rPr lang="en-US" sz="2400" dirty="0" smtClean="0"/>
              <a:t>Blockchain technology can be integrated into multiple areas.</a:t>
            </a:r>
          </a:p>
          <a:p>
            <a:pPr marL="0" lvl="0" indent="0" algn="just">
              <a:lnSpc>
                <a:spcPct val="90000"/>
              </a:lnSpc>
              <a:spcBef>
                <a:spcPts val="640"/>
              </a:spcBef>
              <a:buClr>
                <a:srgbClr val="888888"/>
              </a:buClr>
              <a:buSzPts val="3200"/>
              <a:buNone/>
            </a:pPr>
            <a:r>
              <a:rPr lang="en-US" sz="2400" dirty="0" smtClean="0"/>
              <a:t>It is believed that this technology has been hyped with unrealistic claims.</a:t>
            </a:r>
          </a:p>
          <a:p>
            <a:pPr marL="0" lvl="0" indent="0" algn="just">
              <a:lnSpc>
                <a:spcPct val="90000"/>
              </a:lnSpc>
              <a:spcBef>
                <a:spcPts val="640"/>
              </a:spcBef>
              <a:buClr>
                <a:srgbClr val="888888"/>
              </a:buClr>
              <a:buSzPts val="3200"/>
              <a:buNone/>
            </a:pPr>
            <a:r>
              <a:rPr lang="en-US" sz="2400" dirty="0" smtClean="0"/>
              <a:t>To mitigate risk, businesses are reluctant to place block chain at the core of the business structure.</a:t>
            </a:r>
          </a:p>
          <a:p>
            <a:pPr marL="0" indent="0">
              <a:buNone/>
            </a:pPr>
            <a:endParaRPr lang="en-US" sz="2400" dirty="0"/>
          </a:p>
        </p:txBody>
      </p:sp>
      <p:pic>
        <p:nvPicPr>
          <p:cNvPr id="4" name="Picture 3" descr="Cryptocurrency_logos.jpg"/>
          <p:cNvPicPr>
            <a:picLocks noChangeAspect="1"/>
          </p:cNvPicPr>
          <p:nvPr/>
        </p:nvPicPr>
        <p:blipFill>
          <a:blip r:embed="rId2"/>
          <a:stretch>
            <a:fillRect/>
          </a:stretch>
        </p:blipFill>
        <p:spPr>
          <a:xfrm>
            <a:off x="628426" y="3451412"/>
            <a:ext cx="5852160" cy="3048000"/>
          </a:xfrm>
          <a:prstGeom prst="rect">
            <a:avLst/>
          </a:prstGeom>
        </p:spPr>
      </p:pic>
      <p:pic>
        <p:nvPicPr>
          <p:cNvPr id="7" name="Picture 6" descr="visual_v1.jpg"/>
          <p:cNvPicPr>
            <a:picLocks noChangeAspect="1"/>
          </p:cNvPicPr>
          <p:nvPr/>
        </p:nvPicPr>
        <p:blipFill>
          <a:blip r:embed="rId3"/>
          <a:stretch>
            <a:fillRect/>
          </a:stretch>
        </p:blipFill>
        <p:spPr>
          <a:xfrm>
            <a:off x="6992470" y="3407574"/>
            <a:ext cx="4437529" cy="2959832"/>
          </a:xfrm>
          <a:prstGeom prst="rect">
            <a:avLst/>
          </a:prstGeom>
        </p:spPr>
      </p:pic>
    </p:spTree>
    <p:extLst>
      <p:ext uri="{BB962C8B-B14F-4D97-AF65-F5344CB8AC3E}">
        <p14:creationId xmlns="" xmlns:p14="http://schemas.microsoft.com/office/powerpoint/2010/main" val="1438706369"/>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C29EA4F-B913-43AA-8B43-555BABDFD3B7}"/>
              </a:ext>
            </a:extLst>
          </p:cNvPr>
          <p:cNvSpPr>
            <a:spLocks noGrp="1"/>
          </p:cNvSpPr>
          <p:nvPr>
            <p:ph type="title"/>
          </p:nvPr>
        </p:nvSpPr>
        <p:spPr/>
        <p:txBody>
          <a:bodyPr/>
          <a:lstStyle/>
          <a:p>
            <a:r>
              <a:rPr lang="en-US" dirty="0" smtClean="0"/>
              <a:t>Digital Identity</a:t>
            </a:r>
            <a:endParaRPr lang="en-US" dirty="0"/>
          </a:p>
        </p:txBody>
      </p:sp>
      <p:sp>
        <p:nvSpPr>
          <p:cNvPr id="6" name="Content Placeholder 5">
            <a:extLst>
              <a:ext uri="{FF2B5EF4-FFF2-40B4-BE49-F238E27FC236}">
                <a16:creationId xmlns="" xmlns:a16="http://schemas.microsoft.com/office/drawing/2014/main" id="{89145615-0741-4C19-BF01-29D043513F2A}"/>
              </a:ext>
            </a:extLst>
          </p:cNvPr>
          <p:cNvSpPr>
            <a:spLocks noGrp="1"/>
          </p:cNvSpPr>
          <p:nvPr>
            <p:ph idx="1"/>
          </p:nvPr>
        </p:nvSpPr>
        <p:spPr/>
        <p:txBody>
          <a:bodyPr>
            <a:normAutofit/>
          </a:bodyPr>
          <a:lstStyle/>
          <a:p>
            <a:pPr marL="0" indent="0">
              <a:buNone/>
            </a:pPr>
            <a:r>
              <a:rPr lang="en-US" sz="2400" dirty="0" smtClean="0"/>
              <a:t>Cryptographic keys in the hands of individuals allow for new ownership rights and a basis to form interesting digital relationships.</a:t>
            </a:r>
          </a:p>
          <a:p>
            <a:pPr marL="0" indent="0">
              <a:buNone/>
            </a:pPr>
            <a:r>
              <a:rPr lang="en-US" sz="2400" dirty="0" smtClean="0"/>
              <a:t>Because it is not based on accounts and permissions associated with accounts, because it is a push transaction, and because ownership of private keys is ownership of the digital asset, this places a new and secure way to manage identity in the digital world that avoids exposing users to sharing too much vulnerable personal information.</a:t>
            </a:r>
            <a:endParaRPr lang="en-US" sz="2400" dirty="0"/>
          </a:p>
        </p:txBody>
      </p:sp>
      <p:pic>
        <p:nvPicPr>
          <p:cNvPr id="4" name="Picture 3" descr="1-KC4tXbk0jix0Eg5eG9Reqw.jpg"/>
          <p:cNvPicPr>
            <a:picLocks noChangeAspect="1"/>
          </p:cNvPicPr>
          <p:nvPr/>
        </p:nvPicPr>
        <p:blipFill>
          <a:blip r:embed="rId2"/>
          <a:srcRect t="4187" r="1362" b="4115"/>
          <a:stretch>
            <a:fillRect/>
          </a:stretch>
        </p:blipFill>
        <p:spPr>
          <a:xfrm>
            <a:off x="6975565" y="4572000"/>
            <a:ext cx="3252652" cy="2037806"/>
          </a:xfrm>
          <a:prstGeom prst="rect">
            <a:avLst/>
          </a:prstGeom>
        </p:spPr>
      </p:pic>
      <p:pic>
        <p:nvPicPr>
          <p:cNvPr id="5" name="Picture 4" descr="landing_pages__image-611-e1489090149154.png"/>
          <p:cNvPicPr>
            <a:picLocks noChangeAspect="1"/>
          </p:cNvPicPr>
          <p:nvPr/>
        </p:nvPicPr>
        <p:blipFill>
          <a:blip r:embed="rId3"/>
          <a:srcRect r="1572" b="18949"/>
          <a:stretch>
            <a:fillRect/>
          </a:stretch>
        </p:blipFill>
        <p:spPr>
          <a:xfrm>
            <a:off x="1920244" y="4911067"/>
            <a:ext cx="4088675" cy="1620362"/>
          </a:xfrm>
          <a:prstGeom prst="rect">
            <a:avLst/>
          </a:prstGeom>
        </p:spPr>
      </p:pic>
    </p:spTree>
    <p:extLst>
      <p:ext uri="{BB962C8B-B14F-4D97-AF65-F5344CB8AC3E}">
        <p14:creationId xmlns="" xmlns:p14="http://schemas.microsoft.com/office/powerpoint/2010/main" val="1438706369"/>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5394"/>
            <a:ext cx="8416834" cy="1141694"/>
          </a:xfrm>
        </p:spPr>
        <p:txBody>
          <a:bodyPr>
            <a:normAutofit/>
          </a:bodyPr>
          <a:lstStyle/>
          <a:p>
            <a:r>
              <a:rPr lang="en-US" dirty="0" smtClean="0"/>
              <a:t>Tokenization</a:t>
            </a:r>
            <a:endParaRPr lang="en-US" dirty="0"/>
          </a:p>
        </p:txBody>
      </p:sp>
      <p:sp>
        <p:nvSpPr>
          <p:cNvPr id="3" name="Content Placeholder 2"/>
          <p:cNvSpPr>
            <a:spLocks noGrp="1"/>
          </p:cNvSpPr>
          <p:nvPr>
            <p:ph idx="1"/>
          </p:nvPr>
        </p:nvSpPr>
        <p:spPr>
          <a:xfrm>
            <a:off x="609600" y="1935480"/>
            <a:ext cx="10972800" cy="3655423"/>
          </a:xfrm>
        </p:spPr>
        <p:txBody>
          <a:bodyPr/>
          <a:lstStyle/>
          <a:p>
            <a:pPr>
              <a:buNone/>
            </a:pPr>
            <a:r>
              <a:rPr lang="en-US" dirty="0" smtClean="0"/>
              <a:t>	For the purposes of authenticating a unique physical item, the items are paired with a corresponding digital token.</a:t>
            </a:r>
          </a:p>
          <a:p>
            <a:pPr>
              <a:buNone/>
            </a:pPr>
            <a:r>
              <a:rPr lang="en-US" dirty="0" smtClean="0"/>
              <a:t>	This essentially means tokens are used as to bind the physical and digital worlds.</a:t>
            </a:r>
          </a:p>
          <a:p>
            <a:pPr>
              <a:buNone/>
            </a:pPr>
            <a:r>
              <a:rPr lang="en-US" dirty="0" smtClean="0"/>
              <a:t>	These digital tokens are useful for supply chain management, intellectual property, and anti-counterfeiting and fraud detection.</a:t>
            </a:r>
          </a:p>
        </p:txBody>
      </p:sp>
      <p:pic>
        <p:nvPicPr>
          <p:cNvPr id="4" name="Picture 3" descr="4381736851-bigstock-Blockchain-Technology-Flat-De-supersize.jpg"/>
          <p:cNvPicPr>
            <a:picLocks noChangeAspect="1"/>
          </p:cNvPicPr>
          <p:nvPr/>
        </p:nvPicPr>
        <p:blipFill>
          <a:blip r:embed="rId2"/>
          <a:stretch>
            <a:fillRect/>
          </a:stretch>
        </p:blipFill>
        <p:spPr>
          <a:xfrm>
            <a:off x="7432766" y="4472939"/>
            <a:ext cx="4151882" cy="19539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608" y="653145"/>
            <a:ext cx="10972800" cy="901337"/>
          </a:xfrm>
        </p:spPr>
        <p:txBody>
          <a:bodyPr>
            <a:normAutofit/>
          </a:bodyPr>
          <a:lstStyle/>
          <a:p>
            <a:r>
              <a:rPr lang="en-US" dirty="0" smtClean="0"/>
              <a:t>For automated governance</a:t>
            </a:r>
            <a:endParaRPr lang="en-US" dirty="0"/>
          </a:p>
        </p:txBody>
      </p:sp>
      <p:sp>
        <p:nvSpPr>
          <p:cNvPr id="3" name="Content Placeholder 2"/>
          <p:cNvSpPr>
            <a:spLocks noGrp="1"/>
          </p:cNvSpPr>
          <p:nvPr>
            <p:ph idx="1"/>
          </p:nvPr>
        </p:nvSpPr>
        <p:spPr>
          <a:xfrm>
            <a:off x="609600" y="1449978"/>
            <a:ext cx="10972800" cy="1528354"/>
          </a:xfrm>
        </p:spPr>
        <p:txBody>
          <a:bodyPr>
            <a:normAutofit/>
          </a:bodyPr>
          <a:lstStyle/>
          <a:p>
            <a:pPr algn="just"/>
            <a:r>
              <a:rPr lang="en-US" dirty="0" smtClean="0"/>
              <a:t>Bitcoin itself is an example of automated governance, or a DAO (decentralized autonomous organization). It, and other projects, remain experiments in governance, and much research is missing on this subject.</a:t>
            </a:r>
          </a:p>
          <a:p>
            <a:pPr>
              <a:buNone/>
            </a:pPr>
            <a:endParaRPr lang="en-US" sz="6500" dirty="0">
              <a:solidFill>
                <a:schemeClr val="tx2"/>
              </a:solidFill>
              <a:latin typeface="+mj-lt"/>
            </a:endParaRPr>
          </a:p>
        </p:txBody>
      </p:sp>
      <p:sp>
        <p:nvSpPr>
          <p:cNvPr id="4" name="Title 1"/>
          <p:cNvSpPr txBox="1">
            <a:spLocks/>
          </p:cNvSpPr>
          <p:nvPr/>
        </p:nvSpPr>
        <p:spPr>
          <a:xfrm>
            <a:off x="914400" y="2717074"/>
            <a:ext cx="5930537" cy="901337"/>
          </a:xfrm>
          <a:prstGeom prst="rect">
            <a:avLst/>
          </a:prstGeom>
        </p:spPr>
        <p:txBody>
          <a:bodyPr vert="horz" lIns="0" rIns="0" bIns="0" anchor="b">
            <a:normAutofit/>
          </a:bodyPr>
          <a:lstStyle/>
          <a:p>
            <a:pPr lvl="5">
              <a:spcBef>
                <a:spcPct val="0"/>
              </a:spcBef>
              <a:buClrTx/>
              <a:buFontTx/>
              <a:buNone/>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For markets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762000" y="3553097"/>
            <a:ext cx="10445931" cy="2690949"/>
          </a:xfrm>
          <a:prstGeom prst="rect">
            <a:avLst/>
          </a:prstGeom>
        </p:spPr>
        <p:txBody>
          <a:bodyPr vert="horz">
            <a:noAutofit/>
          </a:bodyPr>
          <a:lstStyle/>
          <a:p>
            <a:pPr algn="just"/>
            <a:r>
              <a:rPr lang="en-US" sz="2400" dirty="0" smtClean="0">
                <a:latin typeface="+mn-lt"/>
              </a:rPr>
              <a:t>Another way to think of Cryptocurrency is as a digital bearer bond.</a:t>
            </a:r>
          </a:p>
          <a:p>
            <a:pPr algn="just"/>
            <a:r>
              <a:rPr lang="en-US" sz="2400" dirty="0" smtClean="0">
                <a:latin typeface="+mn-lt"/>
              </a:rPr>
              <a:t>This simply means establishing a digitally unique identity for keys to control code that can express particular ownership rights (e.g. it can be owned or can own other things). </a:t>
            </a:r>
          </a:p>
          <a:p>
            <a:pPr algn="just"/>
            <a:r>
              <a:rPr lang="en-US" sz="2400" dirty="0" smtClean="0">
                <a:latin typeface="+mn-lt"/>
              </a:rPr>
              <a:t>These tokens mean that ownership of code can come to represent a stock, a physical item or any other asset.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 calcmode="lin" valueType="num">
                                      <p:cBhvr additive="base">
                                        <p:cTn id="3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3954"/>
            <a:ext cx="10972800" cy="1201783"/>
          </a:xfrm>
        </p:spPr>
        <p:txBody>
          <a:bodyPr anchor="ctr">
            <a:normAutofit fontScale="90000"/>
          </a:bodyPr>
          <a:lstStyle/>
          <a:p>
            <a:r>
              <a:rPr lang="en-US" dirty="0" smtClean="0"/>
              <a:t>For streamlining of clearing and settlement</a:t>
            </a:r>
            <a:endParaRPr lang="en-US" dirty="0"/>
          </a:p>
        </p:txBody>
      </p:sp>
      <p:sp>
        <p:nvSpPr>
          <p:cNvPr id="3" name="Content Placeholder 2"/>
          <p:cNvSpPr>
            <a:spLocks noGrp="1"/>
          </p:cNvSpPr>
          <p:nvPr>
            <p:ph idx="1"/>
          </p:nvPr>
        </p:nvSpPr>
        <p:spPr>
          <a:xfrm>
            <a:off x="169818" y="1946366"/>
            <a:ext cx="7354388" cy="3265714"/>
          </a:xfrm>
        </p:spPr>
        <p:txBody>
          <a:bodyPr>
            <a:noAutofit/>
          </a:bodyPr>
          <a:lstStyle/>
          <a:p>
            <a:pPr algn="just">
              <a:buNone/>
            </a:pPr>
            <a:r>
              <a:rPr lang="en-US" sz="2400" dirty="0" smtClean="0"/>
              <a:t>	In the world of stock trading, there is a term ‘T+3’. This means, a trade (T) is followed by three days before the trade is accepted (settled).</a:t>
            </a:r>
          </a:p>
          <a:p>
            <a:pPr algn="just">
              <a:buNone/>
            </a:pPr>
            <a:r>
              <a:rPr lang="en-US" sz="2400" dirty="0" smtClean="0"/>
              <a:t>	There are non-blockchain ways to get this number down, but not without compromising security and risk.</a:t>
            </a:r>
          </a:p>
          <a:p>
            <a:pPr algn="just">
              <a:buNone/>
            </a:pPr>
            <a:r>
              <a:rPr lang="en-US" sz="2400" dirty="0" smtClean="0"/>
              <a:t>	With blockchain technology, however, trade is settlement, and we have a T+0 equation.</a:t>
            </a:r>
          </a:p>
          <a:p>
            <a:pPr algn="just"/>
            <a:endParaRPr lang="en-US" sz="2400" dirty="0"/>
          </a:p>
        </p:txBody>
      </p:sp>
      <p:pic>
        <p:nvPicPr>
          <p:cNvPr id="6" name="Picture 5" descr="Stock-Market-Trading-Education-Kanpur.jpeg"/>
          <p:cNvPicPr>
            <a:picLocks noChangeAspect="1"/>
          </p:cNvPicPr>
          <p:nvPr/>
        </p:nvPicPr>
        <p:blipFill>
          <a:blip r:embed="rId2"/>
          <a:stretch>
            <a:fillRect/>
          </a:stretch>
        </p:blipFill>
        <p:spPr>
          <a:xfrm>
            <a:off x="7618007" y="2011430"/>
            <a:ext cx="4573993" cy="25736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C29EA4F-B913-43AA-8B43-555BABDFD3B7}"/>
              </a:ext>
            </a:extLst>
          </p:cNvPr>
          <p:cNvSpPr>
            <a:spLocks noGrp="1"/>
          </p:cNvSpPr>
          <p:nvPr>
            <p:ph type="title"/>
          </p:nvPr>
        </p:nvSpPr>
        <p:spPr/>
        <p:txBody>
          <a:bodyPr/>
          <a:lstStyle/>
          <a:p>
            <a:r>
              <a:rPr lang="en-US" dirty="0" smtClean="0"/>
              <a:t>Smart Contracts</a:t>
            </a:r>
            <a:endParaRPr lang="en-US" dirty="0"/>
          </a:p>
        </p:txBody>
      </p:sp>
      <p:sp>
        <p:nvSpPr>
          <p:cNvPr id="6" name="Content Placeholder 5">
            <a:extLst>
              <a:ext uri="{FF2B5EF4-FFF2-40B4-BE49-F238E27FC236}">
                <a16:creationId xmlns="" xmlns:a16="http://schemas.microsoft.com/office/drawing/2014/main" id="{89145615-0741-4C19-BF01-29D043513F2A}"/>
              </a:ext>
            </a:extLst>
          </p:cNvPr>
          <p:cNvSpPr>
            <a:spLocks noGrp="1"/>
          </p:cNvSpPr>
          <p:nvPr>
            <p:ph idx="1"/>
          </p:nvPr>
        </p:nvSpPr>
        <p:spPr/>
        <p:txBody>
          <a:bodyPr>
            <a:normAutofit/>
          </a:bodyPr>
          <a:lstStyle/>
          <a:p>
            <a:pPr>
              <a:buNone/>
            </a:pPr>
            <a:r>
              <a:rPr lang="en-US" sz="2400" dirty="0" smtClean="0"/>
              <a:t>	Blockchains are where digital relationships are being formed and secured.</a:t>
            </a:r>
          </a:p>
          <a:p>
            <a:pPr>
              <a:buNone/>
            </a:pPr>
            <a:r>
              <a:rPr lang="en-US" sz="2400" dirty="0" smtClean="0">
                <a:solidFill>
                  <a:schemeClr val="dk1"/>
                </a:solidFill>
              </a:rPr>
              <a:t>	Block chain based smart contracts are proposed contracts that could be partially or fully executed or enforced without human interaction.</a:t>
            </a:r>
          </a:p>
          <a:p>
            <a:pPr>
              <a:buNone/>
            </a:pPr>
            <a:r>
              <a:rPr lang="en-US" sz="2400" dirty="0" smtClean="0"/>
              <a:t>	This version of smart contracts seeks to use information and documents stored in blockchains to support complex legal agreements.</a:t>
            </a:r>
          </a:p>
          <a:p>
            <a:pPr>
              <a:buNone/>
            </a:pPr>
            <a:r>
              <a:rPr lang="en-US" sz="2400" dirty="0" smtClean="0">
                <a:solidFill>
                  <a:schemeClr val="dk1"/>
                </a:solidFill>
              </a:rPr>
              <a:t>	One of the main objectives of a smart contract is automated escrow.</a:t>
            </a:r>
            <a:endParaRPr lang="en-US" sz="2400" dirty="0" smtClean="0"/>
          </a:p>
          <a:p>
            <a:pPr>
              <a:buNone/>
            </a:pPr>
            <a:r>
              <a:rPr lang="en-US" sz="2400" dirty="0" smtClean="0">
                <a:solidFill>
                  <a:schemeClr val="dk1"/>
                </a:solidFill>
              </a:rPr>
              <a:t>	“No viable smart contract systems have yet emerged.”</a:t>
            </a:r>
            <a:endParaRPr lang="en-US" sz="2400" dirty="0">
              <a:solidFill>
                <a:schemeClr val="dk1"/>
              </a:solidFill>
            </a:endParaRPr>
          </a:p>
        </p:txBody>
      </p:sp>
    </p:spTree>
    <p:extLst>
      <p:ext uri="{BB962C8B-B14F-4D97-AF65-F5344CB8AC3E}">
        <p14:creationId xmlns="" xmlns:p14="http://schemas.microsoft.com/office/powerpoint/2010/main" val="1438706369"/>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C29EA4F-B913-43AA-8B43-555BABDFD3B7}"/>
              </a:ext>
            </a:extLst>
          </p:cNvPr>
          <p:cNvSpPr>
            <a:spLocks noGrp="1"/>
          </p:cNvSpPr>
          <p:nvPr>
            <p:ph type="title"/>
          </p:nvPr>
        </p:nvSpPr>
        <p:spPr/>
        <p:txBody>
          <a:bodyPr/>
          <a:lstStyle/>
          <a:p>
            <a:r>
              <a:rPr lang="en-US" dirty="0" smtClean="0"/>
              <a:t>Blockchain with video games</a:t>
            </a:r>
            <a:endParaRPr lang="en-US" dirty="0"/>
          </a:p>
        </p:txBody>
      </p:sp>
      <p:sp>
        <p:nvSpPr>
          <p:cNvPr id="6" name="Content Placeholder 5">
            <a:extLst>
              <a:ext uri="{FF2B5EF4-FFF2-40B4-BE49-F238E27FC236}">
                <a16:creationId xmlns="" xmlns:a16="http://schemas.microsoft.com/office/drawing/2014/main" id="{89145615-0741-4C19-BF01-29D043513F2A}"/>
              </a:ext>
            </a:extLst>
          </p:cNvPr>
          <p:cNvSpPr>
            <a:spLocks noGrp="1"/>
          </p:cNvSpPr>
          <p:nvPr>
            <p:ph idx="1"/>
          </p:nvPr>
        </p:nvSpPr>
        <p:spPr/>
        <p:txBody>
          <a:bodyPr>
            <a:normAutofit/>
          </a:bodyPr>
          <a:lstStyle/>
          <a:p>
            <a:pPr marL="0" lvl="0" indent="-157480">
              <a:lnSpc>
                <a:spcPct val="80000"/>
              </a:lnSpc>
              <a:spcBef>
                <a:spcPts val="0"/>
              </a:spcBef>
              <a:buClr>
                <a:srgbClr val="888888"/>
              </a:buClr>
              <a:buSzPts val="2480"/>
              <a:buFont typeface="Noto Sans Symbols"/>
              <a:buChar char="⮚"/>
            </a:pPr>
            <a:r>
              <a:rPr lang="en-US" sz="2400" dirty="0" smtClean="0"/>
              <a:t>The first blockchain based game, </a:t>
            </a:r>
            <a:r>
              <a:rPr lang="en-US" sz="2400" i="1" dirty="0" smtClean="0"/>
              <a:t>Hunter Coin</a:t>
            </a:r>
            <a:r>
              <a:rPr lang="en-US" sz="2400" dirty="0" smtClean="0"/>
              <a:t>, was released in February, 2014.</a:t>
            </a:r>
          </a:p>
          <a:p>
            <a:pPr marL="0" lvl="0" indent="-157480">
              <a:lnSpc>
                <a:spcPct val="80000"/>
              </a:lnSpc>
              <a:spcBef>
                <a:spcPts val="496"/>
              </a:spcBef>
              <a:buClr>
                <a:srgbClr val="888888"/>
              </a:buClr>
              <a:buSzPts val="2480"/>
              <a:buFont typeface="Noto Sans Symbols"/>
              <a:buChar char="⮚"/>
            </a:pPr>
            <a:r>
              <a:rPr lang="en-US" sz="2400" dirty="0" smtClean="0"/>
              <a:t>Another blockchain game is </a:t>
            </a:r>
            <a:r>
              <a:rPr lang="en-US" sz="2400" i="1" dirty="0" smtClean="0"/>
              <a:t>Crypto Kitties</a:t>
            </a:r>
            <a:r>
              <a:rPr lang="en-US" sz="2400" dirty="0" smtClean="0"/>
              <a:t>, launched in November 2017.</a:t>
            </a:r>
          </a:p>
          <a:p>
            <a:pPr marL="0" lvl="0" indent="-157480">
              <a:lnSpc>
                <a:spcPct val="80000"/>
              </a:lnSpc>
              <a:spcBef>
                <a:spcPts val="496"/>
              </a:spcBef>
              <a:buClr>
                <a:srgbClr val="888888"/>
              </a:buClr>
              <a:buSzPts val="2480"/>
              <a:buFont typeface="Noto Sans Symbols"/>
              <a:buChar char="⮚"/>
            </a:pPr>
            <a:r>
              <a:rPr lang="en-US" sz="2400" dirty="0" smtClean="0"/>
              <a:t>The Blockchain Game Alliance was formed in September 2018 to explore alternative uses of blockchains in video gaming </a:t>
            </a:r>
            <a:endParaRPr lang="en-US" sz="2400" dirty="0"/>
          </a:p>
        </p:txBody>
      </p:sp>
    </p:spTree>
    <p:extLst>
      <p:ext uri="{BB962C8B-B14F-4D97-AF65-F5344CB8AC3E}">
        <p14:creationId xmlns="" xmlns:p14="http://schemas.microsoft.com/office/powerpoint/2010/main" val="1438706369"/>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amond(in)">
                                      <p:cBhvr>
                                        <p:cTn id="13" dur="20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diamond(in)">
                                      <p:cBhvr>
                                        <p:cTn id="18" dur="20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diamond(in)">
                                      <p:cBhvr>
                                        <p:cTn id="23"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C29EA4F-B913-43AA-8B43-555BABDFD3B7}"/>
              </a:ext>
            </a:extLst>
          </p:cNvPr>
          <p:cNvSpPr>
            <a:spLocks noGrp="1"/>
          </p:cNvSpPr>
          <p:nvPr>
            <p:ph type="title"/>
          </p:nvPr>
        </p:nvSpPr>
        <p:spPr>
          <a:xfrm>
            <a:off x="609600" y="3344090"/>
            <a:ext cx="10972800" cy="836023"/>
          </a:xfrm>
        </p:spPr>
        <p:txBody>
          <a:bodyPr/>
          <a:lstStyle/>
          <a:p>
            <a:r>
              <a:rPr lang="en-US" dirty="0" smtClean="0"/>
              <a:t>Supply Chain</a:t>
            </a:r>
            <a:endParaRPr lang="en-US" dirty="0"/>
          </a:p>
        </p:txBody>
      </p:sp>
      <p:sp>
        <p:nvSpPr>
          <p:cNvPr id="6" name="Content Placeholder 5">
            <a:extLst>
              <a:ext uri="{FF2B5EF4-FFF2-40B4-BE49-F238E27FC236}">
                <a16:creationId xmlns="" xmlns:a16="http://schemas.microsoft.com/office/drawing/2014/main" id="{89145615-0741-4C19-BF01-29D043513F2A}"/>
              </a:ext>
            </a:extLst>
          </p:cNvPr>
          <p:cNvSpPr>
            <a:spLocks noGrp="1"/>
          </p:cNvSpPr>
          <p:nvPr>
            <p:ph idx="1"/>
          </p:nvPr>
        </p:nvSpPr>
        <p:spPr>
          <a:xfrm>
            <a:off x="609600" y="4336868"/>
            <a:ext cx="10972800" cy="1987731"/>
          </a:xfrm>
        </p:spPr>
        <p:txBody>
          <a:bodyPr>
            <a:normAutofit/>
          </a:bodyPr>
          <a:lstStyle/>
          <a:p>
            <a:pPr marL="0" lvl="0" indent="-172720">
              <a:lnSpc>
                <a:spcPct val="90000"/>
              </a:lnSpc>
              <a:spcBef>
                <a:spcPts val="0"/>
              </a:spcBef>
              <a:buClr>
                <a:srgbClr val="888888"/>
              </a:buClr>
              <a:buSzPts val="2720"/>
              <a:buFont typeface="Noto Sans Symbols"/>
              <a:buChar char="⮚"/>
            </a:pPr>
            <a:r>
              <a:rPr lang="en-US" sz="2400" dirty="0" smtClean="0"/>
              <a:t>There are a number of efforts and industry organizations working to employ block chains in supply chain logistics and supply chain management.</a:t>
            </a:r>
          </a:p>
          <a:p>
            <a:pPr marL="0" lvl="0" indent="-172720">
              <a:lnSpc>
                <a:spcPct val="90000"/>
              </a:lnSpc>
              <a:spcBef>
                <a:spcPts val="544"/>
              </a:spcBef>
              <a:buClr>
                <a:srgbClr val="888888"/>
              </a:buClr>
              <a:buSzPts val="2720"/>
              <a:buFont typeface="Noto Sans Symbols"/>
              <a:buChar char="⮚"/>
            </a:pPr>
            <a:r>
              <a:rPr lang="en-US" sz="2400" dirty="0" smtClean="0"/>
              <a:t>The Blockchain in Transport Alliance (</a:t>
            </a:r>
            <a:r>
              <a:rPr lang="en-US" sz="2400" dirty="0" err="1" smtClean="0"/>
              <a:t>BiTA</a:t>
            </a:r>
            <a:r>
              <a:rPr lang="en-US" sz="2400" dirty="0" smtClean="0"/>
              <a:t>) works to develop open standards for supply chains.</a:t>
            </a:r>
            <a:endParaRPr lang="en-US" sz="2400" dirty="0"/>
          </a:p>
        </p:txBody>
      </p:sp>
      <p:sp>
        <p:nvSpPr>
          <p:cNvPr id="4" name="Title 2">
            <a:extLst>
              <a:ext uri="{FF2B5EF4-FFF2-40B4-BE49-F238E27FC236}">
                <a16:creationId xmlns="" xmlns:a16="http://schemas.microsoft.com/office/drawing/2014/main" id="{5C29EA4F-B913-43AA-8B43-555BABDFD3B7}"/>
              </a:ext>
            </a:extLst>
          </p:cNvPr>
          <p:cNvSpPr txBox="1">
            <a:spLocks/>
          </p:cNvSpPr>
          <p:nvPr/>
        </p:nvSpPr>
        <p:spPr>
          <a:xfrm>
            <a:off x="574765" y="862149"/>
            <a:ext cx="10576560" cy="875211"/>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Cryptocurrency</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5" name="Picture 4" descr="bitcoin-blockchain-3.jpg"/>
          <p:cNvPicPr>
            <a:picLocks noChangeAspect="1"/>
          </p:cNvPicPr>
          <p:nvPr/>
        </p:nvPicPr>
        <p:blipFill>
          <a:blip r:embed="rId2"/>
          <a:stretch>
            <a:fillRect/>
          </a:stretch>
        </p:blipFill>
        <p:spPr>
          <a:xfrm>
            <a:off x="9313817" y="3018024"/>
            <a:ext cx="2878183" cy="1402876"/>
          </a:xfrm>
          <a:prstGeom prst="rect">
            <a:avLst/>
          </a:prstGeom>
        </p:spPr>
      </p:pic>
      <p:sp>
        <p:nvSpPr>
          <p:cNvPr id="9" name="Content Placeholder 5">
            <a:extLst>
              <a:ext uri="{FF2B5EF4-FFF2-40B4-BE49-F238E27FC236}">
                <a16:creationId xmlns="" xmlns:a16="http://schemas.microsoft.com/office/drawing/2014/main" id="{89145615-0741-4C19-BF01-29D043513F2A}"/>
              </a:ext>
            </a:extLst>
          </p:cNvPr>
          <p:cNvSpPr txBox="1">
            <a:spLocks/>
          </p:cNvSpPr>
          <p:nvPr/>
        </p:nvSpPr>
        <p:spPr>
          <a:xfrm>
            <a:off x="635725" y="1763486"/>
            <a:ext cx="10972800" cy="1854926"/>
          </a:xfrm>
          <a:prstGeom prst="rect">
            <a:avLst/>
          </a:prstGeom>
        </p:spPr>
        <p:txBody>
          <a:bodyPr vert="horz">
            <a:normAutofit/>
          </a:bodyPr>
          <a:lstStyle/>
          <a:p>
            <a:pPr lvl="0" indent="-172720" algn="just">
              <a:lnSpc>
                <a:spcPct val="90000"/>
              </a:lnSpc>
              <a:buClr>
                <a:srgbClr val="888888"/>
              </a:buClr>
              <a:buSzPts val="2720"/>
              <a:buFont typeface="Noto Sans Symbols"/>
              <a:buChar char="⮚"/>
            </a:pPr>
            <a:r>
              <a:rPr lang="en-US" sz="2400" dirty="0" smtClean="0">
                <a:solidFill>
                  <a:schemeClr val="tx1"/>
                </a:solidFill>
                <a:latin typeface="+mn-lt"/>
              </a:rPr>
              <a:t>A crypto currency is a digital asset designed to work as a medium of exchange that uses strong cryptography to secure financial transactions, control the creation of additional units, and verify the transfer of assets.</a:t>
            </a:r>
          </a:p>
          <a:p>
            <a:pPr lvl="0" indent="-172720">
              <a:lnSpc>
                <a:spcPct val="90000"/>
              </a:lnSpc>
              <a:buClr>
                <a:srgbClr val="888888"/>
              </a:buClr>
              <a:buSzPts val="2720"/>
              <a:buFont typeface="Noto Sans Symbols"/>
              <a:buChar char="⮚"/>
            </a:pPr>
            <a:r>
              <a:rPr lang="en-US" sz="2400" dirty="0" smtClean="0"/>
              <a:t>Bitcoin, first released as open-source software in 2009, is generally considered the first decentralized crypto currency.</a:t>
            </a:r>
            <a:endParaRPr kumimoji="0" lang="en-US" sz="2400" i="0"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1438706369"/>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C29EA4F-B913-43AA-8B43-555BABDFD3B7}"/>
              </a:ext>
            </a:extLst>
          </p:cNvPr>
          <p:cNvSpPr>
            <a:spLocks noGrp="1"/>
          </p:cNvSpPr>
          <p:nvPr>
            <p:ph type="title"/>
          </p:nvPr>
        </p:nvSpPr>
        <p:spPr/>
        <p:txBody>
          <a:bodyPr>
            <a:normAutofit fontScale="90000"/>
          </a:bodyPr>
          <a:lstStyle/>
          <a:p>
            <a:r>
              <a:rPr lang="en-GB" sz="5400" dirty="0" smtClean="0"/>
              <a:t>Use case/Implementation  of Blockchain(Current Scenarios)</a:t>
            </a:r>
            <a:endParaRPr lang="en-GB" sz="5400" dirty="0"/>
          </a:p>
        </p:txBody>
      </p:sp>
      <p:sp>
        <p:nvSpPr>
          <p:cNvPr id="6" name="Content Placeholder 5">
            <a:extLst>
              <a:ext uri="{FF2B5EF4-FFF2-40B4-BE49-F238E27FC236}">
                <a16:creationId xmlns="" xmlns:a16="http://schemas.microsoft.com/office/drawing/2014/main" id="{89145615-0741-4C19-BF01-29D043513F2A}"/>
              </a:ext>
            </a:extLst>
          </p:cNvPr>
          <p:cNvSpPr>
            <a:spLocks noGrp="1"/>
          </p:cNvSpPr>
          <p:nvPr>
            <p:ph idx="1"/>
          </p:nvPr>
        </p:nvSpPr>
        <p:spPr>
          <a:xfrm>
            <a:off x="609600" y="1935480"/>
            <a:ext cx="10972800" cy="3806414"/>
          </a:xfrm>
        </p:spPr>
        <p:txBody>
          <a:bodyPr>
            <a:normAutofit fontScale="92500"/>
          </a:bodyPr>
          <a:lstStyle/>
          <a:p>
            <a:pPr marL="0" indent="-172720">
              <a:lnSpc>
                <a:spcPct val="90000"/>
              </a:lnSpc>
              <a:spcBef>
                <a:spcPts val="0"/>
              </a:spcBef>
              <a:buClr>
                <a:srgbClr val="888888"/>
              </a:buClr>
              <a:buSzPts val="2720"/>
              <a:buFont typeface="Noto Sans Symbols"/>
              <a:buChar char="⮚"/>
            </a:pPr>
            <a:r>
              <a:rPr lang="en-GB" sz="2400" dirty="0" smtClean="0"/>
              <a:t>Banking and Payment System(Digital wallet and Cryptocurrency)</a:t>
            </a:r>
            <a:br>
              <a:rPr lang="en-GB" sz="2400" dirty="0" smtClean="0"/>
            </a:br>
            <a:r>
              <a:rPr lang="en-GB" sz="2400" dirty="0" smtClean="0"/>
              <a:t>	Abra – allow invest in 30 cryptocurrencies and 50 fiat currencies</a:t>
            </a:r>
            <a:br>
              <a:rPr lang="en-GB" sz="2400" dirty="0" smtClean="0"/>
            </a:br>
            <a:r>
              <a:rPr lang="en-GB" sz="2400" dirty="0" smtClean="0"/>
              <a:t>	Edge -  allow many assets to buy, store and trade securely</a:t>
            </a:r>
            <a:br>
              <a:rPr lang="en-GB" sz="2400" dirty="0" smtClean="0"/>
            </a:br>
            <a:r>
              <a:rPr lang="en-GB" sz="2400" dirty="0" smtClean="0"/>
              <a:t>	blockchain and Coinbase wallet, Bitcoin, Ethereum, Litecoin</a:t>
            </a:r>
            <a:endParaRPr lang="en-US" sz="2400" dirty="0" smtClean="0"/>
          </a:p>
          <a:p>
            <a:pPr marL="0" indent="-172720">
              <a:lnSpc>
                <a:spcPct val="90000"/>
              </a:lnSpc>
              <a:spcBef>
                <a:spcPts val="0"/>
              </a:spcBef>
              <a:buClr>
                <a:srgbClr val="888888"/>
              </a:buClr>
              <a:buSzPts val="2720"/>
              <a:buFont typeface="Noto Sans Symbols"/>
              <a:buChar char="⮚"/>
            </a:pPr>
            <a:r>
              <a:rPr lang="en-GB" sz="2400" dirty="0" smtClean="0"/>
              <a:t>Cyber Security and Communication</a:t>
            </a:r>
            <a:br>
              <a:rPr lang="en-GB" sz="2400" dirty="0" smtClean="0"/>
            </a:br>
            <a:r>
              <a:rPr lang="en-GB" sz="2400" dirty="0" smtClean="0"/>
              <a:t>	Block Armour – secure enterprise system and Iot communication</a:t>
            </a:r>
            <a:br>
              <a:rPr lang="en-GB" sz="2400" dirty="0" smtClean="0"/>
            </a:br>
            <a:r>
              <a:rPr lang="en-GB" sz="2400" dirty="0" smtClean="0"/>
              <a:t>	Hacken – Token platform designed to secure blockchain protocol, reduce attack </a:t>
            </a:r>
          </a:p>
          <a:p>
            <a:pPr marL="0" indent="-172720">
              <a:lnSpc>
                <a:spcPct val="90000"/>
              </a:lnSpc>
              <a:spcBef>
                <a:spcPts val="0"/>
              </a:spcBef>
              <a:buClr>
                <a:srgbClr val="888888"/>
              </a:buClr>
              <a:buSzPts val="2720"/>
              <a:buFont typeface="Noto Sans Symbols"/>
              <a:buChar char="⮚"/>
            </a:pPr>
            <a:r>
              <a:rPr lang="en-GB" sz="2400" dirty="0" smtClean="0"/>
              <a:t>Database and DNS</a:t>
            </a:r>
            <a:br>
              <a:rPr lang="en-GB" sz="2400" dirty="0" smtClean="0"/>
            </a:br>
            <a:r>
              <a:rPr lang="en-GB" sz="2400" dirty="0" smtClean="0"/>
              <a:t>	Ethereum Name Service(ENS) – replace long address with human readable names</a:t>
            </a:r>
            <a:r>
              <a:rPr lang="en-US" sz="2400" dirty="0" smtClean="0"/>
              <a:t/>
            </a:r>
            <a:br>
              <a:rPr lang="en-US" sz="2400" dirty="0" smtClean="0"/>
            </a:br>
            <a:r>
              <a:rPr lang="en-US" sz="2400" dirty="0" smtClean="0"/>
              <a:t>	FlureeDB – decentralized  database sol for enhanced security and interoperability</a:t>
            </a:r>
            <a:br>
              <a:rPr lang="en-US" sz="2400" dirty="0" smtClean="0"/>
            </a:br>
            <a:r>
              <a:rPr lang="en-US" sz="2400" dirty="0" smtClean="0"/>
              <a:t>	Storj – decentralized cloud storage (encrypt-split-distribute)</a:t>
            </a:r>
            <a:br>
              <a:rPr lang="en-US" sz="2400" dirty="0" smtClean="0"/>
            </a:br>
            <a:r>
              <a:rPr lang="en-US" sz="2400" dirty="0" smtClean="0"/>
              <a:t>	</a:t>
            </a:r>
            <a:endParaRPr lang="en-GB" sz="2400" dirty="0" smtClean="0"/>
          </a:p>
          <a:p>
            <a:pPr marL="0" indent="-172720">
              <a:lnSpc>
                <a:spcPct val="90000"/>
              </a:lnSpc>
              <a:spcBef>
                <a:spcPts val="0"/>
              </a:spcBef>
              <a:buClr>
                <a:srgbClr val="888888"/>
              </a:buClr>
              <a:buSzPts val="2720"/>
              <a:buFont typeface="Noto Sans Symbols"/>
              <a:buChar char="⮚"/>
            </a:pPr>
            <a:endParaRPr lang="en-US" sz="2400" dirty="0" smtClean="0"/>
          </a:p>
          <a:p>
            <a:pPr marL="0" lvl="0" indent="-172720">
              <a:lnSpc>
                <a:spcPct val="90000"/>
              </a:lnSpc>
              <a:spcBef>
                <a:spcPts val="0"/>
              </a:spcBef>
              <a:buClr>
                <a:srgbClr val="888888"/>
              </a:buClr>
              <a:buSzPts val="2720"/>
              <a:buFont typeface="Noto Sans Symbols"/>
              <a:buChar char="⮚"/>
            </a:pPr>
            <a:endParaRPr lang="en-US" sz="2400" dirty="0"/>
          </a:p>
        </p:txBody>
      </p:sp>
      <p:pic>
        <p:nvPicPr>
          <p:cNvPr id="4" name="Picture 3">
            <a:extLst>
              <a:ext uri="{FF2B5EF4-FFF2-40B4-BE49-F238E27FC236}">
                <a16:creationId xmlns="" xmlns:a16="http://schemas.microsoft.com/office/drawing/2014/main" id="{0435F06A-C3B7-47FB-A6D6-83E6AE098DC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776010" y="1950068"/>
            <a:ext cx="2096034" cy="400106"/>
          </a:xfrm>
          <a:prstGeom prst="rect">
            <a:avLst/>
          </a:prstGeom>
        </p:spPr>
      </p:pic>
      <p:pic>
        <p:nvPicPr>
          <p:cNvPr id="5" name="Picture 4">
            <a:extLst>
              <a:ext uri="{FF2B5EF4-FFF2-40B4-BE49-F238E27FC236}">
                <a16:creationId xmlns="" xmlns:a16="http://schemas.microsoft.com/office/drawing/2014/main" id="{AD1B7579-14C8-4E43-9FE8-9D97B4527A0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979169" y="2654232"/>
            <a:ext cx="1505160" cy="323895"/>
          </a:xfrm>
          <a:prstGeom prst="rect">
            <a:avLst/>
          </a:prstGeom>
        </p:spPr>
      </p:pic>
      <p:pic>
        <p:nvPicPr>
          <p:cNvPr id="7" name="Picture 6">
            <a:extLst>
              <a:ext uri="{FF2B5EF4-FFF2-40B4-BE49-F238E27FC236}">
                <a16:creationId xmlns="" xmlns:a16="http://schemas.microsoft.com/office/drawing/2014/main" id="{48C7E1F8-F1BC-4DE0-A25F-56DC4D023DC8}"/>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0116292" y="5234173"/>
            <a:ext cx="1200318" cy="1147923"/>
          </a:xfrm>
          <a:prstGeom prst="rect">
            <a:avLst/>
          </a:prstGeom>
        </p:spPr>
      </p:pic>
      <p:pic>
        <p:nvPicPr>
          <p:cNvPr id="8" name="Picture 7">
            <a:extLst>
              <a:ext uri="{FF2B5EF4-FFF2-40B4-BE49-F238E27FC236}">
                <a16:creationId xmlns="" xmlns:a16="http://schemas.microsoft.com/office/drawing/2014/main" id="{1F0CE7DB-6EAE-4FE6-873C-17D0529F47D9}"/>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2262676" y="5696020"/>
            <a:ext cx="1028844" cy="447737"/>
          </a:xfrm>
          <a:prstGeom prst="rect">
            <a:avLst/>
          </a:prstGeom>
        </p:spPr>
      </p:pic>
      <p:pic>
        <p:nvPicPr>
          <p:cNvPr id="9" name="Picture 8">
            <a:extLst>
              <a:ext uri="{FF2B5EF4-FFF2-40B4-BE49-F238E27FC236}">
                <a16:creationId xmlns="" xmlns:a16="http://schemas.microsoft.com/office/drawing/2014/main" id="{348F680B-1330-45B4-9A5B-45580282DC74}"/>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5477438" y="5710469"/>
            <a:ext cx="1009791" cy="543001"/>
          </a:xfrm>
          <a:prstGeom prst="rect">
            <a:avLst/>
          </a:prstGeom>
        </p:spPr>
      </p:pic>
    </p:spTree>
    <p:extLst>
      <p:ext uri="{BB962C8B-B14F-4D97-AF65-F5344CB8AC3E}">
        <p14:creationId xmlns="" xmlns:p14="http://schemas.microsoft.com/office/powerpoint/2010/main" val="1438706369"/>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 calcmode="lin" valueType="num">
                                      <p:cBhvr additive="base">
                                        <p:cTn id="2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additive="base">
                                        <p:cTn id="3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p:nvSpPr>
          <p:cNvPr id="96" name="Rectangle 95">
            <a:extLst>
              <a:ext uri="{FF2B5EF4-FFF2-40B4-BE49-F238E27FC236}">
                <a16:creationId xmlns="" xmlns:a16="http://schemas.microsoft.com/office/drawing/2014/main" id="{8D70B121-56F4-4848-B38B-182089D909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4"/>
          <p:cNvSpPr txBox="1">
            <a:spLocks noGrp="1"/>
          </p:cNvSpPr>
          <p:nvPr>
            <p:ph type="title"/>
          </p:nvPr>
        </p:nvSpPr>
        <p:spPr>
          <a:xfrm>
            <a:off x="1058097" y="2651760"/>
            <a:ext cx="3370217" cy="849086"/>
          </a:xfrm>
          <a:prstGeom prst="rect">
            <a:avLst/>
          </a:prstGeom>
        </p:spPr>
        <p:txBody>
          <a:bodyPr spcFirstLastPara="1" lIns="91425" tIns="45700" rIns="91425" bIns="45700" anchorCtr="0">
            <a:normAutofit fontScale="90000"/>
          </a:bodyPr>
          <a:lstStyle/>
          <a:p>
            <a:pPr marL="0" lvl="0" indent="0" algn="r" rtl="0">
              <a:spcBef>
                <a:spcPts val="0"/>
              </a:spcBef>
              <a:spcAft>
                <a:spcPts val="0"/>
              </a:spcAft>
              <a:buClr>
                <a:schemeClr val="dk1"/>
              </a:buClr>
              <a:buSzPts val="4400"/>
              <a:buFont typeface="Calibri"/>
              <a:buNone/>
            </a:pPr>
            <a:r>
              <a:rPr lang="en-US" dirty="0" smtClean="0">
                <a:solidFill>
                  <a:schemeClr val="accent1"/>
                </a:solidFill>
                <a:latin typeface="Algerian" pitchFamily="82" charset="0"/>
              </a:rPr>
              <a:t>Prepared </a:t>
            </a:r>
            <a:r>
              <a:rPr lang="en-US" dirty="0">
                <a:solidFill>
                  <a:schemeClr val="accent1"/>
                </a:solidFill>
                <a:latin typeface="Algerian" pitchFamily="82" charset="0"/>
              </a:rPr>
              <a:t>by:</a:t>
            </a:r>
          </a:p>
        </p:txBody>
      </p:sp>
      <p:sp>
        <p:nvSpPr>
          <p:cNvPr id="91" name="Google Shape;91;p14"/>
          <p:cNvSpPr txBox="1">
            <a:spLocks noGrp="1"/>
          </p:cNvSpPr>
          <p:nvPr>
            <p:ph idx="1"/>
          </p:nvPr>
        </p:nvSpPr>
        <p:spPr>
          <a:xfrm>
            <a:off x="4858465" y="1959429"/>
            <a:ext cx="6140460" cy="2926079"/>
          </a:xfrm>
          <a:prstGeom prst="rect">
            <a:avLst/>
          </a:prstGeom>
        </p:spPr>
        <p:txBody>
          <a:bodyPr spcFirstLastPara="1" lIns="91425" tIns="45700" rIns="91425" bIns="45700" anchor="ctr" anchorCtr="0">
            <a:normAutofit/>
          </a:bodyPr>
          <a:lstStyle/>
          <a:p>
            <a:pPr marL="342900" lvl="0" indent="-342900" rtl="0">
              <a:spcBef>
                <a:spcPts val="0"/>
              </a:spcBef>
              <a:spcAft>
                <a:spcPts val="0"/>
              </a:spcAft>
              <a:buClr>
                <a:schemeClr val="dk1"/>
              </a:buClr>
              <a:buSzPts val="3200"/>
              <a:buChar char="•"/>
            </a:pPr>
            <a:r>
              <a:rPr lang="en-US" sz="2400" dirty="0">
                <a:solidFill>
                  <a:srgbClr val="C00000"/>
                </a:solidFill>
                <a:latin typeface="Algerian" pitchFamily="82" charset="0"/>
              </a:rPr>
              <a:t>AMRITMANI ARYAL</a:t>
            </a:r>
          </a:p>
          <a:p>
            <a:pPr marL="342900" lvl="0" indent="-342900" rtl="0">
              <a:spcBef>
                <a:spcPts val="640"/>
              </a:spcBef>
              <a:spcAft>
                <a:spcPts val="0"/>
              </a:spcAft>
              <a:buClr>
                <a:schemeClr val="dk1"/>
              </a:buClr>
              <a:buSzPts val="3200"/>
              <a:buChar char="•"/>
            </a:pPr>
            <a:r>
              <a:rPr lang="en-US" sz="2400" dirty="0">
                <a:solidFill>
                  <a:srgbClr val="C00000"/>
                </a:solidFill>
                <a:latin typeface="Algerian" pitchFamily="82" charset="0"/>
              </a:rPr>
              <a:t>ABHISHEK SUBEDI</a:t>
            </a:r>
          </a:p>
          <a:p>
            <a:pPr marL="342900" lvl="0" indent="-342900" rtl="0">
              <a:spcBef>
                <a:spcPts val="640"/>
              </a:spcBef>
              <a:spcAft>
                <a:spcPts val="0"/>
              </a:spcAft>
              <a:buClr>
                <a:schemeClr val="dk1"/>
              </a:buClr>
              <a:buSzPts val="3200"/>
              <a:buChar char="•"/>
            </a:pPr>
            <a:r>
              <a:rPr lang="en-US" sz="2400" dirty="0">
                <a:solidFill>
                  <a:srgbClr val="C00000"/>
                </a:solidFill>
                <a:latin typeface="Algerian" pitchFamily="82" charset="0"/>
              </a:rPr>
              <a:t>ROSHAN KANDEL</a:t>
            </a:r>
          </a:p>
          <a:p>
            <a:pPr marL="342900" lvl="0" indent="-342900" rtl="0">
              <a:spcBef>
                <a:spcPts val="640"/>
              </a:spcBef>
              <a:spcAft>
                <a:spcPts val="0"/>
              </a:spcAft>
              <a:buClr>
                <a:schemeClr val="dk1"/>
              </a:buClr>
              <a:buSzPts val="3200"/>
              <a:buChar char="•"/>
            </a:pPr>
            <a:r>
              <a:rPr lang="en-US" sz="2400" dirty="0">
                <a:solidFill>
                  <a:srgbClr val="C00000"/>
                </a:solidFill>
                <a:latin typeface="Algerian" pitchFamily="82" charset="0"/>
              </a:rPr>
              <a:t>UJWAL THAPA</a:t>
            </a:r>
          </a:p>
        </p:txBody>
      </p:sp>
      <p:cxnSp>
        <p:nvCxnSpPr>
          <p:cNvPr id="94" name="Straight Connector 97">
            <a:extLst>
              <a:ext uri="{FF2B5EF4-FFF2-40B4-BE49-F238E27FC236}">
                <a16:creationId xmlns=""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 calcmode="lin" valueType="num">
                                      <p:cBhvr additive="base">
                                        <p:cTn id="7" dur="500" fill="hold"/>
                                        <p:tgtEl>
                                          <p:spTgt spid="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
                                            <p:txEl>
                                              <p:pRg st="1" end="1"/>
                                            </p:txEl>
                                          </p:spTgt>
                                        </p:tgtEl>
                                        <p:attrNameLst>
                                          <p:attrName>style.visibility</p:attrName>
                                        </p:attrNameLst>
                                      </p:cBhvr>
                                      <p:to>
                                        <p:strVal val="visible"/>
                                      </p:to>
                                    </p:set>
                                    <p:anim calcmode="lin" valueType="num">
                                      <p:cBhvr additive="base">
                                        <p:cTn id="13" dur="500" fill="hold"/>
                                        <p:tgtEl>
                                          <p:spTgt spid="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1">
                                            <p:txEl>
                                              <p:pRg st="2" end="2"/>
                                            </p:txEl>
                                          </p:spTgt>
                                        </p:tgtEl>
                                        <p:attrNameLst>
                                          <p:attrName>style.visibility</p:attrName>
                                        </p:attrNameLst>
                                      </p:cBhvr>
                                      <p:to>
                                        <p:strVal val="visible"/>
                                      </p:to>
                                    </p:set>
                                    <p:anim calcmode="lin" valueType="num">
                                      <p:cBhvr additive="base">
                                        <p:cTn id="19" dur="500" fill="hold"/>
                                        <p:tgtEl>
                                          <p:spTgt spid="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1">
                                            <p:txEl>
                                              <p:pRg st="3" end="3"/>
                                            </p:txEl>
                                          </p:spTgt>
                                        </p:tgtEl>
                                        <p:attrNameLst>
                                          <p:attrName>style.visibility</p:attrName>
                                        </p:attrNameLst>
                                      </p:cBhvr>
                                      <p:to>
                                        <p:strVal val="visible"/>
                                      </p:to>
                                    </p:set>
                                    <p:anim calcmode="lin" valueType="num">
                                      <p:cBhvr additive="base">
                                        <p:cTn id="25" dur="500" fill="hold"/>
                                        <p:tgtEl>
                                          <p:spTgt spid="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89145615-0741-4C19-BF01-29D043513F2A}"/>
              </a:ext>
            </a:extLst>
          </p:cNvPr>
          <p:cNvSpPr>
            <a:spLocks noGrp="1"/>
          </p:cNvSpPr>
          <p:nvPr>
            <p:ph idx="1"/>
          </p:nvPr>
        </p:nvSpPr>
        <p:spPr>
          <a:xfrm>
            <a:off x="609601" y="1062317"/>
            <a:ext cx="9623612" cy="4773707"/>
          </a:xfrm>
        </p:spPr>
        <p:txBody>
          <a:bodyPr>
            <a:normAutofit fontScale="85000" lnSpcReduction="10000"/>
          </a:bodyPr>
          <a:lstStyle/>
          <a:p>
            <a:pPr marL="342900" indent="-342900">
              <a:buFont typeface="Wingdings" pitchFamily="2" charset="2"/>
              <a:buChar char="Ø"/>
            </a:pPr>
            <a:r>
              <a:rPr lang="en-GB" sz="2400" dirty="0" smtClean="0"/>
              <a:t>Smart Transportation </a:t>
            </a:r>
            <a:br>
              <a:rPr lang="en-GB" sz="2400" dirty="0" smtClean="0"/>
            </a:br>
            <a:r>
              <a:rPr lang="en-GB" sz="2400" dirty="0" smtClean="0"/>
              <a:t>	Arcade city and Lazooz – blockchain base system for real time ride sharing</a:t>
            </a:r>
            <a:br>
              <a:rPr lang="en-GB" sz="2400" dirty="0" smtClean="0"/>
            </a:br>
            <a:r>
              <a:rPr lang="en-GB" sz="2400" dirty="0" smtClean="0"/>
              <a:t>	Car eWallet – innovative payment for electric car charging while on the go</a:t>
            </a:r>
          </a:p>
          <a:p>
            <a:pPr marL="342900" indent="-342900">
              <a:buFont typeface="Wingdings" pitchFamily="2" charset="2"/>
              <a:buChar char="Ø"/>
            </a:pPr>
            <a:r>
              <a:rPr lang="en-GB" sz="2400" dirty="0" smtClean="0"/>
              <a:t>Voting and Digital Identity</a:t>
            </a:r>
            <a:br>
              <a:rPr lang="en-GB" sz="2400" dirty="0" smtClean="0"/>
            </a:br>
            <a:r>
              <a:rPr lang="en-GB" sz="2400" dirty="0" smtClean="0"/>
              <a:t>	Followmyvote – world’s first secure open-source online voting software </a:t>
            </a:r>
            <a:br>
              <a:rPr lang="en-GB" sz="2400" dirty="0" smtClean="0"/>
            </a:br>
            <a:r>
              <a:rPr lang="en-GB" sz="2400" dirty="0" smtClean="0"/>
              <a:t>	Civic – create secure digital identity</a:t>
            </a:r>
            <a:br>
              <a:rPr lang="en-GB" sz="2400" dirty="0" smtClean="0"/>
            </a:br>
            <a:r>
              <a:rPr lang="en-GB" sz="2400" dirty="0" smtClean="0"/>
              <a:t>	Democracy Earth – enables token-based community participation.</a:t>
            </a:r>
            <a:endParaRPr lang="en-US" sz="2400" dirty="0" smtClean="0"/>
          </a:p>
          <a:p>
            <a:pPr marL="342900" indent="-342900">
              <a:buFont typeface="Wingdings" pitchFamily="2" charset="2"/>
              <a:buChar char="Ø"/>
            </a:pPr>
            <a:r>
              <a:rPr lang="en-GB" sz="2400" dirty="0" smtClean="0"/>
              <a:t>Entertainment Industry</a:t>
            </a:r>
            <a:br>
              <a:rPr lang="en-GB" sz="2400" dirty="0" smtClean="0"/>
            </a:br>
            <a:r>
              <a:rPr lang="en-GB" sz="2400" dirty="0" smtClean="0"/>
              <a:t>	AudioCoin – digital currency for music industry</a:t>
            </a:r>
            <a:br>
              <a:rPr lang="en-GB" sz="2400" dirty="0" smtClean="0"/>
            </a:br>
            <a:r>
              <a:rPr lang="en-GB" sz="2400" dirty="0" smtClean="0"/>
              <a:t>	</a:t>
            </a:r>
            <a:r>
              <a:rPr lang="en-US" sz="2400" dirty="0" smtClean="0"/>
              <a:t>DTube – decentralized video network, </a:t>
            </a:r>
            <a:r>
              <a:rPr lang="en-GB" sz="2400" dirty="0" smtClean="0"/>
              <a:t>Viewly Alpha - experimental video platform</a:t>
            </a:r>
          </a:p>
          <a:p>
            <a:pPr>
              <a:buNone/>
            </a:pPr>
            <a:endParaRPr lang="en-GB" sz="2400" dirty="0" smtClean="0"/>
          </a:p>
          <a:p>
            <a:pPr algn="ctr">
              <a:buNone/>
            </a:pPr>
            <a:r>
              <a:rPr lang="en-GB" sz="2400" dirty="0" smtClean="0"/>
              <a:t>Apart from these, Dot-Bit-enabled websites(.bit) , Crowdfunding for charity , raise money from different source.*</a:t>
            </a:r>
            <a:r>
              <a:rPr lang="en-US" sz="2400" dirty="0" smtClean="0"/>
              <a:t>Dubai is aiming to put all its government documents on the blockchain by 2020.</a:t>
            </a:r>
          </a:p>
          <a:p>
            <a:pPr marL="342900" indent="-342900">
              <a:buNone/>
            </a:pPr>
            <a:endParaRPr lang="en-US" sz="2400" dirty="0" smtClean="0"/>
          </a:p>
          <a:p>
            <a:pPr marL="0" lvl="0" indent="-172720">
              <a:lnSpc>
                <a:spcPct val="90000"/>
              </a:lnSpc>
              <a:spcBef>
                <a:spcPts val="0"/>
              </a:spcBef>
              <a:buClr>
                <a:srgbClr val="888888"/>
              </a:buClr>
              <a:buSzPts val="2720"/>
              <a:buFont typeface="Noto Sans Symbols"/>
              <a:buChar char="⮚"/>
            </a:pPr>
            <a:endParaRPr lang="en-US" sz="2400" dirty="0"/>
          </a:p>
        </p:txBody>
      </p:sp>
      <p:pic>
        <p:nvPicPr>
          <p:cNvPr id="11" name="Picture 10">
            <a:extLst>
              <a:ext uri="{FF2B5EF4-FFF2-40B4-BE49-F238E27FC236}">
                <a16:creationId xmlns="" xmlns:a16="http://schemas.microsoft.com/office/drawing/2014/main" id="{F404349F-09AA-43CD-908A-4FE74EB8613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713409" y="4114895"/>
            <a:ext cx="1105054" cy="438211"/>
          </a:xfrm>
          <a:prstGeom prst="rect">
            <a:avLst/>
          </a:prstGeom>
        </p:spPr>
      </p:pic>
      <p:pic>
        <p:nvPicPr>
          <p:cNvPr id="12" name="Picture 11">
            <a:extLst>
              <a:ext uri="{FF2B5EF4-FFF2-40B4-BE49-F238E27FC236}">
                <a16:creationId xmlns="" xmlns:a16="http://schemas.microsoft.com/office/drawing/2014/main" id="{621FE5DE-9BD8-4B08-AA28-1F6C16496713}"/>
              </a:ext>
            </a:extLst>
          </p:cNvPr>
          <p:cNvPicPr>
            <a:picLocks noChangeAspect="1"/>
          </p:cNvPicPr>
          <p:nvPr/>
        </p:nvPicPr>
        <p:blipFill>
          <a:blip r:embed="rId3"/>
          <a:stretch>
            <a:fillRect/>
          </a:stretch>
        </p:blipFill>
        <p:spPr>
          <a:xfrm flipV="1">
            <a:off x="11044757" y="791018"/>
            <a:ext cx="839821" cy="928618"/>
          </a:xfrm>
          <a:prstGeom prst="rect">
            <a:avLst/>
          </a:prstGeom>
        </p:spPr>
      </p:pic>
      <p:sp>
        <p:nvSpPr>
          <p:cNvPr id="13" name="Rectangle 12">
            <a:extLst>
              <a:ext uri="{FF2B5EF4-FFF2-40B4-BE49-F238E27FC236}">
                <a16:creationId xmlns="" xmlns:a16="http://schemas.microsoft.com/office/drawing/2014/main" id="{E62BD450-965D-446E-B6EF-5B5EF0600D91}"/>
              </a:ext>
            </a:extLst>
          </p:cNvPr>
          <p:cNvSpPr/>
          <p:nvPr/>
        </p:nvSpPr>
        <p:spPr>
          <a:xfrm>
            <a:off x="9687798" y="2038823"/>
            <a:ext cx="2137587" cy="369332"/>
          </a:xfrm>
          <a:prstGeom prst="rect">
            <a:avLst/>
          </a:prstGeom>
        </p:spPr>
        <p:txBody>
          <a:bodyPr wrap="square">
            <a:spAutoFit/>
          </a:bodyPr>
          <a:lstStyle/>
          <a:p>
            <a:r>
              <a:rPr lang="en-US" dirty="0">
                <a:hlinkClick r:id="rId4"/>
              </a:rPr>
              <a:t>https://arcade.city/</a:t>
            </a:r>
            <a:endParaRPr lang="en-US" dirty="0"/>
          </a:p>
        </p:txBody>
      </p:sp>
      <p:pic>
        <p:nvPicPr>
          <p:cNvPr id="14" name="Picture 13">
            <a:extLst>
              <a:ext uri="{FF2B5EF4-FFF2-40B4-BE49-F238E27FC236}">
                <a16:creationId xmlns="" xmlns:a16="http://schemas.microsoft.com/office/drawing/2014/main" id="{8E7939DC-B734-4890-A4F3-A13738CFDAF0}"/>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9118397" y="2543485"/>
            <a:ext cx="2791215" cy="504895"/>
          </a:xfrm>
          <a:prstGeom prst="rect">
            <a:avLst/>
          </a:prstGeom>
        </p:spPr>
      </p:pic>
      <p:pic>
        <p:nvPicPr>
          <p:cNvPr id="15" name="Picture 14">
            <a:extLst>
              <a:ext uri="{FF2B5EF4-FFF2-40B4-BE49-F238E27FC236}">
                <a16:creationId xmlns="" xmlns:a16="http://schemas.microsoft.com/office/drawing/2014/main" id="{C65D02E6-9A8C-42B2-AE93-BE4F254DD7E4}"/>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10260362" y="3471321"/>
            <a:ext cx="1070369" cy="428148"/>
          </a:xfrm>
          <a:prstGeom prst="rect">
            <a:avLst/>
          </a:prstGeom>
        </p:spPr>
      </p:pic>
    </p:spTree>
    <p:extLst>
      <p:ext uri="{BB962C8B-B14F-4D97-AF65-F5344CB8AC3E}">
        <p14:creationId xmlns="" xmlns:p14="http://schemas.microsoft.com/office/powerpoint/2010/main" val="1438706369"/>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 calcmode="lin" valueType="num">
                                      <p:cBhvr additive="base">
                                        <p:cTn id="4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C29EA4F-B913-43AA-8B43-555BABDFD3B7}"/>
              </a:ext>
            </a:extLst>
          </p:cNvPr>
          <p:cNvSpPr>
            <a:spLocks noGrp="1"/>
          </p:cNvSpPr>
          <p:nvPr>
            <p:ph type="title"/>
          </p:nvPr>
        </p:nvSpPr>
        <p:spPr/>
        <p:txBody>
          <a:bodyPr/>
          <a:lstStyle/>
          <a:p>
            <a:r>
              <a:rPr lang="en-GB" dirty="0" smtClean="0"/>
              <a:t>How  Blockchain Will change our world ?</a:t>
            </a:r>
            <a:endParaRPr lang="en-US" dirty="0"/>
          </a:p>
        </p:txBody>
      </p:sp>
      <p:sp>
        <p:nvSpPr>
          <p:cNvPr id="6" name="Content Placeholder 5">
            <a:extLst>
              <a:ext uri="{FF2B5EF4-FFF2-40B4-BE49-F238E27FC236}">
                <a16:creationId xmlns="" xmlns:a16="http://schemas.microsoft.com/office/drawing/2014/main" id="{89145615-0741-4C19-BF01-29D043513F2A}"/>
              </a:ext>
            </a:extLst>
          </p:cNvPr>
          <p:cNvSpPr>
            <a:spLocks noGrp="1"/>
          </p:cNvSpPr>
          <p:nvPr>
            <p:ph idx="1"/>
          </p:nvPr>
        </p:nvSpPr>
        <p:spPr/>
        <p:txBody>
          <a:bodyPr>
            <a:normAutofit/>
          </a:bodyPr>
          <a:lstStyle/>
          <a:p>
            <a:pPr marL="285750" indent="-285750">
              <a:buFont typeface="Wingdings" panose="05000000000000000000" pitchFamily="2" charset="2"/>
              <a:buChar char="Ø"/>
            </a:pPr>
            <a:r>
              <a:rPr lang="en-GB" sz="2400" dirty="0" smtClean="0"/>
              <a:t>Blockchain has the huge Potential to make global change. </a:t>
            </a:r>
          </a:p>
          <a:p>
            <a:pPr marL="285750" indent="-285750">
              <a:buFont typeface="Wingdings" panose="05000000000000000000" pitchFamily="2" charset="2"/>
              <a:buChar char="Ø"/>
            </a:pPr>
            <a:r>
              <a:rPr lang="en-GB" sz="2400" dirty="0" smtClean="0"/>
              <a:t>Could  impact as much as Internet has in Present World.</a:t>
            </a:r>
          </a:p>
          <a:p>
            <a:pPr marL="285750" indent="-285750">
              <a:buFont typeface="Wingdings" panose="05000000000000000000" pitchFamily="2" charset="2"/>
              <a:buChar char="Ø"/>
            </a:pPr>
            <a:r>
              <a:rPr lang="en-GB" sz="2400" dirty="0" smtClean="0"/>
              <a:t>Might replace the Fiat Currency</a:t>
            </a:r>
          </a:p>
          <a:p>
            <a:pPr marL="285750" indent="-285750">
              <a:buFont typeface="Wingdings" panose="05000000000000000000" pitchFamily="2" charset="2"/>
              <a:buChar char="Ø"/>
            </a:pPr>
            <a:r>
              <a:rPr lang="en-GB" sz="2400" dirty="0" smtClean="0"/>
              <a:t>Because of Blockchain, the future generation technology will have:</a:t>
            </a:r>
          </a:p>
          <a:p>
            <a:pPr marL="285750" indent="-285750">
              <a:buFont typeface="Wingdings" panose="05000000000000000000" pitchFamily="2" charset="2"/>
              <a:buChar char="v"/>
            </a:pPr>
            <a:r>
              <a:rPr lang="en-GB" sz="2400" dirty="0" smtClean="0"/>
              <a:t>Decentralized and distributed system which is easier to use and verify.</a:t>
            </a:r>
          </a:p>
          <a:p>
            <a:pPr marL="285750" indent="-285750">
              <a:buFont typeface="Wingdings" panose="05000000000000000000" pitchFamily="2" charset="2"/>
              <a:buChar char="v"/>
            </a:pPr>
            <a:r>
              <a:rPr lang="en-GB" sz="2400" dirty="0" smtClean="0"/>
              <a:t>More advanced Cryptography/Hashing Algorithm and digital signature for security purposes.</a:t>
            </a:r>
            <a:endParaRPr lang="en-GB" sz="2400" dirty="0"/>
          </a:p>
        </p:txBody>
      </p:sp>
    </p:spTree>
    <p:extLst>
      <p:ext uri="{BB962C8B-B14F-4D97-AF65-F5344CB8AC3E}">
        <p14:creationId xmlns="" xmlns:p14="http://schemas.microsoft.com/office/powerpoint/2010/main" val="1438706369"/>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035423"/>
            <a:ext cx="9139519" cy="1411941"/>
          </a:xfrm>
        </p:spPr>
        <p:txBody>
          <a:bodyPr>
            <a:normAutofit fontScale="90000"/>
          </a:bodyPr>
          <a:lstStyle/>
          <a:p>
            <a:r>
              <a:rPr lang="en-GB" dirty="0" smtClean="0"/>
              <a:t/>
            </a:r>
            <a:br>
              <a:rPr lang="en-GB" dirty="0" smtClean="0"/>
            </a:br>
            <a:r>
              <a:rPr lang="en-GB" dirty="0" smtClean="0"/>
              <a:t/>
            </a:r>
            <a:br>
              <a:rPr lang="en-GB" dirty="0" smtClean="0"/>
            </a:br>
            <a:r>
              <a:rPr lang="en-GB" dirty="0" smtClean="0"/>
              <a:t>Conclusion</a:t>
            </a:r>
            <a:r>
              <a:rPr lang="en-US" dirty="0" smtClean="0"/>
              <a:t/>
            </a:r>
            <a:br>
              <a:rPr lang="en-US" dirty="0" smtClean="0"/>
            </a:br>
            <a:endParaRPr lang="en-US" dirty="0"/>
          </a:p>
        </p:txBody>
      </p:sp>
      <p:sp>
        <p:nvSpPr>
          <p:cNvPr id="3" name="Content Placeholder 2"/>
          <p:cNvSpPr>
            <a:spLocks noGrp="1"/>
          </p:cNvSpPr>
          <p:nvPr>
            <p:ph idx="1"/>
          </p:nvPr>
        </p:nvSpPr>
        <p:spPr>
          <a:xfrm>
            <a:off x="609600" y="2339788"/>
            <a:ext cx="10972800" cy="3348318"/>
          </a:xfrm>
        </p:spPr>
        <p:txBody>
          <a:bodyPr/>
          <a:lstStyle/>
          <a:p>
            <a:pPr>
              <a:buNone/>
            </a:pPr>
            <a:r>
              <a:rPr lang="en-GB" dirty="0" smtClean="0"/>
              <a:t>    Blockchain can be used in every aspect of our daily life as it make the work done in simpler, trustful, reliable, immutable, secure, transparent, beneficial by using power of decentralized self-governed peer to peer cryptography base system.</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365" y="2554940"/>
            <a:ext cx="9547412" cy="1411941"/>
          </a:xfrm>
        </p:spPr>
        <p:txBody>
          <a:bodyPr anchor="ctr">
            <a:normAutofit/>
          </a:bodyPr>
          <a:lstStyle/>
          <a:p>
            <a:pPr algn="ctr"/>
            <a:r>
              <a:rPr lang="en-GB" sz="5400" dirty="0" smtClean="0">
                <a:latin typeface="Algerian" pitchFamily="82" charset="0"/>
              </a:rPr>
              <a:t>Q&amp;A Session</a:t>
            </a:r>
            <a:endParaRPr lang="en-US" sz="5400" dirty="0">
              <a:latin typeface="Algeri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y.jpg"/>
          <p:cNvPicPr>
            <a:picLocks noChangeAspect="1"/>
          </p:cNvPicPr>
          <p:nvPr/>
        </p:nvPicPr>
        <p:blipFill>
          <a:blip r:embed="rId2"/>
          <a:stretch>
            <a:fillRect/>
          </a:stretch>
        </p:blipFill>
        <p:spPr>
          <a:xfrm>
            <a:off x="0" y="403411"/>
            <a:ext cx="12192000" cy="6454589"/>
          </a:xfrm>
          <a:prstGeom prst="rect">
            <a:avLst/>
          </a:prstGeom>
        </p:spPr>
      </p:pic>
    </p:spTree>
    <p:extLst>
      <p:ext uri="{BB962C8B-B14F-4D97-AF65-F5344CB8AC3E}">
        <p14:creationId xmlns="" xmlns:p14="http://schemas.microsoft.com/office/powerpoint/2010/main" val="3480113159"/>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2" name="Rectangle 101">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96" name="Google Shape;96;p15"/>
          <p:cNvSpPr txBox="1">
            <a:spLocks noGrp="1"/>
          </p:cNvSpPr>
          <p:nvPr>
            <p:ph type="title"/>
          </p:nvPr>
        </p:nvSpPr>
        <p:spPr>
          <a:xfrm>
            <a:off x="640079" y="2053641"/>
            <a:ext cx="3669161" cy="276009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Topics to be discussed:</a:t>
            </a:r>
          </a:p>
        </p:txBody>
      </p:sp>
      <p:sp>
        <p:nvSpPr>
          <p:cNvPr id="97" name="Google Shape;97;p15"/>
          <p:cNvSpPr txBox="1">
            <a:spLocks noGrp="1"/>
          </p:cNvSpPr>
          <p:nvPr>
            <p:ph idx="1"/>
          </p:nvPr>
        </p:nvSpPr>
        <p:spPr>
          <a:xfrm>
            <a:off x="6090574" y="801866"/>
            <a:ext cx="5306084" cy="5230634"/>
          </a:xfrm>
          <a:prstGeom prst="rect">
            <a:avLst/>
          </a:prstGeom>
        </p:spPr>
        <p:txBody>
          <a:bodyPr spcFirstLastPara="1" lIns="91425" tIns="45700" rIns="91425" bIns="45700" anchor="ctr" anchorCtr="0">
            <a:normAutofit/>
          </a:bodyPr>
          <a:lstStyle/>
          <a:p>
            <a:pPr marL="342900" lvl="0" indent="-342900" rtl="0">
              <a:spcBef>
                <a:spcPts val="0"/>
              </a:spcBef>
              <a:spcAft>
                <a:spcPts val="0"/>
              </a:spcAft>
              <a:buClr>
                <a:schemeClr val="dk1"/>
              </a:buClr>
              <a:buSzPts val="3200"/>
              <a:buChar char="•"/>
            </a:pPr>
            <a:r>
              <a:rPr lang="en-US" sz="2400" dirty="0">
                <a:solidFill>
                  <a:srgbClr val="000000"/>
                </a:solidFill>
              </a:rPr>
              <a:t>General Information about Blockchain technology.</a:t>
            </a:r>
          </a:p>
          <a:p>
            <a:pPr marL="342900" lvl="0" indent="-342900" rtl="0">
              <a:spcBef>
                <a:spcPts val="640"/>
              </a:spcBef>
              <a:spcAft>
                <a:spcPts val="0"/>
              </a:spcAft>
              <a:buClr>
                <a:schemeClr val="dk1"/>
              </a:buClr>
              <a:buSzPts val="3200"/>
              <a:buChar char="•"/>
            </a:pPr>
            <a:r>
              <a:rPr lang="en-US" sz="2400" dirty="0">
                <a:solidFill>
                  <a:srgbClr val="000000"/>
                </a:solidFill>
              </a:rPr>
              <a:t>How it works?</a:t>
            </a:r>
          </a:p>
          <a:p>
            <a:pPr marL="342900" lvl="0" indent="-342900" rtl="0">
              <a:spcBef>
                <a:spcPts val="640"/>
              </a:spcBef>
              <a:spcAft>
                <a:spcPts val="0"/>
              </a:spcAft>
              <a:buClr>
                <a:schemeClr val="dk1"/>
              </a:buClr>
              <a:buSzPts val="3200"/>
              <a:buChar char="•"/>
            </a:pPr>
            <a:r>
              <a:rPr lang="en-US" sz="2400" dirty="0">
                <a:solidFill>
                  <a:srgbClr val="000000"/>
                </a:solidFill>
              </a:rPr>
              <a:t>Needs and Applications.</a:t>
            </a:r>
          </a:p>
          <a:p>
            <a:pPr marL="342900" lvl="0" indent="-342900" rtl="0">
              <a:spcBef>
                <a:spcPts val="640"/>
              </a:spcBef>
              <a:spcAft>
                <a:spcPts val="0"/>
              </a:spcAft>
              <a:buClr>
                <a:schemeClr val="dk1"/>
              </a:buClr>
              <a:buSzPts val="3200"/>
              <a:buChar char="•"/>
            </a:pPr>
            <a:r>
              <a:rPr lang="en-US" sz="2400" dirty="0">
                <a:solidFill>
                  <a:srgbClr val="000000"/>
                </a:solidFill>
              </a:rPr>
              <a:t>How blockchain will change our world/conclusion.</a:t>
            </a:r>
          </a:p>
          <a:p>
            <a:pPr marL="342900" lvl="0" indent="-139700" rtl="0">
              <a:spcBef>
                <a:spcPts val="640"/>
              </a:spcBef>
              <a:spcAft>
                <a:spcPts val="0"/>
              </a:spcAft>
              <a:buClr>
                <a:schemeClr val="dk1"/>
              </a:buClr>
              <a:buSzPts val="3200"/>
              <a:buNone/>
            </a:pPr>
            <a:endParaRPr lang="en-US" sz="2400" dirty="0">
              <a:solidFill>
                <a:srgbClr val="00000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p:nvSpPr>
          <p:cNvPr id="123" name="Rectangle 107">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2" name="Google Shape;102;p16"/>
          <p:cNvSpPr txBox="1">
            <a:spLocks noGrp="1"/>
          </p:cNvSpPr>
          <p:nvPr>
            <p:ph type="title"/>
          </p:nvPr>
        </p:nvSpPr>
        <p:spPr>
          <a:xfrm>
            <a:off x="313508" y="1254034"/>
            <a:ext cx="4689565" cy="986748"/>
          </a:xfrm>
          <a:prstGeom prst="rect">
            <a:avLst/>
          </a:prstGeom>
          <a:noFill/>
          <a:ln w="19050">
            <a:noFill/>
          </a:ln>
        </p:spPr>
        <p:txBody>
          <a:bodyPr spcFirstLastPara="1" wrap="square" lIns="91425" tIns="45700" rIns="91425" bIns="45700" anchorCtr="0">
            <a:normAutofit/>
          </a:bodyPr>
          <a:lstStyle/>
          <a:p>
            <a:pPr marL="0" lvl="0" indent="0" rtl="0">
              <a:spcBef>
                <a:spcPts val="0"/>
              </a:spcBef>
              <a:spcAft>
                <a:spcPts val="0"/>
              </a:spcAft>
              <a:buClr>
                <a:schemeClr val="dk1"/>
              </a:buClr>
              <a:buSzPts val="4400"/>
              <a:buFont typeface="Calibri"/>
              <a:buNone/>
            </a:pPr>
            <a:r>
              <a:rPr lang="en-US" sz="2800" dirty="0">
                <a:solidFill>
                  <a:schemeClr val="bg1"/>
                </a:solidFill>
                <a:latin typeface="+mn-lt"/>
              </a:rPr>
              <a:t>WHAT IS BLOCKCHAIN??</a:t>
            </a:r>
          </a:p>
        </p:txBody>
      </p:sp>
      <p:sp>
        <p:nvSpPr>
          <p:cNvPr id="103" name="Google Shape;103;p16"/>
          <p:cNvSpPr txBox="1">
            <a:spLocks noGrp="1"/>
          </p:cNvSpPr>
          <p:nvPr>
            <p:ph idx="1"/>
          </p:nvPr>
        </p:nvSpPr>
        <p:spPr>
          <a:xfrm>
            <a:off x="643468" y="2638044"/>
            <a:ext cx="3363974" cy="3415622"/>
          </a:xfrm>
          <a:prstGeom prst="rect">
            <a:avLst/>
          </a:prstGeom>
        </p:spPr>
        <p:txBody>
          <a:bodyPr spcFirstLastPara="1" lIns="91425" tIns="45700" rIns="91425" bIns="45700" anchorCtr="0">
            <a:normAutofit/>
          </a:bodyPr>
          <a:lstStyle/>
          <a:p>
            <a:pPr marL="342900" lvl="0" indent="-342900" rtl="0">
              <a:lnSpc>
                <a:spcPct val="90000"/>
              </a:lnSpc>
              <a:spcBef>
                <a:spcPts val="0"/>
              </a:spcBef>
              <a:spcAft>
                <a:spcPts val="0"/>
              </a:spcAft>
              <a:buClr>
                <a:schemeClr val="dk1"/>
              </a:buClr>
              <a:buSzPts val="3200"/>
              <a:buChar char="•"/>
            </a:pPr>
            <a:r>
              <a:rPr lang="en-US" sz="2000" dirty="0">
                <a:solidFill>
                  <a:schemeClr val="bg1"/>
                </a:solidFill>
              </a:rPr>
              <a:t>A blockchain is an open distributed digital ledger that can record transactions between two parties efficiently and in a verifiable and in a permanent way.</a:t>
            </a:r>
          </a:p>
          <a:p>
            <a:pPr marL="342900" lvl="0" indent="-342900" rtl="0">
              <a:lnSpc>
                <a:spcPct val="90000"/>
              </a:lnSpc>
              <a:spcBef>
                <a:spcPts val="640"/>
              </a:spcBef>
              <a:spcAft>
                <a:spcPts val="0"/>
              </a:spcAft>
              <a:buClr>
                <a:schemeClr val="dk1"/>
              </a:buClr>
              <a:buSzPts val="3200"/>
              <a:buFont typeface="Noto Sans Symbols"/>
              <a:buChar char="✔"/>
            </a:pPr>
            <a:r>
              <a:rPr lang="en-US" sz="2000" dirty="0">
                <a:solidFill>
                  <a:schemeClr val="bg1"/>
                </a:solidFill>
              </a:rPr>
              <a:t>Open</a:t>
            </a:r>
          </a:p>
          <a:p>
            <a:pPr marL="342900" lvl="0" indent="-342900" rtl="0">
              <a:lnSpc>
                <a:spcPct val="90000"/>
              </a:lnSpc>
              <a:spcBef>
                <a:spcPts val="640"/>
              </a:spcBef>
              <a:spcAft>
                <a:spcPts val="0"/>
              </a:spcAft>
              <a:buClr>
                <a:schemeClr val="dk1"/>
              </a:buClr>
              <a:buSzPts val="3200"/>
              <a:buFont typeface="Noto Sans Symbols"/>
              <a:buChar char="✔"/>
            </a:pPr>
            <a:r>
              <a:rPr lang="en-US" sz="2000" dirty="0">
                <a:solidFill>
                  <a:schemeClr val="bg1"/>
                </a:solidFill>
              </a:rPr>
              <a:t>Distributed</a:t>
            </a:r>
          </a:p>
          <a:p>
            <a:pPr marL="342900" lvl="0" indent="-342900" rtl="0">
              <a:lnSpc>
                <a:spcPct val="90000"/>
              </a:lnSpc>
              <a:spcBef>
                <a:spcPts val="640"/>
              </a:spcBef>
              <a:spcAft>
                <a:spcPts val="0"/>
              </a:spcAft>
              <a:buClr>
                <a:schemeClr val="dk1"/>
              </a:buClr>
              <a:buSzPts val="3200"/>
              <a:buFont typeface="Noto Sans Symbols"/>
              <a:buChar char="✔"/>
            </a:pPr>
            <a:r>
              <a:rPr lang="en-US" sz="2000" dirty="0">
                <a:solidFill>
                  <a:schemeClr val="bg1"/>
                </a:solidFill>
              </a:rPr>
              <a:t>P2P</a:t>
            </a:r>
          </a:p>
          <a:p>
            <a:pPr marL="342900" lvl="0" indent="-342900" rtl="0">
              <a:lnSpc>
                <a:spcPct val="90000"/>
              </a:lnSpc>
              <a:spcBef>
                <a:spcPts val="640"/>
              </a:spcBef>
              <a:spcAft>
                <a:spcPts val="0"/>
              </a:spcAft>
              <a:buClr>
                <a:schemeClr val="dk1"/>
              </a:buClr>
              <a:buSzPts val="3200"/>
              <a:buFont typeface="Noto Sans Symbols"/>
              <a:buChar char="✔"/>
            </a:pPr>
            <a:r>
              <a:rPr lang="en-US" sz="2000" dirty="0">
                <a:solidFill>
                  <a:schemeClr val="bg1"/>
                </a:solidFill>
              </a:rPr>
              <a:t>Permanent</a:t>
            </a:r>
          </a:p>
          <a:p>
            <a:pPr marL="342900" lvl="0" indent="-139700" rtl="0">
              <a:lnSpc>
                <a:spcPct val="90000"/>
              </a:lnSpc>
              <a:spcBef>
                <a:spcPts val="640"/>
              </a:spcBef>
              <a:spcAft>
                <a:spcPts val="0"/>
              </a:spcAft>
              <a:buClr>
                <a:schemeClr val="dk1"/>
              </a:buClr>
              <a:buSzPts val="3200"/>
              <a:buNone/>
            </a:pPr>
            <a:endParaRPr lang="en-US" sz="2000" dirty="0">
              <a:solidFill>
                <a:schemeClr val="bg1"/>
              </a:solidFill>
            </a:endParaRPr>
          </a:p>
        </p:txBody>
      </p:sp>
      <p:pic>
        <p:nvPicPr>
          <p:cNvPr id="2" name="Picture 2" descr="A close up of text on a white background&#10;&#10;Description generated with very high confidence">
            <a:extLst>
              <a:ext uri="{FF2B5EF4-FFF2-40B4-BE49-F238E27FC236}">
                <a16:creationId xmlns="" xmlns:a16="http://schemas.microsoft.com/office/drawing/2014/main" id="{CA74FBBF-3BC1-47E2-AFDB-48700B1D93A4}"/>
              </a:ext>
            </a:extLst>
          </p:cNvPr>
          <p:cNvPicPr>
            <a:picLocks noChangeAspect="1"/>
          </p:cNvPicPr>
          <p:nvPr/>
        </p:nvPicPr>
        <p:blipFill>
          <a:blip r:embed="rId3"/>
          <a:stretch>
            <a:fillRect/>
          </a:stretch>
        </p:blipFill>
        <p:spPr>
          <a:xfrm>
            <a:off x="5297763" y="1550400"/>
            <a:ext cx="6250769" cy="3596332"/>
          </a:xfrm>
          <a:prstGeom prst="rect">
            <a:avLst/>
          </a:prstGeom>
        </p:spPr>
      </p:pic>
    </p:spTree>
  </p:cSld>
  <p:clrMapOvr>
    <a:overrideClrMapping bg1="lt1" tx1="dk1" bg2="lt2" tx2="dk2" accent1="accent1" accent2="accent2" accent3="accent3" accent4="accent4" accent5="accent5" accent6="accent6" hlink="hlink" folHlink="folHlink"/>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
                                            <p:txEl>
                                              <p:pRg st="0" end="0"/>
                                            </p:txEl>
                                          </p:spTgt>
                                        </p:tgtEl>
                                        <p:attrNameLst>
                                          <p:attrName>style.visibility</p:attrName>
                                        </p:attrNameLst>
                                      </p:cBhvr>
                                      <p:to>
                                        <p:strVal val="visible"/>
                                      </p:to>
                                    </p:set>
                                    <p:anim calcmode="lin" valueType="num">
                                      <p:cBhvr additive="base">
                                        <p:cTn id="13" dur="500" fill="hold"/>
                                        <p:tgtEl>
                                          <p:spTgt spid="10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3">
                                            <p:txEl>
                                              <p:pRg st="1" end="1"/>
                                            </p:txEl>
                                          </p:spTgt>
                                        </p:tgtEl>
                                        <p:attrNameLst>
                                          <p:attrName>style.visibility</p:attrName>
                                        </p:attrNameLst>
                                      </p:cBhvr>
                                      <p:to>
                                        <p:strVal val="visible"/>
                                      </p:to>
                                    </p:set>
                                    <p:anim calcmode="lin" valueType="num">
                                      <p:cBhvr additive="base">
                                        <p:cTn id="19" dur="500" fill="hold"/>
                                        <p:tgtEl>
                                          <p:spTgt spid="10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3">
                                            <p:txEl>
                                              <p:pRg st="2" end="2"/>
                                            </p:txEl>
                                          </p:spTgt>
                                        </p:tgtEl>
                                        <p:attrNameLst>
                                          <p:attrName>style.visibility</p:attrName>
                                        </p:attrNameLst>
                                      </p:cBhvr>
                                      <p:to>
                                        <p:strVal val="visible"/>
                                      </p:to>
                                    </p:set>
                                    <p:anim calcmode="lin" valueType="num">
                                      <p:cBhvr additive="base">
                                        <p:cTn id="25" dur="500" fill="hold"/>
                                        <p:tgtEl>
                                          <p:spTgt spid="10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3">
                                            <p:txEl>
                                              <p:pRg st="3" end="3"/>
                                            </p:txEl>
                                          </p:spTgt>
                                        </p:tgtEl>
                                        <p:attrNameLst>
                                          <p:attrName>style.visibility</p:attrName>
                                        </p:attrNameLst>
                                      </p:cBhvr>
                                      <p:to>
                                        <p:strVal val="visible"/>
                                      </p:to>
                                    </p:set>
                                    <p:anim calcmode="lin" valueType="num">
                                      <p:cBhvr additive="base">
                                        <p:cTn id="31" dur="500" fill="hold"/>
                                        <p:tgtEl>
                                          <p:spTgt spid="10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3">
                                            <p:txEl>
                                              <p:pRg st="4" end="4"/>
                                            </p:txEl>
                                          </p:spTgt>
                                        </p:tgtEl>
                                        <p:attrNameLst>
                                          <p:attrName>style.visibility</p:attrName>
                                        </p:attrNameLst>
                                      </p:cBhvr>
                                      <p:to>
                                        <p:strVal val="visible"/>
                                      </p:to>
                                    </p:set>
                                    <p:anim calcmode="lin" valueType="num">
                                      <p:cBhvr additive="base">
                                        <p:cTn id="37" dur="500" fill="hold"/>
                                        <p:tgtEl>
                                          <p:spTgt spid="10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sp>
        <p:nvSpPr>
          <p:cNvPr id="113" name="Rectangle 112">
            <a:extLst>
              <a:ext uri="{FF2B5EF4-FFF2-40B4-BE49-F238E27FC236}">
                <a16:creationId xmlns="" xmlns:a16="http://schemas.microsoft.com/office/drawing/2014/main" id="{F98ED85F-DCEE-4B50-802E-71A6E3E12B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108;p17"/>
          <p:cNvSpPr txBox="1">
            <a:spLocks noGrp="1"/>
          </p:cNvSpPr>
          <p:nvPr>
            <p:ph idx="1"/>
          </p:nvPr>
        </p:nvSpPr>
        <p:spPr>
          <a:xfrm>
            <a:off x="838200" y="2057400"/>
            <a:ext cx="10515600" cy="3871762"/>
          </a:xfrm>
          <a:prstGeom prst="rect">
            <a:avLst/>
          </a:prstGeom>
        </p:spPr>
        <p:txBody>
          <a:bodyPr spcFirstLastPara="1" lIns="91425" tIns="45700" rIns="91425" bIns="45700" anchorCtr="0">
            <a:normAutofit lnSpcReduction="10000"/>
          </a:bodyPr>
          <a:lstStyle/>
          <a:p>
            <a:pPr marL="342900">
              <a:lnSpc>
                <a:spcPct val="90000"/>
              </a:lnSpc>
              <a:spcBef>
                <a:spcPts val="0"/>
              </a:spcBef>
              <a:buSzPts val="2960"/>
            </a:pPr>
            <a:r>
              <a:rPr lang="en-US" sz="2200" dirty="0"/>
              <a:t>Blockchain was invented by a person going by the name of </a:t>
            </a:r>
            <a:r>
              <a:rPr lang="en-US" sz="2200" i="1" dirty="0"/>
              <a:t>Satoshi </a:t>
            </a:r>
            <a:r>
              <a:rPr lang="en-US" sz="2200" i="1" dirty="0" err="1"/>
              <a:t>Nakomoto</a:t>
            </a:r>
            <a:r>
              <a:rPr lang="en-US" sz="2200" i="1" dirty="0"/>
              <a:t>  </a:t>
            </a:r>
            <a:r>
              <a:rPr lang="en-US" sz="2200" dirty="0"/>
              <a:t>in 2008. </a:t>
            </a:r>
          </a:p>
          <a:p>
            <a:pPr marL="342900" lvl="0" indent="-342900" rtl="0">
              <a:lnSpc>
                <a:spcPct val="90000"/>
              </a:lnSpc>
              <a:spcBef>
                <a:spcPts val="592"/>
              </a:spcBef>
              <a:spcAft>
                <a:spcPts val="0"/>
              </a:spcAft>
              <a:buClr>
                <a:schemeClr val="dk1"/>
              </a:buClr>
              <a:buSzPts val="2960"/>
              <a:buChar char="•"/>
            </a:pPr>
            <a:r>
              <a:rPr lang="en-US" sz="2200" dirty="0"/>
              <a:t>It was originally invented to serve as the public transaction ledger of the cryptocurrency </a:t>
            </a:r>
            <a:r>
              <a:rPr lang="en-US" sz="2200" i="1" dirty="0"/>
              <a:t>bitcoin.</a:t>
            </a:r>
            <a:endParaRPr lang="en-US" sz="2200" dirty="0"/>
          </a:p>
          <a:p>
            <a:pPr marL="342900">
              <a:lnSpc>
                <a:spcPct val="90000"/>
              </a:lnSpc>
              <a:spcBef>
                <a:spcPts val="592"/>
              </a:spcBef>
              <a:buSzPts val="2960"/>
            </a:pPr>
            <a:r>
              <a:rPr lang="en-US" sz="2200" dirty="0"/>
              <a:t>The real identity of Satoshi </a:t>
            </a:r>
            <a:r>
              <a:rPr lang="en-US" sz="2200" dirty="0" err="1"/>
              <a:t>Nakomoto</a:t>
            </a:r>
            <a:r>
              <a:rPr lang="en-US" sz="2200" dirty="0"/>
              <a:t> is unknown up until now.</a:t>
            </a:r>
          </a:p>
          <a:p>
            <a:pPr marL="342900" lvl="0" indent="-342900" rtl="0">
              <a:lnSpc>
                <a:spcPct val="90000"/>
              </a:lnSpc>
              <a:spcBef>
                <a:spcPts val="592"/>
              </a:spcBef>
              <a:spcAft>
                <a:spcPts val="0"/>
              </a:spcAft>
              <a:buClr>
                <a:schemeClr val="dk1"/>
              </a:buClr>
              <a:buSzPts val="2960"/>
              <a:buChar char="•"/>
            </a:pPr>
            <a:r>
              <a:rPr lang="en-US" sz="2200" dirty="0"/>
              <a:t>The use of blockchain is not limited to just bitcoin as it is now being used or implemented in many different fields. Among those are:</a:t>
            </a:r>
          </a:p>
          <a:p>
            <a:pPr marL="342900" lvl="0" indent="-342900" rtl="0">
              <a:lnSpc>
                <a:spcPct val="90000"/>
              </a:lnSpc>
              <a:spcBef>
                <a:spcPts val="592"/>
              </a:spcBef>
              <a:spcAft>
                <a:spcPts val="0"/>
              </a:spcAft>
              <a:buClr>
                <a:schemeClr val="dk1"/>
              </a:buClr>
              <a:buSzPts val="2960"/>
              <a:buFont typeface="Noto Sans Symbols"/>
              <a:buChar char="⮚"/>
            </a:pPr>
            <a:r>
              <a:rPr lang="en-US" sz="2200" dirty="0"/>
              <a:t>Cryptocurrencies</a:t>
            </a:r>
          </a:p>
          <a:p>
            <a:pPr marL="342900" lvl="0" indent="-342900" rtl="0">
              <a:lnSpc>
                <a:spcPct val="90000"/>
              </a:lnSpc>
              <a:spcBef>
                <a:spcPts val="592"/>
              </a:spcBef>
              <a:spcAft>
                <a:spcPts val="0"/>
              </a:spcAft>
              <a:buClr>
                <a:schemeClr val="dk1"/>
              </a:buClr>
              <a:buSzPts val="2960"/>
              <a:buFont typeface="Noto Sans Symbols"/>
              <a:buChar char="⮚"/>
            </a:pPr>
            <a:r>
              <a:rPr lang="en-US" sz="2200" dirty="0"/>
              <a:t>Smart Contracts</a:t>
            </a:r>
          </a:p>
          <a:p>
            <a:pPr marL="342900" lvl="0" indent="-342900" rtl="0">
              <a:lnSpc>
                <a:spcPct val="90000"/>
              </a:lnSpc>
              <a:spcBef>
                <a:spcPts val="592"/>
              </a:spcBef>
              <a:spcAft>
                <a:spcPts val="0"/>
              </a:spcAft>
              <a:buClr>
                <a:schemeClr val="dk1"/>
              </a:buClr>
              <a:buSzPts val="2960"/>
              <a:buFont typeface="Noto Sans Symbols"/>
              <a:buChar char="⮚"/>
            </a:pPr>
            <a:r>
              <a:rPr lang="en-US" sz="2200" dirty="0"/>
              <a:t>Financial services</a:t>
            </a:r>
          </a:p>
          <a:p>
            <a:pPr marL="342900" lvl="0" indent="-342900" rtl="0">
              <a:lnSpc>
                <a:spcPct val="90000"/>
              </a:lnSpc>
              <a:spcBef>
                <a:spcPts val="592"/>
              </a:spcBef>
              <a:spcAft>
                <a:spcPts val="0"/>
              </a:spcAft>
              <a:buClr>
                <a:schemeClr val="dk1"/>
              </a:buClr>
              <a:buSzPts val="2960"/>
              <a:buFont typeface="Noto Sans Symbols"/>
              <a:buChar char="⮚"/>
            </a:pPr>
            <a:r>
              <a:rPr lang="en-US" sz="2200" dirty="0"/>
              <a:t>Video games etc.</a:t>
            </a:r>
          </a:p>
        </p:txBody>
      </p:sp>
    </p:spTree>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 calcmode="lin" valueType="num">
                                      <p:cBhvr additive="base">
                                        <p:cTn id="7" dur="500" fill="hold"/>
                                        <p:tgtEl>
                                          <p:spTgt spid="1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
                                            <p:txEl>
                                              <p:pRg st="1" end="1"/>
                                            </p:txEl>
                                          </p:spTgt>
                                        </p:tgtEl>
                                        <p:attrNameLst>
                                          <p:attrName>style.visibility</p:attrName>
                                        </p:attrNameLst>
                                      </p:cBhvr>
                                      <p:to>
                                        <p:strVal val="visible"/>
                                      </p:to>
                                    </p:set>
                                    <p:anim calcmode="lin" valueType="num">
                                      <p:cBhvr additive="base">
                                        <p:cTn id="13" dur="500" fill="hold"/>
                                        <p:tgtEl>
                                          <p:spTgt spid="1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8">
                                            <p:txEl>
                                              <p:pRg st="2" end="2"/>
                                            </p:txEl>
                                          </p:spTgt>
                                        </p:tgtEl>
                                        <p:attrNameLst>
                                          <p:attrName>style.visibility</p:attrName>
                                        </p:attrNameLst>
                                      </p:cBhvr>
                                      <p:to>
                                        <p:strVal val="visible"/>
                                      </p:to>
                                    </p:set>
                                    <p:anim calcmode="lin" valueType="num">
                                      <p:cBhvr additive="base">
                                        <p:cTn id="19" dur="500" fill="hold"/>
                                        <p:tgtEl>
                                          <p:spTgt spid="1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
                                            <p:txEl>
                                              <p:pRg st="3" end="3"/>
                                            </p:txEl>
                                          </p:spTgt>
                                        </p:tgtEl>
                                        <p:attrNameLst>
                                          <p:attrName>style.visibility</p:attrName>
                                        </p:attrNameLst>
                                      </p:cBhvr>
                                      <p:to>
                                        <p:strVal val="visible"/>
                                      </p:to>
                                    </p:set>
                                    <p:anim calcmode="lin" valueType="num">
                                      <p:cBhvr additive="base">
                                        <p:cTn id="25" dur="500" fill="hold"/>
                                        <p:tgtEl>
                                          <p:spTgt spid="10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8">
                                            <p:txEl>
                                              <p:pRg st="4" end="4"/>
                                            </p:txEl>
                                          </p:spTgt>
                                        </p:tgtEl>
                                        <p:attrNameLst>
                                          <p:attrName>style.visibility</p:attrName>
                                        </p:attrNameLst>
                                      </p:cBhvr>
                                      <p:to>
                                        <p:strVal val="visible"/>
                                      </p:to>
                                    </p:set>
                                    <p:anim calcmode="lin" valueType="num">
                                      <p:cBhvr additive="base">
                                        <p:cTn id="31" dur="500" fill="hold"/>
                                        <p:tgtEl>
                                          <p:spTgt spid="10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8">
                                            <p:txEl>
                                              <p:pRg st="5" end="5"/>
                                            </p:txEl>
                                          </p:spTgt>
                                        </p:tgtEl>
                                        <p:attrNameLst>
                                          <p:attrName>style.visibility</p:attrName>
                                        </p:attrNameLst>
                                      </p:cBhvr>
                                      <p:to>
                                        <p:strVal val="visible"/>
                                      </p:to>
                                    </p:set>
                                    <p:anim calcmode="lin" valueType="num">
                                      <p:cBhvr additive="base">
                                        <p:cTn id="37" dur="500" fill="hold"/>
                                        <p:tgtEl>
                                          <p:spTgt spid="10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8">
                                            <p:txEl>
                                              <p:pRg st="6" end="6"/>
                                            </p:txEl>
                                          </p:spTgt>
                                        </p:tgtEl>
                                        <p:attrNameLst>
                                          <p:attrName>style.visibility</p:attrName>
                                        </p:attrNameLst>
                                      </p:cBhvr>
                                      <p:to>
                                        <p:strVal val="visible"/>
                                      </p:to>
                                    </p:set>
                                    <p:anim calcmode="lin" valueType="num">
                                      <p:cBhvr additive="base">
                                        <p:cTn id="43" dur="500" fill="hold"/>
                                        <p:tgtEl>
                                          <p:spTgt spid="10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8">
                                            <p:txEl>
                                              <p:pRg st="7" end="7"/>
                                            </p:txEl>
                                          </p:spTgt>
                                        </p:tgtEl>
                                        <p:attrNameLst>
                                          <p:attrName>style.visibility</p:attrName>
                                        </p:attrNameLst>
                                      </p:cBhvr>
                                      <p:to>
                                        <p:strVal val="visible"/>
                                      </p:to>
                                    </p:set>
                                    <p:anim calcmode="lin" valueType="num">
                                      <p:cBhvr additive="base">
                                        <p:cTn id="49" dur="500" fill="hold"/>
                                        <p:tgtEl>
                                          <p:spTgt spid="10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blockchain work?</a:t>
            </a:r>
          </a:p>
        </p:txBody>
      </p:sp>
      <p:sp>
        <p:nvSpPr>
          <p:cNvPr id="3" name="Content Placeholder 2"/>
          <p:cNvSpPr>
            <a:spLocks noGrp="1"/>
          </p:cNvSpPr>
          <p:nvPr>
            <p:ph idx="1"/>
          </p:nvPr>
        </p:nvSpPr>
        <p:spPr>
          <a:xfrm>
            <a:off x="838200" y="1834502"/>
            <a:ext cx="10515600" cy="4351338"/>
          </a:xfrm>
        </p:spPr>
        <p:txBody>
          <a:bodyPr/>
          <a:lstStyle/>
          <a:p>
            <a:r>
              <a:rPr lang="en-US" dirty="0"/>
              <a:t>Blockchain </a:t>
            </a:r>
            <a:r>
              <a:rPr lang="en-US" dirty="0">
                <a:sym typeface="Wingdings" panose="05000000000000000000" pitchFamily="2" charset="2"/>
              </a:rPr>
              <a:t></a:t>
            </a:r>
            <a:r>
              <a:rPr lang="en-US" dirty="0"/>
              <a:t> a chain of blocks.</a:t>
            </a:r>
          </a:p>
          <a:p>
            <a:r>
              <a:rPr lang="en-US" dirty="0"/>
              <a:t>Each block has primarily 3 attributes.</a:t>
            </a:r>
          </a:p>
          <a:p>
            <a:pPr marL="971550" lvl="1" indent="-514350">
              <a:buFont typeface="+mj-lt"/>
              <a:buAutoNum type="arabicPeriod"/>
            </a:pPr>
            <a:r>
              <a:rPr lang="en-US" dirty="0"/>
              <a:t>Data</a:t>
            </a:r>
          </a:p>
          <a:p>
            <a:pPr marL="971550" lvl="1" indent="-514350">
              <a:buFont typeface="+mj-lt"/>
              <a:buAutoNum type="arabicPeriod"/>
            </a:pPr>
            <a:r>
              <a:rPr lang="en-US" dirty="0"/>
              <a:t>Hash</a:t>
            </a:r>
          </a:p>
          <a:p>
            <a:pPr marL="971550" lvl="1" indent="-514350">
              <a:buFont typeface="+mj-lt"/>
              <a:buAutoNum type="arabicPeriod"/>
            </a:pPr>
            <a:r>
              <a:rPr lang="en-US" dirty="0"/>
              <a:t>Hash of previous block</a:t>
            </a:r>
          </a:p>
        </p:txBody>
      </p:sp>
      <p:pic>
        <p:nvPicPr>
          <p:cNvPr id="5" name="Picture 4">
            <a:extLst>
              <a:ext uri="{FF2B5EF4-FFF2-40B4-BE49-F238E27FC236}">
                <a16:creationId xmlns="" xmlns:a16="http://schemas.microsoft.com/office/drawing/2014/main" id="{DE372625-2B23-4E39-B0D4-6EC70AFB906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863621" y="1621443"/>
            <a:ext cx="3718779" cy="2230340"/>
          </a:xfrm>
          <a:prstGeom prst="rect">
            <a:avLst/>
          </a:prstGeom>
        </p:spPr>
      </p:pic>
    </p:spTree>
    <p:extLst>
      <p:ext uri="{BB962C8B-B14F-4D97-AF65-F5344CB8AC3E}">
        <p14:creationId xmlns="" xmlns:p14="http://schemas.microsoft.com/office/powerpoint/2010/main" val="2534519502"/>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838200" y="1834502"/>
            <a:ext cx="10515600" cy="4351338"/>
          </a:xfrm>
        </p:spPr>
        <p:txBody>
          <a:bodyPr/>
          <a:lstStyle/>
          <a:p>
            <a:r>
              <a:rPr lang="en-US" dirty="0"/>
              <a:t>Depends on the implementation of blockchain.</a:t>
            </a:r>
          </a:p>
          <a:p>
            <a:pPr marL="0" indent="0">
              <a:buNone/>
            </a:pPr>
            <a:endParaRPr lang="en-US" dirty="0"/>
          </a:p>
          <a:p>
            <a:pPr lvl="1"/>
            <a:r>
              <a:rPr lang="en-US" dirty="0"/>
              <a:t>For example a cryptocurrency might have</a:t>
            </a:r>
          </a:p>
          <a:p>
            <a:pPr marL="457200" lvl="1" indent="0">
              <a:buNone/>
            </a:pPr>
            <a:r>
              <a:rPr lang="en-US" dirty="0"/>
              <a:t>data fields that hold transaction details like</a:t>
            </a:r>
          </a:p>
          <a:p>
            <a:pPr marL="457200" lvl="1" indent="0">
              <a:buNone/>
            </a:pPr>
            <a:r>
              <a:rPr lang="en-US" dirty="0"/>
              <a:t>sender, receiver and transaction amount.</a:t>
            </a:r>
          </a:p>
          <a:p>
            <a:pPr marL="457200" lvl="1" indent="0">
              <a:buNone/>
            </a:pPr>
            <a:endParaRPr lang="en-US" dirty="0"/>
          </a:p>
        </p:txBody>
      </p:sp>
      <p:pic>
        <p:nvPicPr>
          <p:cNvPr id="6" name="Picture 5">
            <a:extLst>
              <a:ext uri="{FF2B5EF4-FFF2-40B4-BE49-F238E27FC236}">
                <a16:creationId xmlns="" xmlns:a16="http://schemas.microsoft.com/office/drawing/2014/main" id="{1205D084-93D6-450C-B448-D1BBD3B6794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035747" y="2661377"/>
            <a:ext cx="3546653" cy="1974120"/>
          </a:xfrm>
          <a:prstGeom prst="rect">
            <a:avLst/>
          </a:prstGeom>
        </p:spPr>
      </p:pic>
    </p:spTree>
    <p:extLst>
      <p:ext uri="{BB962C8B-B14F-4D97-AF65-F5344CB8AC3E}">
        <p14:creationId xmlns="" xmlns:p14="http://schemas.microsoft.com/office/powerpoint/2010/main" val="4101319680"/>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3DD2B9E-1CC9-406E-A0F4-ABDE55AE57B6}"/>
              </a:ext>
            </a:extLst>
          </p:cNvPr>
          <p:cNvSpPr>
            <a:spLocks noGrp="1"/>
          </p:cNvSpPr>
          <p:nvPr>
            <p:ph type="title"/>
          </p:nvPr>
        </p:nvSpPr>
        <p:spPr/>
        <p:txBody>
          <a:bodyPr/>
          <a:lstStyle/>
          <a:p>
            <a:r>
              <a:rPr lang="en-US" dirty="0"/>
              <a:t>Hash</a:t>
            </a:r>
          </a:p>
        </p:txBody>
      </p:sp>
      <p:sp>
        <p:nvSpPr>
          <p:cNvPr id="8" name="Content Placeholder 7">
            <a:extLst>
              <a:ext uri="{FF2B5EF4-FFF2-40B4-BE49-F238E27FC236}">
                <a16:creationId xmlns="" xmlns:a16="http://schemas.microsoft.com/office/drawing/2014/main" id="{CBE4C9D9-3E5C-46C1-BC9C-2488EF1EC07F}"/>
              </a:ext>
            </a:extLst>
          </p:cNvPr>
          <p:cNvSpPr>
            <a:spLocks noGrp="1"/>
          </p:cNvSpPr>
          <p:nvPr>
            <p:ph idx="1"/>
          </p:nvPr>
        </p:nvSpPr>
        <p:spPr/>
        <p:txBody>
          <a:bodyPr/>
          <a:lstStyle/>
          <a:p>
            <a:r>
              <a:rPr lang="en-US" dirty="0"/>
              <a:t>Hash is a binary string of fixed length.</a:t>
            </a:r>
          </a:p>
          <a:p>
            <a:r>
              <a:rPr lang="en-US" dirty="0"/>
              <a:t>Unique hash value(digest) is generated by feeding data to a cryptographic hash function. </a:t>
            </a:r>
          </a:p>
          <a:p>
            <a:pPr marL="457200" lvl="1" indent="0">
              <a:buNone/>
            </a:pPr>
            <a:endParaRPr lang="en-US" dirty="0"/>
          </a:p>
          <a:p>
            <a:pPr marL="457200" lvl="1" indent="0">
              <a:buNone/>
            </a:pPr>
            <a:r>
              <a:rPr lang="en-US" dirty="0"/>
              <a:t>Example: Secure Hashing Algorithm 256 (SHA-256)</a:t>
            </a:r>
          </a:p>
          <a:p>
            <a:pPr marL="457200" lvl="1" indent="0">
              <a:buNone/>
            </a:pPr>
            <a:endParaRPr lang="en-US" dirty="0"/>
          </a:p>
        </p:txBody>
      </p:sp>
      <p:pic>
        <p:nvPicPr>
          <p:cNvPr id="10" name="Picture 9">
            <a:extLst>
              <a:ext uri="{FF2B5EF4-FFF2-40B4-BE49-F238E27FC236}">
                <a16:creationId xmlns="" xmlns:a16="http://schemas.microsoft.com/office/drawing/2014/main" id="{DB67D8B1-44C4-4D34-87DC-357B9E6B6EA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52751" y="4320236"/>
            <a:ext cx="8438224" cy="2263126"/>
          </a:xfrm>
          <a:prstGeom prst="rect">
            <a:avLst/>
          </a:prstGeom>
        </p:spPr>
      </p:pic>
    </p:spTree>
    <p:extLst>
      <p:ext uri="{BB962C8B-B14F-4D97-AF65-F5344CB8AC3E}">
        <p14:creationId xmlns="" xmlns:p14="http://schemas.microsoft.com/office/powerpoint/2010/main" val="2197586595"/>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1+#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3DD2B9E-1CC9-406E-A0F4-ABDE55AE57B6}"/>
              </a:ext>
            </a:extLst>
          </p:cNvPr>
          <p:cNvSpPr>
            <a:spLocks noGrp="1"/>
          </p:cNvSpPr>
          <p:nvPr>
            <p:ph type="title"/>
          </p:nvPr>
        </p:nvSpPr>
        <p:spPr/>
        <p:txBody>
          <a:bodyPr/>
          <a:lstStyle/>
          <a:p>
            <a:r>
              <a:rPr lang="en-US" dirty="0"/>
              <a:t>How are blocks “chained”?</a:t>
            </a:r>
          </a:p>
        </p:txBody>
      </p:sp>
      <p:sp>
        <p:nvSpPr>
          <p:cNvPr id="8" name="Content Placeholder 7">
            <a:extLst>
              <a:ext uri="{FF2B5EF4-FFF2-40B4-BE49-F238E27FC236}">
                <a16:creationId xmlns="" xmlns:a16="http://schemas.microsoft.com/office/drawing/2014/main" id="{CBE4C9D9-3E5C-46C1-BC9C-2488EF1EC07F}"/>
              </a:ext>
            </a:extLst>
          </p:cNvPr>
          <p:cNvSpPr>
            <a:spLocks noGrp="1"/>
          </p:cNvSpPr>
          <p:nvPr>
            <p:ph idx="1"/>
          </p:nvPr>
        </p:nvSpPr>
        <p:spPr/>
        <p:txBody>
          <a:bodyPr/>
          <a:lstStyle/>
          <a:p>
            <a:r>
              <a:rPr lang="en-US" dirty="0"/>
              <a:t>Each block contains hash of previous block.</a:t>
            </a:r>
          </a:p>
          <a:p>
            <a:r>
              <a:rPr lang="en-US" dirty="0"/>
              <a:t>The hash of previous block along with the data of current block is used to generate hash of current block.</a:t>
            </a:r>
          </a:p>
          <a:p>
            <a:endParaRPr lang="en-US" dirty="0"/>
          </a:p>
        </p:txBody>
      </p:sp>
      <p:pic>
        <p:nvPicPr>
          <p:cNvPr id="9" name="Picture 8">
            <a:extLst>
              <a:ext uri="{FF2B5EF4-FFF2-40B4-BE49-F238E27FC236}">
                <a16:creationId xmlns="" xmlns:a16="http://schemas.microsoft.com/office/drawing/2014/main" id="{70929BAD-D38E-4D08-AAA9-7F864967204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396230" y="3281984"/>
            <a:ext cx="6297930" cy="3112465"/>
          </a:xfrm>
          <a:prstGeom prst="rect">
            <a:avLst/>
          </a:prstGeom>
        </p:spPr>
      </p:pic>
      <p:pic>
        <p:nvPicPr>
          <p:cNvPr id="12" name="Picture 11">
            <a:extLst>
              <a:ext uri="{FF2B5EF4-FFF2-40B4-BE49-F238E27FC236}">
                <a16:creationId xmlns="" xmlns:a16="http://schemas.microsoft.com/office/drawing/2014/main" id="{F509AA16-0B96-4E42-82D4-F6288301961C}"/>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800600" y="3273074"/>
            <a:ext cx="7007860" cy="3121375"/>
          </a:xfrm>
          <a:prstGeom prst="rect">
            <a:avLst/>
          </a:prstGeom>
        </p:spPr>
      </p:pic>
    </p:spTree>
    <p:extLst>
      <p:ext uri="{BB962C8B-B14F-4D97-AF65-F5344CB8AC3E}">
        <p14:creationId xmlns="" xmlns:p14="http://schemas.microsoft.com/office/powerpoint/2010/main" val="4123175454"/>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TotalTime>
  <Words>615</Words>
  <Application>Microsoft Office PowerPoint</Application>
  <PresentationFormat>Custom</PresentationFormat>
  <Paragraphs>108</Paragraphs>
  <Slides>24</Slides>
  <Notes>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BLOCKCHAIN TECHNOLOGY </vt:lpstr>
      <vt:lpstr>Prepared by:</vt:lpstr>
      <vt:lpstr>Topics to be discussed:</vt:lpstr>
      <vt:lpstr>WHAT IS BLOCKCHAIN??</vt:lpstr>
      <vt:lpstr>Slide 5</vt:lpstr>
      <vt:lpstr>How does a blockchain work?</vt:lpstr>
      <vt:lpstr>Data</vt:lpstr>
      <vt:lpstr>Hash</vt:lpstr>
      <vt:lpstr>How are blocks “chained”?</vt:lpstr>
      <vt:lpstr>Is it secure?</vt:lpstr>
      <vt:lpstr>Needs and Applications</vt:lpstr>
      <vt:lpstr>Digital Identity</vt:lpstr>
      <vt:lpstr>Tokenization</vt:lpstr>
      <vt:lpstr>For automated governance</vt:lpstr>
      <vt:lpstr>For streamlining of clearing and settlement</vt:lpstr>
      <vt:lpstr>Smart Contracts</vt:lpstr>
      <vt:lpstr>Blockchain with video games</vt:lpstr>
      <vt:lpstr>Supply Chain</vt:lpstr>
      <vt:lpstr>Use case/Implementation  of Blockchain(Current Scenarios)</vt:lpstr>
      <vt:lpstr>Slide 20</vt:lpstr>
      <vt:lpstr>How  Blockchain Will change our world ?</vt:lpstr>
      <vt:lpstr>  Conclusion </vt:lpstr>
      <vt:lpstr>Q&amp;A Session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shiva angus</dc:creator>
  <cp:lastModifiedBy>user</cp:lastModifiedBy>
  <cp:revision>50</cp:revision>
  <dcterms:modified xsi:type="dcterms:W3CDTF">2019-05-08T23:54:10Z</dcterms:modified>
</cp:coreProperties>
</file>