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5" r:id="rId9"/>
    <p:sldId id="264" r:id="rId10"/>
    <p:sldId id="266" r:id="rId11"/>
    <p:sldId id="267" r:id="rId12"/>
    <p:sldId id="268" r:id="rId13"/>
    <p:sldId id="270" r:id="rId14"/>
    <p:sldId id="271" r:id="rId15"/>
    <p:sldId id="281" r:id="rId16"/>
    <p:sldId id="269" r:id="rId17"/>
    <p:sldId id="272" r:id="rId18"/>
    <p:sldId id="280" r:id="rId19"/>
    <p:sldId id="275" r:id="rId20"/>
    <p:sldId id="273" r:id="rId21"/>
    <p:sldId id="274" r:id="rId22"/>
    <p:sldId id="276" r:id="rId23"/>
    <p:sldId id="279"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C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CFE319-3441-4841-A51E-8DC44F17E2A8}" type="datetimeFigureOut">
              <a:rPr lang="en-GB" smtClean="0"/>
              <a:t>2019-04-04</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3DDB15F6-0BF9-42B4-85F6-85AA75835B92}"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963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FE319-3441-4841-A51E-8DC44F17E2A8}" type="datetimeFigureOut">
              <a:rPr lang="en-GB" smtClean="0"/>
              <a:t>2019-04-04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B15F6-0BF9-42B4-85F6-85AA75835B92}"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139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FE319-3441-4841-A51E-8DC44F17E2A8}" type="datetimeFigureOut">
              <a:rPr lang="en-GB" smtClean="0"/>
              <a:t>2019-04-04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B15F6-0BF9-42B4-85F6-85AA75835B92}"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493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FE319-3441-4841-A51E-8DC44F17E2A8}" type="datetimeFigureOut">
              <a:rPr lang="en-GB" smtClean="0"/>
              <a:t>2019-04-04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B15F6-0BF9-42B4-85F6-85AA75835B92}"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5210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CFE319-3441-4841-A51E-8DC44F17E2A8}" type="datetimeFigureOut">
              <a:rPr lang="en-GB" smtClean="0"/>
              <a:t>2019-04-04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B15F6-0BF9-42B4-85F6-85AA75835B92}"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0405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CFE319-3441-4841-A51E-8DC44F17E2A8}" type="datetimeFigureOut">
              <a:rPr lang="en-GB" smtClean="0"/>
              <a:t>2019-04-04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DB15F6-0BF9-42B4-85F6-85AA75835B92}"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0888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CFE319-3441-4841-A51E-8DC44F17E2A8}" type="datetimeFigureOut">
              <a:rPr lang="en-GB" smtClean="0"/>
              <a:t>2019-04-04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DB15F6-0BF9-42B4-85F6-85AA75835B92}"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8207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CFE319-3441-4841-A51E-8DC44F17E2A8}" type="datetimeFigureOut">
              <a:rPr lang="en-GB" smtClean="0"/>
              <a:t>2019-04-04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DDB15F6-0BF9-42B4-85F6-85AA75835B92}"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3072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FE319-3441-4841-A51E-8DC44F17E2A8}" type="datetimeFigureOut">
              <a:rPr lang="en-GB" smtClean="0"/>
              <a:t>2019-04-04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DDB15F6-0BF9-42B4-85F6-85AA75835B92}" type="slidenum">
              <a:rPr lang="en-GB" smtClean="0"/>
              <a:t>‹#›</a:t>
            </a:fld>
            <a:endParaRPr lang="en-GB"/>
          </a:p>
        </p:txBody>
      </p:sp>
    </p:spTree>
    <p:extLst>
      <p:ext uri="{BB962C8B-B14F-4D97-AF65-F5344CB8AC3E}">
        <p14:creationId xmlns:p14="http://schemas.microsoft.com/office/powerpoint/2010/main" val="165668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CFE319-3441-4841-A51E-8DC44F17E2A8}" type="datetimeFigureOut">
              <a:rPr lang="en-GB" smtClean="0"/>
              <a:t>2019-04-04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DB15F6-0BF9-42B4-85F6-85AA75835B92}"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0453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ACFE319-3441-4841-A51E-8DC44F17E2A8}" type="datetimeFigureOut">
              <a:rPr lang="en-GB" smtClean="0"/>
              <a:t>2019-04-04</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3DDB15F6-0BF9-42B4-85F6-85AA75835B92}"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8368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ACFE319-3441-4841-A51E-8DC44F17E2A8}" type="datetimeFigureOut">
              <a:rPr lang="en-GB" smtClean="0"/>
              <a:t>2019-04-04</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DDB15F6-0BF9-42B4-85F6-85AA75835B92}"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507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en.wikipedia.org/wiki/Nepal#Crime_and_law_enforcement" TargetMode="External"/><Relationship Id="rId3" Type="http://schemas.openxmlformats.org/officeDocument/2006/relationships/hyperlink" Target="http://www.crimediv.gov.np/?q=node/7" TargetMode="External"/><Relationship Id="rId7" Type="http://schemas.openxmlformats.org/officeDocument/2006/relationships/hyperlink" Target="https://en.wikipedia.org/wiki/National_Investigation_Department_of_Nepal" TargetMode="External"/><Relationship Id="rId12" Type="http://schemas.openxmlformats.org/officeDocument/2006/relationships/hyperlink" Target="https://en.wikipedia.org/wiki/Trademark" TargetMode="External"/><Relationship Id="rId2" Type="http://schemas.openxmlformats.org/officeDocument/2006/relationships/hyperlink" Target="https://www.nepalpolice.gov.np/images/general_notice/muluki_aparadh_ain_2074.pdf" TargetMode="External"/><Relationship Id="rId1" Type="http://schemas.openxmlformats.org/officeDocument/2006/relationships/slideLayout" Target="../slideLayouts/slideLayout7.xml"/><Relationship Id="rId6" Type="http://schemas.openxmlformats.org/officeDocument/2006/relationships/hyperlink" Target="https://cib.nepalpolice.gov.np/" TargetMode="External"/><Relationship Id="rId11" Type="http://schemas.openxmlformats.org/officeDocument/2006/relationships/hyperlink" Target="https://en.wikipedia.org/wiki/Copyright" TargetMode="External"/><Relationship Id="rId5" Type="http://schemas.openxmlformats.org/officeDocument/2006/relationships/hyperlink" Target="http://www.lawcommission.gov.np/en/archives/16951" TargetMode="External"/><Relationship Id="rId10" Type="http://schemas.openxmlformats.org/officeDocument/2006/relationships/hyperlink" Target="https://en.wikipedia.org/wiki/Intellectual_property#Intellectual_property_rights" TargetMode="External"/><Relationship Id="rId4" Type="http://schemas.openxmlformats.org/officeDocument/2006/relationships/hyperlink" Target="https://doit.gov.np/en/resources/2" TargetMode="External"/><Relationship Id="rId9" Type="http://schemas.openxmlformats.org/officeDocument/2006/relationships/hyperlink" Target="http://www.crimediv.gov.n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41820" y="79913"/>
            <a:ext cx="4364736" cy="369332"/>
          </a:xfrm>
          <a:prstGeom prst="rect">
            <a:avLst/>
          </a:prstGeom>
          <a:noFill/>
        </p:spPr>
        <p:txBody>
          <a:bodyPr wrap="square" rtlCol="0">
            <a:spAutoFit/>
          </a:bodyPr>
          <a:lstStyle/>
          <a:p>
            <a:pPr algn="ctr"/>
            <a:r>
              <a:rPr lang="en-GB" dirty="0"/>
              <a:t>Case study on </a:t>
            </a:r>
          </a:p>
        </p:txBody>
      </p:sp>
      <p:sp>
        <p:nvSpPr>
          <p:cNvPr id="3" name="TextBox 2"/>
          <p:cNvSpPr txBox="1"/>
          <p:nvPr/>
        </p:nvSpPr>
        <p:spPr>
          <a:xfrm>
            <a:off x="3583451" y="2659559"/>
            <a:ext cx="5681472" cy="769441"/>
          </a:xfrm>
          <a:prstGeom prst="rect">
            <a:avLst/>
          </a:prstGeom>
          <a:noFill/>
        </p:spPr>
        <p:txBody>
          <a:bodyPr wrap="square" rtlCol="0">
            <a:spAutoFit/>
          </a:bodyPr>
          <a:lstStyle/>
          <a:p>
            <a:pPr algn="ctr"/>
            <a:r>
              <a:rPr lang="en-GB" sz="4400" b="1" dirty="0"/>
              <a:t>CYBER LAW</a:t>
            </a:r>
          </a:p>
        </p:txBody>
      </p:sp>
      <p:sp>
        <p:nvSpPr>
          <p:cNvPr id="4" name="TextBox 3"/>
          <p:cNvSpPr txBox="1"/>
          <p:nvPr/>
        </p:nvSpPr>
        <p:spPr>
          <a:xfrm>
            <a:off x="4436735" y="4241714"/>
            <a:ext cx="4535424" cy="646331"/>
          </a:xfrm>
          <a:prstGeom prst="rect">
            <a:avLst/>
          </a:prstGeom>
          <a:noFill/>
        </p:spPr>
        <p:txBody>
          <a:bodyPr wrap="square" rtlCol="0">
            <a:spAutoFit/>
          </a:bodyPr>
          <a:lstStyle/>
          <a:p>
            <a:r>
              <a:rPr lang="en-GB" dirty="0"/>
              <a:t>PREPARED BY : </a:t>
            </a:r>
            <a:r>
              <a:rPr lang="en-GB" i="1" dirty="0"/>
              <a:t>Ujwal Thapa </a:t>
            </a:r>
            <a:r>
              <a:rPr lang="en-GB" dirty="0"/>
              <a:t>and </a:t>
            </a:r>
            <a:r>
              <a:rPr lang="en-GB" i="1" dirty="0"/>
              <a:t>Bijay Khatri</a:t>
            </a:r>
            <a:br>
              <a:rPr lang="en-GB" dirty="0"/>
            </a:br>
            <a:endParaRPr lang="en-GB" dirty="0"/>
          </a:p>
        </p:txBody>
      </p:sp>
      <p:pic>
        <p:nvPicPr>
          <p:cNvPr id="5" name="Picture 4"/>
          <p:cNvPicPr>
            <a:picLocks noChangeAspect="1"/>
          </p:cNvPicPr>
          <p:nvPr/>
        </p:nvPicPr>
        <p:blipFill>
          <a:blip r:embed="rId2"/>
          <a:stretch>
            <a:fillRect/>
          </a:stretch>
        </p:blipFill>
        <p:spPr>
          <a:xfrm>
            <a:off x="5769152" y="557427"/>
            <a:ext cx="1310069" cy="1695775"/>
          </a:xfrm>
          <a:prstGeom prst="rect">
            <a:avLst/>
          </a:prstGeom>
        </p:spPr>
      </p:pic>
    </p:spTree>
    <p:extLst>
      <p:ext uri="{BB962C8B-B14F-4D97-AF65-F5344CB8AC3E}">
        <p14:creationId xmlns:p14="http://schemas.microsoft.com/office/powerpoint/2010/main" val="259222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7136" y="170688"/>
            <a:ext cx="9753600" cy="369332"/>
          </a:xfrm>
          <a:prstGeom prst="rect">
            <a:avLst/>
          </a:prstGeom>
          <a:noFill/>
        </p:spPr>
        <p:txBody>
          <a:bodyPr wrap="square" rtlCol="0">
            <a:spAutoFit/>
          </a:bodyPr>
          <a:lstStyle/>
          <a:p>
            <a:pPr algn="ctr"/>
            <a:r>
              <a:rPr lang="en-GB" dirty="0"/>
              <a:t>International Cyber Law</a:t>
            </a:r>
          </a:p>
        </p:txBody>
      </p:sp>
      <p:sp>
        <p:nvSpPr>
          <p:cNvPr id="3" name="TextBox 2"/>
          <p:cNvSpPr txBox="1"/>
          <p:nvPr/>
        </p:nvSpPr>
        <p:spPr>
          <a:xfrm>
            <a:off x="525904" y="540020"/>
            <a:ext cx="11338560" cy="3970318"/>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solidFill>
                  <a:srgbClr val="0070C0"/>
                </a:solidFill>
              </a:rPr>
              <a:t>Freedom of Information Act in 1970 </a:t>
            </a:r>
            <a:r>
              <a:rPr lang="en-US" dirty="0"/>
              <a:t>– The right provided by the state to the public to see the information.</a:t>
            </a:r>
          </a:p>
          <a:p>
            <a:pPr marL="285750" indent="-285750">
              <a:buFont typeface="Arial" panose="020B0604020202020204" pitchFamily="34" charset="0"/>
              <a:buChar char="•"/>
            </a:pPr>
            <a:r>
              <a:rPr lang="en-US" dirty="0"/>
              <a:t> </a:t>
            </a:r>
            <a:r>
              <a:rPr lang="en-US" dirty="0">
                <a:solidFill>
                  <a:srgbClr val="0070C0"/>
                </a:solidFill>
              </a:rPr>
              <a:t>Video Privacy Protection Act in 1988 </a:t>
            </a:r>
            <a:r>
              <a:rPr lang="en-US" dirty="0"/>
              <a:t>– No one can see and use the other’s personal record without the court’s order.</a:t>
            </a:r>
          </a:p>
          <a:p>
            <a:pPr marL="285750" indent="-285750">
              <a:buFont typeface="Arial" panose="020B0604020202020204" pitchFamily="34" charset="0"/>
              <a:buChar char="•"/>
            </a:pPr>
            <a:r>
              <a:rPr lang="en-US" dirty="0">
                <a:solidFill>
                  <a:srgbClr val="0070C0"/>
                </a:solidFill>
              </a:rPr>
              <a:t>Copyright Act 1992 </a:t>
            </a:r>
            <a:r>
              <a:rPr lang="en-US" dirty="0"/>
              <a:t>– The law to stop unauthorized copy. The penalty is 5 years in custody and a fine of US dollar 250,000.</a:t>
            </a:r>
            <a:endParaRPr lang="en-GB" dirty="0"/>
          </a:p>
          <a:p>
            <a:pPr marL="285750" indent="-285750">
              <a:buFont typeface="Arial" panose="020B0604020202020204" pitchFamily="34" charset="0"/>
              <a:buChar char="•"/>
            </a:pPr>
            <a:r>
              <a:rPr lang="en-GB" dirty="0"/>
              <a:t>In 1980, the OECD(</a:t>
            </a:r>
            <a:r>
              <a:rPr lang="en-GB" b="1" dirty="0"/>
              <a:t>Organization for Economic Co-operation and Development) </a:t>
            </a:r>
            <a:r>
              <a:rPr lang="en-GB" dirty="0"/>
              <a:t>adopted the voluntary OECD Guidelines Governing the Protection of Privacy and Trans border Flows of Personal Data in response to growing concerns about information privacy and data protection in an increasingly technological and connected world.</a:t>
            </a:r>
          </a:p>
          <a:p>
            <a:pPr marL="285750" indent="-285750">
              <a:buFont typeface="Arial" panose="020B0604020202020204" pitchFamily="34" charset="0"/>
              <a:buChar char="•"/>
            </a:pPr>
            <a:r>
              <a:rPr lang="en-GB" dirty="0">
                <a:solidFill>
                  <a:srgbClr val="0070C0"/>
                </a:solidFill>
              </a:rPr>
              <a:t>Digital Millennium Copyright Act </a:t>
            </a:r>
            <a:r>
              <a:rPr lang="en-GB" dirty="0"/>
              <a:t>is a 1998 United States copyright law that implements two 1996 treaties of the World Intellectual Property Organization (WIPO).</a:t>
            </a:r>
          </a:p>
          <a:p>
            <a:pPr marL="285750" indent="-285750">
              <a:buFont typeface="Arial" panose="020B0604020202020204" pitchFamily="34" charset="0"/>
              <a:buChar char="•"/>
            </a:pPr>
            <a:endParaRPr lang="en-GB" b="1" dirty="0"/>
          </a:p>
          <a:p>
            <a:endParaRPr lang="en-GB" dirty="0"/>
          </a:p>
        </p:txBody>
      </p:sp>
    </p:spTree>
    <p:extLst>
      <p:ext uri="{BB962C8B-B14F-4D97-AF65-F5344CB8AC3E}">
        <p14:creationId xmlns:p14="http://schemas.microsoft.com/office/powerpoint/2010/main" val="1647677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9328" y="304800"/>
            <a:ext cx="10680192" cy="1200329"/>
          </a:xfrm>
          <a:prstGeom prst="rect">
            <a:avLst/>
          </a:prstGeom>
          <a:noFill/>
        </p:spPr>
        <p:txBody>
          <a:bodyPr wrap="square" rtlCol="0">
            <a:spAutoFit/>
          </a:bodyPr>
          <a:lstStyle/>
          <a:p>
            <a:pPr marL="285750" indent="-285750">
              <a:buFont typeface="Arial" panose="020B0604020202020204" pitchFamily="34" charset="0"/>
              <a:buChar char="•"/>
            </a:pPr>
            <a:r>
              <a:rPr lang="en-GB" b="1" dirty="0"/>
              <a:t>The </a:t>
            </a:r>
            <a:r>
              <a:rPr lang="en-GB" b="1" dirty="0">
                <a:solidFill>
                  <a:srgbClr val="0070C0"/>
                </a:solidFill>
              </a:rPr>
              <a:t>General Data Protection Regulation</a:t>
            </a:r>
            <a:r>
              <a:rPr lang="en-GB" dirty="0"/>
              <a:t> has replaced the Data Protection Directive of 1995 when it came to effect on 25 May 2018. A notable contribution that has come from the General Data Protection Regulation is its recognition of a </a:t>
            </a:r>
            <a:r>
              <a:rPr lang="en-GB" dirty="0">
                <a:solidFill>
                  <a:srgbClr val="0070C0"/>
                </a:solidFill>
              </a:rPr>
              <a:t>"right to be forgotten", </a:t>
            </a:r>
            <a:r>
              <a:rPr lang="en-GB" dirty="0"/>
              <a:t>which requires any group that collects data on individuals to delete the data related to an individual upon that individual's request.</a:t>
            </a:r>
          </a:p>
        </p:txBody>
      </p:sp>
    </p:spTree>
    <p:extLst>
      <p:ext uri="{BB962C8B-B14F-4D97-AF65-F5344CB8AC3E}">
        <p14:creationId xmlns:p14="http://schemas.microsoft.com/office/powerpoint/2010/main" val="3244786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3328" y="121920"/>
            <a:ext cx="7473696" cy="369332"/>
          </a:xfrm>
          <a:prstGeom prst="rect">
            <a:avLst/>
          </a:prstGeom>
          <a:noFill/>
        </p:spPr>
        <p:txBody>
          <a:bodyPr wrap="square" rtlCol="0">
            <a:spAutoFit/>
          </a:bodyPr>
          <a:lstStyle/>
          <a:p>
            <a:pPr algn="ctr"/>
            <a:r>
              <a:rPr lang="en-GB" dirty="0"/>
              <a:t>Cyber Law in Nepal</a:t>
            </a:r>
          </a:p>
        </p:txBody>
      </p:sp>
      <p:sp>
        <p:nvSpPr>
          <p:cNvPr id="3" name="TextBox 2"/>
          <p:cNvSpPr txBox="1"/>
          <p:nvPr/>
        </p:nvSpPr>
        <p:spPr>
          <a:xfrm>
            <a:off x="158496" y="670560"/>
            <a:ext cx="11070336" cy="2585323"/>
          </a:xfrm>
          <a:prstGeom prst="rect">
            <a:avLst/>
          </a:prstGeom>
          <a:noFill/>
        </p:spPr>
        <p:txBody>
          <a:bodyPr wrap="square" rtlCol="0">
            <a:spAutoFit/>
          </a:bodyPr>
          <a:lstStyle/>
          <a:p>
            <a:pPr marL="285750" indent="-285750">
              <a:buFont typeface="Arial" panose="020B0604020202020204" pitchFamily="34" charset="0"/>
              <a:buChar char="•"/>
            </a:pPr>
            <a:r>
              <a:rPr lang="en-GB" b="1" dirty="0"/>
              <a:t>Background</a:t>
            </a:r>
            <a:r>
              <a:rPr lang="en-GB" dirty="0"/>
              <a:t>: Prior</a:t>
            </a:r>
            <a:r>
              <a:rPr lang="en-GB" b="1" dirty="0"/>
              <a:t> </a:t>
            </a:r>
            <a:r>
              <a:rPr lang="en-GB" dirty="0"/>
              <a:t>to 2004, the government of Nepal dealt with cyber crime under the Public Offence Act. Nepal Police dealt with Cyber crimes but they were not aware about the technical aspects of these crimes, which meant that the sanctions were not effective and relative to the crime.</a:t>
            </a:r>
          </a:p>
          <a:p>
            <a:pPr marL="285750" indent="-285750">
              <a:buFont typeface="Arial" panose="020B0604020202020204" pitchFamily="34" charset="0"/>
              <a:buChar char="•"/>
            </a:pPr>
            <a:r>
              <a:rPr lang="en-GB" dirty="0"/>
              <a:t>Later the Electronic Transaction and Digital Signature Act 2004, also known as the cyber law, was passed.</a:t>
            </a:r>
          </a:p>
          <a:p>
            <a:pPr marL="285750" indent="-285750">
              <a:buFont typeface="Arial" panose="020B0604020202020204" pitchFamily="34" charset="0"/>
              <a:buChar char="•"/>
            </a:pPr>
            <a:r>
              <a:rPr lang="en-GB" dirty="0"/>
              <a:t>Under this law, the government can punish cyber offenders with up to 5 years of imprisonment and/or a fine up to the severity of the crime. </a:t>
            </a:r>
          </a:p>
          <a:p>
            <a:br>
              <a:rPr lang="en-GB" dirty="0"/>
            </a:br>
            <a:br>
              <a:rPr lang="en-GB" dirty="0"/>
            </a:br>
            <a:endParaRPr lang="en-GB" dirty="0"/>
          </a:p>
        </p:txBody>
      </p:sp>
      <p:sp>
        <p:nvSpPr>
          <p:cNvPr id="4" name="TextBox 3"/>
          <p:cNvSpPr txBox="1"/>
          <p:nvPr/>
        </p:nvSpPr>
        <p:spPr>
          <a:xfrm>
            <a:off x="2243328" y="2466619"/>
            <a:ext cx="5998464" cy="369332"/>
          </a:xfrm>
          <a:prstGeom prst="rect">
            <a:avLst/>
          </a:prstGeom>
          <a:noFill/>
        </p:spPr>
        <p:txBody>
          <a:bodyPr wrap="square" rtlCol="0">
            <a:spAutoFit/>
          </a:bodyPr>
          <a:lstStyle/>
          <a:p>
            <a:pPr algn="ctr"/>
            <a:r>
              <a:rPr lang="en-GB" dirty="0"/>
              <a:t>The Electronic Transactions act,2063</a:t>
            </a:r>
          </a:p>
        </p:txBody>
      </p:sp>
      <p:sp>
        <p:nvSpPr>
          <p:cNvPr id="5" name="TextBox 4"/>
          <p:cNvSpPr txBox="1"/>
          <p:nvPr/>
        </p:nvSpPr>
        <p:spPr>
          <a:xfrm>
            <a:off x="854264" y="3268240"/>
            <a:ext cx="10058400" cy="2862322"/>
          </a:xfrm>
          <a:prstGeom prst="rect">
            <a:avLst/>
          </a:prstGeom>
          <a:noFill/>
        </p:spPr>
        <p:txBody>
          <a:bodyPr wrap="square" rtlCol="0">
            <a:spAutoFit/>
          </a:bodyPr>
          <a:lstStyle/>
          <a:p>
            <a:pPr marL="285750" indent="-285750">
              <a:buFont typeface="Arial" panose="020B0604020202020204" pitchFamily="34" charset="0"/>
              <a:buChar char="•"/>
            </a:pPr>
            <a:r>
              <a:rPr lang="en-GB" dirty="0"/>
              <a:t>The Electronic Transactions act,2063 is the Nepal’s First Cyber Law came in Practice from Bhadra 24 2063B.S(2 September  2006 A.D).</a:t>
            </a:r>
          </a:p>
          <a:p>
            <a:pPr marL="285750" indent="-285750">
              <a:buFont typeface="Arial" panose="020B0604020202020204" pitchFamily="34" charset="0"/>
              <a:buChar char="•"/>
            </a:pPr>
            <a:r>
              <a:rPr lang="en-GB" dirty="0"/>
              <a:t>It consists of 12 chapter(80 Articles)</a:t>
            </a:r>
          </a:p>
          <a:p>
            <a:pPr marL="285750" indent="-285750">
              <a:buFont typeface="Arial" panose="020B0604020202020204" pitchFamily="34" charset="0"/>
              <a:buChar char="•"/>
            </a:pPr>
            <a:r>
              <a:rPr lang="en-GB" dirty="0"/>
              <a:t>The law has tightened the security for banking transactions through electronic means, which should boost the economic activities across the internet via Nepal.</a:t>
            </a:r>
          </a:p>
          <a:p>
            <a:pPr marL="285750" indent="-285750">
              <a:buFont typeface="Arial" panose="020B0604020202020204" pitchFamily="34" charset="0"/>
              <a:buChar char="•"/>
            </a:pPr>
            <a:r>
              <a:rPr lang="en-GB" dirty="0"/>
              <a:t>Major Provision of This Act are:</a:t>
            </a:r>
          </a:p>
          <a:p>
            <a:pPr marL="285750" indent="-285750">
              <a:buFont typeface="Wingdings" panose="05000000000000000000" pitchFamily="2" charset="2"/>
              <a:buChar char="Ø"/>
            </a:pPr>
            <a:r>
              <a:rPr lang="en-GB" b="1" dirty="0"/>
              <a:t>Provisions Relating to Electronic Record and Digital Signature </a:t>
            </a:r>
            <a:r>
              <a:rPr lang="en-GB" dirty="0"/>
              <a:t>From Chapter 2(Article 2-9) describe the use of asymmetric crypto key and Hash function for authencity of  digital signature and how electronic record can be use ae the legal record.</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043011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104" y="106597"/>
            <a:ext cx="11289792" cy="5355312"/>
          </a:xfrm>
          <a:prstGeom prst="rect">
            <a:avLst/>
          </a:prstGeom>
          <a:noFill/>
        </p:spPr>
        <p:txBody>
          <a:bodyPr wrap="square" rtlCol="0">
            <a:spAutoFit/>
          </a:bodyPr>
          <a:lstStyle/>
          <a:p>
            <a:pPr marL="285750" indent="-285750">
              <a:buFont typeface="Wingdings" panose="05000000000000000000" pitchFamily="2" charset="2"/>
              <a:buChar char="Ø"/>
            </a:pPr>
            <a:r>
              <a:rPr lang="en-GB" b="1" dirty="0"/>
              <a:t>Provision Relating to Dispatch, Receipt and Acknowledgement of Electronic Records</a:t>
            </a:r>
            <a:r>
              <a:rPr lang="en-GB" dirty="0"/>
              <a:t>(chapter 3;Article 10-12) ensure the validation of records.</a:t>
            </a:r>
          </a:p>
          <a:p>
            <a:pPr marL="285750" indent="-285750">
              <a:buFont typeface="Wingdings" panose="05000000000000000000" pitchFamily="2" charset="2"/>
              <a:buChar char="Ø"/>
            </a:pPr>
            <a:r>
              <a:rPr lang="en-GB" b="1" dirty="0"/>
              <a:t>Provisions Relating to Controller and Certifying Authority</a:t>
            </a:r>
            <a:r>
              <a:rPr lang="en-GB" dirty="0"/>
              <a:t>(chapter 4; Article 13-29) describes who holds the authority of License to certifying authority, how License is obtain by CA, when to renew/suspended/revoke the License and the responsibility/power of controller.</a:t>
            </a:r>
          </a:p>
          <a:p>
            <a:pPr marL="285750" indent="-285750">
              <a:buFont typeface="Wingdings" panose="05000000000000000000" pitchFamily="2" charset="2"/>
              <a:buChar char="Ø"/>
            </a:pPr>
            <a:r>
              <a:rPr lang="en-GB" b="1" dirty="0"/>
              <a:t>Provisions Relating to Digital Signature and Certificates(chapter 5; Article 30-34) </a:t>
            </a:r>
            <a:r>
              <a:rPr lang="en-GB" dirty="0"/>
              <a:t>describe the responsibility of certifying authority, how a person can obtain the certificate , when to renew/revoke the certificate.</a:t>
            </a:r>
          </a:p>
          <a:p>
            <a:pPr marL="285750" indent="-285750">
              <a:buFont typeface="Wingdings" panose="05000000000000000000" pitchFamily="2" charset="2"/>
              <a:buChar char="Ø"/>
            </a:pPr>
            <a:r>
              <a:rPr lang="en-GB" b="1" dirty="0"/>
              <a:t>Functions, Duties and Rights of Subscriber(chapter 6; Article 35-38) </a:t>
            </a:r>
            <a:r>
              <a:rPr lang="en-GB" dirty="0"/>
              <a:t>describe the responsibility of digital signature holder, how to use the certificate, what happen when private key is compromised.</a:t>
            </a:r>
          </a:p>
          <a:p>
            <a:pPr marL="285750" indent="-285750">
              <a:buFont typeface="Wingdings" panose="05000000000000000000" pitchFamily="2" charset="2"/>
              <a:buChar char="Ø"/>
            </a:pPr>
            <a:r>
              <a:rPr lang="en-GB" dirty="0"/>
              <a:t> </a:t>
            </a:r>
            <a:r>
              <a:rPr lang="en-GB" b="1" dirty="0"/>
              <a:t>Electronic Record and Government use of Digital Signature(chapter 7; Article 39-41) </a:t>
            </a:r>
            <a:r>
              <a:rPr lang="en-GB" dirty="0"/>
              <a:t>describe the use of digital signature in governmental works.</a:t>
            </a:r>
          </a:p>
          <a:p>
            <a:pPr marL="285750" indent="-285750">
              <a:buFont typeface="Wingdings" panose="05000000000000000000" pitchFamily="2" charset="2"/>
              <a:buChar char="Ø"/>
            </a:pPr>
            <a:r>
              <a:rPr lang="en-GB" b="1" dirty="0"/>
              <a:t>Provisions Relating to Network Service(chapter 8; Article 42-43) </a:t>
            </a:r>
            <a:r>
              <a:rPr lang="en-GB" dirty="0"/>
              <a:t>describes liability of network services provider.</a:t>
            </a:r>
          </a:p>
          <a:p>
            <a:pPr marL="285750" indent="-285750">
              <a:buFont typeface="Wingdings" panose="05000000000000000000" pitchFamily="2" charset="2"/>
              <a:buChar char="Ø"/>
            </a:pPr>
            <a:r>
              <a:rPr lang="en-GB" b="1" dirty="0"/>
              <a:t>Offence Relating To Computer(chapter 9 ; Article 44-59) describe broadly </a:t>
            </a:r>
            <a:r>
              <a:rPr lang="en-US" dirty="0"/>
              <a:t>punishment to a hacker who damages programs or data residing in other computer or network or illegally copies them. We ca discuss detail of 17 article related the punishment to different level of crime.</a:t>
            </a:r>
          </a:p>
          <a:p>
            <a:endParaRPr lang="en-US" dirty="0"/>
          </a:p>
          <a:p>
            <a:pPr marL="285750" indent="-285750">
              <a:buFont typeface="Wingdings" panose="05000000000000000000" pitchFamily="2" charset="2"/>
              <a:buChar char="v"/>
            </a:pPr>
            <a:r>
              <a:rPr lang="en-GB" i="1" dirty="0"/>
              <a:t>Article -44: Piracy, Amendment or Destruction of Computer Source </a:t>
            </a:r>
            <a:r>
              <a:rPr lang="en-GB" dirty="0"/>
              <a:t>code Leads to  </a:t>
            </a:r>
            <a:r>
              <a:rPr lang="en-GB" i="1" dirty="0"/>
              <a:t>3 years jail or Rs. 200000 as FINE  or Both.</a:t>
            </a:r>
            <a:endParaRPr lang="en-GB" dirty="0"/>
          </a:p>
        </p:txBody>
      </p:sp>
    </p:spTree>
    <p:extLst>
      <p:ext uri="{BB962C8B-B14F-4D97-AF65-F5344CB8AC3E}">
        <p14:creationId xmlns:p14="http://schemas.microsoft.com/office/powerpoint/2010/main" val="3097762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297" y="420460"/>
            <a:ext cx="11337406" cy="5355312"/>
          </a:xfrm>
          <a:prstGeom prst="rect">
            <a:avLst/>
          </a:prstGeom>
          <a:noFill/>
        </p:spPr>
        <p:txBody>
          <a:bodyPr wrap="square" rtlCol="0">
            <a:spAutoFit/>
          </a:bodyPr>
          <a:lstStyle/>
          <a:p>
            <a:pPr marL="285750" indent="-285750">
              <a:buFont typeface="Wingdings" panose="05000000000000000000" pitchFamily="2" charset="2"/>
              <a:buChar char="v"/>
            </a:pPr>
            <a:r>
              <a:rPr lang="en-GB" i="1" dirty="0"/>
              <a:t>Article-45: Access to unauthorized Items leads to  3 years jail or Rs. 200000 as fine or Both depend on the seriousness of offence.</a:t>
            </a:r>
            <a:endParaRPr lang="en-US" dirty="0"/>
          </a:p>
          <a:p>
            <a:pPr marL="285750" indent="-285750">
              <a:buFont typeface="Wingdings" panose="05000000000000000000" pitchFamily="2" charset="2"/>
              <a:buChar char="v"/>
            </a:pPr>
            <a:r>
              <a:rPr lang="en-GB" i="1" dirty="0"/>
              <a:t>Article-46: Damage to Computer and  Information System leads to   3 years jail or Rs. 200000 as Fine or Both.</a:t>
            </a:r>
            <a:endParaRPr lang="en-GB" dirty="0"/>
          </a:p>
          <a:p>
            <a:pPr marL="285750" indent="-285750">
              <a:buFont typeface="Wingdings" panose="05000000000000000000" pitchFamily="2" charset="2"/>
              <a:buChar char="v"/>
            </a:pPr>
            <a:r>
              <a:rPr lang="en-GB" i="1" dirty="0"/>
              <a:t>Article-47: Publishing illegal things in Electronic Format leads to less than </a:t>
            </a:r>
            <a:r>
              <a:rPr lang="en-GB" i="1" dirty="0" err="1"/>
              <a:t>i</a:t>
            </a:r>
            <a:r>
              <a:rPr lang="en-GB" i="1" dirty="0"/>
              <a:t>)  5 years jail or Rs. 100000 as fine or Both. ii) If the act is repeated punishment is unto 1.5 times of previous punishment.</a:t>
            </a:r>
          </a:p>
          <a:p>
            <a:pPr marL="285750" indent="-285750">
              <a:buFont typeface="Wingdings" panose="05000000000000000000" pitchFamily="2" charset="2"/>
              <a:buChar char="v"/>
            </a:pPr>
            <a:r>
              <a:rPr lang="en-GB" i="1" dirty="0"/>
              <a:t>Article-48: Privacy transgress  leads to  2 years jail or Rs. 100000 as fine  or Both depending on the degree of the offence.</a:t>
            </a:r>
            <a:endParaRPr lang="en-GB" dirty="0"/>
          </a:p>
          <a:p>
            <a:pPr marL="285750" indent="-285750">
              <a:buFont typeface="Wingdings" panose="05000000000000000000" pitchFamily="2" charset="2"/>
              <a:buChar char="v"/>
            </a:pPr>
            <a:r>
              <a:rPr lang="en-GB" i="1" dirty="0"/>
              <a:t>Article-49: Publishing False information leads to  2 years jail or Rs. 100000 as fine or Both</a:t>
            </a:r>
            <a:endParaRPr lang="en-GB" dirty="0"/>
          </a:p>
          <a:p>
            <a:pPr marL="285750" indent="-285750">
              <a:buFont typeface="Wingdings" panose="05000000000000000000" pitchFamily="2" charset="2"/>
              <a:buChar char="v"/>
            </a:pPr>
            <a:r>
              <a:rPr lang="en-GB" i="1" dirty="0"/>
              <a:t>Article-50: Publishing False Licence or Certificate leads to </a:t>
            </a:r>
            <a:r>
              <a:rPr lang="en-GB" i="1" dirty="0" err="1"/>
              <a:t>i</a:t>
            </a:r>
            <a:r>
              <a:rPr lang="en-GB" i="1" dirty="0"/>
              <a:t>) 2 years jail or Rs. 100000 as fine or Both</a:t>
            </a:r>
            <a:br>
              <a:rPr lang="en-GB" i="1" dirty="0"/>
            </a:br>
            <a:r>
              <a:rPr lang="en-GB" i="1" dirty="0"/>
              <a:t>ii)  If incomplete, up to Rs 100000 as fine   iii) If consciously done, ) 2 years jail or Rs. 100000 as fine or Both</a:t>
            </a:r>
            <a:endParaRPr lang="en-GB" dirty="0"/>
          </a:p>
          <a:p>
            <a:pPr marL="285750" indent="-285750">
              <a:buFont typeface="Wingdings" panose="05000000000000000000" pitchFamily="2" charset="2"/>
              <a:buChar char="v"/>
            </a:pPr>
            <a:r>
              <a:rPr lang="en-GB" i="1" dirty="0"/>
              <a:t>Article-51: Not admitting assigned description or document leads to fine  up to 50000</a:t>
            </a:r>
            <a:endParaRPr lang="en-GB" dirty="0"/>
          </a:p>
          <a:p>
            <a:pPr marL="285750" indent="-285750">
              <a:buFont typeface="Wingdings" panose="05000000000000000000" pitchFamily="2" charset="2"/>
              <a:buChar char="v"/>
            </a:pPr>
            <a:r>
              <a:rPr lang="en-GB" i="1" dirty="0"/>
              <a:t>Article-52: Computer fraud leads to 2 years jail or Rs. 100000 as fine or Both</a:t>
            </a:r>
            <a:endParaRPr lang="en-GB" dirty="0"/>
          </a:p>
          <a:p>
            <a:pPr marL="285750" indent="-285750">
              <a:buFont typeface="Wingdings" panose="05000000000000000000" pitchFamily="2" charset="2"/>
              <a:buChar char="v"/>
            </a:pPr>
            <a:r>
              <a:rPr lang="en-GB" i="1" dirty="0"/>
              <a:t>Article-53: Encouraging for committing cyber crime leads to 6 month jail or Rs. 50000 as fine  or</a:t>
            </a:r>
            <a:endParaRPr lang="en-GB" dirty="0"/>
          </a:p>
          <a:p>
            <a:pPr marL="285750" indent="-285750">
              <a:buFont typeface="Wingdings" panose="05000000000000000000" pitchFamily="2" charset="2"/>
              <a:buChar char="v"/>
            </a:pPr>
            <a:r>
              <a:rPr lang="en-GB" i="1" dirty="0"/>
              <a:t>Article-54: Helper will be assigned half punishment than Committer</a:t>
            </a:r>
            <a:endParaRPr lang="en-GB" dirty="0"/>
          </a:p>
          <a:p>
            <a:pPr marL="285750" indent="-285750">
              <a:buFont typeface="Wingdings" panose="05000000000000000000" pitchFamily="2" charset="2"/>
              <a:buChar char="v"/>
            </a:pPr>
            <a:r>
              <a:rPr lang="en-GB" i="1" dirty="0"/>
              <a:t>Article-55: Cybercrime committed Out of Nepal: Issue will be forwarded as per the law if the system is located in Nepal.</a:t>
            </a:r>
            <a:endParaRPr lang="en-GB" dirty="0"/>
          </a:p>
          <a:p>
            <a:pPr marL="285750" indent="-285750">
              <a:buFont typeface="Wingdings" panose="05000000000000000000" pitchFamily="2" charset="2"/>
              <a:buChar char="v"/>
            </a:pPr>
            <a:r>
              <a:rPr lang="en-GB" i="1" dirty="0"/>
              <a:t>Article-56: confiscation: Used computers ,computer system, floppy disk, CDs or related equipment's are be confiscated</a:t>
            </a:r>
            <a:endParaRPr lang="en-GB" dirty="0"/>
          </a:p>
          <a:p>
            <a:pPr marL="285750" indent="-285750">
              <a:buFont typeface="Wingdings" panose="05000000000000000000" pitchFamily="2" charset="2"/>
              <a:buChar char="v"/>
            </a:pPr>
            <a:r>
              <a:rPr lang="en-GB" i="1" dirty="0"/>
              <a:t>Article-57: Guilt from an Organized Institution: Responsible Person will be taken as guilt.</a:t>
            </a:r>
            <a:endParaRPr lang="en-GB" dirty="0"/>
          </a:p>
          <a:p>
            <a:pPr marL="285750" indent="-285750">
              <a:buFont typeface="Wingdings" panose="05000000000000000000" pitchFamily="2" charset="2"/>
              <a:buChar char="v"/>
            </a:pPr>
            <a:r>
              <a:rPr lang="en-GB" i="1" dirty="0"/>
              <a:t>Article-58: Others lead to 6 month jail or Rs. 50000 as Surcharge or Both.</a:t>
            </a:r>
            <a:endParaRPr lang="en-GB" dirty="0"/>
          </a:p>
          <a:p>
            <a:br>
              <a:rPr lang="en-GB" dirty="0"/>
            </a:br>
            <a:endParaRPr lang="en-GB" dirty="0"/>
          </a:p>
        </p:txBody>
      </p:sp>
    </p:spTree>
    <p:extLst>
      <p:ext uri="{BB962C8B-B14F-4D97-AF65-F5344CB8AC3E}">
        <p14:creationId xmlns:p14="http://schemas.microsoft.com/office/powerpoint/2010/main" val="668231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F47B88-97E1-4B45-841B-F98F72D2F37F}"/>
              </a:ext>
            </a:extLst>
          </p:cNvPr>
          <p:cNvSpPr txBox="1"/>
          <p:nvPr/>
        </p:nvSpPr>
        <p:spPr>
          <a:xfrm>
            <a:off x="309489" y="267286"/>
            <a:ext cx="11338560" cy="923330"/>
          </a:xfrm>
          <a:prstGeom prst="rect">
            <a:avLst/>
          </a:prstGeom>
          <a:noFill/>
        </p:spPr>
        <p:txBody>
          <a:bodyPr wrap="square" rtlCol="0">
            <a:spAutoFit/>
          </a:bodyPr>
          <a:lstStyle/>
          <a:p>
            <a:pPr marL="285750" indent="-285750">
              <a:buFont typeface="Arial" panose="020B0604020202020204" pitchFamily="34" charset="0"/>
              <a:buChar char="•"/>
            </a:pPr>
            <a:r>
              <a:rPr lang="en-GB" b="1" dirty="0"/>
              <a:t>Provisions Relating to Information Technology Tribunal(chapter 10; Articles 60-65`)</a:t>
            </a:r>
          </a:p>
          <a:p>
            <a:pPr marL="285750" indent="-285750">
              <a:buFont typeface="Arial" panose="020B0604020202020204" pitchFamily="34" charset="0"/>
              <a:buChar char="•"/>
            </a:pPr>
            <a:r>
              <a:rPr lang="en-GB" b="1" dirty="0"/>
              <a:t>Provisions Relating to Information Technology Appellate Tribunal(chapter 11; Article 66-71)</a:t>
            </a:r>
          </a:p>
          <a:p>
            <a:pPr marL="285750" indent="-285750">
              <a:buFont typeface="Arial" panose="020B0604020202020204" pitchFamily="34" charset="0"/>
              <a:buChar char="•"/>
            </a:pPr>
            <a:r>
              <a:rPr lang="en-GB" b="1" dirty="0"/>
              <a:t>Miscellaneous(chapter 12; Article 72-80) </a:t>
            </a:r>
          </a:p>
        </p:txBody>
      </p:sp>
      <p:sp>
        <p:nvSpPr>
          <p:cNvPr id="4" name="TextBox 3">
            <a:extLst>
              <a:ext uri="{FF2B5EF4-FFF2-40B4-BE49-F238E27FC236}">
                <a16:creationId xmlns:a16="http://schemas.microsoft.com/office/drawing/2014/main" id="{E6CDE4F8-B70F-43E8-A2C9-F4B79208DBBC}"/>
              </a:ext>
            </a:extLst>
          </p:cNvPr>
          <p:cNvSpPr txBox="1"/>
          <p:nvPr/>
        </p:nvSpPr>
        <p:spPr>
          <a:xfrm>
            <a:off x="3085512" y="1750143"/>
            <a:ext cx="4581380" cy="461665"/>
          </a:xfrm>
          <a:prstGeom prst="rect">
            <a:avLst/>
          </a:prstGeom>
          <a:noFill/>
        </p:spPr>
        <p:txBody>
          <a:bodyPr wrap="square" rtlCol="0">
            <a:spAutoFit/>
          </a:bodyPr>
          <a:lstStyle/>
          <a:p>
            <a:r>
              <a:rPr lang="en-GB" sz="2400" dirty="0">
                <a:solidFill>
                  <a:srgbClr val="0070C0"/>
                </a:solidFill>
              </a:rPr>
              <a:t>Other Law and Rules in Nepal</a:t>
            </a:r>
          </a:p>
        </p:txBody>
      </p:sp>
      <p:sp>
        <p:nvSpPr>
          <p:cNvPr id="5" name="TextBox 4">
            <a:extLst>
              <a:ext uri="{FF2B5EF4-FFF2-40B4-BE49-F238E27FC236}">
                <a16:creationId xmlns:a16="http://schemas.microsoft.com/office/drawing/2014/main" id="{F589DBEC-81CA-44B6-AA18-CEEFF019283B}"/>
              </a:ext>
            </a:extLst>
          </p:cNvPr>
          <p:cNvSpPr txBox="1"/>
          <p:nvPr/>
        </p:nvSpPr>
        <p:spPr>
          <a:xfrm>
            <a:off x="970671" y="2771336"/>
            <a:ext cx="10677378" cy="1631216"/>
          </a:xfrm>
          <a:prstGeom prst="rect">
            <a:avLst/>
          </a:prstGeom>
          <a:noFill/>
        </p:spPr>
        <p:txBody>
          <a:bodyPr wrap="square" rtlCol="0">
            <a:spAutoFit/>
          </a:bodyPr>
          <a:lstStyle/>
          <a:p>
            <a:pPr marL="342900" indent="-342900">
              <a:buFont typeface="Wingdings" panose="05000000000000000000" pitchFamily="2" charset="2"/>
              <a:buChar char="Ø"/>
            </a:pPr>
            <a:endParaRPr lang="en-GB" sz="2000" dirty="0">
              <a:solidFill>
                <a:srgbClr val="00B0F0"/>
              </a:solidFill>
            </a:endParaRPr>
          </a:p>
          <a:p>
            <a:pPr marL="342900" indent="-342900">
              <a:buFont typeface="Wingdings" panose="05000000000000000000" pitchFamily="2" charset="2"/>
              <a:buChar char="Ø"/>
            </a:pPr>
            <a:r>
              <a:rPr lang="en-GB" sz="2000" dirty="0">
                <a:solidFill>
                  <a:srgbClr val="00B0F0"/>
                </a:solidFill>
              </a:rPr>
              <a:t>"Copyright Rules, (2061) 2004" </a:t>
            </a:r>
          </a:p>
          <a:p>
            <a:pPr marL="342900" indent="-342900">
              <a:buFont typeface="Wingdings" panose="05000000000000000000" pitchFamily="2" charset="2"/>
              <a:buChar char="Ø"/>
            </a:pPr>
            <a:r>
              <a:rPr lang="en-GB" sz="2000" dirty="0">
                <a:solidFill>
                  <a:srgbClr val="00B0F0"/>
                </a:solidFill>
              </a:rPr>
              <a:t>“Telecommunication Policy, 2060 (2004)”</a:t>
            </a:r>
          </a:p>
          <a:p>
            <a:pPr marL="342900" indent="-342900">
              <a:buFont typeface="Wingdings" panose="05000000000000000000" pitchFamily="2" charset="2"/>
              <a:buChar char="Ø"/>
            </a:pPr>
            <a:r>
              <a:rPr lang="en-GB" sz="2000" dirty="0">
                <a:solidFill>
                  <a:srgbClr val="00B0F0"/>
                </a:solidFill>
              </a:rPr>
              <a:t>Universal Declaration of Human Rights</a:t>
            </a:r>
          </a:p>
          <a:p>
            <a:pPr marL="342900" indent="-342900">
              <a:buFont typeface="Wingdings" panose="05000000000000000000" pitchFamily="2" charset="2"/>
              <a:buChar char="Ø"/>
            </a:pPr>
            <a:r>
              <a:rPr lang="en-GB" sz="2000" dirty="0">
                <a:solidFill>
                  <a:srgbClr val="00B0F0"/>
                </a:solidFill>
              </a:rPr>
              <a:t>“Muluki Aparadh Ain 2074”</a:t>
            </a:r>
            <a:endParaRPr lang="en-GB" sz="2000" dirty="0"/>
          </a:p>
        </p:txBody>
      </p:sp>
    </p:spTree>
    <p:extLst>
      <p:ext uri="{BB962C8B-B14F-4D97-AF65-F5344CB8AC3E}">
        <p14:creationId xmlns:p14="http://schemas.microsoft.com/office/powerpoint/2010/main" val="2444430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3032" y="889843"/>
            <a:ext cx="10594848" cy="5078313"/>
          </a:xfrm>
          <a:prstGeom prst="rect">
            <a:avLst/>
          </a:prstGeom>
          <a:noFill/>
        </p:spPr>
        <p:txBody>
          <a:bodyPr wrap="square" rtlCol="0">
            <a:spAutoFit/>
          </a:bodyPr>
          <a:lstStyle/>
          <a:p>
            <a:pPr marL="285750" indent="-285750">
              <a:buFont typeface="Arial" panose="020B0604020202020204" pitchFamily="34" charset="0"/>
              <a:buChar char="•"/>
            </a:pPr>
            <a:r>
              <a:rPr lang="en-GB" dirty="0"/>
              <a:t>Although the law is present, it remain constant whereas at the same time the web and technology is changing</a:t>
            </a:r>
          </a:p>
          <a:p>
            <a:pPr marL="285750" indent="-285750">
              <a:buFont typeface="Arial" panose="020B0604020202020204" pitchFamily="34" charset="0"/>
              <a:buChar char="•"/>
            </a:pPr>
            <a:r>
              <a:rPr lang="en-GB" dirty="0"/>
              <a:t>Trend of cybercrime has changed in Nepal in comparison to previous years. Before, it was limited to data piracy, email blackmail, SMS blackmail, etc. whereas today it has reached a wide variety such as phishing , unauthorized access, online fraud, online illegal activities, etc. And there’s whole another level of social media related crime going on.</a:t>
            </a:r>
          </a:p>
          <a:p>
            <a:pPr marL="285750" indent="-285750">
              <a:buFont typeface="Arial" panose="020B0604020202020204" pitchFamily="34" charset="0"/>
              <a:buChar char="•"/>
            </a:pPr>
            <a:r>
              <a:rPr lang="en-GB" dirty="0"/>
              <a:t>Nepal faces a huge hindrance due to its limited policies and regulation.</a:t>
            </a:r>
          </a:p>
          <a:p>
            <a:pPr marL="285750" indent="-285750">
              <a:buFont typeface="Arial" panose="020B0604020202020204" pitchFamily="34" charset="0"/>
              <a:buChar char="•"/>
            </a:pPr>
            <a:r>
              <a:rPr lang="en-GB" dirty="0"/>
              <a:t>Lack of investigation and cyber forensic has diminished the chance of catching the criminals. Information Technology is changing all aspects of human activity and in such case Cyber Law is essential to the most. Online communication has risen to a new level and to protect it from being turned to a serious crime, Cyber Law of Nepal has to overcome the challenges it faces.</a:t>
            </a:r>
          </a:p>
          <a:p>
            <a:r>
              <a:rPr lang="en-GB" b="1" dirty="0"/>
              <a:t>Note: Over 58 government websites</a:t>
            </a:r>
            <a:r>
              <a:rPr lang="en-GB" dirty="0"/>
              <a:t>, including those of Department of Passports and Nepal Law Commission, were hacked in the past one year. The frequent cyber-attacks show how vulnerable the country’s cyberspace is. In 2016, Metropolitan Police Crime Division arrested </a:t>
            </a:r>
            <a:r>
              <a:rPr lang="en-GB" b="1" dirty="0"/>
              <a:t>Bikash Paudel </a:t>
            </a:r>
            <a:r>
              <a:rPr lang="en-GB" dirty="0"/>
              <a:t>of Balaju in Nagarjun Municipality on the charge of hacking over 200 official websites of government and non-governmental organisations.</a:t>
            </a:r>
          </a:p>
          <a:p>
            <a:br>
              <a:rPr lang="en-GB" dirty="0"/>
            </a:br>
            <a:endParaRPr lang="en-GB" dirty="0"/>
          </a:p>
          <a:p>
            <a:pPr marL="285750" indent="-285750">
              <a:buFont typeface="Arial" panose="020B0604020202020204" pitchFamily="34" charset="0"/>
              <a:buChar char="•"/>
            </a:pPr>
            <a:endParaRPr lang="en-GB" dirty="0"/>
          </a:p>
        </p:txBody>
      </p:sp>
      <p:sp>
        <p:nvSpPr>
          <p:cNvPr id="3" name="TextBox 2"/>
          <p:cNvSpPr txBox="1"/>
          <p:nvPr/>
        </p:nvSpPr>
        <p:spPr>
          <a:xfrm>
            <a:off x="3910502" y="172192"/>
            <a:ext cx="6412992" cy="369332"/>
          </a:xfrm>
          <a:prstGeom prst="rect">
            <a:avLst/>
          </a:prstGeom>
          <a:noFill/>
        </p:spPr>
        <p:txBody>
          <a:bodyPr wrap="square" rtlCol="0">
            <a:spAutoFit/>
          </a:bodyPr>
          <a:lstStyle/>
          <a:p>
            <a:r>
              <a:rPr lang="en-GB" dirty="0"/>
              <a:t>Current Situation of Cyber Law in Nepal </a:t>
            </a:r>
          </a:p>
        </p:txBody>
      </p:sp>
    </p:spTree>
    <p:extLst>
      <p:ext uri="{BB962C8B-B14F-4D97-AF65-F5344CB8AC3E}">
        <p14:creationId xmlns:p14="http://schemas.microsoft.com/office/powerpoint/2010/main" val="3531822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63817" y="134112"/>
            <a:ext cx="5693664" cy="369332"/>
          </a:xfrm>
          <a:prstGeom prst="rect">
            <a:avLst/>
          </a:prstGeom>
          <a:noFill/>
        </p:spPr>
        <p:txBody>
          <a:bodyPr wrap="square" rtlCol="0">
            <a:spAutoFit/>
          </a:bodyPr>
          <a:lstStyle/>
          <a:p>
            <a:r>
              <a:rPr lang="en-GB" dirty="0"/>
              <a:t>Implementation Aspect of Cyber Law </a:t>
            </a:r>
          </a:p>
        </p:txBody>
      </p:sp>
      <p:sp>
        <p:nvSpPr>
          <p:cNvPr id="3" name="TextBox 2"/>
          <p:cNvSpPr txBox="1"/>
          <p:nvPr/>
        </p:nvSpPr>
        <p:spPr>
          <a:xfrm>
            <a:off x="365595" y="537579"/>
            <a:ext cx="10741152" cy="3970318"/>
          </a:xfrm>
          <a:prstGeom prst="rect">
            <a:avLst/>
          </a:prstGeom>
          <a:noFill/>
        </p:spPr>
        <p:txBody>
          <a:bodyPr wrap="square" rtlCol="0">
            <a:spAutoFit/>
          </a:bodyPr>
          <a:lstStyle/>
          <a:p>
            <a:pPr marL="285750" indent="-285750">
              <a:buFont typeface="Arial" panose="020B0604020202020204" pitchFamily="34" charset="0"/>
              <a:buChar char="•"/>
            </a:pPr>
            <a:r>
              <a:rPr lang="en-GB" dirty="0"/>
              <a:t>National Investigation Department (NID) is the main intelligence agency of </a:t>
            </a:r>
            <a:r>
              <a:rPr lang="en-GB" u="sng" dirty="0"/>
              <a:t>Nepal</a:t>
            </a:r>
            <a:r>
              <a:rPr lang="en-GB" dirty="0"/>
              <a:t> collecting information about country’s public security, economic crimes, corruption, domestic and cross border terrorism, money laundering, narcotics, and human trafficking. NID works under the Home Ministry of Nepal.</a:t>
            </a:r>
          </a:p>
          <a:p>
            <a:pPr marL="285750" indent="-285750">
              <a:buFont typeface="Arial" panose="020B0604020202020204" pitchFamily="34" charset="0"/>
              <a:buChar char="•"/>
            </a:pPr>
            <a:r>
              <a:rPr lang="en-GB" dirty="0"/>
              <a:t>NID is one of the four major security-related agencies in Nepal, other being Nepal Police, Armed Police Force, and Nepal Army. Crime Investigation Department, a branch of Nepal police and Directorate of Military Intelligence (Nepal), a branch of Nepal Army, are not related to NID.</a:t>
            </a:r>
          </a:p>
          <a:p>
            <a:pPr marL="285750" indent="-285750">
              <a:buFont typeface="Arial" panose="020B0604020202020204" pitchFamily="34" charset="0"/>
              <a:buChar char="•"/>
            </a:pPr>
            <a:r>
              <a:rPr lang="en-GB" dirty="0"/>
              <a:t>Central Investigation Bureau and MPCD (Metropolitan Police Crime Division )are two key branches of Nepal Police deal with cases of cybercrime as per the Electronic Transaction Act, 2008</a:t>
            </a:r>
          </a:p>
          <a:p>
            <a:pPr marL="285750" indent="-285750">
              <a:buFont typeface="Arial" panose="020B0604020202020204" pitchFamily="34" charset="0"/>
              <a:buChar char="•"/>
            </a:pPr>
            <a:r>
              <a:rPr lang="en-GB" dirty="0"/>
              <a:t>The data of Alexa Ranking (a company run by Amazon that provides web traffic data) shows that four pornographic sites fall in the list of top 50 sites in Nepal.</a:t>
            </a:r>
          </a:p>
          <a:p>
            <a:pPr marL="285750" indent="-285750">
              <a:buFont typeface="Arial" panose="020B0604020202020204" pitchFamily="34" charset="0"/>
              <a:buChar char="•"/>
            </a:pPr>
            <a:r>
              <a:rPr lang="en-GB" dirty="0"/>
              <a:t>Google trends in Nepal consistently show over 70 per cent of internet users searching ‘porn’ on Google search engine every week over the last 12 months</a:t>
            </a:r>
          </a:p>
          <a:p>
            <a:pPr marL="285750" indent="-285750">
              <a:buFont typeface="Arial" panose="020B0604020202020204" pitchFamily="34" charset="0"/>
              <a:buChar char="•"/>
            </a:pPr>
            <a:r>
              <a:rPr lang="en-GB" dirty="0"/>
              <a:t>So </a:t>
            </a:r>
            <a:r>
              <a:rPr lang="en-GB" dirty="0">
                <a:solidFill>
                  <a:srgbClr val="00B0F0"/>
                </a:solidFill>
              </a:rPr>
              <a:t>Ministry of Communication and Information Technology had ban the raunchy content last year(2018</a:t>
            </a:r>
            <a:r>
              <a:rPr lang="en-GB" dirty="0"/>
              <a:t>).</a:t>
            </a:r>
          </a:p>
          <a:p>
            <a:pPr marL="285750" indent="-285750">
              <a:buFont typeface="Arial" panose="020B0604020202020204" pitchFamily="34" charset="0"/>
              <a:buChar char="•"/>
            </a:pPr>
            <a:r>
              <a:rPr lang="en-GB" dirty="0"/>
              <a:t>New </a:t>
            </a:r>
            <a:r>
              <a:rPr lang="en-GB" dirty="0">
                <a:solidFill>
                  <a:srgbClr val="00B0F0"/>
                </a:solidFill>
              </a:rPr>
              <a:t>Muluki Aparadh Ain 2074 has just introduced on Bhadra 1 2074 B.S</a:t>
            </a:r>
            <a:r>
              <a:rPr lang="en-GB" dirty="0"/>
              <a:t>.</a:t>
            </a:r>
          </a:p>
        </p:txBody>
      </p:sp>
    </p:spTree>
    <p:extLst>
      <p:ext uri="{BB962C8B-B14F-4D97-AF65-F5344CB8AC3E}">
        <p14:creationId xmlns:p14="http://schemas.microsoft.com/office/powerpoint/2010/main" val="3042404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48F22F-08DF-458A-B61A-6D358AF6B8B6}"/>
              </a:ext>
            </a:extLst>
          </p:cNvPr>
          <p:cNvSpPr/>
          <p:nvPr/>
        </p:nvSpPr>
        <p:spPr>
          <a:xfrm>
            <a:off x="781199" y="1609924"/>
            <a:ext cx="11075774" cy="2031325"/>
          </a:xfrm>
          <a:prstGeom prst="rect">
            <a:avLst/>
          </a:prstGeom>
        </p:spPr>
        <p:txBody>
          <a:bodyPr wrap="square">
            <a:spAutoFit/>
          </a:bodyPr>
          <a:lstStyle/>
          <a:p>
            <a:pPr marL="285750" indent="-285750">
              <a:buFont typeface="Arial" panose="020B0604020202020204" pitchFamily="34" charset="0"/>
              <a:buChar char="•"/>
            </a:pPr>
            <a:r>
              <a:rPr lang="en-GB" dirty="0"/>
              <a:t>The government has decided to set up two more bureaus in Nepal Police to address the challenges of emerging crimes. Nepal Police will have four bureaus under it. Earlier, it </a:t>
            </a:r>
            <a:r>
              <a:rPr lang="en-GB" b="1" dirty="0"/>
              <a:t>had Central Investigation Bureau and Special Bureau</a:t>
            </a:r>
            <a:r>
              <a:rPr lang="en-GB" dirty="0"/>
              <a:t>. According to the budget speech presented by Minister for Finance Yuba Raj Khatiwada for the fiscal 2018-19, the government will set up </a:t>
            </a:r>
            <a:r>
              <a:rPr lang="en-GB" b="1" dirty="0"/>
              <a:t>Cyber Bureau and Human Trafficking Control Bureau</a:t>
            </a:r>
            <a:r>
              <a:rPr lang="en-GB" dirty="0"/>
              <a:t>, bearing in mind the changed form of cybercrimes and trafficking in persons.</a:t>
            </a:r>
          </a:p>
          <a:p>
            <a:br>
              <a:rPr lang="en-GB" dirty="0"/>
            </a:br>
            <a:endParaRPr lang="en-GB" dirty="0"/>
          </a:p>
        </p:txBody>
      </p:sp>
      <p:sp>
        <p:nvSpPr>
          <p:cNvPr id="3" name="TextBox 2">
            <a:extLst>
              <a:ext uri="{FF2B5EF4-FFF2-40B4-BE49-F238E27FC236}">
                <a16:creationId xmlns:a16="http://schemas.microsoft.com/office/drawing/2014/main" id="{AD9DAF8D-0F4E-4174-A766-98C43888D8BE}"/>
              </a:ext>
            </a:extLst>
          </p:cNvPr>
          <p:cNvSpPr txBox="1"/>
          <p:nvPr/>
        </p:nvSpPr>
        <p:spPr>
          <a:xfrm>
            <a:off x="3756073" y="323557"/>
            <a:ext cx="4290647" cy="523220"/>
          </a:xfrm>
          <a:prstGeom prst="rect">
            <a:avLst/>
          </a:prstGeom>
          <a:noFill/>
        </p:spPr>
        <p:txBody>
          <a:bodyPr wrap="square" rtlCol="0">
            <a:spAutoFit/>
          </a:bodyPr>
          <a:lstStyle/>
          <a:p>
            <a:pPr algn="ctr"/>
            <a:r>
              <a:rPr lang="en-GB" sz="2800" dirty="0"/>
              <a:t>Latest Updates</a:t>
            </a:r>
          </a:p>
        </p:txBody>
      </p:sp>
    </p:spTree>
    <p:extLst>
      <p:ext uri="{BB962C8B-B14F-4D97-AF65-F5344CB8AC3E}">
        <p14:creationId xmlns:p14="http://schemas.microsoft.com/office/powerpoint/2010/main" val="1276683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39200" y="3998976"/>
            <a:ext cx="1780032" cy="923330"/>
          </a:xfrm>
          <a:prstGeom prst="rect">
            <a:avLst/>
          </a:prstGeom>
          <a:noFill/>
        </p:spPr>
        <p:txBody>
          <a:bodyPr wrap="square" rtlCol="0">
            <a:spAutoFit/>
          </a:bodyPr>
          <a:lstStyle/>
          <a:p>
            <a:r>
              <a:rPr lang="en-GB" b="1" dirty="0">
                <a:solidFill>
                  <a:srgbClr val="00B050"/>
                </a:solidFill>
              </a:rPr>
              <a:t>TO REPORT ABOUT THE ANY CYBER CRIME</a:t>
            </a:r>
            <a:r>
              <a:rPr lang="en-GB" dirty="0"/>
              <a:t>.</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906" r="3967" b="3557"/>
          <a:stretch/>
        </p:blipFill>
        <p:spPr>
          <a:xfrm>
            <a:off x="644198" y="111211"/>
            <a:ext cx="7778497" cy="5941503"/>
          </a:xfrm>
          <a:prstGeom prst="rect">
            <a:avLst/>
          </a:prstGeom>
        </p:spPr>
      </p:pic>
    </p:spTree>
    <p:extLst>
      <p:ext uri="{BB962C8B-B14F-4D97-AF65-F5344CB8AC3E}">
        <p14:creationId xmlns:p14="http://schemas.microsoft.com/office/powerpoint/2010/main" val="3641421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3072" y="780288"/>
            <a:ext cx="7412736" cy="369332"/>
          </a:xfrm>
          <a:prstGeom prst="rect">
            <a:avLst/>
          </a:prstGeom>
          <a:noFill/>
        </p:spPr>
        <p:txBody>
          <a:bodyPr wrap="square" rtlCol="0">
            <a:spAutoFit/>
          </a:bodyPr>
          <a:lstStyle/>
          <a:p>
            <a:pPr algn="ctr"/>
            <a:r>
              <a:rPr lang="en-GB" dirty="0"/>
              <a:t>OBJECTIBVE</a:t>
            </a:r>
          </a:p>
        </p:txBody>
      </p:sp>
      <p:sp>
        <p:nvSpPr>
          <p:cNvPr id="4" name="TextBox 3"/>
          <p:cNvSpPr txBox="1"/>
          <p:nvPr/>
        </p:nvSpPr>
        <p:spPr>
          <a:xfrm>
            <a:off x="3243072" y="1633728"/>
            <a:ext cx="6778752" cy="2308324"/>
          </a:xfrm>
          <a:prstGeom prst="rect">
            <a:avLst/>
          </a:prstGeom>
          <a:noFill/>
        </p:spPr>
        <p:txBody>
          <a:bodyPr wrap="square" rtlCol="0">
            <a:spAutoFit/>
          </a:bodyPr>
          <a:lstStyle/>
          <a:p>
            <a:pPr marL="285750" indent="-285750">
              <a:buFont typeface="Wingdings" panose="05000000000000000000" pitchFamily="2" charset="2"/>
              <a:buChar char="v"/>
            </a:pPr>
            <a:r>
              <a:rPr lang="en-GB" dirty="0"/>
              <a:t>To Know about the cyber law, its history and why we need.</a:t>
            </a:r>
          </a:p>
          <a:p>
            <a:pPr marL="285750" indent="-285750">
              <a:buFont typeface="Wingdings" panose="05000000000000000000" pitchFamily="2" charset="2"/>
              <a:buChar char="v"/>
            </a:pPr>
            <a:r>
              <a:rPr lang="en-GB" dirty="0"/>
              <a:t>How the cyber law comes  practice in Nepal</a:t>
            </a:r>
          </a:p>
          <a:p>
            <a:pPr marL="285750" indent="-285750">
              <a:buFont typeface="Wingdings" panose="05000000000000000000" pitchFamily="2" charset="2"/>
              <a:buChar char="v"/>
            </a:pPr>
            <a:r>
              <a:rPr lang="en-GB" dirty="0"/>
              <a:t> present scenario and implementation</a:t>
            </a:r>
          </a:p>
          <a:p>
            <a:pPr marL="285750" indent="-285750">
              <a:buFont typeface="Wingdings" panose="05000000000000000000" pitchFamily="2" charset="2"/>
              <a:buChar char="v"/>
            </a:pPr>
            <a:r>
              <a:rPr lang="en-GB" dirty="0"/>
              <a:t>Latest updates and some changes of law.</a:t>
            </a:r>
          </a:p>
          <a:p>
            <a:pPr marL="285750" indent="-285750">
              <a:buFont typeface="Wingdings" panose="05000000000000000000" pitchFamily="2" charset="2"/>
              <a:buChar char="v"/>
            </a:pPr>
            <a:r>
              <a:rPr lang="en-GB" dirty="0"/>
              <a:t>Pros and cons of cyber law</a:t>
            </a:r>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endParaRPr lang="en-GB" dirty="0"/>
          </a:p>
        </p:txBody>
      </p:sp>
    </p:spTree>
    <p:extLst>
      <p:ext uri="{BB962C8B-B14F-4D97-AF65-F5344CB8AC3E}">
        <p14:creationId xmlns:p14="http://schemas.microsoft.com/office/powerpoint/2010/main" val="44312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8128" y="231648"/>
            <a:ext cx="8753856" cy="369332"/>
          </a:xfrm>
          <a:prstGeom prst="rect">
            <a:avLst/>
          </a:prstGeom>
          <a:noFill/>
        </p:spPr>
        <p:txBody>
          <a:bodyPr wrap="square" rtlCol="0">
            <a:spAutoFit/>
          </a:bodyPr>
          <a:lstStyle/>
          <a:p>
            <a:pPr algn="ctr"/>
            <a:r>
              <a:rPr lang="en-GB" dirty="0"/>
              <a:t>Advantage of Cyber Law</a:t>
            </a:r>
          </a:p>
        </p:txBody>
      </p:sp>
      <p:sp>
        <p:nvSpPr>
          <p:cNvPr id="3" name="TextBox 2"/>
          <p:cNvSpPr txBox="1"/>
          <p:nvPr/>
        </p:nvSpPr>
        <p:spPr>
          <a:xfrm>
            <a:off x="1267968" y="1280160"/>
            <a:ext cx="10143744" cy="2308324"/>
          </a:xfrm>
          <a:prstGeom prst="rect">
            <a:avLst/>
          </a:prstGeom>
          <a:noFill/>
        </p:spPr>
        <p:txBody>
          <a:bodyPr wrap="square" rtlCol="0">
            <a:spAutoFit/>
          </a:bodyPr>
          <a:lstStyle/>
          <a:p>
            <a:pPr marL="285750" indent="-285750">
              <a:buFont typeface="Arial" panose="020B0604020202020204" pitchFamily="34" charset="0"/>
              <a:buChar char="•"/>
            </a:pPr>
            <a:r>
              <a:rPr lang="en-GB" i="1" dirty="0"/>
              <a:t>Protect Your Business and   Personal Information by ensuring the digital signature and encryption technology</a:t>
            </a:r>
          </a:p>
          <a:p>
            <a:pPr marL="285750" indent="-285750">
              <a:buFont typeface="Arial" panose="020B0604020202020204" pitchFamily="34" charset="0"/>
              <a:buChar char="•"/>
            </a:pPr>
            <a:r>
              <a:rPr lang="en-GB" i="1" dirty="0"/>
              <a:t>Awareness about the Law and consequences  cyber attacks which also help to prevent the cyber attacks.</a:t>
            </a:r>
          </a:p>
          <a:p>
            <a:pPr marL="285750" indent="-285750">
              <a:buFont typeface="Arial" panose="020B0604020202020204" pitchFamily="34" charset="0"/>
              <a:buChar char="•"/>
            </a:pPr>
            <a:r>
              <a:rPr lang="en-GB" i="1" dirty="0"/>
              <a:t>Digital Certificate for securing site </a:t>
            </a:r>
          </a:p>
          <a:p>
            <a:pPr marL="285750" indent="-285750">
              <a:buFont typeface="Arial" panose="020B0604020202020204" pitchFamily="34" charset="0"/>
              <a:buChar char="•"/>
            </a:pPr>
            <a:r>
              <a:rPr lang="en-GB" i="1" dirty="0"/>
              <a:t>Proper monitoring of traffic</a:t>
            </a:r>
          </a:p>
          <a:p>
            <a:pPr marL="285750" indent="-285750">
              <a:buFont typeface="Arial" panose="020B0604020202020204" pitchFamily="34" charset="0"/>
              <a:buChar char="•"/>
            </a:pPr>
            <a:r>
              <a:rPr lang="en-GB" i="1" dirty="0"/>
              <a:t>Security Against common frauds</a:t>
            </a:r>
          </a:p>
          <a:p>
            <a:pPr marL="285750" indent="-285750">
              <a:buFont typeface="Arial" panose="020B0604020202020204" pitchFamily="34" charset="0"/>
              <a:buChar char="•"/>
            </a:pPr>
            <a:r>
              <a:rPr lang="en-GB" i="1" dirty="0"/>
              <a:t>Freedom of Expression and the intellectual rights is preserved.</a:t>
            </a:r>
          </a:p>
          <a:p>
            <a:endParaRPr lang="en-GB" b="1" i="1"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269642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40659" y="747996"/>
            <a:ext cx="5218176" cy="369332"/>
          </a:xfrm>
          <a:prstGeom prst="rect">
            <a:avLst/>
          </a:prstGeom>
          <a:noFill/>
        </p:spPr>
        <p:txBody>
          <a:bodyPr wrap="square" rtlCol="0">
            <a:spAutoFit/>
          </a:bodyPr>
          <a:lstStyle/>
          <a:p>
            <a:r>
              <a:rPr lang="en-GB" dirty="0"/>
              <a:t>Disadvantage of Cyber Law</a:t>
            </a:r>
          </a:p>
        </p:txBody>
      </p:sp>
      <p:sp>
        <p:nvSpPr>
          <p:cNvPr id="4" name="TextBox 3"/>
          <p:cNvSpPr txBox="1"/>
          <p:nvPr/>
        </p:nvSpPr>
        <p:spPr>
          <a:xfrm>
            <a:off x="612236" y="1573921"/>
            <a:ext cx="10434704" cy="3139321"/>
          </a:xfrm>
          <a:prstGeom prst="rect">
            <a:avLst/>
          </a:prstGeom>
          <a:noFill/>
        </p:spPr>
        <p:txBody>
          <a:bodyPr wrap="square" rtlCol="0">
            <a:spAutoFit/>
          </a:bodyPr>
          <a:lstStyle/>
          <a:p>
            <a:r>
              <a:rPr lang="en-GB" dirty="0"/>
              <a:t>Cyber Law is really importance and necessary code of conduct for this present world of cyberspace but due to some technical misunderstanding , leads to cons . Some are:</a:t>
            </a:r>
            <a:br>
              <a:rPr lang="en-GB" dirty="0"/>
            </a:br>
            <a:endParaRPr lang="en-GB" dirty="0"/>
          </a:p>
          <a:p>
            <a:pPr marL="285750" indent="-285750">
              <a:buFont typeface="Arial" panose="020B0604020202020204" pitchFamily="34" charset="0"/>
              <a:buChar char="•"/>
            </a:pPr>
            <a:r>
              <a:rPr lang="en-US" dirty="0"/>
              <a:t>Ambiguous Terms: Important terms in the law are not clearly defined. This is dangerous as it may have various degrees of interpretation. For example, online libel does not define, as to whether or not certain situations are consider libels(published false statement) . Ambiguous terms may also be found in the provision for Real time collection of data, etc.</a:t>
            </a:r>
          </a:p>
          <a:p>
            <a:pPr marL="285750" indent="-285750">
              <a:buFont typeface="Arial" panose="020B0604020202020204" pitchFamily="34" charset="0"/>
              <a:buChar char="•"/>
            </a:pPr>
            <a:r>
              <a:rPr lang="en-US" dirty="0"/>
              <a:t>Only the broad aspect of  crime are discussed, technical aspect or precise level of crime is not mentioned.</a:t>
            </a:r>
          </a:p>
          <a:p>
            <a:pPr marL="285750" indent="-285750">
              <a:buFont typeface="Arial" panose="020B0604020202020204" pitchFamily="34" charset="0"/>
              <a:buChar char="•"/>
            </a:pPr>
            <a:r>
              <a:rPr lang="en-US" dirty="0"/>
              <a:t>Political influence/fake news  while implementing the law.</a:t>
            </a:r>
          </a:p>
          <a:p>
            <a:pPr marL="285750" indent="-285750">
              <a:buFont typeface="Arial" panose="020B0604020202020204" pitchFamily="34" charset="0"/>
              <a:buChar char="•"/>
            </a:pPr>
            <a:r>
              <a:rPr lang="en-US" dirty="0"/>
              <a:t>Maintenance of law and update with the needs, complexity  and change of technology.</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496617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904" y="278769"/>
            <a:ext cx="4681728" cy="369332"/>
          </a:xfrm>
          <a:prstGeom prst="rect">
            <a:avLst/>
          </a:prstGeom>
          <a:noFill/>
        </p:spPr>
        <p:txBody>
          <a:bodyPr wrap="square" rtlCol="0">
            <a:spAutoFit/>
          </a:bodyPr>
          <a:lstStyle/>
          <a:p>
            <a:pPr algn="ctr"/>
            <a:r>
              <a:rPr lang="en-GB" dirty="0"/>
              <a:t>Limitation of Cyber Law in Nepal</a:t>
            </a:r>
          </a:p>
        </p:txBody>
      </p:sp>
      <p:sp>
        <p:nvSpPr>
          <p:cNvPr id="3" name="TextBox 2"/>
          <p:cNvSpPr txBox="1"/>
          <p:nvPr/>
        </p:nvSpPr>
        <p:spPr>
          <a:xfrm>
            <a:off x="1572109" y="944880"/>
            <a:ext cx="8683999" cy="1754326"/>
          </a:xfrm>
          <a:prstGeom prst="rect">
            <a:avLst/>
          </a:prstGeom>
          <a:noFill/>
        </p:spPr>
        <p:txBody>
          <a:bodyPr wrap="square" rtlCol="0">
            <a:spAutoFit/>
          </a:bodyPr>
          <a:lstStyle/>
          <a:p>
            <a:pPr marL="285750" indent="-285750">
              <a:buFont typeface="Arial" panose="020B0604020202020204" pitchFamily="34" charset="0"/>
              <a:buChar char="•"/>
            </a:pPr>
            <a:r>
              <a:rPr lang="en-GB" dirty="0"/>
              <a:t>Lack of Awareness about the Law which cause activities might become  crimes.</a:t>
            </a:r>
          </a:p>
          <a:p>
            <a:pPr marL="285750" indent="-285750">
              <a:buFont typeface="Arial" panose="020B0604020202020204" pitchFamily="34" charset="0"/>
              <a:buChar char="•"/>
            </a:pPr>
            <a:r>
              <a:rPr lang="en-GB" dirty="0"/>
              <a:t>Lack of Common Practice leads to the massive attacks and hacking.</a:t>
            </a:r>
          </a:p>
          <a:p>
            <a:pPr marL="285750" indent="-285750">
              <a:buFont typeface="Arial" panose="020B0604020202020204" pitchFamily="34" charset="0"/>
              <a:buChar char="•"/>
            </a:pPr>
            <a:r>
              <a:rPr lang="en-GB" dirty="0"/>
              <a:t>Although there is Law, it does not cover all the aspect of cyber Space and level of expertise.</a:t>
            </a:r>
          </a:p>
          <a:p>
            <a:pPr marL="285750" indent="-285750">
              <a:buFont typeface="Arial" panose="020B0604020202020204" pitchFamily="34" charset="0"/>
              <a:buChar char="•"/>
            </a:pPr>
            <a:r>
              <a:rPr lang="en-GB" dirty="0"/>
              <a:t>Implementation of law very weak.(use of Tor, VPN, Proxy and other online encryption technology make attacks difficult to trace. </a:t>
            </a:r>
          </a:p>
        </p:txBody>
      </p:sp>
    </p:spTree>
    <p:extLst>
      <p:ext uri="{BB962C8B-B14F-4D97-AF65-F5344CB8AC3E}">
        <p14:creationId xmlns:p14="http://schemas.microsoft.com/office/powerpoint/2010/main" val="199260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1376" y="232471"/>
            <a:ext cx="4450080" cy="369332"/>
          </a:xfrm>
          <a:prstGeom prst="rect">
            <a:avLst/>
          </a:prstGeom>
          <a:noFill/>
        </p:spPr>
        <p:txBody>
          <a:bodyPr wrap="square" rtlCol="0">
            <a:spAutoFit/>
          </a:bodyPr>
          <a:lstStyle/>
          <a:p>
            <a:r>
              <a:rPr lang="en-GB" dirty="0"/>
              <a:t>Recommendation and Suggestion </a:t>
            </a:r>
          </a:p>
        </p:txBody>
      </p:sp>
      <p:sp>
        <p:nvSpPr>
          <p:cNvPr id="3" name="TextBox 2"/>
          <p:cNvSpPr txBox="1"/>
          <p:nvPr/>
        </p:nvSpPr>
        <p:spPr>
          <a:xfrm>
            <a:off x="707136" y="940761"/>
            <a:ext cx="11204448" cy="4801314"/>
          </a:xfrm>
          <a:prstGeom prst="rect">
            <a:avLst/>
          </a:prstGeom>
          <a:noFill/>
        </p:spPr>
        <p:txBody>
          <a:bodyPr wrap="square" rtlCol="0">
            <a:spAutoFit/>
          </a:bodyPr>
          <a:lstStyle/>
          <a:p>
            <a:pPr marL="285750" indent="-285750">
              <a:buFont typeface="Arial" panose="020B0604020202020204" pitchFamily="34" charset="0"/>
              <a:buChar char="•"/>
            </a:pPr>
            <a:r>
              <a:rPr lang="en-GB" dirty="0"/>
              <a:t>Cyber Law cannot protect from attack so we have to implement the security measure to protect our information</a:t>
            </a:r>
          </a:p>
          <a:p>
            <a:pPr marL="285750" indent="-285750">
              <a:buFont typeface="Arial" panose="020B0604020202020204" pitchFamily="34" charset="0"/>
              <a:buChar char="•"/>
            </a:pPr>
            <a:r>
              <a:rPr lang="en-GB" dirty="0"/>
              <a:t>Always use full-service internet security suite which support https and  real time protection </a:t>
            </a:r>
          </a:p>
          <a:p>
            <a:pPr marL="285750" indent="-285750">
              <a:buFont typeface="Arial" panose="020B0604020202020204" pitchFamily="34" charset="0"/>
              <a:buChar char="•"/>
            </a:pPr>
            <a:r>
              <a:rPr lang="en-GB" dirty="0"/>
              <a:t>Don't use pirated software, cracked application</a:t>
            </a:r>
          </a:p>
          <a:p>
            <a:pPr marL="285750" indent="-285750">
              <a:buFont typeface="Arial" panose="020B0604020202020204" pitchFamily="34" charset="0"/>
              <a:buChar char="•"/>
            </a:pPr>
            <a:r>
              <a:rPr lang="en-GB" dirty="0"/>
              <a:t>Use strong and Unique password for different sites/services </a:t>
            </a:r>
          </a:p>
          <a:p>
            <a:pPr marL="285750" indent="-285750">
              <a:buFont typeface="Arial" panose="020B0604020202020204" pitchFamily="34" charset="0"/>
              <a:buChar char="•"/>
            </a:pPr>
            <a:r>
              <a:rPr lang="en-GB" dirty="0"/>
              <a:t>Keep your software update</a:t>
            </a:r>
          </a:p>
          <a:p>
            <a:pPr marL="285750" indent="-285750">
              <a:buFont typeface="Arial" panose="020B0604020202020204" pitchFamily="34" charset="0"/>
              <a:buChar char="•"/>
            </a:pPr>
            <a:r>
              <a:rPr lang="en-GB" dirty="0"/>
              <a:t>Manage your social media setting </a:t>
            </a:r>
          </a:p>
          <a:p>
            <a:pPr marL="285750" indent="-285750">
              <a:buFont typeface="Arial" panose="020B0604020202020204" pitchFamily="34" charset="0"/>
              <a:buChar char="•"/>
            </a:pPr>
            <a:r>
              <a:rPr lang="en-GB" dirty="0"/>
              <a:t>Secure your wireless network at home or office</a:t>
            </a:r>
          </a:p>
          <a:p>
            <a:pPr marL="285750" indent="-285750">
              <a:buFont typeface="Arial" panose="020B0604020202020204" pitchFamily="34" charset="0"/>
              <a:buChar char="•"/>
            </a:pPr>
            <a:r>
              <a:rPr lang="en-GB" dirty="0"/>
              <a:t>Keep an eye and talk to your children about the internet</a:t>
            </a:r>
          </a:p>
          <a:p>
            <a:pPr marL="285750" indent="-285750">
              <a:buFont typeface="Arial" panose="020B0604020202020204" pitchFamily="34" charset="0"/>
              <a:buChar char="•"/>
            </a:pPr>
            <a:r>
              <a:rPr lang="en-GB" dirty="0"/>
              <a:t>Keep up to date on major security breaches and update with patches </a:t>
            </a:r>
          </a:p>
          <a:p>
            <a:pPr marL="285750" indent="-285750">
              <a:buFont typeface="Arial" panose="020B0604020202020204" pitchFamily="34" charset="0"/>
              <a:buChar char="•"/>
            </a:pPr>
            <a:r>
              <a:rPr lang="en-GB" dirty="0"/>
              <a:t>Take measure to help protect yourself against identity thief</a:t>
            </a:r>
          </a:p>
          <a:p>
            <a:pPr marL="285750" indent="-285750">
              <a:buFont typeface="Arial" panose="020B0604020202020204" pitchFamily="34" charset="0"/>
              <a:buChar char="•"/>
            </a:pPr>
            <a:r>
              <a:rPr lang="en-GB" dirty="0"/>
              <a:t>Know what to do if you become victim</a:t>
            </a:r>
          </a:p>
          <a:p>
            <a:pPr marL="285750" indent="-285750">
              <a:buFont typeface="Arial" panose="020B0604020202020204" pitchFamily="34" charset="0"/>
              <a:buChar char="•"/>
            </a:pPr>
            <a:r>
              <a:rPr lang="en-GB" dirty="0"/>
              <a:t>Educate Yourself about the existing law regarding the cyber space and help other people know the rules and practise them .</a:t>
            </a:r>
          </a:p>
          <a:p>
            <a:pPr marL="285750" indent="-285750">
              <a:buFont typeface="Arial" panose="020B0604020202020204" pitchFamily="34" charset="0"/>
              <a:buChar char="•"/>
            </a:pPr>
            <a:r>
              <a:rPr lang="en-GB" dirty="0"/>
              <a:t>Governmental bodies should increase their capacity, expertise, technological skills  and use the latest technology to protect the people from cyber attack.</a:t>
            </a:r>
          </a:p>
          <a:p>
            <a:pPr marL="285750" indent="-285750">
              <a:buFont typeface="Arial" panose="020B0604020202020204" pitchFamily="34" charset="0"/>
              <a:buChar char="•"/>
            </a:pPr>
            <a:r>
              <a:rPr lang="en-GB" dirty="0"/>
              <a:t>Awareness about the existing law, common thread should be effectively done by Cyber Crime department of Nepal.</a:t>
            </a:r>
          </a:p>
          <a:p>
            <a:pPr marL="285750" indent="-285750">
              <a:buFont typeface="Arial" panose="020B0604020202020204" pitchFamily="34" charset="0"/>
              <a:buChar char="•"/>
            </a:pPr>
            <a:r>
              <a:rPr lang="en-GB" dirty="0"/>
              <a:t>Besides, everyone should be responsible for their action so think twice before act.</a:t>
            </a:r>
          </a:p>
        </p:txBody>
      </p:sp>
    </p:spTree>
    <p:extLst>
      <p:ext uri="{BB962C8B-B14F-4D97-AF65-F5344CB8AC3E}">
        <p14:creationId xmlns:p14="http://schemas.microsoft.com/office/powerpoint/2010/main" val="1968876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70891" y="512064"/>
            <a:ext cx="2119596" cy="646331"/>
          </a:xfrm>
          <a:prstGeom prst="rect">
            <a:avLst/>
          </a:prstGeom>
          <a:noFill/>
        </p:spPr>
        <p:txBody>
          <a:bodyPr wrap="square" rtlCol="0">
            <a:spAutoFit/>
          </a:bodyPr>
          <a:lstStyle/>
          <a:p>
            <a:r>
              <a:rPr lang="en-GB" i="1" dirty="0">
                <a:solidFill>
                  <a:srgbClr val="004C00"/>
                </a:solidFill>
              </a:rPr>
              <a:t>Reference</a:t>
            </a:r>
            <a:r>
              <a:rPr lang="en-GB" i="1" dirty="0">
                <a:solidFill>
                  <a:srgbClr val="008000"/>
                </a:solidFill>
              </a:rPr>
              <a:t>:</a:t>
            </a:r>
          </a:p>
          <a:p>
            <a:endParaRPr lang="en-GB" dirty="0"/>
          </a:p>
        </p:txBody>
      </p:sp>
      <p:sp>
        <p:nvSpPr>
          <p:cNvPr id="3" name="TextBox 2"/>
          <p:cNvSpPr txBox="1"/>
          <p:nvPr/>
        </p:nvSpPr>
        <p:spPr>
          <a:xfrm>
            <a:off x="1103376" y="1158395"/>
            <a:ext cx="9521952" cy="4247317"/>
          </a:xfrm>
          <a:prstGeom prst="rect">
            <a:avLst/>
          </a:prstGeom>
          <a:noFill/>
        </p:spPr>
        <p:txBody>
          <a:bodyPr wrap="square" rtlCol="0">
            <a:spAutoFit/>
          </a:bodyPr>
          <a:lstStyle/>
          <a:p>
            <a:r>
              <a:rPr lang="en-GB" b="1" u="sng" dirty="0">
                <a:solidFill>
                  <a:srgbClr val="00B050"/>
                </a:solidFill>
                <a:hlinkClick r:id="rId2">
                  <a:extLst>
                    <a:ext uri="{A12FA001-AC4F-418D-AE19-62706E023703}">
                      <ahyp:hlinkClr xmlns:ahyp="http://schemas.microsoft.com/office/drawing/2018/hyperlinkcolor" val="tx"/>
                    </a:ext>
                  </a:extLst>
                </a:hlinkClick>
              </a:rPr>
              <a:t>https://www.nepalpolice.gov.np/images/general_notice/muluki_aparadh_ain_2074.pdf</a:t>
            </a:r>
            <a:endParaRPr lang="en-GB" b="1" dirty="0">
              <a:solidFill>
                <a:srgbClr val="00B050"/>
              </a:solidFill>
            </a:endParaRPr>
          </a:p>
          <a:p>
            <a:r>
              <a:rPr lang="en-GB" b="1" u="sng" dirty="0">
                <a:solidFill>
                  <a:srgbClr val="00B050"/>
                </a:solidFill>
                <a:hlinkClick r:id="rId3">
                  <a:extLst>
                    <a:ext uri="{A12FA001-AC4F-418D-AE19-62706E023703}">
                      <ahyp:hlinkClr xmlns:ahyp="http://schemas.microsoft.com/office/drawing/2018/hyperlinkcolor" val="tx"/>
                    </a:ext>
                  </a:extLst>
                </a:hlinkClick>
              </a:rPr>
              <a:t>http://www.crimediv.gov.np/?q=node/7</a:t>
            </a:r>
            <a:endParaRPr lang="en-GB" b="1" dirty="0">
              <a:solidFill>
                <a:srgbClr val="00B050"/>
              </a:solidFill>
            </a:endParaRPr>
          </a:p>
          <a:p>
            <a:r>
              <a:rPr lang="en-GB" b="1" u="sng" dirty="0">
                <a:solidFill>
                  <a:srgbClr val="00B050"/>
                </a:solidFill>
                <a:hlinkClick r:id="rId4">
                  <a:extLst>
                    <a:ext uri="{A12FA001-AC4F-418D-AE19-62706E023703}">
                      <ahyp:hlinkClr xmlns:ahyp="http://schemas.microsoft.com/office/drawing/2018/hyperlinkcolor" val="tx"/>
                    </a:ext>
                  </a:extLst>
                </a:hlinkClick>
              </a:rPr>
              <a:t>https://doit.gov.np/en/resources/2</a:t>
            </a:r>
            <a:endParaRPr lang="en-GB" b="1" dirty="0">
              <a:solidFill>
                <a:srgbClr val="00B050"/>
              </a:solidFill>
            </a:endParaRPr>
          </a:p>
          <a:p>
            <a:r>
              <a:rPr lang="en-GB" b="1" u="sng" dirty="0">
                <a:solidFill>
                  <a:srgbClr val="00B050"/>
                </a:solidFill>
                <a:hlinkClick r:id="rId5">
                  <a:extLst>
                    <a:ext uri="{A12FA001-AC4F-418D-AE19-62706E023703}">
                      <ahyp:hlinkClr xmlns:ahyp="http://schemas.microsoft.com/office/drawing/2018/hyperlinkcolor" val="tx"/>
                    </a:ext>
                  </a:extLst>
                </a:hlinkClick>
              </a:rPr>
              <a:t>http://www.lawcommission.gov.np/en/archives/16951</a:t>
            </a:r>
            <a:endParaRPr lang="en-GB" b="1" u="sng" dirty="0">
              <a:solidFill>
                <a:srgbClr val="00B050"/>
              </a:solidFill>
            </a:endParaRPr>
          </a:p>
          <a:p>
            <a:r>
              <a:rPr lang="en-GB" b="1" u="sng" dirty="0">
                <a:solidFill>
                  <a:srgbClr val="00B050"/>
                </a:solidFill>
                <a:hlinkClick r:id="rId6">
                  <a:extLst>
                    <a:ext uri="{A12FA001-AC4F-418D-AE19-62706E023703}">
                      <ahyp:hlinkClr xmlns:ahyp="http://schemas.microsoft.com/office/drawing/2018/hyperlinkcolor" val="tx"/>
                    </a:ext>
                  </a:extLst>
                </a:hlinkClick>
              </a:rPr>
              <a:t>https://cib.nepalpolice.gov.np/</a:t>
            </a:r>
            <a:endParaRPr lang="en-GB" b="1" dirty="0">
              <a:solidFill>
                <a:srgbClr val="00B050"/>
              </a:solidFill>
            </a:endParaRPr>
          </a:p>
          <a:p>
            <a:r>
              <a:rPr lang="en-GB" b="1" u="sng" dirty="0">
                <a:solidFill>
                  <a:srgbClr val="00B050"/>
                </a:solidFill>
                <a:hlinkClick r:id="rId7">
                  <a:extLst>
                    <a:ext uri="{A12FA001-AC4F-418D-AE19-62706E023703}">
                      <ahyp:hlinkClr xmlns:ahyp="http://schemas.microsoft.com/office/drawing/2018/hyperlinkcolor" val="tx"/>
                    </a:ext>
                  </a:extLst>
                </a:hlinkClick>
              </a:rPr>
              <a:t>https://en.wikipedia.org/wiki/National_Investigation_Department_of_Nepal</a:t>
            </a:r>
            <a:endParaRPr lang="en-GB" b="1" dirty="0">
              <a:solidFill>
                <a:srgbClr val="00B050"/>
              </a:solidFill>
            </a:endParaRPr>
          </a:p>
          <a:p>
            <a:r>
              <a:rPr lang="en-GB" b="1" u="sng" dirty="0">
                <a:solidFill>
                  <a:srgbClr val="00B050"/>
                </a:solidFill>
                <a:hlinkClick r:id="rId8">
                  <a:extLst>
                    <a:ext uri="{A12FA001-AC4F-418D-AE19-62706E023703}">
                      <ahyp:hlinkClr xmlns:ahyp="http://schemas.microsoft.com/office/drawing/2018/hyperlinkcolor" val="tx"/>
                    </a:ext>
                  </a:extLst>
                </a:hlinkClick>
              </a:rPr>
              <a:t>https://en.wikipedia.org/wiki/Nepal#Crime_and_law_enforcement</a:t>
            </a:r>
            <a:endParaRPr lang="en-GB" b="1" dirty="0">
              <a:solidFill>
                <a:srgbClr val="00B050"/>
              </a:solidFill>
            </a:endParaRPr>
          </a:p>
          <a:p>
            <a:r>
              <a:rPr lang="en-GB" b="1" u="sng" dirty="0">
                <a:solidFill>
                  <a:srgbClr val="00B050"/>
                </a:solidFill>
                <a:hlinkClick r:id="rId9">
                  <a:extLst>
                    <a:ext uri="{A12FA001-AC4F-418D-AE19-62706E023703}">
                      <ahyp:hlinkClr xmlns:ahyp="http://schemas.microsoft.com/office/drawing/2018/hyperlinkcolor" val="tx"/>
                    </a:ext>
                  </a:extLst>
                </a:hlinkClick>
              </a:rPr>
              <a:t>http://www.crimediv.gov.np/</a:t>
            </a:r>
            <a:endParaRPr lang="en-GB" b="1" u="sng" dirty="0">
              <a:solidFill>
                <a:srgbClr val="00B050"/>
              </a:solidFill>
            </a:endParaRPr>
          </a:p>
          <a:p>
            <a:r>
              <a:rPr lang="en-GB" b="1" u="sng" dirty="0">
                <a:solidFill>
                  <a:srgbClr val="00B050"/>
                </a:solidFill>
                <a:hlinkClick r:id="rId10">
                  <a:extLst>
                    <a:ext uri="{A12FA001-AC4F-418D-AE19-62706E023703}">
                      <ahyp:hlinkClr xmlns:ahyp="http://schemas.microsoft.com/office/drawing/2018/hyperlinkcolor" val="tx"/>
                    </a:ext>
                  </a:extLst>
                </a:hlinkClick>
              </a:rPr>
              <a:t>https://en.wikipedia.org/wiki/Intellectual_property#Intellectual_property_rights</a:t>
            </a:r>
            <a:endParaRPr lang="en-GB" b="1" dirty="0">
              <a:solidFill>
                <a:srgbClr val="00B050"/>
              </a:solidFill>
            </a:endParaRPr>
          </a:p>
          <a:p>
            <a:r>
              <a:rPr lang="en-GB" b="1" u="sng" dirty="0">
                <a:solidFill>
                  <a:srgbClr val="00B050"/>
                </a:solidFill>
                <a:hlinkClick r:id="rId11">
                  <a:extLst>
                    <a:ext uri="{A12FA001-AC4F-418D-AE19-62706E023703}">
                      <ahyp:hlinkClr xmlns:ahyp="http://schemas.microsoft.com/office/drawing/2018/hyperlinkcolor" val="tx"/>
                    </a:ext>
                  </a:extLst>
                </a:hlinkClick>
              </a:rPr>
              <a:t>https://en.wikipedia.org/wiki/Copyright</a:t>
            </a:r>
            <a:endParaRPr lang="en-GB" b="1" dirty="0">
              <a:solidFill>
                <a:srgbClr val="00B050"/>
              </a:solidFill>
            </a:endParaRPr>
          </a:p>
          <a:p>
            <a:r>
              <a:rPr lang="en-GB" b="1" u="sng" dirty="0">
                <a:solidFill>
                  <a:srgbClr val="00B050"/>
                </a:solidFill>
                <a:hlinkClick r:id="rId12">
                  <a:extLst>
                    <a:ext uri="{A12FA001-AC4F-418D-AE19-62706E023703}">
                      <ahyp:hlinkClr xmlns:ahyp="http://schemas.microsoft.com/office/drawing/2018/hyperlinkcolor" val="tx"/>
                    </a:ext>
                  </a:extLst>
                </a:hlinkClick>
              </a:rPr>
              <a:t>https://en.wikipedia.org/wiki/Trademark</a:t>
            </a:r>
            <a:endParaRPr lang="en-GB" b="1" dirty="0">
              <a:solidFill>
                <a:srgbClr val="00B050"/>
              </a:solidFill>
            </a:endParaRPr>
          </a:p>
          <a:p>
            <a:r>
              <a:rPr lang="en-GB" b="1" u="sng" dirty="0">
                <a:solidFill>
                  <a:srgbClr val="00B050"/>
                </a:solidFill>
                <a:hlinkClick r:id="rId10">
                  <a:extLst>
                    <a:ext uri="{A12FA001-AC4F-418D-AE19-62706E023703}">
                      <ahyp:hlinkClr xmlns:ahyp="http://schemas.microsoft.com/office/drawing/2018/hyperlinkcolor" val="tx"/>
                    </a:ext>
                  </a:extLst>
                </a:hlinkClick>
              </a:rPr>
              <a:t>https://en.wikipedia.org/wiki/Intellectual_property#Intellectual_property_rights</a:t>
            </a:r>
            <a:endParaRPr lang="en-GB" b="1" dirty="0">
              <a:solidFill>
                <a:srgbClr val="00B050"/>
              </a:solidFill>
            </a:endParaRPr>
          </a:p>
          <a:p>
            <a:endParaRPr lang="en-GB" dirty="0">
              <a:solidFill>
                <a:srgbClr val="00B050"/>
              </a:solidFill>
            </a:endParaRPr>
          </a:p>
          <a:p>
            <a:br>
              <a:rPr lang="en-GB" dirty="0"/>
            </a:br>
            <a:endParaRPr lang="en-GB" dirty="0"/>
          </a:p>
        </p:txBody>
      </p:sp>
    </p:spTree>
    <p:extLst>
      <p:ext uri="{BB962C8B-B14F-4D97-AF65-F5344CB8AC3E}">
        <p14:creationId xmlns:p14="http://schemas.microsoft.com/office/powerpoint/2010/main" val="1756501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6752" y="512064"/>
            <a:ext cx="7156704" cy="646331"/>
          </a:xfrm>
          <a:prstGeom prst="rect">
            <a:avLst/>
          </a:prstGeom>
          <a:noFill/>
        </p:spPr>
        <p:txBody>
          <a:bodyPr wrap="square" rtlCol="0">
            <a:spAutoFit/>
          </a:bodyPr>
          <a:lstStyle/>
          <a:p>
            <a:br>
              <a:rPr lang="en-GB" dirty="0"/>
            </a:br>
            <a:endParaRPr lang="en-GB" dirty="0"/>
          </a:p>
        </p:txBody>
      </p:sp>
    </p:spTree>
    <p:extLst>
      <p:ext uri="{BB962C8B-B14F-4D97-AF65-F5344CB8AC3E}">
        <p14:creationId xmlns:p14="http://schemas.microsoft.com/office/powerpoint/2010/main" val="315771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1936" y="1225373"/>
            <a:ext cx="7059168" cy="2585323"/>
          </a:xfrm>
          <a:prstGeom prst="rect">
            <a:avLst/>
          </a:prstGeom>
        </p:spPr>
        <p:txBody>
          <a:bodyPr wrap="square">
            <a:spAutoFit/>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CYBER SPACE</a:t>
            </a:r>
          </a:p>
          <a:p>
            <a:pPr marL="285750" indent="-285750">
              <a:buFont typeface="Arial" panose="020B0604020202020204" pitchFamily="34" charset="0"/>
              <a:buChar char="•"/>
            </a:pPr>
            <a:r>
              <a:rPr lang="en-GB" dirty="0"/>
              <a:t>CYBER CRIME, LAW AND ITS TYPES</a:t>
            </a:r>
          </a:p>
          <a:p>
            <a:pPr marL="285750" indent="-285750">
              <a:buFont typeface="Arial" panose="020B0604020202020204" pitchFamily="34" charset="0"/>
              <a:buChar char="•"/>
            </a:pPr>
            <a:r>
              <a:rPr lang="en-GB" dirty="0"/>
              <a:t>CYBER LAW IN NEPAL</a:t>
            </a:r>
          </a:p>
          <a:p>
            <a:pPr marL="285750" indent="-285750">
              <a:buFont typeface="Arial" panose="020B0604020202020204" pitchFamily="34" charset="0"/>
              <a:buChar char="•"/>
            </a:pPr>
            <a:r>
              <a:rPr lang="en-GB" dirty="0"/>
              <a:t>CURRENT SITUTION OF CYBER LAW IN NEPAL</a:t>
            </a:r>
          </a:p>
          <a:p>
            <a:pPr marL="285750" indent="-285750">
              <a:buFont typeface="Arial" panose="020B0604020202020204" pitchFamily="34" charset="0"/>
              <a:buChar char="•"/>
            </a:pPr>
            <a:r>
              <a:rPr lang="en-GB" dirty="0"/>
              <a:t>IMPLEMENTAION ASPECT OF LAW IN NEPAL</a:t>
            </a:r>
          </a:p>
          <a:p>
            <a:pPr marL="285750" indent="-285750">
              <a:buFont typeface="Arial" panose="020B0604020202020204" pitchFamily="34" charset="0"/>
              <a:buChar char="•"/>
            </a:pPr>
            <a:r>
              <a:rPr lang="en-GB" dirty="0"/>
              <a:t>PROS AND CONS OF CYBER LAW</a:t>
            </a:r>
          </a:p>
          <a:p>
            <a:pPr marL="285750" indent="-285750">
              <a:buFont typeface="Arial" panose="020B0604020202020204" pitchFamily="34" charset="0"/>
              <a:buChar char="•"/>
            </a:pPr>
            <a:r>
              <a:rPr lang="en-GB" dirty="0"/>
              <a:t>LIMITATION OF LAW IN NEPAL</a:t>
            </a:r>
          </a:p>
          <a:p>
            <a:pPr marL="285750" indent="-285750">
              <a:buFont typeface="Arial" panose="020B0604020202020204" pitchFamily="34" charset="0"/>
              <a:buChar char="•"/>
            </a:pPr>
            <a:r>
              <a:rPr lang="en-GB" dirty="0"/>
              <a:t>RECOMMEDATION AND SUGGESTION </a:t>
            </a:r>
          </a:p>
        </p:txBody>
      </p:sp>
      <p:sp>
        <p:nvSpPr>
          <p:cNvPr id="3" name="TextBox 2"/>
          <p:cNvSpPr txBox="1"/>
          <p:nvPr/>
        </p:nvSpPr>
        <p:spPr>
          <a:xfrm>
            <a:off x="0" y="902208"/>
            <a:ext cx="11570208" cy="646331"/>
          </a:xfrm>
          <a:prstGeom prst="rect">
            <a:avLst/>
          </a:prstGeom>
          <a:noFill/>
        </p:spPr>
        <p:txBody>
          <a:bodyPr wrap="square" rtlCol="0">
            <a:spAutoFit/>
          </a:bodyPr>
          <a:lstStyle/>
          <a:p>
            <a:pPr marL="285750" indent="-285750">
              <a:buFont typeface="Wingdings" panose="05000000000000000000" pitchFamily="2" charset="2"/>
              <a:buChar char="q"/>
            </a:pPr>
            <a:r>
              <a:rPr lang="en-GB" dirty="0"/>
              <a:t>To obtain our goals and objectives  we research  following  topics in internet for our competition of case study. Some are:</a:t>
            </a:r>
          </a:p>
        </p:txBody>
      </p:sp>
    </p:spTree>
    <p:extLst>
      <p:ext uri="{BB962C8B-B14F-4D97-AF65-F5344CB8AC3E}">
        <p14:creationId xmlns:p14="http://schemas.microsoft.com/office/powerpoint/2010/main" val="892302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6208" y="341376"/>
            <a:ext cx="6303264" cy="369332"/>
          </a:xfrm>
          <a:prstGeom prst="rect">
            <a:avLst/>
          </a:prstGeom>
          <a:noFill/>
        </p:spPr>
        <p:txBody>
          <a:bodyPr wrap="square" rtlCol="0">
            <a:spAutoFit/>
          </a:bodyPr>
          <a:lstStyle/>
          <a:p>
            <a:pPr algn="ctr"/>
            <a:r>
              <a:rPr lang="en-GB" dirty="0"/>
              <a:t>Cyber Space and cyber ethics</a:t>
            </a:r>
          </a:p>
        </p:txBody>
      </p:sp>
      <p:sp>
        <p:nvSpPr>
          <p:cNvPr id="3" name="TextBox 2"/>
          <p:cNvSpPr txBox="1"/>
          <p:nvPr/>
        </p:nvSpPr>
        <p:spPr>
          <a:xfrm>
            <a:off x="268224" y="1219200"/>
            <a:ext cx="10619232" cy="1477328"/>
          </a:xfrm>
          <a:prstGeom prst="rect">
            <a:avLst/>
          </a:prstGeom>
          <a:noFill/>
        </p:spPr>
        <p:txBody>
          <a:bodyPr wrap="square" rtlCol="0">
            <a:spAutoFit/>
          </a:bodyPr>
          <a:lstStyle/>
          <a:p>
            <a:pPr marL="285750" indent="-285750">
              <a:buFont typeface="Courier New" panose="02070309020205020404" pitchFamily="49" charset="0"/>
              <a:buChar char="o"/>
            </a:pPr>
            <a:r>
              <a:rPr lang="en-GB" b="1" dirty="0"/>
              <a:t>Cyberspace</a:t>
            </a:r>
            <a:r>
              <a:rPr lang="en-GB" dirty="0"/>
              <a:t> is widespread, interconnected digital technology.</a:t>
            </a:r>
          </a:p>
          <a:p>
            <a:pPr marL="285750" indent="-285750">
              <a:buFont typeface="Courier New" panose="02070309020205020404" pitchFamily="49" charset="0"/>
              <a:buChar char="o"/>
            </a:pPr>
            <a:r>
              <a:rPr lang="en-GB" dirty="0"/>
              <a:t>Often call internet or web(www) invented by  Tim</a:t>
            </a:r>
            <a:r>
              <a:rPr lang="en-GB" u="sng" dirty="0"/>
              <a:t> </a:t>
            </a:r>
            <a:r>
              <a:rPr lang="en-GB" dirty="0"/>
              <a:t>Berners-Lee</a:t>
            </a:r>
          </a:p>
          <a:p>
            <a:pPr marL="285750" indent="-285750">
              <a:buFont typeface="Courier New" panose="02070309020205020404" pitchFamily="49" charset="0"/>
              <a:buChar char="o"/>
            </a:pPr>
            <a:r>
              <a:rPr lang="en-GB" dirty="0"/>
              <a:t> individuals can interact, exchange ideas, share information, provide social support, conduct business, direct actions, create artistic media, play games, engage in political discussion, and so on, using this global network.</a:t>
            </a:r>
          </a:p>
          <a:p>
            <a:pPr marL="285750" indent="-285750">
              <a:buFont typeface="Courier New" panose="02070309020205020404" pitchFamily="49" charset="0"/>
              <a:buChar char="o"/>
            </a:pPr>
            <a:endParaRPr lang="en-GB" dirty="0"/>
          </a:p>
        </p:txBody>
      </p:sp>
      <p:sp>
        <p:nvSpPr>
          <p:cNvPr id="4" name="TextBox 3"/>
          <p:cNvSpPr txBox="1"/>
          <p:nvPr/>
        </p:nvSpPr>
        <p:spPr>
          <a:xfrm>
            <a:off x="268224" y="2696528"/>
            <a:ext cx="10436352" cy="646331"/>
          </a:xfrm>
          <a:prstGeom prst="rect">
            <a:avLst/>
          </a:prstGeom>
          <a:noFill/>
        </p:spPr>
        <p:txBody>
          <a:bodyPr wrap="square" rtlCol="0">
            <a:spAutoFit/>
          </a:bodyPr>
          <a:lstStyle/>
          <a:p>
            <a:pPr marL="285750" indent="-285750">
              <a:buFont typeface="Courier New" panose="02070309020205020404" pitchFamily="49" charset="0"/>
              <a:buChar char="o"/>
            </a:pPr>
            <a:r>
              <a:rPr lang="en-GB" b="1" dirty="0"/>
              <a:t>Cyber ethics is </a:t>
            </a:r>
            <a:r>
              <a:rPr lang="en-GB" dirty="0"/>
              <a:t>the philosophic study of ethics related to computers, encompassing user behaviour and what computers are programmed to do, and how this affects individuals and society</a:t>
            </a:r>
            <a:endParaRPr lang="en-GB" b="1" dirty="0"/>
          </a:p>
        </p:txBody>
      </p:sp>
    </p:spTree>
    <p:extLst>
      <p:ext uri="{BB962C8B-B14F-4D97-AF65-F5344CB8AC3E}">
        <p14:creationId xmlns:p14="http://schemas.microsoft.com/office/powerpoint/2010/main" val="4240337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6640" y="341376"/>
            <a:ext cx="4279392" cy="369332"/>
          </a:xfrm>
          <a:prstGeom prst="rect">
            <a:avLst/>
          </a:prstGeom>
          <a:noFill/>
        </p:spPr>
        <p:txBody>
          <a:bodyPr wrap="square" rtlCol="0">
            <a:spAutoFit/>
          </a:bodyPr>
          <a:lstStyle/>
          <a:p>
            <a:pPr algn="ctr"/>
            <a:r>
              <a:rPr lang="en-GB" dirty="0"/>
              <a:t>Cyber Crime and Cyber Attacks</a:t>
            </a:r>
          </a:p>
        </p:txBody>
      </p:sp>
      <p:sp>
        <p:nvSpPr>
          <p:cNvPr id="3" name="TextBox 2"/>
          <p:cNvSpPr txBox="1"/>
          <p:nvPr/>
        </p:nvSpPr>
        <p:spPr>
          <a:xfrm>
            <a:off x="414528" y="1463040"/>
            <a:ext cx="11338560" cy="4247317"/>
          </a:xfrm>
          <a:prstGeom prst="rect">
            <a:avLst/>
          </a:prstGeom>
          <a:noFill/>
        </p:spPr>
        <p:txBody>
          <a:bodyPr wrap="square" rtlCol="0">
            <a:spAutoFit/>
          </a:bodyPr>
          <a:lstStyle/>
          <a:p>
            <a:pPr marL="285750" indent="-285750">
              <a:buFont typeface="Arial" panose="020B0604020202020204" pitchFamily="34" charset="0"/>
              <a:buChar char="•"/>
            </a:pPr>
            <a:r>
              <a:rPr lang="en-GB" dirty="0"/>
              <a:t>Cyber crime is any illegal act committed by using a computer </a:t>
            </a:r>
          </a:p>
          <a:p>
            <a:pPr marL="285750" indent="-285750">
              <a:buFont typeface="Arial" panose="020B0604020202020204" pitchFamily="34" charset="0"/>
              <a:buChar char="•"/>
            </a:pPr>
            <a:r>
              <a:rPr lang="en-GB" dirty="0"/>
              <a:t>Unlawful acts wherein the computer is either a tools or a target or both.</a:t>
            </a:r>
          </a:p>
          <a:p>
            <a:pPr marL="285750" indent="-285750">
              <a:buFont typeface="Arial" panose="020B0604020202020204" pitchFamily="34" charset="0"/>
              <a:buChar char="•"/>
            </a:pPr>
            <a:r>
              <a:rPr lang="en-GB" dirty="0"/>
              <a:t>Cyber Attack is any attempt to expose, alter, disable, destroy, steal or gain unauthorized access to or make unauthorized use of an other’s resources.</a:t>
            </a:r>
          </a:p>
          <a:p>
            <a:pPr marL="285750" indent="-285750">
              <a:buFont typeface="Arial" panose="020B0604020202020204" pitchFamily="34" charset="0"/>
              <a:buChar char="•"/>
            </a:pPr>
            <a:r>
              <a:rPr lang="en-GB" dirty="0"/>
              <a:t>Cyber Crimes likes Hacking, Piracy/intellectual Property crimes, identity thief and credit card fraud, malware( Virus, adware, spyware, Trojans, worms, ransomware, Bot) attacks and many more.</a:t>
            </a:r>
          </a:p>
          <a:p>
            <a:pPr marL="285750" indent="-285750">
              <a:buFont typeface="Arial" panose="020B0604020202020204" pitchFamily="34" charset="0"/>
              <a:buChar char="•"/>
            </a:pPr>
            <a:r>
              <a:rPr lang="en-GB" dirty="0"/>
              <a:t>Cyber Attacks like Malware/Ransomware attacks, Man-In-The Middle attack, DOS/DDOS  attacks, SQL injection,</a:t>
            </a:r>
          </a:p>
          <a:p>
            <a:pPr marL="285750" indent="-285750">
              <a:buFont typeface="Arial" panose="020B0604020202020204" pitchFamily="34" charset="0"/>
              <a:buChar char="•"/>
            </a:pPr>
            <a:r>
              <a:rPr lang="en-GB" dirty="0"/>
              <a:t>Zero-Day exploits, phishing, social engineering attacks, online scams/fraud, salami attacks(salami </a:t>
            </a:r>
            <a:r>
              <a:rPr lang="en-GB" dirty="0" err="1"/>
              <a:t>slicing:small</a:t>
            </a:r>
            <a:r>
              <a:rPr lang="en-GB" dirty="0"/>
              <a:t> attack which is part of big or larger attacks ), cyber defamation, email bombing, pornography and many others.</a:t>
            </a:r>
          </a:p>
          <a:p>
            <a:endParaRPr lang="en-GB" b="1" i="1" dirty="0"/>
          </a:p>
          <a:p>
            <a:r>
              <a:rPr lang="en-GB" b="1" i="1" dirty="0"/>
              <a:t>Note: The first cyber crime was reported in 1820. It was made against the workers who tried to destroy the physical infrastructures complaining their lost of job due to automated machine adapted by the French Cloth Industry.</a:t>
            </a:r>
            <a:endParaRPr lang="en-GB" dirty="0"/>
          </a:p>
          <a:p>
            <a:br>
              <a:rPr lang="en-GB" dirty="0"/>
            </a:br>
            <a:endParaRPr lang="en-GB" dirty="0"/>
          </a:p>
        </p:txBody>
      </p:sp>
    </p:spTree>
    <p:extLst>
      <p:ext uri="{BB962C8B-B14F-4D97-AF65-F5344CB8AC3E}">
        <p14:creationId xmlns:p14="http://schemas.microsoft.com/office/powerpoint/2010/main" val="45275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0706" y="163874"/>
            <a:ext cx="4383741" cy="369332"/>
          </a:xfrm>
          <a:prstGeom prst="rect">
            <a:avLst/>
          </a:prstGeom>
          <a:noFill/>
        </p:spPr>
        <p:txBody>
          <a:bodyPr wrap="square" rtlCol="0">
            <a:spAutoFit/>
          </a:bodyPr>
          <a:lstStyle/>
          <a:p>
            <a:pPr algn="ctr"/>
            <a:r>
              <a:rPr lang="en-GB" dirty="0"/>
              <a:t>Cyber Law</a:t>
            </a:r>
          </a:p>
        </p:txBody>
      </p:sp>
      <p:sp>
        <p:nvSpPr>
          <p:cNvPr id="3" name="TextBox 2"/>
          <p:cNvSpPr txBox="1"/>
          <p:nvPr/>
        </p:nvSpPr>
        <p:spPr>
          <a:xfrm>
            <a:off x="0" y="1154998"/>
            <a:ext cx="12192000" cy="2862322"/>
          </a:xfrm>
          <a:prstGeom prst="rect">
            <a:avLst/>
          </a:prstGeom>
          <a:noFill/>
        </p:spPr>
        <p:txBody>
          <a:bodyPr wrap="square" rtlCol="0">
            <a:spAutoFit/>
          </a:bodyPr>
          <a:lstStyle/>
          <a:p>
            <a:pPr marL="285750" indent="-285750">
              <a:buFont typeface="Arial" panose="020B0604020202020204" pitchFamily="34" charset="0"/>
              <a:buChar char="•"/>
            </a:pPr>
            <a:r>
              <a:rPr lang="en-GB" dirty="0"/>
              <a:t>Cyber law is the law that includes a variety of issues related to the internet and other communication technology, including intellectual property, privacy, freedom of expression, and jurisdiction. </a:t>
            </a:r>
          </a:p>
          <a:p>
            <a:pPr marL="285750" indent="-285750">
              <a:buFont typeface="Arial" panose="020B0604020202020204" pitchFamily="34" charset="0"/>
              <a:buChar char="•"/>
            </a:pPr>
            <a:r>
              <a:rPr lang="en-GB" dirty="0"/>
              <a:t>The Cyber law governs the legal issues of cyberspace.</a:t>
            </a:r>
          </a:p>
          <a:p>
            <a:pPr marL="285750" indent="-285750">
              <a:buFont typeface="Arial" panose="020B0604020202020204" pitchFamily="34" charset="0"/>
              <a:buChar char="•"/>
            </a:pPr>
            <a:r>
              <a:rPr lang="en-GB" dirty="0"/>
              <a:t>Cyber Law is also knows as Internet Law.</a:t>
            </a:r>
          </a:p>
          <a:p>
            <a:pPr marL="285750" indent="-285750">
              <a:buFont typeface="Arial" panose="020B0604020202020204" pitchFamily="34" charset="0"/>
              <a:buChar char="•"/>
            </a:pPr>
            <a:r>
              <a:rPr lang="en-GB" dirty="0"/>
              <a:t> Prevent or reduce large scale damage from cybercriminal activities by protecting information access, privacy, communications, intellectual property (IP) and freedom of speech related to the use of the Internet, websites, email, computers, cell phones, software and hardware, such as data storage devices.</a:t>
            </a:r>
          </a:p>
          <a:p>
            <a:pPr marL="285750" indent="-285750">
              <a:buFont typeface="Arial" panose="020B0604020202020204" pitchFamily="34" charset="0"/>
              <a:buChar char="•"/>
            </a:pPr>
            <a:r>
              <a:rPr lang="en-GB" dirty="0"/>
              <a:t>The regulation of information technology, through computing and the internet evolved out of the development of the first publicly funded networks, such as ARPANET and NSFNET in the United States or JANET in the United Kingdom</a:t>
            </a:r>
          </a:p>
          <a:p>
            <a:pPr marL="285750" indent="-285750">
              <a:buFont typeface="Arial" panose="020B0604020202020204" pitchFamily="34" charset="0"/>
              <a:buChar char="•"/>
            </a:pPr>
            <a:endParaRPr lang="en-GB" dirty="0"/>
          </a:p>
        </p:txBody>
      </p:sp>
      <p:sp>
        <p:nvSpPr>
          <p:cNvPr id="5" name="TextBox 4"/>
          <p:cNvSpPr txBox="1"/>
          <p:nvPr/>
        </p:nvSpPr>
        <p:spPr>
          <a:xfrm>
            <a:off x="97865" y="4017320"/>
            <a:ext cx="7583424" cy="2031325"/>
          </a:xfrm>
          <a:prstGeom prst="rect">
            <a:avLst/>
          </a:prstGeom>
          <a:noFill/>
        </p:spPr>
        <p:txBody>
          <a:bodyPr wrap="square" rtlCol="0">
            <a:spAutoFit/>
          </a:bodyPr>
          <a:lstStyle/>
          <a:p>
            <a:pPr marL="285750" indent="-285750">
              <a:buFont typeface="Arial" panose="020B0604020202020204" pitchFamily="34" charset="0"/>
              <a:buChar char="•"/>
            </a:pPr>
            <a:r>
              <a:rPr lang="en-GB" b="1" dirty="0"/>
              <a:t>Intellectual property (IP) </a:t>
            </a:r>
            <a:r>
              <a:rPr lang="en-GB" dirty="0"/>
              <a:t>refers to creations of the mind, such as inventions; literary and artistic works; designs; and symbols, names and images used in commerce.</a:t>
            </a:r>
          </a:p>
          <a:p>
            <a:pPr marL="285750" indent="-285750">
              <a:buFont typeface="Arial" panose="020B0604020202020204" pitchFamily="34" charset="0"/>
              <a:buChar char="•"/>
            </a:pPr>
            <a:r>
              <a:rPr lang="en-GB" b="1" dirty="0"/>
              <a:t>Copyright Law </a:t>
            </a:r>
            <a:r>
              <a:rPr lang="en-GB" dirty="0"/>
              <a:t>is the main form of Intellectual Property cyber law.</a:t>
            </a:r>
            <a:br>
              <a:rPr lang="en-GB" dirty="0"/>
            </a:br>
            <a:r>
              <a:rPr lang="en-GB" dirty="0"/>
              <a:t> It provides protection to almost any piece of IP you can transmit over the internet. This can include books, music, movies, blogs, and much more related to   wide range of creative, intellectual, or artistic forms, or  works.</a:t>
            </a:r>
          </a:p>
        </p:txBody>
      </p:sp>
      <p:pic>
        <p:nvPicPr>
          <p:cNvPr id="7" name="Picture 6"/>
          <p:cNvPicPr>
            <a:picLocks noChangeAspect="1"/>
          </p:cNvPicPr>
          <p:nvPr/>
        </p:nvPicPr>
        <p:blipFill>
          <a:blip r:embed="rId2"/>
          <a:stretch>
            <a:fillRect/>
          </a:stretch>
        </p:blipFill>
        <p:spPr>
          <a:xfrm>
            <a:off x="8681085" y="4906708"/>
            <a:ext cx="1047750" cy="1019175"/>
          </a:xfrm>
          <a:prstGeom prst="rect">
            <a:avLst/>
          </a:prstGeom>
        </p:spPr>
      </p:pic>
    </p:spTree>
    <p:extLst>
      <p:ext uri="{BB962C8B-B14F-4D97-AF65-F5344CB8AC3E}">
        <p14:creationId xmlns:p14="http://schemas.microsoft.com/office/powerpoint/2010/main" val="4194663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990" y="1493062"/>
            <a:ext cx="7961376" cy="1754326"/>
          </a:xfrm>
          <a:prstGeom prst="rect">
            <a:avLst/>
          </a:prstGeom>
          <a:noFill/>
        </p:spPr>
        <p:txBody>
          <a:bodyPr wrap="square" rtlCol="0">
            <a:spAutoFit/>
          </a:bodyPr>
          <a:lstStyle/>
          <a:p>
            <a:pPr marL="285750" indent="-285750">
              <a:buFont typeface="Arial" panose="020B0604020202020204" pitchFamily="34" charset="0"/>
              <a:buChar char="•"/>
            </a:pPr>
            <a:r>
              <a:rPr lang="en-GB" b="1" dirty="0"/>
              <a:t>Trademarks/Service Marks Law </a:t>
            </a:r>
            <a:r>
              <a:rPr lang="en-GB" dirty="0"/>
              <a:t> are used to recognized the domain name, recognizable design/sign to distinguish services/products.</a:t>
            </a:r>
            <a:br>
              <a:rPr lang="en-GB" dirty="0"/>
            </a:br>
            <a:r>
              <a:rPr lang="en-GB" dirty="0"/>
              <a:t>A trademark is a recognizable sign, design or expression which distinguishes products or services of a particular trader from the similar products or services of other traders.</a:t>
            </a:r>
          </a:p>
          <a:p>
            <a:r>
              <a:rPr lang="en-GB" dirty="0"/>
              <a:t> </a:t>
            </a:r>
          </a:p>
        </p:txBody>
      </p:sp>
      <p:pic>
        <p:nvPicPr>
          <p:cNvPr id="4" name="Picture 3"/>
          <p:cNvPicPr>
            <a:picLocks noChangeAspect="1"/>
          </p:cNvPicPr>
          <p:nvPr/>
        </p:nvPicPr>
        <p:blipFill>
          <a:blip r:embed="rId2"/>
          <a:stretch>
            <a:fillRect/>
          </a:stretch>
        </p:blipFill>
        <p:spPr>
          <a:xfrm>
            <a:off x="8659563" y="1941600"/>
            <a:ext cx="857250" cy="857250"/>
          </a:xfrm>
          <a:prstGeom prst="rect">
            <a:avLst/>
          </a:prstGeom>
        </p:spPr>
      </p:pic>
      <p:pic>
        <p:nvPicPr>
          <p:cNvPr id="5" name="Picture 4"/>
          <p:cNvPicPr>
            <a:picLocks noChangeAspect="1"/>
          </p:cNvPicPr>
          <p:nvPr/>
        </p:nvPicPr>
        <p:blipFill>
          <a:blip r:embed="rId3"/>
          <a:stretch>
            <a:fillRect/>
          </a:stretch>
        </p:blipFill>
        <p:spPr>
          <a:xfrm>
            <a:off x="10280307" y="1941600"/>
            <a:ext cx="800100" cy="857250"/>
          </a:xfrm>
          <a:prstGeom prst="rect">
            <a:avLst/>
          </a:prstGeom>
        </p:spPr>
      </p:pic>
      <p:sp>
        <p:nvSpPr>
          <p:cNvPr id="7" name="TextBox 6"/>
          <p:cNvSpPr txBox="1"/>
          <p:nvPr/>
        </p:nvSpPr>
        <p:spPr>
          <a:xfrm>
            <a:off x="388990" y="3336979"/>
            <a:ext cx="11350752" cy="1200329"/>
          </a:xfrm>
          <a:prstGeom prst="rect">
            <a:avLst/>
          </a:prstGeom>
          <a:noFill/>
        </p:spPr>
        <p:txBody>
          <a:bodyPr wrap="square" rtlCol="0">
            <a:spAutoFit/>
          </a:bodyPr>
          <a:lstStyle/>
          <a:p>
            <a:pPr marL="285750" indent="-285750">
              <a:buFont typeface="Arial" panose="020B0604020202020204" pitchFamily="34" charset="0"/>
              <a:buChar char="•"/>
            </a:pPr>
            <a:r>
              <a:rPr lang="en-GB" b="1" dirty="0"/>
              <a:t>Trade Secret </a:t>
            </a:r>
            <a:r>
              <a:rPr lang="en-GB" dirty="0"/>
              <a:t> is any information about a business that could give a competitive advantage to another person or business and is not generally known or easily obtainable by others which can include confidential manufacturing, industrial, or commercial information.</a:t>
            </a:r>
            <a:endParaRPr lang="en-GB" b="1" dirty="0"/>
          </a:p>
          <a:p>
            <a:endParaRPr lang="en-GB" dirty="0"/>
          </a:p>
        </p:txBody>
      </p:sp>
      <p:sp>
        <p:nvSpPr>
          <p:cNvPr id="8" name="TextBox 7"/>
          <p:cNvSpPr txBox="1"/>
          <p:nvPr/>
        </p:nvSpPr>
        <p:spPr>
          <a:xfrm>
            <a:off x="388990" y="4626899"/>
            <a:ext cx="10948416" cy="923330"/>
          </a:xfrm>
          <a:prstGeom prst="rect">
            <a:avLst/>
          </a:prstGeom>
          <a:noFill/>
        </p:spPr>
        <p:txBody>
          <a:bodyPr wrap="square" rtlCol="0">
            <a:spAutoFit/>
          </a:bodyPr>
          <a:lstStyle/>
          <a:p>
            <a:pPr marL="285750" indent="-285750">
              <a:buFont typeface="Arial" panose="020B0604020202020204" pitchFamily="34" charset="0"/>
              <a:buChar char="•"/>
            </a:pPr>
            <a:r>
              <a:rPr lang="en-GB" b="1" dirty="0"/>
              <a:t>Privacy law</a:t>
            </a:r>
            <a:r>
              <a:rPr lang="en-GB" dirty="0"/>
              <a:t> refers to the laws that deal with the regulating, storing, and using of personally identifiable information of individuals, which can be collected by governments, public or private organizations, or other individuals.</a:t>
            </a:r>
          </a:p>
        </p:txBody>
      </p:sp>
      <p:sp>
        <p:nvSpPr>
          <p:cNvPr id="3" name="Rectangle 2">
            <a:extLst>
              <a:ext uri="{FF2B5EF4-FFF2-40B4-BE49-F238E27FC236}">
                <a16:creationId xmlns:a16="http://schemas.microsoft.com/office/drawing/2014/main" id="{05F7EC2F-0F19-4B89-B44E-AD6C5D0E7C36}"/>
              </a:ext>
            </a:extLst>
          </p:cNvPr>
          <p:cNvSpPr/>
          <p:nvPr/>
        </p:nvSpPr>
        <p:spPr>
          <a:xfrm>
            <a:off x="388989" y="455428"/>
            <a:ext cx="7961375" cy="646331"/>
          </a:xfrm>
          <a:prstGeom prst="rect">
            <a:avLst/>
          </a:prstGeom>
        </p:spPr>
        <p:txBody>
          <a:bodyPr wrap="square">
            <a:spAutoFit/>
          </a:bodyPr>
          <a:lstStyle/>
          <a:p>
            <a:pPr marL="285750" indent="-285750">
              <a:buFont typeface="Arial" panose="020B0604020202020204" pitchFamily="34" charset="0"/>
              <a:buChar char="•"/>
            </a:pPr>
            <a:r>
              <a:rPr lang="en-GB" b="1" dirty="0"/>
              <a:t>Patents Law </a:t>
            </a:r>
            <a:r>
              <a:rPr lang="en-GB" dirty="0"/>
              <a:t>are use to protect an invention. It helps to protect the new software/ideas and the new business methods.</a:t>
            </a:r>
          </a:p>
        </p:txBody>
      </p:sp>
    </p:spTree>
    <p:extLst>
      <p:ext uri="{BB962C8B-B14F-4D97-AF65-F5344CB8AC3E}">
        <p14:creationId xmlns:p14="http://schemas.microsoft.com/office/powerpoint/2010/main" val="271835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5680" y="772160"/>
            <a:ext cx="10168128" cy="2308324"/>
          </a:xfrm>
          <a:prstGeom prst="rect">
            <a:avLst/>
          </a:prstGeom>
          <a:noFill/>
        </p:spPr>
        <p:txBody>
          <a:bodyPr wrap="square" rtlCol="0">
            <a:spAutoFit/>
          </a:bodyPr>
          <a:lstStyle/>
          <a:p>
            <a:pPr marL="285750" indent="-285750">
              <a:buFont typeface="Arial" panose="020B0604020202020204" pitchFamily="34" charset="0"/>
              <a:buChar char="•"/>
            </a:pPr>
            <a:r>
              <a:rPr lang="en-GB" dirty="0"/>
              <a:t>Violation of any intellectual property law cause the </a:t>
            </a:r>
            <a:r>
              <a:rPr lang="en-GB" b="1" dirty="0"/>
              <a:t>infringement</a:t>
            </a:r>
            <a:r>
              <a:rPr lang="en-GB" dirty="0"/>
              <a:t> of the law</a:t>
            </a:r>
          </a:p>
          <a:p>
            <a:pPr marL="285750" indent="-285750">
              <a:buFont typeface="Arial" panose="020B0604020202020204" pitchFamily="34" charset="0"/>
              <a:buChar char="•"/>
            </a:pPr>
            <a:r>
              <a:rPr lang="en-GB" dirty="0"/>
              <a:t>For Example: Copyright infringement is when a person breaks the rules of copyright by using another person's work without their permission and it is a crime whether it is done knowingly or unknowingly or by mistake We can see this in practically  like YouTube copyright infringement cause you tuber to pay money or( block their  account or legal case ) to content creator or copyright holder of the content</a:t>
            </a:r>
          </a:p>
          <a:p>
            <a:pPr marL="285750" indent="-285750">
              <a:buFont typeface="Arial" panose="020B0604020202020204" pitchFamily="34" charset="0"/>
              <a:buChar char="•"/>
            </a:pPr>
            <a:r>
              <a:rPr lang="en-GB" dirty="0"/>
              <a:t>People often use the term </a:t>
            </a:r>
            <a:r>
              <a:rPr lang="en-GB" b="1" dirty="0"/>
              <a:t>Fair Use </a:t>
            </a:r>
            <a:r>
              <a:rPr lang="en-GB" dirty="0"/>
              <a:t>or </a:t>
            </a:r>
            <a:r>
              <a:rPr lang="en-GB" b="1" dirty="0"/>
              <a:t>Disclaimer</a:t>
            </a:r>
            <a:r>
              <a:rPr lang="en-GB" dirty="0"/>
              <a:t> to safeguard themselves from being illegal or infringement of law.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39425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95834" y="405631"/>
            <a:ext cx="7900416" cy="646331"/>
          </a:xfrm>
          <a:prstGeom prst="rect">
            <a:avLst/>
          </a:prstGeom>
          <a:noFill/>
        </p:spPr>
        <p:txBody>
          <a:bodyPr wrap="square" rtlCol="0">
            <a:spAutoFit/>
          </a:bodyPr>
          <a:lstStyle/>
          <a:p>
            <a:pPr algn="ctr"/>
            <a:r>
              <a:rPr lang="en-GB" dirty="0"/>
              <a:t>Technology uses by the Law to Protect the intellectual Property</a:t>
            </a:r>
          </a:p>
          <a:p>
            <a:pPr algn="ctr"/>
            <a:endParaRPr lang="en-GB" dirty="0"/>
          </a:p>
        </p:txBody>
      </p:sp>
      <p:sp>
        <p:nvSpPr>
          <p:cNvPr id="4" name="TextBox 3"/>
          <p:cNvSpPr txBox="1"/>
          <p:nvPr/>
        </p:nvSpPr>
        <p:spPr>
          <a:xfrm>
            <a:off x="1061693" y="1258412"/>
            <a:ext cx="10558272" cy="1754326"/>
          </a:xfrm>
          <a:prstGeom prst="rect">
            <a:avLst/>
          </a:prstGeom>
          <a:noFill/>
        </p:spPr>
        <p:txBody>
          <a:bodyPr wrap="square" rtlCol="0">
            <a:spAutoFit/>
          </a:bodyPr>
          <a:lstStyle/>
          <a:p>
            <a:pPr marL="285750" indent="-285750">
              <a:buFont typeface="Arial" panose="020B0604020202020204" pitchFamily="34" charset="0"/>
              <a:buChar char="•"/>
            </a:pPr>
            <a:r>
              <a:rPr lang="en-GB" b="1" dirty="0"/>
              <a:t>Encryption and digital signature System </a:t>
            </a:r>
            <a:r>
              <a:rPr lang="en-GB" dirty="0"/>
              <a:t>to ensure that only the authorized person can have full control over the information.</a:t>
            </a:r>
          </a:p>
          <a:p>
            <a:pPr marL="285750" indent="-285750">
              <a:buFont typeface="Arial" panose="020B0604020202020204" pitchFamily="34" charset="0"/>
              <a:buChar char="•"/>
            </a:pPr>
            <a:r>
              <a:rPr lang="en-GB" dirty="0"/>
              <a:t>Integrity and authenticity of information is maintained by using the pair key system(public-private key)</a:t>
            </a:r>
          </a:p>
          <a:p>
            <a:pPr marL="285750" indent="-285750">
              <a:buFont typeface="Arial" panose="020B0604020202020204" pitchFamily="34" charset="0"/>
              <a:buChar char="•"/>
            </a:pPr>
            <a:r>
              <a:rPr lang="en-US" dirty="0"/>
              <a:t>Digital signature allows records for Electronic Data Interface (EDI) in various e-sectors for the data transformation, such as email, e-business, e-banking, etc.</a:t>
            </a:r>
            <a:endParaRPr lang="en-GB" dirty="0"/>
          </a:p>
          <a:p>
            <a:pPr marL="285750" indent="-285750">
              <a:buFont typeface="Arial" panose="020B0604020202020204" pitchFamily="34" charset="0"/>
              <a:buChar char="•"/>
            </a:pPr>
            <a:r>
              <a:rPr lang="en-GB" dirty="0"/>
              <a:t> </a:t>
            </a:r>
            <a:r>
              <a:rPr lang="en-GB" b="1" dirty="0"/>
              <a:t>Different Hashing algorithm </a:t>
            </a:r>
            <a:r>
              <a:rPr lang="en-GB" dirty="0"/>
              <a:t>and encryption mechanism  are use to generated the digital signature.</a:t>
            </a:r>
          </a:p>
        </p:txBody>
      </p:sp>
    </p:spTree>
    <p:extLst>
      <p:ext uri="{BB962C8B-B14F-4D97-AF65-F5344CB8AC3E}">
        <p14:creationId xmlns:p14="http://schemas.microsoft.com/office/powerpoint/2010/main" val="819815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628</TotalTime>
  <Words>2262</Words>
  <Application>Microsoft Office PowerPoint</Application>
  <PresentationFormat>Widescreen</PresentationFormat>
  <Paragraphs>177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Courier New</vt:lpstr>
      <vt:lpstr>Gill Sans MT</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 angus</dc:creator>
  <cp:lastModifiedBy>shiva angus</cp:lastModifiedBy>
  <cp:revision>86</cp:revision>
  <dcterms:created xsi:type="dcterms:W3CDTF">2019-03-30T03:15:35Z</dcterms:created>
  <dcterms:modified xsi:type="dcterms:W3CDTF">2019-04-04T08:31:30Z</dcterms:modified>
</cp:coreProperties>
</file>