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us Wylie" initials="AW" lastIdx="1" clrIdx="0">
    <p:extLst>
      <p:ext uri="{19B8F6BF-5375-455C-9EA6-DF929625EA0E}">
        <p15:presenceInfo xmlns:p15="http://schemas.microsoft.com/office/powerpoint/2012/main" userId="1da3ffc2cfc938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CD90-3003-4A84-97B9-F474D028E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BB194-9DC4-43E3-B5C0-D905DFA3C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280B-7BAC-49AC-8239-71FB1938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FFF3-CDC6-4B8E-AB05-46163BC695D0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30FCC-260C-4408-BC42-F223CBC2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D19E8-A3F9-411B-B770-0C73CA42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81F0-7D9E-4220-AB6E-188073CC6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13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B9CD-E416-435D-A8C2-9A75A012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E0CDF-0250-43BF-B5A2-A6B9931DB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3ABC9-2853-4F40-8953-23749D18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FFF3-CDC6-4B8E-AB05-46163BC695D0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BF623-149A-4359-945A-40B2CF52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9F01C-481D-48B0-95F6-7E147A41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81F0-7D9E-4220-AB6E-188073CC6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42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29E1E5-7A9C-4781-86EE-4D9830269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8ED01-F57A-4C58-AF2C-E552AE185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BC44B-4BCD-4425-99A7-75E6EF0A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FFF3-CDC6-4B8E-AB05-46163BC695D0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CDB00-C89F-46D1-8EAC-91806896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4FF1A-3F38-43AF-BFD4-EDEAB8ED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81F0-7D9E-4220-AB6E-188073CC6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52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645E-ACD3-45A2-A38E-ABA99F39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2C0CF-97A2-4410-A28F-1D87B66D6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2745F-9FA2-428E-9FCD-8B5FB254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FFF3-CDC6-4B8E-AB05-46163BC695D0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4573B-DA4B-4B62-9AA2-371B49EE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F3ADA-7ED7-4396-9766-A850CCC7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81F0-7D9E-4220-AB6E-188073CC6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42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3C26-9D5F-4C37-AD62-DECAACA9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4218F-8037-44F6-9D26-33178C22E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7D99-84F7-4B7E-A2A4-955AAE05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FFF3-CDC6-4B8E-AB05-46163BC695D0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EDEEE-F0C9-465C-86A9-FDF3A9328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D479-EBC9-4697-9370-645AAAE2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81F0-7D9E-4220-AB6E-188073CC6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41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B46B-D069-4E17-8D37-F6517DA9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D853D-7DBE-4D30-82B5-6E907D1F8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5CB6B-6605-457C-885F-AFF927614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9F523-060D-449F-B07D-40279FA5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FFF3-CDC6-4B8E-AB05-46163BC695D0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C4BAB-2C80-4DA7-A0F9-E333CA38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41863-669B-482B-B3BA-25DAA2CA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81F0-7D9E-4220-AB6E-188073CC6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67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EB0C-B016-4C45-B240-071FC6C5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B2F82-40CC-46FA-92D6-6AB8C48BD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100C4-2BAF-4DE7-9001-78354CC0F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703B5-E482-4791-8F28-59DEE1DAC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B90A7-E22B-46FE-A5C1-72C9776B4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98D38-8300-45E0-BC36-23C6B09E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FFF3-CDC6-4B8E-AB05-46163BC695D0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A39F1-B2C0-4063-8FC4-631F4A12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680DC-1A28-460F-8259-33DE797B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81F0-7D9E-4220-AB6E-188073CC6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92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3376-14E9-434C-B43C-2BCCAFD0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8FABF-C80F-4122-8CE3-6A6B7B07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FFF3-CDC6-4B8E-AB05-46163BC695D0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236CB-936E-4ECA-9B0E-1E36F9F9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7BF88-FD71-41F7-8145-BB3EDD0D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81F0-7D9E-4220-AB6E-188073CC6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44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9A119-0780-448C-95F5-37EE469E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FFF3-CDC6-4B8E-AB05-46163BC695D0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2C553-301D-4AB0-B25B-0B493371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BC50F-32A5-41A1-912B-D3BC8B8B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81F0-7D9E-4220-AB6E-188073CC6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36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A614-764C-4045-B454-75229255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1C60D-129B-4484-8080-E16091BA9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743A4-084D-4D8C-B23B-A9BDCEDBC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18BA5-2315-472A-9C20-E15B2F5D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FFF3-CDC6-4B8E-AB05-46163BC695D0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AE332-AB00-4291-8A59-21CBACF4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9E1CA-10C0-4404-8C22-4216593F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81F0-7D9E-4220-AB6E-188073CC6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35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0E55-152A-4AAD-9149-18ABDCA5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C6C7A-7CF7-421A-B6F9-A5545045F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CEEA0-6C25-4787-BF58-1134889F4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4F189-9BC3-4F9C-921F-42140947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FFF3-CDC6-4B8E-AB05-46163BC695D0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629FF-5E04-4365-8FA4-AE16E6B9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525E-8D2E-434B-A4BE-AAA23CE1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81F0-7D9E-4220-AB6E-188073CC6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5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BAB87-D633-40ED-9624-71E93D32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94C8E-FB82-4E62-A87E-AA0C37E0F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FE5C5-593D-40EC-972A-2A2CE2F60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FFF3-CDC6-4B8E-AB05-46163BC695D0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E86E0-349C-4670-89F4-F5B530EC0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A285E-7A0D-43C0-95ED-F969E3C32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081F0-7D9E-4220-AB6E-188073CC6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83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is.iaea.org/collection/NCLCollectionStore/_Public/28/071/28071477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5A43-006A-4C0A-8A82-DE71B3EBE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Laser Flash Analysis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BBE52-FDEB-4AAC-AF20-AD5D76BC1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A. Wylie</a:t>
            </a:r>
          </a:p>
        </p:txBody>
      </p:sp>
    </p:spTree>
    <p:extLst>
      <p:ext uri="{BB962C8B-B14F-4D97-AF65-F5344CB8AC3E}">
        <p14:creationId xmlns:p14="http://schemas.microsoft.com/office/powerpoint/2010/main" val="428647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D121-EDBD-488F-9E8F-4CA05B74D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823" y="497633"/>
            <a:ext cx="10515600" cy="537453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reference data for Eurofer to which TGS can be compared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Netzsch LFA 427 laser flash apparatus/pyrometer performed by Andy Wallwork [andrew.wallwork@manchester.ac.uk]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ranged from RT to 700°C (intended operating temp is 450-750 °C)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Billet 6 mm diameter, 2 mm thickness cut using EDM &amp; carbon-coated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C32B5B-556A-4B7B-8A6D-1AB4D85990A8}"/>
              </a:ext>
            </a:extLst>
          </p:cNvPr>
          <p:cNvGrpSpPr/>
          <p:nvPr/>
        </p:nvGrpSpPr>
        <p:grpSpPr>
          <a:xfrm>
            <a:off x="1594206" y="3817676"/>
            <a:ext cx="3163074" cy="1530222"/>
            <a:chOff x="1791479" y="4385388"/>
            <a:chExt cx="3163074" cy="1530222"/>
          </a:xfrm>
        </p:grpSpPr>
        <p:sp>
          <p:nvSpPr>
            <p:cNvPr id="4" name="Flowchart: Direct Access Storage 3">
              <a:extLst>
                <a:ext uri="{FF2B5EF4-FFF2-40B4-BE49-F238E27FC236}">
                  <a16:creationId xmlns:a16="http://schemas.microsoft.com/office/drawing/2014/main" id="{2464A3AD-218D-46FC-B0B8-0FEFBB133C15}"/>
                </a:ext>
              </a:extLst>
            </p:cNvPr>
            <p:cNvSpPr/>
            <p:nvPr/>
          </p:nvSpPr>
          <p:spPr>
            <a:xfrm rot="16200000">
              <a:off x="2344342" y="4210463"/>
              <a:ext cx="1152284" cy="2258010"/>
            </a:xfrm>
            <a:prstGeom prst="flowChartMagneticDrum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FB08D38-BB59-46E5-AF29-5D0E05E76EE9}"/>
                </a:ext>
              </a:extLst>
            </p:cNvPr>
            <p:cNvCxnSpPr/>
            <p:nvPr/>
          </p:nvCxnSpPr>
          <p:spPr>
            <a:xfrm>
              <a:off x="1791479" y="4683967"/>
              <a:ext cx="225801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5930F3F-C978-436F-8992-E9CA8781D36B}"/>
                </a:ext>
              </a:extLst>
            </p:cNvPr>
            <p:cNvCxnSpPr/>
            <p:nvPr/>
          </p:nvCxnSpPr>
          <p:spPr>
            <a:xfrm>
              <a:off x="4170784" y="4945224"/>
              <a:ext cx="0" cy="75578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329539-6F4A-41C8-9D84-FD692F24DD2A}"/>
                </a:ext>
              </a:extLst>
            </p:cNvPr>
            <p:cNvSpPr txBox="1"/>
            <p:nvPr/>
          </p:nvSpPr>
          <p:spPr>
            <a:xfrm>
              <a:off x="2575247" y="4385388"/>
              <a:ext cx="793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 mm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875B27-0B99-4F4C-8CAA-A266F420445A}"/>
                </a:ext>
              </a:extLst>
            </p:cNvPr>
            <p:cNvSpPr txBox="1"/>
            <p:nvPr/>
          </p:nvSpPr>
          <p:spPr>
            <a:xfrm>
              <a:off x="4161451" y="5138448"/>
              <a:ext cx="793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mm</a:t>
              </a:r>
            </a:p>
          </p:txBody>
        </p:sp>
      </p:grpSp>
      <p:pic>
        <p:nvPicPr>
          <p:cNvPr id="15" name="Picture 14" descr="A picture containing cup, indoor, tableware, container&#10;&#10;Description automatically generated">
            <a:extLst>
              <a:ext uri="{FF2B5EF4-FFF2-40B4-BE49-F238E27FC236}">
                <a16:creationId xmlns:a16="http://schemas.microsoft.com/office/drawing/2014/main" id="{6C3ECC7D-0B96-46BE-83AC-38CB0934B0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7" t="12653" r="14830" b="6667"/>
          <a:stretch/>
        </p:blipFill>
        <p:spPr>
          <a:xfrm>
            <a:off x="6017623" y="3184898"/>
            <a:ext cx="3805726" cy="31257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81FB10-3223-408A-B1F6-6C55E43DA721}"/>
              </a:ext>
            </a:extLst>
          </p:cNvPr>
          <p:cNvSpPr txBox="1"/>
          <p:nvPr/>
        </p:nvSpPr>
        <p:spPr>
          <a:xfrm>
            <a:off x="5006276" y="4378444"/>
            <a:ext cx="98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Pre-LFA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65DE9F-39B9-486A-AACF-4EE407680219}"/>
              </a:ext>
            </a:extLst>
          </p:cNvPr>
          <p:cNvSpPr txBox="1"/>
          <p:nvPr/>
        </p:nvSpPr>
        <p:spPr>
          <a:xfrm>
            <a:off x="9944644" y="4369886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Post-LFA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(carbon coated)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2CDB7B-6464-4419-B547-0AD3670D9F3C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492184" y="4472523"/>
            <a:ext cx="1452460" cy="220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46CFB6-CD9E-4452-B80B-1D4E9FB4077D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994560" y="4472524"/>
            <a:ext cx="1265983" cy="905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70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A451D45-A0DF-440E-82CB-72DF55488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9971"/>
            <a:ext cx="12192000" cy="6096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32882B-0216-4793-B6A3-D1CAC78F9DD2}"/>
              </a:ext>
            </a:extLst>
          </p:cNvPr>
          <p:cNvSpPr txBox="1"/>
          <p:nvPr/>
        </p:nvSpPr>
        <p:spPr>
          <a:xfrm>
            <a:off x="3012232" y="378672"/>
            <a:ext cx="616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Eurofer and Eurofer Weld LFA Thermal Diffusivity RT – 750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°C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90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F30B01-3375-4C96-81E4-30765BCFF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4" y="642258"/>
            <a:ext cx="12192000" cy="609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4C6300-0AF7-4E04-8E8B-D9D0D6621D52}"/>
              </a:ext>
            </a:extLst>
          </p:cNvPr>
          <p:cNvSpPr txBox="1"/>
          <p:nvPr/>
        </p:nvSpPr>
        <p:spPr>
          <a:xfrm>
            <a:off x="2378528" y="272926"/>
            <a:ext cx="784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Iron Ion 5MeV Irradiated Eurofer TGS Thermal Diffusivity Study, RT [MIT 2019]</a:t>
            </a:r>
          </a:p>
        </p:txBody>
      </p:sp>
    </p:spTree>
    <p:extLst>
      <p:ext uri="{BB962C8B-B14F-4D97-AF65-F5344CB8AC3E}">
        <p14:creationId xmlns:p14="http://schemas.microsoft.com/office/powerpoint/2010/main" val="205152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6408451-3EF8-4B57-9C81-D5E793BB4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02" y="1562003"/>
            <a:ext cx="10874994" cy="3733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742724-A235-4F47-992B-47E5E4AA56C4}"/>
              </a:ext>
            </a:extLst>
          </p:cNvPr>
          <p:cNvSpPr txBox="1"/>
          <p:nvPr/>
        </p:nvSpPr>
        <p:spPr>
          <a:xfrm>
            <a:off x="2514599" y="1192671"/>
            <a:ext cx="716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Eurofer Weld TGS Thermal Diffusivity Map [collab. with M. Reza, Oxford]</a:t>
            </a:r>
          </a:p>
        </p:txBody>
      </p:sp>
    </p:spTree>
    <p:extLst>
      <p:ext uri="{BB962C8B-B14F-4D97-AF65-F5344CB8AC3E}">
        <p14:creationId xmlns:p14="http://schemas.microsoft.com/office/powerpoint/2010/main" val="362953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BE6AB3-2FFF-4CBF-881C-5DA86A5BB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032167"/>
              </p:ext>
            </p:extLst>
          </p:nvPr>
        </p:nvGraphicFramePr>
        <p:xfrm>
          <a:off x="1776185" y="40601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44264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36333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77883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Eurofer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Eurofer Weld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6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LFA [Manchester]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8.57(5)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7.46(14)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02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TGS [MIT]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10.9(8)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2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TGS [Oxford]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44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LFA [Mergia et al. (2008)]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552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579CB4-32BB-4525-8315-D9273270C9BB}"/>
              </a:ext>
            </a:extLst>
          </p:cNvPr>
          <p:cNvSpPr txBox="1"/>
          <p:nvPr/>
        </p:nvSpPr>
        <p:spPr>
          <a:xfrm>
            <a:off x="3386175" y="0"/>
            <a:ext cx="510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Temp Thermal Diffusivity of Eurofer [mm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4ED330-A1C0-4C06-BF01-CD31BBDD8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257" y="2260218"/>
            <a:ext cx="5823857" cy="45977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4EF914-DA60-4A0E-BA41-BB594AE2A642}"/>
              </a:ext>
            </a:extLst>
          </p:cNvPr>
          <p:cNvSpPr txBox="1"/>
          <p:nvPr/>
        </p:nvSpPr>
        <p:spPr>
          <a:xfrm>
            <a:off x="8752114" y="6305006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[Mergia et al. (2008)]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0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9E42072-566C-4C34-B5B4-B26DEAC3F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32882B-0216-4793-B6A3-D1CAC78F9DD2}"/>
              </a:ext>
            </a:extLst>
          </p:cNvPr>
          <p:cNvSpPr txBox="1"/>
          <p:nvPr/>
        </p:nvSpPr>
        <p:spPr>
          <a:xfrm>
            <a:off x="3012232" y="378672"/>
            <a:ext cx="616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Eurofer and Eurofer Weld LFA Thermal Diffusivity RT – 750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°C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B97828A-D3EC-4D35-9F03-AC47675C0F78}"/>
              </a:ext>
            </a:extLst>
          </p:cNvPr>
          <p:cNvSpPr/>
          <p:nvPr/>
        </p:nvSpPr>
        <p:spPr>
          <a:xfrm>
            <a:off x="10946167" y="4749554"/>
            <a:ext cx="355106" cy="319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7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816624-9964-40D2-A88F-24B1F939B256}"/>
              </a:ext>
            </a:extLst>
          </p:cNvPr>
          <p:cNvGrpSpPr/>
          <p:nvPr/>
        </p:nvGrpSpPr>
        <p:grpSpPr>
          <a:xfrm>
            <a:off x="896983" y="792478"/>
            <a:ext cx="5185339" cy="4993333"/>
            <a:chOff x="3081337" y="571500"/>
            <a:chExt cx="6573092" cy="61714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6B4918-C2B9-4342-850D-4E5DF09F0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1337" y="571500"/>
              <a:ext cx="6029325" cy="5715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5A002D-7C89-4DDC-8B34-50E13F4D0759}"/>
                </a:ext>
              </a:extLst>
            </p:cNvPr>
            <p:cNvSpPr txBox="1"/>
            <p:nvPr/>
          </p:nvSpPr>
          <p:spPr>
            <a:xfrm>
              <a:off x="7111973" y="6286500"/>
              <a:ext cx="2542456" cy="4564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[Foret et al. (2012)]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422DDD-76DA-4E4A-B444-447C91E14525}"/>
              </a:ext>
            </a:extLst>
          </p:cNvPr>
          <p:cNvGrpSpPr/>
          <p:nvPr/>
        </p:nvGrpSpPr>
        <p:grpSpPr>
          <a:xfrm>
            <a:off x="6965363" y="1227906"/>
            <a:ext cx="4147908" cy="3941207"/>
            <a:chOff x="6604500" y="269964"/>
            <a:chExt cx="4147908" cy="394120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00DB17E-9B04-4326-8093-FBC471AC6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4500" y="269964"/>
              <a:ext cx="4086225" cy="35718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725DE5-A219-4DEC-ABD7-562A0BE5294B}"/>
                </a:ext>
              </a:extLst>
            </p:cNvPr>
            <p:cNvSpPr txBox="1"/>
            <p:nvPr/>
          </p:nvSpPr>
          <p:spPr>
            <a:xfrm>
              <a:off x="8365280" y="3841839"/>
              <a:ext cx="2387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GB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Tavassoli</a:t>
              </a: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et al. (2004)]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D4B1E13-DD4A-45B7-948D-8A3D21AD7CAB}"/>
              </a:ext>
            </a:extLst>
          </p:cNvPr>
          <p:cNvSpPr txBox="1"/>
          <p:nvPr/>
        </p:nvSpPr>
        <p:spPr>
          <a:xfrm>
            <a:off x="8473440" y="982281"/>
            <a:ext cx="240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Heat Capacity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5239D7-E3E3-4C29-AF69-8F37054A3391}"/>
              </a:ext>
            </a:extLst>
          </p:cNvPr>
          <p:cNvSpPr txBox="1"/>
          <p:nvPr/>
        </p:nvSpPr>
        <p:spPr>
          <a:xfrm>
            <a:off x="1746068" y="6100356"/>
            <a:ext cx="869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Also see: </a:t>
            </a:r>
            <a:r>
              <a:rPr lang="en-GB" dirty="0">
                <a:hlinkClick r:id="rId4"/>
              </a:rPr>
              <a:t>https://inis.iaea.org/collection/NCLCollectionStore/_Public/28/071/28071477.pdf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706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226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Laser Flash Analysis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Flash Analysis Work</dc:title>
  <dc:creator>Angus Wylie</dc:creator>
  <cp:lastModifiedBy>Angus Wylie</cp:lastModifiedBy>
  <cp:revision>20</cp:revision>
  <dcterms:created xsi:type="dcterms:W3CDTF">2021-06-23T13:13:36Z</dcterms:created>
  <dcterms:modified xsi:type="dcterms:W3CDTF">2021-12-10T15:56:54Z</dcterms:modified>
</cp:coreProperties>
</file>