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4" r:id="rId5"/>
    <p:sldId id="267" r:id="rId6"/>
    <p:sldId id="265" r:id="rId7"/>
    <p:sldId id="259" r:id="rId8"/>
    <p:sldId id="271" r:id="rId9"/>
    <p:sldId id="270" r:id="rId10"/>
    <p:sldId id="266" r:id="rId11"/>
    <p:sldId id="269" r:id="rId12"/>
    <p:sldId id="27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98" autoAdjust="0"/>
  </p:normalViewPr>
  <p:slideViewPr>
    <p:cSldViewPr>
      <p:cViewPr varScale="1">
        <p:scale>
          <a:sx n="102" d="100"/>
          <a:sy n="102" d="100"/>
        </p:scale>
        <p:origin x="-6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1901950"/>
            <a:ext cx="7772400" cy="1622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3887114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91130"/>
            <a:ext cx="8229600" cy="3918803"/>
          </a:xfrm>
        </p:spPr>
        <p:txBody>
          <a:bodyPr/>
          <a:lstStyle>
            <a:lvl1pPr>
              <a:defRPr sz="2800">
                <a:solidFill>
                  <a:srgbClr val="018ACF"/>
                </a:solidFill>
              </a:defRPr>
            </a:lvl1pPr>
            <a:lvl2pPr>
              <a:defRPr>
                <a:solidFill>
                  <a:srgbClr val="018ACF"/>
                </a:solidFill>
              </a:defRPr>
            </a:lvl2pPr>
            <a:lvl3pPr>
              <a:defRPr>
                <a:solidFill>
                  <a:srgbClr val="018ACF"/>
                </a:solidFill>
              </a:defRPr>
            </a:lvl3pPr>
            <a:lvl4pPr>
              <a:defRPr>
                <a:solidFill>
                  <a:srgbClr val="018ACF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8AC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27208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190195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27208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190195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err="1" smtClean="0"/>
              <a:t>DDSAnalitics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dirty="0" smtClean="0"/>
              <a:t>Talent Management</a:t>
            </a:r>
            <a:br>
              <a:rPr lang="en-US" dirty="0" smtClean="0"/>
            </a:br>
            <a:r>
              <a:rPr lang="en-US" dirty="0" smtClean="0"/>
              <a:t>for a Changing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Employee Turnover</a:t>
            </a:r>
          </a:p>
          <a:p>
            <a:r>
              <a:rPr lang="en-US" sz="2000" dirty="0" smtClean="0"/>
              <a:t>Presenters: Amy, Andy, Richard &amp; Tom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Evaluation/Results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Cost of Turnover </a:t>
            </a:r>
            <a:r>
              <a:rPr lang="mr-IN" dirty="0" smtClean="0"/>
              <a:t>–</a:t>
            </a:r>
            <a:r>
              <a:rPr lang="en-US" dirty="0" smtClean="0"/>
              <a:t> Industry Average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596540"/>
            <a:ext cx="7016195" cy="32068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smtClean="0"/>
              <a:t>Entry level position </a:t>
            </a:r>
            <a:r>
              <a:rPr lang="mr-IN" dirty="0" smtClean="0"/>
              <a:t>–</a:t>
            </a:r>
            <a:r>
              <a:rPr lang="en-US" dirty="0" smtClean="0"/>
              <a:t> 16% of annual salary</a:t>
            </a:r>
          </a:p>
          <a:p>
            <a:pPr lvl="1"/>
            <a:r>
              <a:rPr lang="en-US" dirty="0"/>
              <a:t>$10 hourly wage = approx. $</a:t>
            </a:r>
            <a:r>
              <a:rPr lang="en-US" dirty="0" smtClean="0"/>
              <a:t>3,328</a:t>
            </a:r>
          </a:p>
          <a:p>
            <a:r>
              <a:rPr lang="en-US" dirty="0" smtClean="0"/>
              <a:t>Midrange position - 20% of annual salary</a:t>
            </a:r>
          </a:p>
          <a:p>
            <a:pPr lvl="1"/>
            <a:r>
              <a:rPr lang="en-US" dirty="0" smtClean="0"/>
              <a:t>$40k annual salary = approx. $8,000</a:t>
            </a:r>
          </a:p>
          <a:p>
            <a:r>
              <a:rPr lang="en-US" dirty="0" smtClean="0"/>
              <a:t>Highly educated positions </a:t>
            </a:r>
            <a:r>
              <a:rPr lang="mr-IN" dirty="0" smtClean="0"/>
              <a:t>–</a:t>
            </a:r>
            <a:r>
              <a:rPr lang="en-US" dirty="0" smtClean="0"/>
              <a:t> up to 213%</a:t>
            </a:r>
          </a:p>
          <a:p>
            <a:pPr lvl="1"/>
            <a:r>
              <a:rPr lang="en-US" dirty="0" smtClean="0"/>
              <a:t>$100k annual salary = approx. $213,000</a:t>
            </a:r>
          </a:p>
        </p:txBody>
      </p:sp>
    </p:spTree>
    <p:extLst>
      <p:ext uri="{BB962C8B-B14F-4D97-AF65-F5344CB8AC3E}">
        <p14:creationId xmlns:p14="http://schemas.microsoft.com/office/powerpoint/2010/main" val="310093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/>
              <a:t>Comparative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5" y="1291131"/>
            <a:ext cx="8695950" cy="916230"/>
          </a:xfrm>
        </p:spPr>
        <p:txBody>
          <a:bodyPr>
            <a:normAutofit/>
          </a:bodyPr>
          <a:lstStyle/>
          <a:p>
            <a:r>
              <a:rPr lang="en-US" dirty="0" smtClean="0"/>
              <a:t>Top 25 Employees At Risk of Leaving Company</a:t>
            </a:r>
          </a:p>
          <a:p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480638"/>
              </p:ext>
            </p:extLst>
          </p:nvPr>
        </p:nvGraphicFramePr>
        <p:xfrm>
          <a:off x="2281425" y="1901951"/>
          <a:ext cx="4886560" cy="366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3708400" imgH="5232400" progId="Excel.Sheet.12">
                  <p:embed/>
                </p:oleObj>
              </mc:Choice>
              <mc:Fallback>
                <p:oleObj name="Worksheet" r:id="rId3" imgW="3708400" imgH="5232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1425" y="1901951"/>
                        <a:ext cx="4886560" cy="3664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4"/>
          <p:cNvSpPr txBox="1">
            <a:spLocks/>
          </p:cNvSpPr>
          <p:nvPr/>
        </p:nvSpPr>
        <p:spPr>
          <a:xfrm>
            <a:off x="47450" y="5872280"/>
            <a:ext cx="8695950" cy="91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Using statistical models able to determine high performing employees that are at high risk of leaving company.  </a:t>
            </a:r>
            <a:endParaRPr lang="en-US" sz="1600" dirty="0"/>
          </a:p>
          <a:p>
            <a:r>
              <a:rPr lang="en-US" sz="1600" dirty="0" smtClean="0"/>
              <a:t>Refining model will allow for creation of strategies to improve retention of high performers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319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&lt;&lt;Conclusion draft&gt;&gt;  &lt;&lt;All&gt;&gt; &lt;&lt;Amy may be best to provide 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draft but we all need to provide input&gt;&gt;</a:t>
            </a:r>
          </a:p>
          <a:p>
            <a:endParaRPr lang="en-US" dirty="0"/>
          </a:p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3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Business Objectives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9785" y="1596540"/>
            <a:ext cx="7016195" cy="32068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&lt;&lt;quick stats&gt;&gt;  &lt;</a:t>
            </a:r>
            <a:r>
              <a:rPr lang="en-US" dirty="0" smtClean="0">
                <a:solidFill>
                  <a:srgbClr val="FF0000"/>
                </a:solidFill>
              </a:rPr>
              <a:t>&lt;Andy&gt;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smtClean="0"/>
              <a:t>Improve competitive advantage</a:t>
            </a:r>
          </a:p>
          <a:p>
            <a:pPr lvl="1"/>
            <a:r>
              <a:rPr lang="en-US" dirty="0" smtClean="0"/>
              <a:t>Quantifiable results above competition</a:t>
            </a:r>
          </a:p>
          <a:p>
            <a:r>
              <a:rPr lang="en-US" dirty="0" smtClean="0"/>
              <a:t>Increase market share</a:t>
            </a:r>
          </a:p>
          <a:p>
            <a:pPr lvl="1"/>
            <a:r>
              <a:rPr lang="en-US" dirty="0" smtClean="0"/>
              <a:t>Become known as industry leader</a:t>
            </a:r>
          </a:p>
          <a:p>
            <a:r>
              <a:rPr lang="en-US" dirty="0" smtClean="0"/>
              <a:t>Apply data science as proof of performance</a:t>
            </a:r>
          </a:p>
          <a:p>
            <a:pPr lvl="1"/>
            <a:r>
              <a:rPr lang="en-US" dirty="0" smtClean="0"/>
              <a:t>Reduce attrition within own ranks as </a:t>
            </a:r>
            <a:br>
              <a:rPr lang="en-US" dirty="0" smtClean="0"/>
            </a:br>
            <a:r>
              <a:rPr lang="en-US" dirty="0" smtClean="0"/>
              <a:t>an example of service’s success</a:t>
            </a:r>
          </a:p>
        </p:txBody>
      </p:sp>
    </p:spTree>
    <p:extLst>
      <p:ext uri="{BB962C8B-B14F-4D97-AF65-F5344CB8AC3E}">
        <p14:creationId xmlns:p14="http://schemas.microsoft.com/office/powerpoint/2010/main" val="35869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91623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rial Rounded MT Bold"/>
                <a:cs typeface="Arial Rounded MT Bold"/>
              </a:rPr>
              <a:t>Data Source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9785" y="1596540"/>
            <a:ext cx="7016195" cy="3206805"/>
          </a:xfrm>
        </p:spPr>
        <p:txBody>
          <a:bodyPr>
            <a:normAutofit/>
          </a:bodyPr>
          <a:lstStyle/>
          <a:p>
            <a:r>
              <a:rPr lang="en-US" dirty="0" err="1" smtClean="0"/>
              <a:t>DDSAnalytics</a:t>
            </a:r>
            <a:r>
              <a:rPr lang="en-US" dirty="0" smtClean="0"/>
              <a:t> provided employee records for 1470 current/previous employees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169083"/>
              </p:ext>
            </p:extLst>
          </p:nvPr>
        </p:nvGraphicFramePr>
        <p:xfrm>
          <a:off x="143556" y="1397001"/>
          <a:ext cx="8856889" cy="3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270"/>
                <a:gridCol w="872599"/>
                <a:gridCol w="1221640"/>
                <a:gridCol w="1679755"/>
                <a:gridCol w="1287085"/>
                <a:gridCol w="1156195"/>
                <a:gridCol w="1374345"/>
              </a:tblGrid>
              <a:tr h="1186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 ratio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 </a:t>
                      </a:r>
                    </a:p>
                    <a:p>
                      <a:r>
                        <a:rPr lang="en-US" sz="1600" dirty="0" smtClean="0"/>
                        <a:t>Employee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Compensation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Length of time employed at company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 promotion rate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satisfaction rate</a:t>
                      </a:r>
                      <a:endParaRPr lang="en-US" sz="1600" dirty="0"/>
                    </a:p>
                  </a:txBody>
                  <a:tcPr/>
                </a:tc>
              </a:tr>
              <a:tr h="118635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DDSAnalytics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6350">
                <a:tc>
                  <a:txBody>
                    <a:bodyPr/>
                    <a:lstStyle/>
                    <a:p>
                      <a:r>
                        <a:rPr lang="en-US" dirty="0" smtClean="0"/>
                        <a:t>Industry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365195" y="5566870"/>
            <a:ext cx="4581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&lt;&lt;quick overview of industry&gt;&gt; &lt;&lt;Amy&gt;&gt;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596540"/>
            <a:ext cx="7016195" cy="3206805"/>
          </a:xfrm>
        </p:spPr>
        <p:txBody>
          <a:bodyPr/>
          <a:lstStyle/>
          <a:p>
            <a:r>
              <a:rPr lang="en-US" dirty="0" smtClean="0"/>
              <a:t>Entry level position </a:t>
            </a:r>
            <a:r>
              <a:rPr lang="mr-IN" dirty="0" smtClean="0"/>
              <a:t>–</a:t>
            </a:r>
            <a:r>
              <a:rPr lang="en-US" dirty="0" smtClean="0"/>
              <a:t> 16% of annual salary</a:t>
            </a:r>
          </a:p>
          <a:p>
            <a:pPr lvl="1"/>
            <a:r>
              <a:rPr lang="en-US" dirty="0"/>
              <a:t>$10 hourly wage = approx. $</a:t>
            </a:r>
            <a:r>
              <a:rPr lang="en-US" dirty="0" smtClean="0"/>
              <a:t>3,328</a:t>
            </a:r>
          </a:p>
          <a:p>
            <a:r>
              <a:rPr lang="en-US" dirty="0" smtClean="0"/>
              <a:t>Midrange position - 20% of annual salary</a:t>
            </a:r>
          </a:p>
          <a:p>
            <a:pPr lvl="1"/>
            <a:r>
              <a:rPr lang="en-US" dirty="0" smtClean="0"/>
              <a:t>$40k annual salary = approx. $8,000</a:t>
            </a:r>
          </a:p>
          <a:p>
            <a:r>
              <a:rPr lang="en-US" dirty="0" smtClean="0"/>
              <a:t>Highly educated positions </a:t>
            </a:r>
            <a:r>
              <a:rPr lang="mr-IN" dirty="0" smtClean="0"/>
              <a:t>–</a:t>
            </a:r>
            <a:r>
              <a:rPr lang="en-US" dirty="0" smtClean="0"/>
              <a:t> up to 213%</a:t>
            </a:r>
          </a:p>
          <a:p>
            <a:pPr lvl="1"/>
            <a:r>
              <a:rPr lang="en-US" dirty="0" smtClean="0"/>
              <a:t>$100k annual salary = approx. $213,000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5195" y="5808358"/>
            <a:ext cx="4581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&lt;&lt;quick overview of industry&gt;&gt; &lt;&lt;Andy&gt;&gt;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3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Methodology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/>
              <a:t>Comparative Analysis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310" y="1291130"/>
            <a:ext cx="6557165" cy="3056420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1823310" y="5108755"/>
            <a:ext cx="6461975" cy="91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&lt;&lt;Need to determine why p-values indicate a different statistical significance </a:t>
            </a:r>
            <a:r>
              <a:rPr lang="en-US" sz="1600" dirty="0" err="1" smtClean="0"/>
              <a:t>vs</a:t>
            </a:r>
            <a:r>
              <a:rPr lang="en-US" sz="1600" dirty="0" smtClean="0"/>
              <a:t> RF and Decision Tree&gt;&gt;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/>
              <a:t>Comparative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5" y="1291130"/>
            <a:ext cx="8695950" cy="3206805"/>
          </a:xfrm>
        </p:spPr>
        <p:txBody>
          <a:bodyPr>
            <a:normAutofit/>
          </a:bodyPr>
          <a:lstStyle/>
          <a:p>
            <a:r>
              <a:rPr lang="en-US" dirty="0" smtClean="0"/>
              <a:t>Random Forest Analysis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1" y="1901950"/>
            <a:ext cx="6413610" cy="4054173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47450" y="5872280"/>
            <a:ext cx="8695950" cy="91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</a:t>
            </a:r>
            <a:r>
              <a:rPr lang="en-US" sz="1600" dirty="0" smtClean="0"/>
              <a:t>he main driver for employees to leave company is shown in order of statistical significance</a:t>
            </a:r>
          </a:p>
          <a:p>
            <a:r>
              <a:rPr lang="en-US" sz="1600" dirty="0" smtClean="0"/>
              <a:t>&lt;&lt;need to clean up the chart header and make chart more readable&gt;&gt;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394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/>
              <a:t>Comparative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5" y="1291130"/>
            <a:ext cx="8695950" cy="3206805"/>
          </a:xfrm>
        </p:spPr>
        <p:txBody>
          <a:bodyPr>
            <a:normAutofit/>
          </a:bodyPr>
          <a:lstStyle/>
          <a:p>
            <a:r>
              <a:rPr lang="en-US" dirty="0" smtClean="0"/>
              <a:t>Decision Tree Model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90" y="1901949"/>
            <a:ext cx="7024430" cy="3970331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47450" y="5872280"/>
            <a:ext cx="8695950" cy="91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Allows for drill down in key categories that contribute to employee leaving</a:t>
            </a:r>
          </a:p>
          <a:p>
            <a:r>
              <a:rPr lang="en-US" sz="1600" dirty="0" smtClean="0"/>
              <a:t>As shown above there are a number of combining drivers that may result in an employee leaving</a:t>
            </a:r>
          </a:p>
        </p:txBody>
      </p:sp>
    </p:spTree>
    <p:extLst>
      <p:ext uri="{BB962C8B-B14F-4D97-AF65-F5344CB8AC3E}">
        <p14:creationId xmlns:p14="http://schemas.microsoft.com/office/powerpoint/2010/main" val="384595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406</Words>
  <Application>Microsoft Macintosh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Microsoft Excel Sheet</vt:lpstr>
      <vt:lpstr>DDSAnalitics Talent Management for a Changing World</vt:lpstr>
      <vt:lpstr>Business Objectives</vt:lpstr>
      <vt:lpstr>PowerPoint Presentation</vt:lpstr>
      <vt:lpstr>Data Source</vt:lpstr>
      <vt:lpstr>PowerPoint Presentation</vt:lpstr>
      <vt:lpstr>Methodology</vt:lpstr>
      <vt:lpstr>Comparative Analysis</vt:lpstr>
      <vt:lpstr>Comparative Analysis</vt:lpstr>
      <vt:lpstr>Comparative Analysis</vt:lpstr>
      <vt:lpstr>Evaluation/Results</vt:lpstr>
      <vt:lpstr>Cost of Turnover – Industry Average</vt:lpstr>
      <vt:lpstr>Comparative Analysis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Tom Gianelle</cp:lastModifiedBy>
  <cp:revision>43</cp:revision>
  <dcterms:created xsi:type="dcterms:W3CDTF">2013-08-21T19:17:07Z</dcterms:created>
  <dcterms:modified xsi:type="dcterms:W3CDTF">2019-04-09T22:35:24Z</dcterms:modified>
</cp:coreProperties>
</file>