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4" r:id="rId5"/>
    <p:sldId id="267" r:id="rId6"/>
    <p:sldId id="265" r:id="rId7"/>
    <p:sldId id="259" r:id="rId8"/>
    <p:sldId id="266" r:id="rId9"/>
    <p:sldId id="270" r:id="rId10"/>
    <p:sldId id="271" r:id="rId11"/>
    <p:sldId id="272" r:id="rId12"/>
    <p:sldId id="273" r:id="rId13"/>
    <p:sldId id="275" r:id="rId14"/>
    <p:sldId id="274" r:id="rId15"/>
    <p:sldId id="269" r:id="rId16"/>
    <p:sldId id="26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4698" autoAdjust="0"/>
  </p:normalViewPr>
  <p:slideViewPr>
    <p:cSldViewPr>
      <p:cViewPr varScale="1">
        <p:scale>
          <a:sx n="95" d="100"/>
          <a:sy n="95" d="100"/>
        </p:scale>
        <p:origin x="828" y="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59785" y="1901950"/>
            <a:ext cx="7772400" cy="1622730"/>
          </a:xfrm>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434130" y="3887114"/>
            <a:ext cx="6400800" cy="1374345"/>
          </a:xfrm>
        </p:spPr>
        <p:txBody>
          <a:bodyPr>
            <a:normAutofit/>
          </a:bodyPr>
          <a:lstStyle>
            <a:lvl1pPr marL="0" indent="0" algn="r">
              <a:buNone/>
              <a:defRPr sz="260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680310"/>
            <a:ext cx="8229600" cy="458115"/>
          </a:xfrm>
        </p:spPr>
        <p:txBody>
          <a:bodyPr>
            <a:normAutofit/>
          </a:bodyPr>
          <a:lstStyle>
            <a:lvl1pPr algn="l">
              <a:defRPr sz="3600">
                <a:solidFill>
                  <a:schemeClr val="accent1">
                    <a:lumMod val="50000"/>
                  </a:schemeClr>
                </a:solidFill>
              </a:defRPr>
            </a:lvl1pPr>
          </a:lstStyle>
          <a:p>
            <a:r>
              <a:rPr lang="en-US" dirty="0"/>
              <a:t>Click to edit Master title style</a:t>
            </a:r>
          </a:p>
        </p:txBody>
      </p:sp>
      <p:sp>
        <p:nvSpPr>
          <p:cNvPr id="3" name="Content Placeholder 2"/>
          <p:cNvSpPr>
            <a:spLocks noGrp="1"/>
          </p:cNvSpPr>
          <p:nvPr>
            <p:ph idx="1"/>
          </p:nvPr>
        </p:nvSpPr>
        <p:spPr>
          <a:xfrm>
            <a:off x="448965" y="1291130"/>
            <a:ext cx="8229600" cy="3918803"/>
          </a:xfrm>
        </p:spPr>
        <p:txBody>
          <a:bodyPr/>
          <a:lstStyle>
            <a:lvl1pPr>
              <a:defRPr sz="2800">
                <a:solidFill>
                  <a:srgbClr val="018ACF"/>
                </a:solidFill>
              </a:defRPr>
            </a:lvl1pPr>
            <a:lvl2pPr>
              <a:defRPr>
                <a:solidFill>
                  <a:srgbClr val="018ACF"/>
                </a:solidFill>
              </a:defRPr>
            </a:lvl2pPr>
            <a:lvl3pPr>
              <a:defRPr>
                <a:solidFill>
                  <a:srgbClr val="018ACF"/>
                </a:solidFill>
              </a:defRPr>
            </a:lvl3pPr>
            <a:lvl4pPr>
              <a:defRPr>
                <a:solidFill>
                  <a:srgbClr val="018ACF"/>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3310" y="527605"/>
            <a:ext cx="7016195" cy="610820"/>
          </a:xfrm>
        </p:spPr>
        <p:txBody>
          <a:bodyPr>
            <a:normAutofit/>
          </a:bodyPr>
          <a:lstStyle>
            <a:lvl1pPr algn="l">
              <a:defRPr sz="3600">
                <a:solidFill>
                  <a:srgbClr val="018ACF"/>
                </a:solidFill>
              </a:defRPr>
            </a:lvl1pPr>
          </a:lstStyle>
          <a:p>
            <a:r>
              <a:rPr lang="en-US" dirty="0"/>
              <a:t>Click to edit Master title style</a:t>
            </a:r>
          </a:p>
        </p:txBody>
      </p:sp>
      <p:sp>
        <p:nvSpPr>
          <p:cNvPr id="3" name="Content Placeholder 2"/>
          <p:cNvSpPr>
            <a:spLocks noGrp="1"/>
          </p:cNvSpPr>
          <p:nvPr>
            <p:ph idx="1"/>
          </p:nvPr>
        </p:nvSpPr>
        <p:spPr>
          <a:xfrm>
            <a:off x="1823311" y="1138425"/>
            <a:ext cx="7016195" cy="4275740"/>
          </a:xfrm>
        </p:spPr>
        <p:txBody>
          <a:bodyPr/>
          <a:lstStyle>
            <a:lvl1pPr>
              <a:defRPr sz="2800">
                <a:solidFill>
                  <a:schemeClr val="accent1">
                    <a:lumMod val="75000"/>
                  </a:schemeClr>
                </a:solidFill>
              </a:defRPr>
            </a:lvl1pPr>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527605"/>
            <a:ext cx="8229600" cy="610820"/>
          </a:xfrm>
        </p:spPr>
        <p:txBody>
          <a:bodyPr>
            <a:normAutofit/>
          </a:bodyPr>
          <a:lstStyle>
            <a:lvl1pPr algn="l">
              <a:defRPr sz="3600">
                <a:solidFill>
                  <a:schemeClr val="accent1">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48965" y="1272087"/>
            <a:ext cx="4040188" cy="639762"/>
          </a:xfrm>
        </p:spPr>
        <p:txBody>
          <a:bodyPr anchor="b"/>
          <a:lstStyle>
            <a:lvl1pPr marL="0" indent="0">
              <a:buNone/>
              <a:defRPr sz="2400" b="1">
                <a:solidFill>
                  <a:srgbClr val="018AC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48965" y="1901950"/>
            <a:ext cx="4040188" cy="3035058"/>
          </a:xfrm>
        </p:spPr>
        <p:txBody>
          <a:bodyPr/>
          <a:lstStyle>
            <a:lvl1pPr>
              <a:defRPr sz="2400">
                <a:solidFill>
                  <a:schemeClr val="accent1">
                    <a:lumMod val="75000"/>
                  </a:schemeClr>
                </a:solidFill>
              </a:defRPr>
            </a:lvl1pPr>
            <a:lvl2pPr>
              <a:defRPr sz="2000">
                <a:solidFill>
                  <a:schemeClr val="accent1">
                    <a:lumMod val="75000"/>
                  </a:schemeClr>
                </a:solidFill>
              </a:defRPr>
            </a:lvl2pPr>
            <a:lvl3pPr>
              <a:defRPr sz="1800">
                <a:solidFill>
                  <a:schemeClr val="accent1">
                    <a:lumMod val="75000"/>
                  </a:schemeClr>
                </a:solidFill>
              </a:defRPr>
            </a:lvl3pPr>
            <a:lvl4pPr>
              <a:defRPr sz="1600">
                <a:solidFill>
                  <a:schemeClr val="accent1">
                    <a:lumMod val="75000"/>
                  </a:schemeClr>
                </a:solidFill>
              </a:defRPr>
            </a:lvl4pPr>
            <a:lvl5pP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36790" y="1272087"/>
            <a:ext cx="4041775" cy="639762"/>
          </a:xfrm>
        </p:spPr>
        <p:txBody>
          <a:bodyPr anchor="b"/>
          <a:lstStyle>
            <a:lvl1pPr marL="0" indent="0">
              <a:buNone/>
              <a:defRPr sz="2400" b="1">
                <a:solidFill>
                  <a:srgbClr val="018AC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36790" y="1901950"/>
            <a:ext cx="4041775" cy="3035058"/>
          </a:xfrm>
        </p:spPr>
        <p:txBody>
          <a:bodyPr/>
          <a:lstStyle>
            <a:lvl1pPr>
              <a:defRPr sz="2400">
                <a:solidFill>
                  <a:schemeClr val="accent1">
                    <a:lumMod val="75000"/>
                  </a:schemeClr>
                </a:solidFill>
              </a:defRPr>
            </a:lvl1pPr>
            <a:lvl2pPr>
              <a:defRPr sz="2000">
                <a:solidFill>
                  <a:schemeClr val="accent1">
                    <a:lumMod val="75000"/>
                  </a:schemeClr>
                </a:solidFill>
              </a:defRPr>
            </a:lvl2pPr>
            <a:lvl3pPr>
              <a:defRPr sz="1800">
                <a:solidFill>
                  <a:schemeClr val="accent1">
                    <a:lumMod val="75000"/>
                  </a:schemeClr>
                </a:solidFill>
              </a:defRPr>
            </a:lvl3pPr>
            <a:lvl4pPr>
              <a:defRPr sz="1600">
                <a:solidFill>
                  <a:schemeClr val="accent1">
                    <a:lumMod val="75000"/>
                  </a:schemeClr>
                </a:solidFill>
              </a:defRPr>
            </a:lvl4pPr>
            <a:lvl5pPr>
              <a:defRPr sz="1600">
                <a:solidFill>
                  <a:schemeClr val="accent1">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5300" dirty="0" err="1"/>
              <a:t>DDSAnalitics</a:t>
            </a:r>
            <a:br>
              <a:rPr lang="en-US" sz="5300" dirty="0"/>
            </a:br>
            <a:r>
              <a:rPr lang="en-US" dirty="0"/>
              <a:t>Talent Management</a:t>
            </a:r>
            <a:br>
              <a:rPr lang="en-US" dirty="0"/>
            </a:br>
            <a:r>
              <a:rPr lang="en-US" dirty="0"/>
              <a:t>for a Changing World</a:t>
            </a:r>
          </a:p>
        </p:txBody>
      </p:sp>
      <p:sp>
        <p:nvSpPr>
          <p:cNvPr id="3" name="Subtitle 2"/>
          <p:cNvSpPr>
            <a:spLocks noGrp="1"/>
          </p:cNvSpPr>
          <p:nvPr>
            <p:ph type="subTitle" idx="1"/>
          </p:nvPr>
        </p:nvSpPr>
        <p:spPr/>
        <p:txBody>
          <a:bodyPr>
            <a:normAutofit/>
          </a:bodyPr>
          <a:lstStyle/>
          <a:p>
            <a:r>
              <a:rPr lang="en-US" dirty="0"/>
              <a:t>Predicting Employee Turnover</a:t>
            </a:r>
          </a:p>
          <a:p>
            <a:r>
              <a:rPr lang="en-US" sz="2000" dirty="0"/>
              <a:t>Presenters: Amy, Andy, Richard &amp; Tom</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3" name="Picture 2">
            <a:extLst>
              <a:ext uri="{FF2B5EF4-FFF2-40B4-BE49-F238E27FC236}">
                <a16:creationId xmlns:a16="http://schemas.microsoft.com/office/drawing/2014/main" id="{58CB6DB6-4899-433C-9588-E105827CCFD2}"/>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8965" y="1291130"/>
            <a:ext cx="4289134" cy="3063667"/>
          </a:xfrm>
          <a:prstGeom prst="rect">
            <a:avLst/>
          </a:prstGeom>
        </p:spPr>
      </p:pic>
      <p:pic>
        <p:nvPicPr>
          <p:cNvPr id="7" name="Picture 6">
            <a:extLst>
              <a:ext uri="{FF2B5EF4-FFF2-40B4-BE49-F238E27FC236}">
                <a16:creationId xmlns:a16="http://schemas.microsoft.com/office/drawing/2014/main" id="{4020E95C-9F46-4C7B-8360-ECDABE60296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59768" y="3504130"/>
            <a:ext cx="4289134" cy="3063667"/>
          </a:xfrm>
          <a:prstGeom prst="rect">
            <a:avLst/>
          </a:prstGeom>
        </p:spPr>
      </p:pic>
    </p:spTree>
    <p:extLst>
      <p:ext uri="{BB962C8B-B14F-4D97-AF65-F5344CB8AC3E}">
        <p14:creationId xmlns:p14="http://schemas.microsoft.com/office/powerpoint/2010/main" val="391564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5" name="Picture 4">
            <a:extLst>
              <a:ext uri="{FF2B5EF4-FFF2-40B4-BE49-F238E27FC236}">
                <a16:creationId xmlns:a16="http://schemas.microsoft.com/office/drawing/2014/main" id="{1F7771D5-DD24-47CC-8EA2-6FFF445661B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1196" y="1291130"/>
            <a:ext cx="4289134" cy="3063667"/>
          </a:xfrm>
          <a:prstGeom prst="rect">
            <a:avLst/>
          </a:prstGeom>
        </p:spPr>
      </p:pic>
      <p:pic>
        <p:nvPicPr>
          <p:cNvPr id="8" name="Picture 7">
            <a:extLst>
              <a:ext uri="{FF2B5EF4-FFF2-40B4-BE49-F238E27FC236}">
                <a16:creationId xmlns:a16="http://schemas.microsoft.com/office/drawing/2014/main" id="{E10743F2-03B0-4ACF-9B29-2AD23530A02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89431" y="3429000"/>
            <a:ext cx="4289134" cy="3063667"/>
          </a:xfrm>
          <a:prstGeom prst="rect">
            <a:avLst/>
          </a:prstGeom>
        </p:spPr>
      </p:pic>
    </p:spTree>
    <p:extLst>
      <p:ext uri="{BB962C8B-B14F-4D97-AF65-F5344CB8AC3E}">
        <p14:creationId xmlns:p14="http://schemas.microsoft.com/office/powerpoint/2010/main" val="323622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3" name="Picture 2">
            <a:extLst>
              <a:ext uri="{FF2B5EF4-FFF2-40B4-BE49-F238E27FC236}">
                <a16:creationId xmlns:a16="http://schemas.microsoft.com/office/drawing/2014/main" id="{60D93743-C519-4097-A066-530F9F9176A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17900" y="1757757"/>
            <a:ext cx="6401693" cy="4572638"/>
          </a:xfrm>
          <a:prstGeom prst="rect">
            <a:avLst/>
          </a:prstGeom>
        </p:spPr>
      </p:pic>
    </p:spTree>
    <p:extLst>
      <p:ext uri="{BB962C8B-B14F-4D97-AF65-F5344CB8AC3E}">
        <p14:creationId xmlns:p14="http://schemas.microsoft.com/office/powerpoint/2010/main" val="274133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Correlation and Relationships</a:t>
            </a:r>
            <a:endParaRPr lang="en-US" dirty="0"/>
          </a:p>
        </p:txBody>
      </p:sp>
      <p:pic>
        <p:nvPicPr>
          <p:cNvPr id="5" name="Picture 4">
            <a:extLst>
              <a:ext uri="{FF2B5EF4-FFF2-40B4-BE49-F238E27FC236}">
                <a16:creationId xmlns:a16="http://schemas.microsoft.com/office/drawing/2014/main" id="{89BB4C68-10AA-462C-88D1-E1385037852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38722" y="1291130"/>
            <a:ext cx="5650085" cy="5191970"/>
          </a:xfrm>
          <a:prstGeom prst="rect">
            <a:avLst/>
          </a:prstGeom>
        </p:spPr>
      </p:pic>
    </p:spTree>
    <p:extLst>
      <p:ext uri="{BB962C8B-B14F-4D97-AF65-F5344CB8AC3E}">
        <p14:creationId xmlns:p14="http://schemas.microsoft.com/office/powerpoint/2010/main" val="304355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2200" dirty="0"/>
              <a:t>Multiple Linear Regression via Stepwise Variable Selection</a:t>
            </a:r>
            <a:endParaRPr lang="en-US" dirty="0"/>
          </a:p>
        </p:txBody>
      </p:sp>
      <p:sp>
        <p:nvSpPr>
          <p:cNvPr id="6" name="Title 3">
            <a:extLst>
              <a:ext uri="{FF2B5EF4-FFF2-40B4-BE49-F238E27FC236}">
                <a16:creationId xmlns:a16="http://schemas.microsoft.com/office/drawing/2014/main" id="{9583A6A4-2D21-4507-B328-95C927702653}"/>
              </a:ext>
            </a:extLst>
          </p:cNvPr>
          <p:cNvSpPr txBox="1">
            <a:spLocks/>
          </p:cNvSpPr>
          <p:nvPr/>
        </p:nvSpPr>
        <p:spPr>
          <a:xfrm>
            <a:off x="2281425" y="1146992"/>
            <a:ext cx="5043383" cy="610820"/>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kern="1200">
                <a:solidFill>
                  <a:schemeClr val="accent1">
                    <a:lumMod val="75000"/>
                  </a:schemeClr>
                </a:solidFill>
                <a:latin typeface="+mj-lt"/>
                <a:ea typeface="+mj-ea"/>
                <a:cs typeface="+mj-cs"/>
              </a:defRPr>
            </a:lvl1pPr>
          </a:lstStyle>
          <a:p>
            <a:pPr algn="ctr"/>
            <a:r>
              <a:rPr lang="en-US" sz="1600" dirty="0"/>
              <a:t>Selected Model at Step 10 Using AIC as Stop Criteria</a:t>
            </a:r>
            <a:endParaRPr lang="en-US" sz="2400" dirty="0"/>
          </a:p>
        </p:txBody>
      </p:sp>
      <p:graphicFrame>
        <p:nvGraphicFramePr>
          <p:cNvPr id="9" name="Table 8">
            <a:extLst>
              <a:ext uri="{FF2B5EF4-FFF2-40B4-BE49-F238E27FC236}">
                <a16:creationId xmlns:a16="http://schemas.microsoft.com/office/drawing/2014/main" id="{AA79B504-A602-45A0-BBBB-BAF4AEF19100}"/>
              </a:ext>
            </a:extLst>
          </p:cNvPr>
          <p:cNvGraphicFramePr>
            <a:graphicFrameLocks noGrp="1"/>
          </p:cNvGraphicFramePr>
          <p:nvPr>
            <p:extLst/>
          </p:nvPr>
        </p:nvGraphicFramePr>
        <p:xfrm>
          <a:off x="1498600" y="3429000"/>
          <a:ext cx="3073400" cy="571500"/>
        </p:xfrm>
        <a:graphic>
          <a:graphicData uri="http://schemas.openxmlformats.org/drawingml/2006/table">
            <a:tbl>
              <a:tblPr>
                <a:tableStyleId>{B301B821-A1FF-4177-AEE7-76D212191A09}</a:tableStyleId>
              </a:tblPr>
              <a:tblGrid>
                <a:gridCol w="1246487">
                  <a:extLst>
                    <a:ext uri="{9D8B030D-6E8A-4147-A177-3AD203B41FA5}">
                      <a16:colId xmlns:a16="http://schemas.microsoft.com/office/drawing/2014/main" val="2465482271"/>
                    </a:ext>
                  </a:extLst>
                </a:gridCol>
                <a:gridCol w="1826913">
                  <a:extLst>
                    <a:ext uri="{9D8B030D-6E8A-4147-A177-3AD203B41FA5}">
                      <a16:colId xmlns:a16="http://schemas.microsoft.com/office/drawing/2014/main" val="459322838"/>
                    </a:ext>
                  </a:extLst>
                </a:gridCol>
              </a:tblGrid>
              <a:tr h="190500">
                <a:tc>
                  <a:txBody>
                    <a:bodyPr/>
                    <a:lstStyle/>
                    <a:p>
                      <a:pPr algn="l" fontAlgn="b"/>
                      <a:r>
                        <a:rPr lang="en-US" sz="1100" u="none" strike="noStrike" dirty="0">
                          <a:effectLst/>
                        </a:rPr>
                        <a:t>F-stat (22, 1447 DF):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19.36 </a:t>
                      </a:r>
                      <a:r>
                        <a:rPr lang="en-US" sz="1100" u="none" strike="noStrike" dirty="0" err="1">
                          <a:effectLst/>
                        </a:rPr>
                        <a:t>Pvalue</a:t>
                      </a:r>
                      <a:r>
                        <a:rPr lang="en-US" sz="1100" u="none" strike="noStrike" dirty="0">
                          <a:effectLst/>
                        </a:rPr>
                        <a:t>: &lt;2.2E-16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1046416"/>
                  </a:ext>
                </a:extLst>
              </a:tr>
              <a:tr h="190500">
                <a:tc>
                  <a:txBody>
                    <a:bodyPr/>
                    <a:lstStyle/>
                    <a:p>
                      <a:pPr algn="l" fontAlgn="b"/>
                      <a:r>
                        <a:rPr lang="en-US" sz="1100" u="none" strike="noStrike" dirty="0">
                          <a:effectLst/>
                        </a:rPr>
                        <a:t>R-squared: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0.2274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125149"/>
                  </a:ext>
                </a:extLst>
              </a:tr>
              <a:tr h="190500">
                <a:tc>
                  <a:txBody>
                    <a:bodyPr/>
                    <a:lstStyle/>
                    <a:p>
                      <a:pPr algn="l" fontAlgn="b"/>
                      <a:r>
                        <a:rPr lang="en-US" sz="1100" u="none" strike="noStrike" dirty="0">
                          <a:effectLst/>
                        </a:rPr>
                        <a:t>Adjusted R-squared:</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0.2156</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9798767"/>
                  </a:ext>
                </a:extLst>
              </a:tr>
            </a:tbl>
          </a:graphicData>
        </a:graphic>
      </p:graphicFrame>
      <p:graphicFrame>
        <p:nvGraphicFramePr>
          <p:cNvPr id="7" name="Table 6">
            <a:extLst>
              <a:ext uri="{FF2B5EF4-FFF2-40B4-BE49-F238E27FC236}">
                <a16:creationId xmlns:a16="http://schemas.microsoft.com/office/drawing/2014/main" id="{6CC8A5B3-A829-4073-83A7-8DEEB204CB10}"/>
              </a:ext>
            </a:extLst>
          </p:cNvPr>
          <p:cNvGraphicFramePr>
            <a:graphicFrameLocks noGrp="1"/>
          </p:cNvGraphicFramePr>
          <p:nvPr>
            <p:extLst>
              <p:ext uri="{D42A27DB-BD31-4B8C-83A1-F6EECF244321}">
                <p14:modId xmlns:p14="http://schemas.microsoft.com/office/powerpoint/2010/main" val="2675449248"/>
              </p:ext>
            </p:extLst>
          </p:nvPr>
        </p:nvGraphicFramePr>
        <p:xfrm>
          <a:off x="5182820" y="1961005"/>
          <a:ext cx="3495745" cy="4078989"/>
        </p:xfrm>
        <a:graphic>
          <a:graphicData uri="http://schemas.openxmlformats.org/drawingml/2006/table">
            <a:tbl>
              <a:tblPr>
                <a:tableStyleId>{B301B821-A1FF-4177-AEE7-76D212191A09}</a:tableStyleId>
              </a:tblPr>
              <a:tblGrid>
                <a:gridCol w="953385">
                  <a:extLst>
                    <a:ext uri="{9D8B030D-6E8A-4147-A177-3AD203B41FA5}">
                      <a16:colId xmlns:a16="http://schemas.microsoft.com/office/drawing/2014/main" val="880838215"/>
                    </a:ext>
                  </a:extLst>
                </a:gridCol>
                <a:gridCol w="635590">
                  <a:extLst>
                    <a:ext uri="{9D8B030D-6E8A-4147-A177-3AD203B41FA5}">
                      <a16:colId xmlns:a16="http://schemas.microsoft.com/office/drawing/2014/main" val="2529509929"/>
                    </a:ext>
                  </a:extLst>
                </a:gridCol>
                <a:gridCol w="635590">
                  <a:extLst>
                    <a:ext uri="{9D8B030D-6E8A-4147-A177-3AD203B41FA5}">
                      <a16:colId xmlns:a16="http://schemas.microsoft.com/office/drawing/2014/main" val="895837762"/>
                    </a:ext>
                  </a:extLst>
                </a:gridCol>
                <a:gridCol w="635590">
                  <a:extLst>
                    <a:ext uri="{9D8B030D-6E8A-4147-A177-3AD203B41FA5}">
                      <a16:colId xmlns:a16="http://schemas.microsoft.com/office/drawing/2014/main" val="3414946318"/>
                    </a:ext>
                  </a:extLst>
                </a:gridCol>
                <a:gridCol w="635590">
                  <a:extLst>
                    <a:ext uri="{9D8B030D-6E8A-4147-A177-3AD203B41FA5}">
                      <a16:colId xmlns:a16="http://schemas.microsoft.com/office/drawing/2014/main" val="3746756332"/>
                    </a:ext>
                  </a:extLst>
                </a:gridCol>
              </a:tblGrid>
              <a:tr h="171243">
                <a:tc>
                  <a:txBody>
                    <a:bodyPr/>
                    <a:lstStyle/>
                    <a:p>
                      <a:pPr algn="ctr" fontAlgn="b"/>
                      <a:r>
                        <a:rPr lang="en-US" sz="1000" b="1" u="none" strike="noStrike" dirty="0">
                          <a:effectLst/>
                        </a:rPr>
                        <a:t>Coefficients</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a:effectLst/>
                        </a:rPr>
                        <a:t>Estimate</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a:effectLst/>
                        </a:rPr>
                        <a:t>Std. Error</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a:effectLst/>
                        </a:rPr>
                        <a:t>t value</a:t>
                      </a:r>
                      <a:endParaRPr lang="en-US" sz="1000" b="1" i="0" u="none" strike="noStrike" dirty="0">
                        <a:solidFill>
                          <a:srgbClr val="000000"/>
                        </a:solidFill>
                        <a:effectLst/>
                        <a:latin typeface="Calibri" panose="020F0502020204030204" pitchFamily="34" charset="0"/>
                      </a:endParaRPr>
                    </a:p>
                  </a:txBody>
                  <a:tcPr marL="8562" marR="8562" marT="8562" marB="0" anchor="b"/>
                </a:tc>
                <a:tc>
                  <a:txBody>
                    <a:bodyPr/>
                    <a:lstStyle/>
                    <a:p>
                      <a:pPr algn="ctr" fontAlgn="b"/>
                      <a:r>
                        <a:rPr lang="en-US" sz="1000" b="1" u="none" strike="noStrike" dirty="0" err="1">
                          <a:effectLst/>
                        </a:rPr>
                        <a:t>Pr</a:t>
                      </a:r>
                      <a:r>
                        <a:rPr lang="en-US" sz="1000" b="1" u="none" strike="noStrike" dirty="0">
                          <a:effectLst/>
                        </a:rPr>
                        <a:t>(&gt;|t|)</a:t>
                      </a:r>
                      <a:endParaRPr lang="en-US" sz="1000" b="1"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1329674258"/>
                  </a:ext>
                </a:extLst>
              </a:tr>
              <a:tr h="171243">
                <a:tc>
                  <a:txBody>
                    <a:bodyPr/>
                    <a:lstStyle/>
                    <a:p>
                      <a:pPr algn="l" fontAlgn="b"/>
                      <a:r>
                        <a:rPr lang="en-US" sz="1000" u="none" strike="noStrike">
                          <a:effectLst/>
                        </a:rPr>
                        <a:t>(Intercept)</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6.90E-01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9.33E-02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7.39</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2.46E-13</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4240691640"/>
                  </a:ext>
                </a:extLst>
              </a:tr>
              <a:tr h="171243">
                <a:tc>
                  <a:txBody>
                    <a:bodyPr/>
                    <a:lstStyle/>
                    <a:p>
                      <a:pPr algn="l" fontAlgn="b"/>
                      <a:r>
                        <a:rPr lang="en-US" sz="1000" u="none" strike="noStrike">
                          <a:effectLst/>
                        </a:rPr>
                        <a:t>Age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-4.82E-03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1.14E-03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-4.223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2.56E-05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1732450860"/>
                  </a:ext>
                </a:extLst>
              </a:tr>
              <a:tr h="171243">
                <a:tc>
                  <a:txBody>
                    <a:bodyPr/>
                    <a:lstStyle/>
                    <a:p>
                      <a:pPr algn="l" fontAlgn="b"/>
                      <a:r>
                        <a:rPr lang="en-US" sz="1000" u="none" strike="noStrike">
                          <a:effectLst/>
                        </a:rPr>
                        <a:t>Travel</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8.17E-02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1.60E-02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5.094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3.96E-07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3678558747"/>
                  </a:ext>
                </a:extLst>
              </a:tr>
              <a:tr h="171243">
                <a:tc>
                  <a:txBody>
                    <a:bodyPr/>
                    <a:lstStyle/>
                    <a:p>
                      <a:pPr algn="l" fontAlgn="b"/>
                      <a:r>
                        <a:rPr lang="en-US" sz="1000" u="none" strike="noStrike">
                          <a:effectLst/>
                        </a:rPr>
                        <a:t>DailyRate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-3.26E-05</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2.13E-05</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-1.534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0.125267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2004686189"/>
                  </a:ext>
                </a:extLst>
              </a:tr>
              <a:tr h="171243">
                <a:tc>
                  <a:txBody>
                    <a:bodyPr/>
                    <a:lstStyle/>
                    <a:p>
                      <a:pPr algn="l" fontAlgn="b"/>
                      <a:r>
                        <a:rPr lang="en-US" sz="1000" u="none" strike="noStrike">
                          <a:effectLst/>
                        </a:rPr>
                        <a:t>Department</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7.64E-02</a:t>
                      </a:r>
                      <a:endParaRPr lang="en-US" sz="1000" b="0" i="0" u="none" strike="noStrike" dirty="0">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2.38E-02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3.214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0.001339</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279164385"/>
                  </a:ext>
                </a:extLst>
              </a:tr>
              <a:tr h="171243">
                <a:tc>
                  <a:txBody>
                    <a:bodyPr/>
                    <a:lstStyle/>
                    <a:p>
                      <a:pPr algn="l" fontAlgn="b"/>
                      <a:r>
                        <a:rPr lang="en-US" sz="1000" u="none" strike="noStrike">
                          <a:effectLst/>
                        </a:rPr>
                        <a:t>DisFromHome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3.47E-03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1.05E-03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3.293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0.001016</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487630636"/>
                  </a:ext>
                </a:extLst>
              </a:tr>
              <a:tr h="171243">
                <a:tc>
                  <a:txBody>
                    <a:bodyPr/>
                    <a:lstStyle/>
                    <a:p>
                      <a:pPr algn="l" fontAlgn="b"/>
                      <a:r>
                        <a:rPr lang="en-US" sz="1000" u="none" strike="noStrike">
                          <a:effectLst/>
                        </a:rPr>
                        <a:t>EnvSatis</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7.81E-03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-5.043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5.16E-07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3565446120"/>
                  </a:ext>
                </a:extLst>
              </a:tr>
              <a:tr h="171243">
                <a:tc>
                  <a:txBody>
                    <a:bodyPr/>
                    <a:lstStyle/>
                    <a:p>
                      <a:pPr algn="l" fontAlgn="b"/>
                      <a:r>
                        <a:rPr lang="en-US" sz="1000" u="none" strike="noStrike">
                          <a:effectLst/>
                        </a:rPr>
                        <a:t>Gender</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3.85E-02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1.75E-02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2.201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0.027864</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352114911"/>
                  </a:ext>
                </a:extLst>
              </a:tr>
              <a:tr h="171243">
                <a:tc>
                  <a:txBody>
                    <a:bodyPr/>
                    <a:lstStyle/>
                    <a:p>
                      <a:pPr algn="l" fontAlgn="b"/>
                      <a:r>
                        <a:rPr lang="en-US" sz="1000" u="none" strike="noStrike">
                          <a:effectLst/>
                        </a:rPr>
                        <a:t>JobInvolve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-6.14E-02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1.20E-02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-5.102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3.81E-07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386690825"/>
                  </a:ext>
                </a:extLst>
              </a:tr>
              <a:tr h="171243">
                <a:tc>
                  <a:txBody>
                    <a:bodyPr/>
                    <a:lstStyle/>
                    <a:p>
                      <a:pPr algn="l" fontAlgn="b"/>
                      <a:r>
                        <a:rPr lang="en-US" sz="1000" u="none" strike="noStrike">
                          <a:effectLst/>
                        </a:rPr>
                        <a:t>JobLevel</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-4.12E-02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-3.989</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6.98E-05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1000163892"/>
                  </a:ext>
                </a:extLst>
              </a:tr>
              <a:tr h="171243">
                <a:tc>
                  <a:txBody>
                    <a:bodyPr/>
                    <a:lstStyle/>
                    <a:p>
                      <a:pPr algn="l" fontAlgn="b"/>
                      <a:r>
                        <a:rPr lang="en-US" sz="1000" u="none" strike="noStrike">
                          <a:effectLst/>
                        </a:rPr>
                        <a:t>JobRole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-7.91E-03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5.11E-03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-1.55</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0.121469</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3113454548"/>
                  </a:ext>
                </a:extLst>
              </a:tr>
              <a:tr h="171243">
                <a:tc>
                  <a:txBody>
                    <a:bodyPr/>
                    <a:lstStyle/>
                    <a:p>
                      <a:pPr algn="l" fontAlgn="b"/>
                      <a:r>
                        <a:rPr lang="en-US" sz="1000" u="none" strike="noStrike">
                          <a:effectLst/>
                        </a:rPr>
                        <a:t>JobSatis</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-3.85E-02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7.75E-03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-4.958</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7.95E-07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3103038098"/>
                  </a:ext>
                </a:extLst>
              </a:tr>
              <a:tr h="171243">
                <a:tc>
                  <a:txBody>
                    <a:bodyPr/>
                    <a:lstStyle/>
                    <a:p>
                      <a:pPr algn="l" fontAlgn="b"/>
                      <a:r>
                        <a:rPr lang="en-US" sz="1000" u="none" strike="noStrike">
                          <a:effectLst/>
                        </a:rPr>
                        <a:t>MaritalStat</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-5.28E-02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-3.344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0.000847</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1068511064"/>
                  </a:ext>
                </a:extLst>
              </a:tr>
              <a:tr h="171243">
                <a:tc>
                  <a:txBody>
                    <a:bodyPr/>
                    <a:lstStyle/>
                    <a:p>
                      <a:pPr algn="l" fontAlgn="b"/>
                      <a:r>
                        <a:rPr lang="en-US" sz="1000" u="none" strike="noStrike">
                          <a:effectLst/>
                        </a:rPr>
                        <a:t>NumCoWork</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1.58E-02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3.72E-03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4.24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2.38E-05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347837285"/>
                  </a:ext>
                </a:extLst>
              </a:tr>
              <a:tr h="171243">
                <a:tc>
                  <a:txBody>
                    <a:bodyPr/>
                    <a:lstStyle/>
                    <a:p>
                      <a:pPr algn="l" fontAlgn="b"/>
                      <a:r>
                        <a:rPr lang="en-US" sz="1000" u="none" strike="noStrike">
                          <a:effectLst/>
                        </a:rPr>
                        <a:t>OverTime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2.08E-01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1.91E-02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10.847</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&lt; 2e-16 </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1551749157"/>
                  </a:ext>
                </a:extLst>
              </a:tr>
              <a:tr h="171243">
                <a:tc>
                  <a:txBody>
                    <a:bodyPr/>
                    <a:lstStyle/>
                    <a:p>
                      <a:pPr algn="l" fontAlgn="b"/>
                      <a:r>
                        <a:rPr lang="en-US" sz="1000" u="none" strike="noStrike">
                          <a:effectLst/>
                        </a:rPr>
                        <a:t>RelateSatis</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-2.14E-02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7.92E-03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-2.704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0.006929</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1221700048"/>
                  </a:ext>
                </a:extLst>
              </a:tr>
              <a:tr h="125835">
                <a:tc>
                  <a:txBody>
                    <a:bodyPr/>
                    <a:lstStyle/>
                    <a:p>
                      <a:pPr algn="l" fontAlgn="b"/>
                      <a:r>
                        <a:rPr lang="en-US" sz="1000" u="none" strike="noStrike">
                          <a:effectLst/>
                        </a:rPr>
                        <a:t>StockOption</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-2.43E-02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1.34E-02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-1.813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0.069978</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992461386"/>
                  </a:ext>
                </a:extLst>
              </a:tr>
              <a:tr h="117578">
                <a:tc>
                  <a:txBody>
                    <a:bodyPr/>
                    <a:lstStyle/>
                    <a:p>
                      <a:pPr algn="l" fontAlgn="b"/>
                      <a:r>
                        <a:rPr lang="en-US" sz="1000" u="none" strike="noStrike">
                          <a:effectLst/>
                        </a:rPr>
                        <a:t>TrainTime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-1.21E-02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6.66E-03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-1.816</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0.069580</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2240546293"/>
                  </a:ext>
                </a:extLst>
              </a:tr>
              <a:tr h="171243">
                <a:tc>
                  <a:txBody>
                    <a:bodyPr/>
                    <a:lstStyle/>
                    <a:p>
                      <a:pPr algn="l" fontAlgn="b"/>
                      <a:r>
                        <a:rPr lang="en-US" sz="1000" u="none" strike="noStrike">
                          <a:effectLst/>
                        </a:rPr>
                        <a:t>WorkLifeBal</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-2.70E-02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1.21E-02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-2.224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0.026299</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1881982183"/>
                  </a:ext>
                </a:extLst>
              </a:tr>
              <a:tr h="90783">
                <a:tc>
                  <a:txBody>
                    <a:bodyPr/>
                    <a:lstStyle/>
                    <a:p>
                      <a:pPr algn="l" fontAlgn="b"/>
                      <a:r>
                        <a:rPr lang="en-US" sz="1000" u="none" strike="noStrike">
                          <a:effectLst/>
                        </a:rPr>
                        <a:t>YearsAtCo</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4.71E-03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2.83E-03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1.661</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l" fontAlgn="b"/>
                      <a:r>
                        <a:rPr lang="en-US" sz="1000" u="none" strike="noStrike" dirty="0">
                          <a:effectLst/>
                        </a:rPr>
                        <a:t>    0.096899</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3506898974"/>
                  </a:ext>
                </a:extLst>
              </a:tr>
              <a:tr h="171243">
                <a:tc>
                  <a:txBody>
                    <a:bodyPr/>
                    <a:lstStyle/>
                    <a:p>
                      <a:pPr algn="l" fontAlgn="b"/>
                      <a:r>
                        <a:rPr lang="en-US" sz="1000" u="none" strike="noStrike">
                          <a:effectLst/>
                        </a:rPr>
                        <a:t>DuraCurRole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-1.03E-02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3.87E-03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-2.654</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0.008035</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503462108"/>
                  </a:ext>
                </a:extLst>
              </a:tr>
              <a:tr h="171243">
                <a:tc>
                  <a:txBody>
                    <a:bodyPr/>
                    <a:lstStyle/>
                    <a:p>
                      <a:pPr algn="l" fontAlgn="b"/>
                      <a:r>
                        <a:rPr lang="en-US" sz="1000" u="none" strike="noStrike">
                          <a:effectLst/>
                        </a:rPr>
                        <a:t>LastPromote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1.14E-02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3.41E-03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3.337</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0.000869</a:t>
                      </a:r>
                      <a:endParaRPr lang="en-US" sz="1000" b="0" i="0" u="none" strike="noStrike">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3289877154"/>
                  </a:ext>
                </a:extLst>
              </a:tr>
              <a:tr h="171243">
                <a:tc>
                  <a:txBody>
                    <a:bodyPr/>
                    <a:lstStyle/>
                    <a:p>
                      <a:pPr algn="l" fontAlgn="b"/>
                      <a:r>
                        <a:rPr lang="en-US" sz="1000" u="none" strike="noStrike">
                          <a:effectLst/>
                        </a:rPr>
                        <a:t>CurManage</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-1.06E-02</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3.96E-03</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a:effectLst/>
                        </a:rPr>
                        <a:t>-2.686</a:t>
                      </a:r>
                      <a:endParaRPr lang="en-US" sz="1000" b="0" i="0" u="none" strike="noStrike">
                        <a:solidFill>
                          <a:srgbClr val="000000"/>
                        </a:solidFill>
                        <a:effectLst/>
                        <a:latin typeface="Calibri" panose="020F0502020204030204" pitchFamily="34" charset="0"/>
                      </a:endParaRPr>
                    </a:p>
                  </a:txBody>
                  <a:tcPr marL="8562" marR="8562" marT="8562" marB="0" anchor="b"/>
                </a:tc>
                <a:tc>
                  <a:txBody>
                    <a:bodyPr/>
                    <a:lstStyle/>
                    <a:p>
                      <a:pPr algn="r" fontAlgn="b"/>
                      <a:r>
                        <a:rPr lang="en-US" sz="1000" u="none" strike="noStrike" dirty="0">
                          <a:effectLst/>
                        </a:rPr>
                        <a:t>0.00732</a:t>
                      </a:r>
                      <a:endParaRPr lang="en-US" sz="1000" b="0" i="0" u="none" strike="noStrike" dirty="0">
                        <a:solidFill>
                          <a:srgbClr val="000000"/>
                        </a:solidFill>
                        <a:effectLst/>
                        <a:latin typeface="Calibri" panose="020F0502020204030204" pitchFamily="34" charset="0"/>
                      </a:endParaRPr>
                    </a:p>
                  </a:txBody>
                  <a:tcPr marL="8562" marR="8562" marT="8562" marB="0" anchor="b"/>
                </a:tc>
                <a:extLst>
                  <a:ext uri="{0D108BD9-81ED-4DB2-BD59-A6C34878D82A}">
                    <a16:rowId xmlns:a16="http://schemas.microsoft.com/office/drawing/2014/main" val="1837071868"/>
                  </a:ext>
                </a:extLst>
              </a:tr>
            </a:tbl>
          </a:graphicData>
        </a:graphic>
      </p:graphicFrame>
    </p:spTree>
    <p:extLst>
      <p:ext uri="{BB962C8B-B14F-4D97-AF65-F5344CB8AC3E}">
        <p14:creationId xmlns:p14="http://schemas.microsoft.com/office/powerpoint/2010/main" val="21718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dirty="0"/>
              <a:t>Cost of Turnover </a:t>
            </a:r>
            <a:r>
              <a:rPr lang="mr-IN" dirty="0"/>
              <a:t>–</a:t>
            </a:r>
            <a:r>
              <a:rPr lang="en-US" dirty="0"/>
              <a:t> Industry </a:t>
            </a:r>
            <a:r>
              <a:rPr lang="en-US" dirty="0" err="1"/>
              <a:t>Average</a:t>
            </a:r>
            <a:r>
              <a:rPr lang="en-US" sz="2000" baseline="30000" dirty="0" err="1"/>
              <a:t>Ϯ</a:t>
            </a:r>
            <a:endParaRPr lang="en-US" sz="2000" dirty="0"/>
          </a:p>
        </p:txBody>
      </p:sp>
      <p:sp>
        <p:nvSpPr>
          <p:cNvPr id="5" name="Content Placeholder 4"/>
          <p:cNvSpPr>
            <a:spLocks noGrp="1"/>
          </p:cNvSpPr>
          <p:nvPr>
            <p:ph idx="1"/>
          </p:nvPr>
        </p:nvSpPr>
        <p:spPr>
          <a:xfrm>
            <a:off x="1823310" y="1596540"/>
            <a:ext cx="7016195" cy="3206805"/>
          </a:xfrm>
        </p:spPr>
        <p:txBody>
          <a:bodyPr>
            <a:normAutofit/>
          </a:bodyPr>
          <a:lstStyle/>
          <a:p>
            <a:r>
              <a:rPr lang="en-US" dirty="0">
                <a:solidFill>
                  <a:srgbClr val="FF0000"/>
                </a:solidFill>
              </a:rPr>
              <a:t>&lt;&lt;Random Forest&gt;&gt; &lt;&lt;Tom&gt;&gt;</a:t>
            </a:r>
          </a:p>
          <a:p>
            <a:r>
              <a:rPr lang="en-US" dirty="0">
                <a:solidFill>
                  <a:srgbClr val="FF0000"/>
                </a:solidFill>
              </a:rPr>
              <a:t>&lt;&lt;correlation / probability </a:t>
            </a:r>
            <a:r>
              <a:rPr lang="en-US" dirty="0" err="1">
                <a:solidFill>
                  <a:srgbClr val="FF0000"/>
                </a:solidFill>
              </a:rPr>
              <a:t>empl</a:t>
            </a:r>
            <a:r>
              <a:rPr lang="en-US" dirty="0">
                <a:solidFill>
                  <a:srgbClr val="FF0000"/>
                </a:solidFill>
              </a:rPr>
              <a:t> will leave&gt;&gt;  &lt;&lt;false negative/false model prediction&gt;&gt;  &lt;&lt;Tom&gt;&gt;</a:t>
            </a:r>
          </a:p>
        </p:txBody>
      </p:sp>
      <p:sp>
        <p:nvSpPr>
          <p:cNvPr id="6" name="TextBox 5"/>
          <p:cNvSpPr txBox="1"/>
          <p:nvPr/>
        </p:nvSpPr>
        <p:spPr>
          <a:xfrm>
            <a:off x="8153956" y="6568481"/>
            <a:ext cx="963725" cy="276999"/>
          </a:xfrm>
          <a:prstGeom prst="rect">
            <a:avLst/>
          </a:prstGeom>
          <a:solidFill>
            <a:schemeClr val="bg1"/>
          </a:solidFill>
        </p:spPr>
        <p:txBody>
          <a:bodyPr wrap="none" rtlCol="0">
            <a:spAutoFit/>
          </a:bodyPr>
          <a:lstStyle/>
          <a:p>
            <a:r>
              <a:rPr lang="en-US" sz="1200" baseline="30000" dirty="0"/>
              <a:t>Ϯ</a:t>
            </a:r>
            <a:r>
              <a:rPr lang="en-US" sz="1200" dirty="0"/>
              <a:t>2017 SHRM</a:t>
            </a:r>
          </a:p>
        </p:txBody>
      </p:sp>
    </p:spTree>
    <p:extLst>
      <p:ext uri="{BB962C8B-B14F-4D97-AF65-F5344CB8AC3E}">
        <p14:creationId xmlns:p14="http://schemas.microsoft.com/office/powerpoint/2010/main" val="3100936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Summary</a:t>
            </a:r>
          </a:p>
        </p:txBody>
      </p:sp>
      <p:sp>
        <p:nvSpPr>
          <p:cNvPr id="5" name="Text Placeholder 4"/>
          <p:cNvSpPr>
            <a:spLocks noGrp="1"/>
          </p:cNvSpPr>
          <p:nvPr>
            <p:ph type="body" idx="1"/>
          </p:nvPr>
        </p:nvSpPr>
        <p:spPr>
          <a:xfrm>
            <a:off x="143555" y="1043542"/>
            <a:ext cx="4040188" cy="639762"/>
          </a:xfrm>
        </p:spPr>
        <p:txBody>
          <a:bodyPr/>
          <a:lstStyle/>
          <a:p>
            <a:r>
              <a:rPr lang="en-US" dirty="0"/>
              <a:t>Insights</a:t>
            </a:r>
          </a:p>
        </p:txBody>
      </p:sp>
      <p:sp>
        <p:nvSpPr>
          <p:cNvPr id="6" name="Content Placeholder 5"/>
          <p:cNvSpPr>
            <a:spLocks noGrp="1"/>
          </p:cNvSpPr>
          <p:nvPr>
            <p:ph sz="half" idx="2"/>
          </p:nvPr>
        </p:nvSpPr>
        <p:spPr>
          <a:xfrm>
            <a:off x="0" y="1634522"/>
            <a:ext cx="4040188" cy="2290575"/>
          </a:xfrm>
        </p:spPr>
        <p:txBody>
          <a:bodyPr>
            <a:normAutofit lnSpcReduction="10000"/>
          </a:bodyPr>
          <a:lstStyle/>
          <a:p>
            <a:r>
              <a:rPr lang="en-US" dirty="0"/>
              <a:t>Job Seekers Market</a:t>
            </a:r>
          </a:p>
          <a:p>
            <a:r>
              <a:rPr lang="en-US"/>
              <a:t>Changing demographics</a:t>
            </a:r>
            <a:endParaRPr lang="en-US" dirty="0"/>
          </a:p>
          <a:p>
            <a:r>
              <a:rPr lang="en-US" dirty="0"/>
              <a:t>Need for empowerment</a:t>
            </a:r>
          </a:p>
          <a:p>
            <a:r>
              <a:rPr lang="en-US" dirty="0"/>
              <a:t>Alternatives to traditional job/business dynamics an increased incentive</a:t>
            </a:r>
          </a:p>
        </p:txBody>
      </p:sp>
      <p:sp>
        <p:nvSpPr>
          <p:cNvPr id="7" name="Text Placeholder 6"/>
          <p:cNvSpPr>
            <a:spLocks noGrp="1"/>
          </p:cNvSpPr>
          <p:nvPr>
            <p:ph type="body" sz="quarter" idx="3"/>
          </p:nvPr>
        </p:nvSpPr>
        <p:spPr>
          <a:xfrm>
            <a:off x="4636790" y="985720"/>
            <a:ext cx="4041775" cy="639762"/>
          </a:xfrm>
        </p:spPr>
        <p:txBody>
          <a:bodyPr/>
          <a:lstStyle/>
          <a:p>
            <a:r>
              <a:rPr lang="en-US" dirty="0"/>
              <a:t>Recommendations</a:t>
            </a:r>
          </a:p>
        </p:txBody>
      </p:sp>
      <p:sp>
        <p:nvSpPr>
          <p:cNvPr id="8" name="Content Placeholder 7"/>
          <p:cNvSpPr>
            <a:spLocks noGrp="1"/>
          </p:cNvSpPr>
          <p:nvPr>
            <p:ph sz="quarter" idx="4"/>
          </p:nvPr>
        </p:nvSpPr>
        <p:spPr>
          <a:xfrm>
            <a:off x="4183743" y="1596540"/>
            <a:ext cx="4960257" cy="5261460"/>
          </a:xfrm>
        </p:spPr>
        <p:txBody>
          <a:bodyPr>
            <a:normAutofit/>
          </a:bodyPr>
          <a:lstStyle/>
          <a:p>
            <a:r>
              <a:rPr lang="en-US" dirty="0"/>
              <a:t>Offering increased development opportunities</a:t>
            </a:r>
          </a:p>
          <a:p>
            <a:pPr lvl="1"/>
            <a:r>
              <a:rPr lang="en-US" dirty="0"/>
              <a:t>Increased training</a:t>
            </a:r>
          </a:p>
          <a:p>
            <a:pPr lvl="1"/>
            <a:r>
              <a:rPr lang="en-US" dirty="0"/>
              <a:t>Improve promotion opportunities</a:t>
            </a:r>
          </a:p>
          <a:p>
            <a:r>
              <a:rPr lang="en-US" dirty="0"/>
              <a:t>Mitigate burdensome workload</a:t>
            </a:r>
          </a:p>
          <a:p>
            <a:pPr lvl="1"/>
            <a:r>
              <a:rPr lang="en-US" dirty="0"/>
              <a:t>Flex time / part time</a:t>
            </a:r>
          </a:p>
          <a:p>
            <a:pPr lvl="1"/>
            <a:r>
              <a:rPr lang="en-US" dirty="0"/>
              <a:t>Telecommuting</a:t>
            </a:r>
          </a:p>
          <a:p>
            <a:r>
              <a:rPr lang="en-US" dirty="0"/>
              <a:t>Engage employees</a:t>
            </a:r>
          </a:p>
          <a:p>
            <a:pPr lvl="1"/>
            <a:r>
              <a:rPr lang="en-US" dirty="0"/>
              <a:t>Increase employee decision-making opportunities</a:t>
            </a:r>
          </a:p>
          <a:p>
            <a:pPr lvl="1"/>
            <a:r>
              <a:rPr lang="en-US" dirty="0"/>
              <a:t>Aggressively pursue and incorporate feedback</a:t>
            </a:r>
          </a:p>
        </p:txBody>
      </p:sp>
      <p:sp>
        <p:nvSpPr>
          <p:cNvPr id="9" name="Text Placeholder 4"/>
          <p:cNvSpPr txBox="1">
            <a:spLocks/>
          </p:cNvSpPr>
          <p:nvPr/>
        </p:nvSpPr>
        <p:spPr>
          <a:xfrm>
            <a:off x="92150" y="4956050"/>
            <a:ext cx="4040188" cy="639762"/>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400" b="1" kern="1200">
                <a:solidFill>
                  <a:srgbClr val="018ACF"/>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Low Cost - Initial Hire</a:t>
            </a:r>
          </a:p>
        </p:txBody>
      </p:sp>
      <p:sp>
        <p:nvSpPr>
          <p:cNvPr id="10" name="Content Placeholder 5"/>
          <p:cNvSpPr txBox="1">
            <a:spLocks/>
          </p:cNvSpPr>
          <p:nvPr/>
        </p:nvSpPr>
        <p:spPr>
          <a:xfrm>
            <a:off x="-9150" y="5721898"/>
            <a:ext cx="4040188" cy="913907"/>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dirty="0"/>
              <a:t>Cultural fit</a:t>
            </a:r>
          </a:p>
          <a:p>
            <a:r>
              <a:rPr lang="en-US" dirty="0"/>
              <a:t>Manage expectations</a:t>
            </a:r>
          </a:p>
          <a:p>
            <a:r>
              <a:rPr lang="en-US" dirty="0"/>
              <a:t>Onboarding</a:t>
            </a:r>
          </a:p>
        </p:txBody>
      </p:sp>
    </p:spTree>
    <p:extLst>
      <p:ext uri="{BB962C8B-B14F-4D97-AF65-F5344CB8AC3E}">
        <p14:creationId xmlns:p14="http://schemas.microsoft.com/office/powerpoint/2010/main" val="79153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970885"/>
            <a:ext cx="8229600" cy="916230"/>
          </a:xfrm>
        </p:spPr>
        <p:txBody>
          <a:bodyPr>
            <a:noAutofit/>
          </a:bodyPr>
          <a:lstStyle/>
          <a:p>
            <a:pPr algn="ctr"/>
            <a:r>
              <a:rPr lang="en-US" sz="6000" dirty="0">
                <a:latin typeface="Arial Rounded MT Bold"/>
                <a:cs typeface="Arial Rounded MT Bold"/>
              </a:rPr>
              <a:t>Business Objectives</a:t>
            </a:r>
          </a:p>
        </p:txBody>
      </p:sp>
    </p:spTree>
    <p:extLst>
      <p:ext uri="{BB962C8B-B14F-4D97-AF65-F5344CB8AC3E}">
        <p14:creationId xmlns:p14="http://schemas.microsoft.com/office/powerpoint/2010/main" val="417078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1291131"/>
            <a:ext cx="9144000" cy="4123034"/>
          </a:xfrm>
        </p:spPr>
        <p:txBody>
          <a:bodyPr>
            <a:normAutofit fontScale="92500" lnSpcReduction="10000"/>
          </a:bodyPr>
          <a:lstStyle/>
          <a:p>
            <a:r>
              <a:rPr lang="en-US" dirty="0"/>
              <a:t>Increase market share</a:t>
            </a:r>
          </a:p>
          <a:p>
            <a:pPr lvl="1"/>
            <a:r>
              <a:rPr lang="en-US" dirty="0"/>
              <a:t>Become known as industry leader</a:t>
            </a:r>
          </a:p>
          <a:p>
            <a:r>
              <a:rPr lang="en-US" dirty="0"/>
              <a:t>Talent retention and acquisition are top employer concerns</a:t>
            </a:r>
          </a:p>
          <a:p>
            <a:pPr lvl="1"/>
            <a:r>
              <a:rPr lang="en-US" dirty="0"/>
              <a:t>78% of organizations are concerned with talent retention, 73% with talent attraction </a:t>
            </a:r>
          </a:p>
          <a:p>
            <a:r>
              <a:rPr lang="en-US" dirty="0"/>
              <a:t>Data analysis can improve competitive advantage</a:t>
            </a:r>
          </a:p>
          <a:p>
            <a:pPr lvl="1"/>
            <a:r>
              <a:rPr lang="en-US" dirty="0"/>
              <a:t>Objective identification of actual attrition rates/causes</a:t>
            </a:r>
          </a:p>
          <a:p>
            <a:r>
              <a:rPr lang="en-US" dirty="0"/>
              <a:t>Data analysis reduces waste</a:t>
            </a:r>
          </a:p>
          <a:p>
            <a:pPr lvl="1"/>
            <a:r>
              <a:rPr lang="en-US" dirty="0"/>
              <a:t>Solutions can be focused on areas guaranteed to get results</a:t>
            </a:r>
          </a:p>
        </p:txBody>
      </p:sp>
      <p:sp>
        <p:nvSpPr>
          <p:cNvPr id="3" name="TextBox 2"/>
          <p:cNvSpPr txBox="1"/>
          <p:nvPr/>
        </p:nvSpPr>
        <p:spPr>
          <a:xfrm>
            <a:off x="125772" y="6024985"/>
            <a:ext cx="9018228" cy="1015663"/>
          </a:xfrm>
          <a:prstGeom prst="rect">
            <a:avLst/>
          </a:prstGeom>
          <a:noFill/>
        </p:spPr>
        <p:txBody>
          <a:bodyPr wrap="square" rtlCol="0">
            <a:spAutoFit/>
          </a:bodyPr>
          <a:lstStyle/>
          <a:p>
            <a:r>
              <a:rPr lang="en-US" sz="1400" dirty="0"/>
              <a:t>"Data can say things that employees might not during exit interviews, and shed light on causes of voluntary turnover that even the best expert may miss. In today's challenging talent market, unbiased, insights derived from actual workforce data can enable employers to identify potential flight risks before it's too late.“ - Marc Rind, chief data scientist at ADP</a:t>
            </a:r>
          </a:p>
          <a:p>
            <a:endParaRPr lang="en-US" dirty="0"/>
          </a:p>
        </p:txBody>
      </p:sp>
    </p:spTree>
    <p:extLst>
      <p:ext uri="{BB962C8B-B14F-4D97-AF65-F5344CB8AC3E}">
        <p14:creationId xmlns:p14="http://schemas.microsoft.com/office/powerpoint/2010/main" val="358697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22195"/>
            <a:ext cx="8229600" cy="916230"/>
          </a:xfrm>
        </p:spPr>
        <p:txBody>
          <a:bodyPr>
            <a:noAutofit/>
          </a:bodyPr>
          <a:lstStyle/>
          <a:p>
            <a:r>
              <a:rPr lang="en-US" sz="6000" dirty="0">
                <a:latin typeface="Arial Rounded MT Bold"/>
                <a:cs typeface="Arial Rounded MT Bold"/>
              </a:rPr>
              <a:t>Data Source</a:t>
            </a:r>
          </a:p>
        </p:txBody>
      </p:sp>
      <p:sp>
        <p:nvSpPr>
          <p:cNvPr id="5" name="Content Placeholder 4"/>
          <p:cNvSpPr>
            <a:spLocks noGrp="1"/>
          </p:cNvSpPr>
          <p:nvPr>
            <p:ph idx="1"/>
          </p:nvPr>
        </p:nvSpPr>
        <p:spPr>
          <a:xfrm>
            <a:off x="143556" y="1291130"/>
            <a:ext cx="9000444" cy="4123035"/>
          </a:xfrm>
        </p:spPr>
        <p:txBody>
          <a:bodyPr>
            <a:normAutofit/>
          </a:bodyPr>
          <a:lstStyle/>
          <a:p>
            <a:pPr marL="342900" indent="-342900">
              <a:buFontTx/>
              <a:buChar char="-"/>
            </a:pPr>
            <a:r>
              <a:rPr lang="en-US" dirty="0" err="1"/>
              <a:t>DDSAnalytics</a:t>
            </a:r>
            <a:r>
              <a:rPr lang="en-US" dirty="0"/>
              <a:t> provided employee records for 1470 current/previous employees with 35 identifying features </a:t>
            </a:r>
            <a:r>
              <a:rPr lang="en-US" baseline="30000" dirty="0" err="1"/>
              <a:t>Ϯ</a:t>
            </a:r>
            <a:endParaRPr lang="en-US" dirty="0"/>
          </a:p>
          <a:p>
            <a:pPr marL="800100" lvl="1" indent="-342900">
              <a:lnSpc>
                <a:spcPct val="120000"/>
              </a:lnSpc>
              <a:buFontTx/>
              <a:buChar char="-"/>
            </a:pPr>
            <a:r>
              <a:rPr lang="en-US" dirty="0"/>
              <a:t>16% overall attrition rate</a:t>
            </a:r>
          </a:p>
          <a:p>
            <a:pPr marL="1257300" lvl="2" indent="-342900">
              <a:lnSpc>
                <a:spcPct val="120000"/>
              </a:lnSpc>
              <a:buFontTx/>
              <a:buChar char="-"/>
            </a:pPr>
            <a:r>
              <a:rPr lang="en-US" dirty="0"/>
              <a:t>17% Male vs. 15% Female attrition</a:t>
            </a:r>
          </a:p>
          <a:p>
            <a:pPr marL="1257300" lvl="2" indent="-342900">
              <a:lnSpc>
                <a:spcPct val="120000"/>
              </a:lnSpc>
              <a:buFontTx/>
              <a:buChar char="-"/>
            </a:pPr>
            <a:r>
              <a:rPr lang="en-US" dirty="0"/>
              <a:t>Jobs with highest turnover: </a:t>
            </a:r>
            <a:br>
              <a:rPr lang="en-US" dirty="0"/>
            </a:br>
            <a:r>
              <a:rPr lang="en-US" dirty="0"/>
              <a:t>Sales Representative(40%), </a:t>
            </a:r>
            <a:r>
              <a:rPr lang="en-US" dirty="0" err="1"/>
              <a:t>LabTechs</a:t>
            </a:r>
            <a:r>
              <a:rPr lang="en-US" dirty="0"/>
              <a:t> (24%), and Human Resources (23%)</a:t>
            </a:r>
          </a:p>
          <a:p>
            <a:pPr marL="1257300" lvl="2" indent="-342900">
              <a:lnSpc>
                <a:spcPct val="120000"/>
              </a:lnSpc>
              <a:buFontTx/>
              <a:buChar char="-"/>
            </a:pPr>
            <a:r>
              <a:rPr lang="en-US" dirty="0"/>
              <a:t>Highest attrition is 18-20 </a:t>
            </a:r>
            <a:r>
              <a:rPr lang="en-US" dirty="0" err="1"/>
              <a:t>yr</a:t>
            </a:r>
            <a:r>
              <a:rPr lang="en-US" dirty="0"/>
              <a:t>-old (57%) and 21-30 </a:t>
            </a:r>
            <a:r>
              <a:rPr lang="en-US" dirty="0" err="1"/>
              <a:t>yr</a:t>
            </a:r>
            <a:r>
              <a:rPr lang="en-US" dirty="0"/>
              <a:t> old (26%)</a:t>
            </a:r>
          </a:p>
          <a:p>
            <a:pPr marL="800100" lvl="1" indent="-342900">
              <a:lnSpc>
                <a:spcPct val="120000"/>
              </a:lnSpc>
              <a:buFontTx/>
              <a:buChar char="-"/>
            </a:pPr>
            <a:r>
              <a:rPr lang="en-US" dirty="0"/>
              <a:t>Nine job categories that fall within three departments</a:t>
            </a:r>
          </a:p>
          <a:p>
            <a:r>
              <a:rPr lang="en-US" dirty="0"/>
              <a:t>	</a:t>
            </a:r>
          </a:p>
        </p:txBody>
      </p:sp>
      <p:sp>
        <p:nvSpPr>
          <p:cNvPr id="2" name="Rectangle 1"/>
          <p:cNvSpPr/>
          <p:nvPr/>
        </p:nvSpPr>
        <p:spPr>
          <a:xfrm>
            <a:off x="1365195" y="5566870"/>
            <a:ext cx="4581150" cy="369332"/>
          </a:xfrm>
          <a:prstGeom prst="rect">
            <a:avLst/>
          </a:prstGeom>
        </p:spPr>
        <p:txBody>
          <a:bodyPr wrap="square">
            <a:spAutoFit/>
          </a:bodyPr>
          <a:lstStyle/>
          <a:p>
            <a:r>
              <a:rPr lang="en-US" dirty="0">
                <a:solidFill>
                  <a:srgbClr val="FF0000"/>
                </a:solidFill>
              </a:rPr>
              <a:t>&lt;&lt;quick overview of industry&gt;&gt; &lt;&lt;Amy&gt;&gt; </a:t>
            </a:r>
          </a:p>
        </p:txBody>
      </p:sp>
      <p:sp>
        <p:nvSpPr>
          <p:cNvPr id="7" name="TextBox 6"/>
          <p:cNvSpPr txBox="1"/>
          <p:nvPr/>
        </p:nvSpPr>
        <p:spPr>
          <a:xfrm>
            <a:off x="7750587" y="6568481"/>
            <a:ext cx="1402563" cy="276999"/>
          </a:xfrm>
          <a:prstGeom prst="rect">
            <a:avLst/>
          </a:prstGeom>
          <a:solidFill>
            <a:schemeClr val="bg1"/>
          </a:solidFill>
        </p:spPr>
        <p:txBody>
          <a:bodyPr wrap="none" rtlCol="0">
            <a:spAutoFit/>
          </a:bodyPr>
          <a:lstStyle/>
          <a:p>
            <a:r>
              <a:rPr lang="en-US" sz="1200" baseline="30000" dirty="0"/>
              <a:t>Ϯ</a:t>
            </a:r>
            <a:r>
              <a:rPr lang="en-US" sz="1200" dirty="0"/>
              <a:t>2019 </a:t>
            </a:r>
            <a:r>
              <a:rPr lang="en-US" sz="1200" dirty="0" err="1"/>
              <a:t>DDSAnalytics</a:t>
            </a:r>
            <a:endParaRPr lang="en-US" sz="1200" dirty="0"/>
          </a:p>
        </p:txBody>
      </p:sp>
    </p:spTree>
    <p:extLst>
      <p:ext uri="{BB962C8B-B14F-4D97-AF65-F5344CB8AC3E}">
        <p14:creationId xmlns:p14="http://schemas.microsoft.com/office/powerpoint/2010/main" val="91359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43555" y="1596540"/>
            <a:ext cx="4428445" cy="4211818"/>
          </a:xfrm>
        </p:spPr>
        <p:txBody>
          <a:bodyPr>
            <a:normAutofit/>
          </a:bodyPr>
          <a:lstStyle/>
          <a:p>
            <a:r>
              <a:rPr lang="en-US" sz="2400" dirty="0"/>
              <a:t>Top reasons for attrition – industry (12-15%)</a:t>
            </a:r>
            <a:r>
              <a:rPr lang="en-US" sz="1600" baseline="30000" dirty="0"/>
              <a:t>Ϯ</a:t>
            </a:r>
          </a:p>
          <a:p>
            <a:pPr lvl="1"/>
            <a:r>
              <a:rPr lang="en-US" sz="2400" dirty="0"/>
              <a:t>Leadership (up to 75%)</a:t>
            </a:r>
            <a:r>
              <a:rPr lang="en-US" sz="2400" baseline="30000" dirty="0"/>
              <a:t> </a:t>
            </a:r>
            <a:r>
              <a:rPr lang="en-US" sz="2000" baseline="30000" dirty="0"/>
              <a:t>*</a:t>
            </a:r>
            <a:endParaRPr lang="en-US" sz="2000" dirty="0"/>
          </a:p>
          <a:p>
            <a:pPr lvl="1"/>
            <a:r>
              <a:rPr lang="en-US" sz="2400" dirty="0"/>
              <a:t>Overwork (82%)</a:t>
            </a:r>
            <a:r>
              <a:rPr lang="en-US" sz="2400" baseline="30000" dirty="0"/>
              <a:t> </a:t>
            </a:r>
            <a:r>
              <a:rPr lang="en-US" sz="2000" baseline="30000" dirty="0"/>
              <a:t>*</a:t>
            </a:r>
            <a:endParaRPr lang="en-US" sz="2000" dirty="0"/>
          </a:p>
          <a:p>
            <a:pPr lvl="1"/>
            <a:r>
              <a:rPr lang="en-US" sz="2400" dirty="0"/>
              <a:t>Lack of recognition (59%)</a:t>
            </a:r>
            <a:r>
              <a:rPr lang="en-US" sz="2400" baseline="30000" dirty="0"/>
              <a:t> </a:t>
            </a:r>
            <a:r>
              <a:rPr lang="en-US" sz="2000" baseline="30000" dirty="0"/>
              <a:t>*</a:t>
            </a:r>
            <a:endParaRPr lang="en-US" sz="2000" dirty="0"/>
          </a:p>
          <a:p>
            <a:pPr lvl="1"/>
            <a:r>
              <a:rPr lang="en-US" sz="2400" dirty="0"/>
              <a:t>Work/Life balance (37%)</a:t>
            </a:r>
            <a:r>
              <a:rPr lang="en-US" sz="2400" baseline="30000" dirty="0"/>
              <a:t> </a:t>
            </a:r>
            <a:r>
              <a:rPr lang="en-US" sz="2000" baseline="30000" dirty="0"/>
              <a:t>*</a:t>
            </a:r>
            <a:endParaRPr lang="en-US" sz="2000" dirty="0"/>
          </a:p>
          <a:p>
            <a:pPr lvl="1"/>
            <a:r>
              <a:rPr lang="en-US" sz="2400" dirty="0"/>
              <a:t>Lack of development (32%)</a:t>
            </a:r>
            <a:r>
              <a:rPr lang="en-US" sz="2000" baseline="30000" dirty="0"/>
              <a:t> </a:t>
            </a:r>
            <a:r>
              <a:rPr lang="en-US" sz="1800" baseline="30000" dirty="0"/>
              <a:t>*</a:t>
            </a:r>
            <a:endParaRPr lang="en-US" sz="1800" dirty="0"/>
          </a:p>
          <a:p>
            <a:pPr lvl="1"/>
            <a:r>
              <a:rPr lang="en-US" sz="2400" dirty="0"/>
              <a:t>Lack of salary/promotion opportunities (20%)</a:t>
            </a:r>
            <a:r>
              <a:rPr lang="en-US" sz="2000" baseline="30000" dirty="0"/>
              <a:t>*</a:t>
            </a:r>
          </a:p>
        </p:txBody>
      </p:sp>
      <p:sp>
        <p:nvSpPr>
          <p:cNvPr id="4" name="Content Placeholder 4"/>
          <p:cNvSpPr txBox="1">
            <a:spLocks/>
          </p:cNvSpPr>
          <p:nvPr/>
        </p:nvSpPr>
        <p:spPr>
          <a:xfrm>
            <a:off x="4104735" y="1596540"/>
            <a:ext cx="5039265" cy="3817625"/>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28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Top reasons for attrition – </a:t>
            </a:r>
            <a:r>
              <a:rPr lang="en-US" dirty="0" err="1"/>
              <a:t>DDSAnalytics</a:t>
            </a:r>
            <a:endParaRPr lang="en-US" dirty="0"/>
          </a:p>
          <a:p>
            <a:pPr lvl="1"/>
            <a:r>
              <a:rPr lang="en-US" dirty="0"/>
              <a:t>Monthly Income</a:t>
            </a:r>
          </a:p>
          <a:p>
            <a:pPr lvl="1"/>
            <a:r>
              <a:rPr lang="en-US" dirty="0"/>
              <a:t>Overtime</a:t>
            </a:r>
          </a:p>
          <a:p>
            <a:pPr lvl="1"/>
            <a:r>
              <a:rPr lang="en-US" dirty="0"/>
              <a:t>Environment/Job satisfaction</a:t>
            </a:r>
          </a:p>
          <a:p>
            <a:pPr lvl="1"/>
            <a:r>
              <a:rPr lang="en-US" dirty="0"/>
              <a:t>Frequent travel for business</a:t>
            </a:r>
          </a:p>
          <a:p>
            <a:pPr lvl="1"/>
            <a:r>
              <a:rPr lang="en-US" dirty="0"/>
              <a:t>Commute distance</a:t>
            </a:r>
          </a:p>
          <a:p>
            <a:pPr lvl="1"/>
            <a:r>
              <a:rPr lang="en-US" dirty="0"/>
              <a:t>Job hopping</a:t>
            </a:r>
          </a:p>
          <a:p>
            <a:pPr lvl="1"/>
            <a:r>
              <a:rPr lang="en-US" dirty="0"/>
              <a:t>Marital status</a:t>
            </a:r>
          </a:p>
        </p:txBody>
      </p:sp>
      <p:sp>
        <p:nvSpPr>
          <p:cNvPr id="6" name="Title 3"/>
          <p:cNvSpPr>
            <a:spLocks noGrp="1"/>
          </p:cNvSpPr>
          <p:nvPr>
            <p:ph type="title"/>
          </p:nvPr>
        </p:nvSpPr>
        <p:spPr>
          <a:xfrm>
            <a:off x="-9150" y="222195"/>
            <a:ext cx="8229600" cy="916230"/>
          </a:xfrm>
        </p:spPr>
        <p:txBody>
          <a:bodyPr>
            <a:noAutofit/>
          </a:bodyPr>
          <a:lstStyle/>
          <a:p>
            <a:r>
              <a:rPr lang="en-US" sz="6000" dirty="0">
                <a:latin typeface="Arial Rounded MT Bold"/>
                <a:cs typeface="Arial Rounded MT Bold"/>
              </a:rPr>
              <a:t>Comparisons</a:t>
            </a:r>
          </a:p>
        </p:txBody>
      </p:sp>
      <p:sp>
        <p:nvSpPr>
          <p:cNvPr id="2" name="TextBox 1"/>
          <p:cNvSpPr txBox="1"/>
          <p:nvPr/>
        </p:nvSpPr>
        <p:spPr>
          <a:xfrm>
            <a:off x="8099902" y="6562562"/>
            <a:ext cx="1040028" cy="276999"/>
          </a:xfrm>
          <a:prstGeom prst="rect">
            <a:avLst/>
          </a:prstGeom>
          <a:solidFill>
            <a:schemeClr val="bg1"/>
          </a:solidFill>
        </p:spPr>
        <p:txBody>
          <a:bodyPr wrap="none" rtlCol="0">
            <a:spAutoFit/>
          </a:bodyPr>
          <a:lstStyle/>
          <a:p>
            <a:r>
              <a:rPr lang="en-US" sz="1200" baseline="30000" dirty="0"/>
              <a:t>*</a:t>
            </a:r>
            <a:r>
              <a:rPr lang="en-US" sz="1200" dirty="0"/>
              <a:t>2018 Mercer</a:t>
            </a:r>
          </a:p>
        </p:txBody>
      </p:sp>
      <p:sp>
        <p:nvSpPr>
          <p:cNvPr id="7" name="TextBox 6"/>
          <p:cNvSpPr txBox="1"/>
          <p:nvPr/>
        </p:nvSpPr>
        <p:spPr>
          <a:xfrm>
            <a:off x="8176205" y="6285563"/>
            <a:ext cx="963725" cy="276999"/>
          </a:xfrm>
          <a:prstGeom prst="rect">
            <a:avLst/>
          </a:prstGeom>
          <a:solidFill>
            <a:schemeClr val="bg1"/>
          </a:solidFill>
        </p:spPr>
        <p:txBody>
          <a:bodyPr wrap="none" rtlCol="0">
            <a:spAutoFit/>
          </a:bodyPr>
          <a:lstStyle/>
          <a:p>
            <a:r>
              <a:rPr lang="en-US" sz="1200" baseline="30000" dirty="0"/>
              <a:t>Ϯ</a:t>
            </a:r>
            <a:r>
              <a:rPr lang="en-US" sz="1200" dirty="0"/>
              <a:t>2017 SHRM</a:t>
            </a:r>
          </a:p>
        </p:txBody>
      </p:sp>
      <p:sp>
        <p:nvSpPr>
          <p:cNvPr id="3" name="TextBox 2"/>
          <p:cNvSpPr txBox="1"/>
          <p:nvPr/>
        </p:nvSpPr>
        <p:spPr>
          <a:xfrm>
            <a:off x="19139" y="6436054"/>
            <a:ext cx="5660589" cy="369332"/>
          </a:xfrm>
          <a:prstGeom prst="rect">
            <a:avLst/>
          </a:prstGeom>
          <a:noFill/>
        </p:spPr>
        <p:txBody>
          <a:bodyPr wrap="none" rtlCol="0">
            <a:spAutoFit/>
          </a:bodyPr>
          <a:lstStyle/>
          <a:p>
            <a:r>
              <a:rPr lang="en-US" dirty="0"/>
              <a:t>18-25 </a:t>
            </a:r>
            <a:r>
              <a:rPr lang="en-US" dirty="0" err="1"/>
              <a:t>yr</a:t>
            </a:r>
            <a:r>
              <a:rPr lang="en-US" dirty="0"/>
              <a:t>-old age group most likely to leave their job (46%)</a:t>
            </a:r>
          </a:p>
        </p:txBody>
      </p:sp>
    </p:spTree>
    <p:extLst>
      <p:ext uri="{BB962C8B-B14F-4D97-AF65-F5344CB8AC3E}">
        <p14:creationId xmlns:p14="http://schemas.microsoft.com/office/powerpoint/2010/main" val="505136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970885"/>
            <a:ext cx="8229600" cy="916230"/>
          </a:xfrm>
        </p:spPr>
        <p:txBody>
          <a:bodyPr>
            <a:noAutofit/>
          </a:bodyPr>
          <a:lstStyle/>
          <a:p>
            <a:pPr algn="ctr"/>
            <a:r>
              <a:rPr lang="en-US" sz="6000" dirty="0">
                <a:latin typeface="Arial Rounded MT Bold"/>
                <a:cs typeface="Arial Rounded MT Bold"/>
              </a:rPr>
              <a:t>Methodology</a:t>
            </a:r>
          </a:p>
        </p:txBody>
      </p:sp>
    </p:spTree>
    <p:extLst>
      <p:ext uri="{BB962C8B-B14F-4D97-AF65-F5344CB8AC3E}">
        <p14:creationId xmlns:p14="http://schemas.microsoft.com/office/powerpoint/2010/main" val="91359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ctr"/>
            <a:r>
              <a:rPr lang="en-US"/>
              <a:t>Comparative Analysis</a:t>
            </a:r>
            <a:endParaRPr lang="en-US" dirty="0"/>
          </a:p>
        </p:txBody>
      </p:sp>
      <p:sp>
        <p:nvSpPr>
          <p:cNvPr id="5" name="Content Placeholder 4"/>
          <p:cNvSpPr>
            <a:spLocks noGrp="1"/>
          </p:cNvSpPr>
          <p:nvPr>
            <p:ph idx="1"/>
          </p:nvPr>
        </p:nvSpPr>
        <p:spPr>
          <a:xfrm>
            <a:off x="1823310" y="1596540"/>
            <a:ext cx="7016195" cy="3206805"/>
          </a:xfrm>
        </p:spPr>
        <p:txBody>
          <a:bodyPr>
            <a:normAutofit/>
          </a:bodyPr>
          <a:lstStyle/>
          <a:p>
            <a:r>
              <a:rPr lang="en-US" dirty="0">
                <a:solidFill>
                  <a:srgbClr val="FF0000"/>
                </a:solidFill>
              </a:rPr>
              <a:t>&lt;&lt;linear regression charts&gt;&gt; &lt;&lt;Richard&gt;&gt;</a:t>
            </a:r>
          </a:p>
          <a:p>
            <a:r>
              <a:rPr lang="en-US" dirty="0">
                <a:solidFill>
                  <a:srgbClr val="FF0000"/>
                </a:solidFill>
              </a:rPr>
              <a:t>&lt;&lt;linear regression values&gt;&gt; &lt;&lt;Richard&gt;&gt;</a:t>
            </a:r>
          </a:p>
          <a:p>
            <a:r>
              <a:rPr lang="en-US" dirty="0">
                <a:solidFill>
                  <a:srgbClr val="FF0000"/>
                </a:solidFill>
              </a:rPr>
              <a:t>&lt;&lt;Correlation plot&gt;&gt; &lt;&lt;Richard &amp; Amy&gt;&gt;</a:t>
            </a:r>
          </a:p>
          <a:p>
            <a:r>
              <a:rPr lang="en-US" dirty="0">
                <a:solidFill>
                  <a:srgbClr val="FF0000"/>
                </a:solidFill>
              </a:rPr>
              <a:t>&lt;&lt;Random Forest/Hierarchy &gt;&gt;  &lt;&lt;Tom&gt;&gt;</a:t>
            </a:r>
          </a:p>
        </p:txBody>
      </p:sp>
    </p:spTree>
    <p:extLst>
      <p:ext uri="{BB962C8B-B14F-4D97-AF65-F5344CB8AC3E}">
        <p14:creationId xmlns:p14="http://schemas.microsoft.com/office/powerpoint/2010/main" val="110163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2970885"/>
            <a:ext cx="8229600" cy="916230"/>
          </a:xfrm>
        </p:spPr>
        <p:txBody>
          <a:bodyPr>
            <a:noAutofit/>
          </a:bodyPr>
          <a:lstStyle/>
          <a:p>
            <a:pPr algn="ctr"/>
            <a:r>
              <a:rPr lang="en-US" sz="6000" dirty="0">
                <a:latin typeface="Arial Rounded MT Bold"/>
                <a:cs typeface="Arial Rounded MT Bold"/>
              </a:rPr>
              <a:t>Evaluation/Results</a:t>
            </a:r>
          </a:p>
        </p:txBody>
      </p:sp>
    </p:spTree>
    <p:extLst>
      <p:ext uri="{BB962C8B-B14F-4D97-AF65-F5344CB8AC3E}">
        <p14:creationId xmlns:p14="http://schemas.microsoft.com/office/powerpoint/2010/main" val="91359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527605"/>
            <a:ext cx="8229600" cy="610820"/>
          </a:xfrm>
        </p:spPr>
        <p:txBody>
          <a:bodyPr>
            <a:normAutofit fontScale="90000"/>
          </a:bodyPr>
          <a:lstStyle/>
          <a:p>
            <a:pPr algn="ctr"/>
            <a:r>
              <a:rPr lang="en-US" dirty="0"/>
              <a:t>Comparative Analysis</a:t>
            </a:r>
            <a:br>
              <a:rPr lang="en-US" dirty="0"/>
            </a:br>
            <a:r>
              <a:rPr lang="en-US" sz="3100" dirty="0"/>
              <a:t>Attrition Percentages</a:t>
            </a:r>
            <a:endParaRPr lang="en-US" dirty="0"/>
          </a:p>
        </p:txBody>
      </p:sp>
      <p:pic>
        <p:nvPicPr>
          <p:cNvPr id="8" name="Picture 7">
            <a:extLst>
              <a:ext uri="{FF2B5EF4-FFF2-40B4-BE49-F238E27FC236}">
                <a16:creationId xmlns:a16="http://schemas.microsoft.com/office/drawing/2014/main" id="{DB2C3199-C409-464D-B38D-D9D6AE87797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97526" y="1291130"/>
            <a:ext cx="4289134" cy="3063667"/>
          </a:xfrm>
          <a:prstGeom prst="rect">
            <a:avLst/>
          </a:prstGeom>
        </p:spPr>
      </p:pic>
      <p:pic>
        <p:nvPicPr>
          <p:cNvPr id="15" name="Picture 14">
            <a:extLst>
              <a:ext uri="{FF2B5EF4-FFF2-40B4-BE49-F238E27FC236}">
                <a16:creationId xmlns:a16="http://schemas.microsoft.com/office/drawing/2014/main" id="{FA7EBE22-8578-472B-8A15-1D66317CA7E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433318" y="3581705"/>
            <a:ext cx="4289134" cy="3063667"/>
          </a:xfrm>
          <a:prstGeom prst="rect">
            <a:avLst/>
          </a:prstGeom>
        </p:spPr>
      </p:pic>
    </p:spTree>
    <p:extLst>
      <p:ext uri="{BB962C8B-B14F-4D97-AF65-F5344CB8AC3E}">
        <p14:creationId xmlns:p14="http://schemas.microsoft.com/office/powerpoint/2010/main" val="3529075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1954</TotalTime>
  <Words>617</Words>
  <Application>Microsoft Office PowerPoint</Application>
  <PresentationFormat>On-screen Show (4:3)</PresentationFormat>
  <Paragraphs>206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Rounded MT Bold</vt:lpstr>
      <vt:lpstr>Calibri</vt:lpstr>
      <vt:lpstr>Mangal</vt:lpstr>
      <vt:lpstr>Office Theme</vt:lpstr>
      <vt:lpstr>DDSAnalitics Talent Management for a Changing World</vt:lpstr>
      <vt:lpstr>Business Objectives</vt:lpstr>
      <vt:lpstr>PowerPoint Presentation</vt:lpstr>
      <vt:lpstr>Data Source</vt:lpstr>
      <vt:lpstr>Comparisons</vt:lpstr>
      <vt:lpstr>Methodology</vt:lpstr>
      <vt:lpstr>Comparative Analysis</vt:lpstr>
      <vt:lpstr>Evaluation/Results</vt:lpstr>
      <vt:lpstr>Comparative Analysis Attrition Percentages</vt:lpstr>
      <vt:lpstr>Comparative Analysis Attrition Percentages</vt:lpstr>
      <vt:lpstr>Comparative Analysis Attrition Percentages</vt:lpstr>
      <vt:lpstr>Comparative Analysis Attrition Percentages</vt:lpstr>
      <vt:lpstr>Comparative Analysis Correlation and Relationships</vt:lpstr>
      <vt:lpstr>Comparative Analysis Multiple Linear Regression via Stepwise Variable Selection</vt:lpstr>
      <vt:lpstr>Cost of Turnover – Industry AverageϮ</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Hart, Richard</cp:lastModifiedBy>
  <cp:revision>55</cp:revision>
  <dcterms:created xsi:type="dcterms:W3CDTF">2013-08-21T19:17:07Z</dcterms:created>
  <dcterms:modified xsi:type="dcterms:W3CDTF">2019-04-12T21:27:33Z</dcterms:modified>
</cp:coreProperties>
</file>