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8" r:id="rId3"/>
    <p:sldId id="276" r:id="rId4"/>
    <p:sldId id="277" r:id="rId5"/>
    <p:sldId id="278" r:id="rId6"/>
    <p:sldId id="279" r:id="rId7"/>
    <p:sldId id="264" r:id="rId8"/>
    <p:sldId id="268" r:id="rId9"/>
    <p:sldId id="267" r:id="rId10"/>
    <p:sldId id="265" r:id="rId11"/>
    <p:sldId id="266" r:id="rId12"/>
    <p:sldId id="270" r:id="rId13"/>
    <p:sldId id="271" r:id="rId14"/>
    <p:sldId id="272" r:id="rId15"/>
    <p:sldId id="273" r:id="rId16"/>
    <p:sldId id="275" r:id="rId17"/>
    <p:sldId id="274" r:id="rId18"/>
    <p:sldId id="280" r:id="rId19"/>
    <p:sldId id="281" r:id="rId20"/>
    <p:sldId id="269" r:id="rId21"/>
    <p:sldId id="26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82143" autoAdjust="0"/>
  </p:normalViewPr>
  <p:slideViewPr>
    <p:cSldViewPr>
      <p:cViewPr varScale="1">
        <p:scale>
          <a:sx n="91" d="100"/>
          <a:sy n="91" d="100"/>
        </p:scale>
        <p:origin x="-1408" y="-11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7F8F20-95EB-1242-A2F1-50B4053D034F}" type="datetimeFigureOut">
              <a:rPr lang="en-US" smtClean="0"/>
              <a:t>4/13/19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FFC488-B87F-B04E-863D-D4EA78BD4399}" type="slidenum">
              <a:rPr lang="en-US" smtClean="0"/>
              <a:t>‹#›</a:t>
            </a:fld>
            <a:endParaRPr lang="en-US"/>
          </a:p>
        </p:txBody>
      </p:sp>
    </p:spTree>
    <p:extLst>
      <p:ext uri="{BB962C8B-B14F-4D97-AF65-F5344CB8AC3E}">
        <p14:creationId xmlns:p14="http://schemas.microsoft.com/office/powerpoint/2010/main" val="1805436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thehrdigest.com/cost-of-employee-turnover-vs-retention-proposition/" TargetMode="External"/><Relationship Id="rId4" Type="http://schemas.openxmlformats.org/officeDocument/2006/relationships/hyperlink" Target="https://www.americanprogress.org/wp-content/uploads/2012/11/CostofTurnover.pdf" TargetMode="External"/><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 Id="rId3" Type="http://schemas.openxmlformats.org/officeDocument/2006/relationships/hyperlink" Target="https://www.officevibe.com/blog/how-to-calculate-employee-turnover"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https://www.thehrdigest.com/cost-of-employee-turnover-vs-retention-proposition/</a:t>
            </a:r>
            <a:endParaRPr lang="en-US"/>
          </a:p>
          <a:p>
            <a:r>
              <a:rPr lang="en-US" dirty="0">
                <a:hlinkClick r:id="rId4"/>
              </a:rPr>
              <a:t>https://www.americanprogress.org/wp-content/uploads/2012/11/CostofTurnover.pdf</a:t>
            </a:r>
            <a:endParaRPr lang="en-US"/>
          </a:p>
          <a:p>
            <a:r>
              <a:rPr lang="en-US" dirty="0"/>
              <a:t>Center for American Progress study</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8DB1E9F2-10B0-C64C-B66A-10A21B1A1FF7}" type="slidenum">
              <a:rPr lang="en-US" smtClean="0"/>
              <a:t>3</a:t>
            </a:fld>
            <a:endParaRPr lang="en-US"/>
          </a:p>
        </p:txBody>
      </p:sp>
    </p:spTree>
    <p:extLst>
      <p:ext uri="{BB962C8B-B14F-4D97-AF65-F5344CB8AC3E}">
        <p14:creationId xmlns:p14="http://schemas.microsoft.com/office/powerpoint/2010/main" val="22735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Limit Voluntary Turnover of High-Performing Individuals</a:t>
            </a:r>
          </a:p>
          <a:p>
            <a:pPr marL="171450" indent="-171450">
              <a:buFontTx/>
              <a:buChar char="-"/>
            </a:pPr>
            <a:r>
              <a:rPr lang="en-US" dirty="0"/>
              <a:t>A survey from Accounting Principals and </a:t>
            </a:r>
            <a:r>
              <a:rPr lang="en-US" dirty="0" err="1"/>
              <a:t>Ajilon</a:t>
            </a:r>
            <a:r>
              <a:rPr lang="en-US" dirty="0"/>
              <a:t> (7/18/18) reported that 81.2% of full-time U.S. employees were open to new job opportunities.</a:t>
            </a:r>
          </a:p>
          <a:p>
            <a:pPr marL="171450" indent="-171450">
              <a:buFontTx/>
              <a:buChar char="-"/>
            </a:pPr>
            <a:r>
              <a:rPr lang="en-US" dirty="0"/>
              <a:t>A survey published by the American Institute of CPAs reported that 80% of workers would keep a job with benefits rather than take one that offered more pay and no benefits</a:t>
            </a:r>
          </a:p>
          <a:p>
            <a:pPr marL="628650" lvl="1" indent="-171450">
              <a:buFontTx/>
              <a:buChar char="-"/>
            </a:pPr>
            <a:r>
              <a:rPr lang="en-US" dirty="0"/>
              <a:t>401k match, health insurance, and paid time off were the top desired workplace benefits </a:t>
            </a:r>
          </a:p>
          <a:p>
            <a:r>
              <a:rPr lang="en-US" dirty="0"/>
              <a:t>https://</a:t>
            </a:r>
            <a:r>
              <a:rPr lang="en-US" dirty="0" err="1"/>
              <a:t>www.aicpa.org</a:t>
            </a:r>
            <a:r>
              <a:rPr lang="en-US" dirty="0"/>
              <a:t>/press/</a:t>
            </a:r>
            <a:r>
              <a:rPr lang="en-US" dirty="0" err="1"/>
              <a:t>pressreleases</a:t>
            </a:r>
            <a:r>
              <a:rPr lang="en-US" dirty="0"/>
              <a:t>/2018/americans-favor-workplace-benefits-over-extra-salary.html</a:t>
            </a:r>
          </a:p>
          <a:p>
            <a:endParaRPr lang="en-US" dirty="0"/>
          </a:p>
          <a:p>
            <a:r>
              <a:rPr lang="en-US" dirty="0"/>
              <a:t>- Working to keep highly engaged and performing employees is much more cost-effective than </a:t>
            </a:r>
            <a:r>
              <a:rPr lang="en-US" dirty="0" err="1"/>
              <a:t>onboarding</a:t>
            </a:r>
            <a:r>
              <a:rPr lang="en-US" dirty="0"/>
              <a:t> and training new employees</a:t>
            </a:r>
          </a:p>
          <a:p>
            <a:endParaRPr lang="en-US" dirty="0"/>
          </a:p>
          <a:p>
            <a:r>
              <a:rPr lang="en-US" dirty="0"/>
              <a:t>— Improve practices that the data does not quantify</a:t>
            </a:r>
          </a:p>
          <a:p>
            <a:r>
              <a:rPr lang="en-US" dirty="0"/>
              <a:t>- Hiring Practices must be aimed towards employees that are not only qualified, but also with those that align with the cultural fit and company vision.</a:t>
            </a:r>
          </a:p>
          <a:p>
            <a:pPr marL="171450" indent="-171450">
              <a:buFontTx/>
              <a:buChar char="-"/>
            </a:pPr>
            <a:r>
              <a:rPr lang="en-US" dirty="0" err="1"/>
              <a:t>Onboarding</a:t>
            </a:r>
            <a:r>
              <a:rPr lang="en-US" dirty="0"/>
              <a:t> processes must be aimed at making new employees feel welcomed and setting them up to succeed</a:t>
            </a:r>
          </a:p>
          <a:p>
            <a:pPr marL="628650" lvl="1" indent="-171450">
              <a:buFontTx/>
              <a:buChar char="-"/>
            </a:pPr>
            <a:r>
              <a:rPr lang="en-US" dirty="0"/>
              <a:t>set proper expectations, collect feedback, team introductions, clearly define roles</a:t>
            </a:r>
          </a:p>
          <a:p>
            <a:pPr marL="171450" lvl="0" indent="-171450">
              <a:buFontTx/>
              <a:buChar char="-"/>
            </a:pPr>
            <a:r>
              <a:rPr lang="en-US" dirty="0"/>
              <a:t>Train managers properly and regularly so that they are well-equipped to successfully lead their team</a:t>
            </a:r>
          </a:p>
          <a:p>
            <a:pPr marL="628650" lvl="1" indent="-171450">
              <a:buFontTx/>
              <a:buChar char="-"/>
            </a:pPr>
            <a:r>
              <a:rPr lang="en-US" dirty="0"/>
              <a:t>Management requires a different skill set reliant on a certain level emotional intelligence necessary to motivate and empower team members</a:t>
            </a:r>
          </a:p>
          <a:p>
            <a:pPr marL="171450" lvl="0" indent="-171450">
              <a:buFontTx/>
              <a:buChar char="-"/>
            </a:pPr>
            <a:endParaRPr lang="en-US" dirty="0"/>
          </a:p>
          <a:p>
            <a:pPr marL="0" lvl="0" indent="0">
              <a:buFontTx/>
              <a:buNone/>
            </a:pPr>
            <a:r>
              <a:rPr lang="en-US" dirty="0"/>
              <a:t>https://</a:t>
            </a:r>
            <a:r>
              <a:rPr lang="en-US" dirty="0" err="1"/>
              <a:t>www.officevibe.com</a:t>
            </a:r>
            <a:r>
              <a:rPr lang="en-US" dirty="0"/>
              <a:t>/blog/how-to-calculate-employee-turnover</a:t>
            </a:r>
          </a:p>
          <a:p>
            <a:pPr marL="171450" lvl="0" indent="-171450">
              <a:buFontTx/>
              <a:buChar char="-"/>
            </a:pPr>
            <a:endParaRPr lang="en-US" dirty="0"/>
          </a:p>
          <a:p>
            <a:pPr marL="0" lvl="0" indent="0">
              <a:buFontTx/>
              <a:buNone/>
            </a:pPr>
            <a:r>
              <a:rPr lang="en-US" dirty="0"/>
              <a:t>— Our data reports 32.32% of employees turnover when working less than 1 year under their current manager (percentage steadily declines with each additional year)</a:t>
            </a:r>
          </a:p>
          <a:p>
            <a:pPr marL="628650" lvl="1" indent="-171450">
              <a:buFontTx/>
              <a:buChar char="-"/>
            </a:pPr>
            <a:r>
              <a:rPr lang="en-US" dirty="0"/>
              <a:t>This is in alignment with the need for proper </a:t>
            </a:r>
            <a:r>
              <a:rPr lang="en-US" dirty="0" err="1"/>
              <a:t>onboarding</a:t>
            </a:r>
            <a:r>
              <a:rPr lang="en-US" dirty="0"/>
              <a:t> techniques for new incoming employees and highlights the importance of the manager-employee relationship.</a:t>
            </a:r>
          </a:p>
          <a:p>
            <a:pPr marL="171450" lvl="0" indent="-171450">
              <a:buFontTx/>
              <a:buChar char="-"/>
            </a:pPr>
            <a:r>
              <a:rPr lang="en-US" dirty="0"/>
              <a:t> Our data reports that 96% of Managers in the company are trained at least twice a year</a:t>
            </a:r>
          </a:p>
          <a:p>
            <a:pPr marL="171450" lvl="0" indent="-171450">
              <a:buFontTx/>
              <a:buChar char="-"/>
            </a:pPr>
            <a:r>
              <a:rPr lang="en-US" dirty="0"/>
              <a:t>However, our data reports that 20.91% of employees with a new manager after being at the company for one </a:t>
            </a:r>
            <a:r>
              <a:rPr lang="en-US"/>
              <a:t>year turnover </a:t>
            </a:r>
            <a:endParaRPr lang="en-US" dirty="0"/>
          </a:p>
          <a:p>
            <a:pPr marL="628650" lvl="1" indent="-171450">
              <a:buFontTx/>
              <a:buChar char="-"/>
            </a:pPr>
            <a:r>
              <a:rPr lang="en-US" dirty="0"/>
              <a:t>This indicates that employees transitioning into a new managerial position require the most training in order to limit turnover rate</a:t>
            </a:r>
          </a:p>
          <a:p>
            <a:pPr marL="628650" lvl="1" indent="-171450">
              <a:buFontTx/>
              <a:buChar char="-"/>
            </a:pPr>
            <a:endParaRPr lang="en-US" dirty="0"/>
          </a:p>
          <a:p>
            <a:pPr marL="171450" lvl="0" indent="-171450">
              <a:buFontTx/>
              <a:buChar char="-"/>
            </a:pPr>
            <a:endParaRPr lang="en-US" dirty="0"/>
          </a:p>
        </p:txBody>
      </p:sp>
      <p:sp>
        <p:nvSpPr>
          <p:cNvPr id="4" name="Slide Number Placeholder 3"/>
          <p:cNvSpPr>
            <a:spLocks noGrp="1"/>
          </p:cNvSpPr>
          <p:nvPr>
            <p:ph type="sldNum" sz="quarter" idx="5"/>
          </p:nvPr>
        </p:nvSpPr>
        <p:spPr/>
        <p:txBody>
          <a:bodyPr/>
          <a:lstStyle/>
          <a:p>
            <a:fld id="{8DB1E9F2-10B0-C64C-B66A-10A21B1A1FF7}" type="slidenum">
              <a:rPr lang="en-US" smtClean="0"/>
              <a:t>4</a:t>
            </a:fld>
            <a:endParaRPr lang="en-US"/>
          </a:p>
        </p:txBody>
      </p:sp>
    </p:spTree>
    <p:extLst>
      <p:ext uri="{BB962C8B-B14F-4D97-AF65-F5344CB8AC3E}">
        <p14:creationId xmlns:p14="http://schemas.microsoft.com/office/powerpoint/2010/main" val="60980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https://www.officevibe.com/blog/how-to-calculate-employee-turnover</a:t>
            </a:r>
            <a:endParaRPr lang="en-US" dirty="0"/>
          </a:p>
          <a:p>
            <a:endParaRPr lang="en-US" dirty="0">
              <a:cs typeface="Calibri"/>
            </a:endParaRPr>
          </a:p>
          <a:p>
            <a:r>
              <a:rPr lang="en-US">
                <a:cs typeface="Calibri"/>
              </a:rPr>
              <a:t>- Consider the blue line as the general investment cost and return in value of hiring a new employee (assuming the right culture fit)</a:t>
            </a:r>
            <a:endParaRPr lang="en-US" dirty="0">
              <a:cs typeface="Calibri"/>
            </a:endParaRPr>
          </a:p>
          <a:p>
            <a:r>
              <a:rPr lang="en-US">
                <a:cs typeface="Calibri"/>
              </a:rPr>
              <a:t>- The red line respresents the optimal return for a high-performing employee that results from great management, development, recognition, engagement, and effort</a:t>
            </a:r>
            <a:endParaRPr lang="en-US" dirty="0">
              <a:cs typeface="Calibri"/>
            </a:endParaRPr>
          </a:p>
          <a:p>
            <a:r>
              <a:rPr lang="en-US">
                <a:cs typeface="Calibri"/>
              </a:rPr>
              <a:t>-- which are byproducts of properly training management and onboarding new employees</a:t>
            </a:r>
          </a:p>
          <a:p>
            <a:r>
              <a:rPr lang="en-US">
                <a:cs typeface="Calibri"/>
              </a:rPr>
              <a:t>- These processes not only increase employee value, but also emphasize the cost-effectiveness of retaining these employees</a:t>
            </a:r>
            <a:endParaRPr lang="en-US" dirty="0">
              <a:cs typeface="Calibri"/>
            </a:endParaRPr>
          </a:p>
        </p:txBody>
      </p:sp>
      <p:sp>
        <p:nvSpPr>
          <p:cNvPr id="4" name="Slide Number Placeholder 3"/>
          <p:cNvSpPr>
            <a:spLocks noGrp="1"/>
          </p:cNvSpPr>
          <p:nvPr>
            <p:ph type="sldNum" sz="quarter" idx="5"/>
          </p:nvPr>
        </p:nvSpPr>
        <p:spPr/>
        <p:txBody>
          <a:bodyPr/>
          <a:lstStyle/>
          <a:p>
            <a:fld id="{8DB1E9F2-10B0-C64C-B66A-10A21B1A1FF7}" type="slidenum">
              <a:rPr lang="en-US" smtClean="0"/>
              <a:t>5</a:t>
            </a:fld>
            <a:endParaRPr lang="en-US"/>
          </a:p>
        </p:txBody>
      </p:sp>
    </p:spTree>
    <p:extLst>
      <p:ext uri="{BB962C8B-B14F-4D97-AF65-F5344CB8AC3E}">
        <p14:creationId xmlns:p14="http://schemas.microsoft.com/office/powerpoint/2010/main" val="1869513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From Payscale.com:</a:t>
            </a:r>
            <a:endParaRPr lang="en-US" dirty="0">
              <a:cs typeface="Calibri"/>
            </a:endParaRPr>
          </a:p>
          <a:p>
            <a:r>
              <a:rPr lang="en-US">
                <a:cs typeface="Calibri"/>
              </a:rPr>
              <a:t>-- Average Annual Salary for Sales Rep.: $45,679 | 50% of Sales Reps at the company are being paid &lt;$30k</a:t>
            </a:r>
          </a:p>
          <a:p>
            <a:r>
              <a:rPr lang="en-US">
                <a:cs typeface="Calibri"/>
              </a:rPr>
              <a:t>-- Average Annual Salary for Lab Tech.: $42,470 | | 32% of Lab Techs at company are being paid &lt;$30k</a:t>
            </a:r>
            <a:endParaRPr lang="en-US" dirty="0">
              <a:cs typeface="Calibri"/>
            </a:endParaRPr>
          </a:p>
          <a:p>
            <a:r>
              <a:rPr lang="en-US">
                <a:cs typeface="Calibri"/>
              </a:rPr>
              <a:t>-- Average Annual Salary for HR: $52,788 | 63% of HR at company are being paid &lt;$50k</a:t>
            </a:r>
          </a:p>
          <a:p>
            <a:endParaRPr lang="en-US" dirty="0">
              <a:cs typeface="Calibri"/>
            </a:endParaRPr>
          </a:p>
          <a:p>
            <a:r>
              <a:rPr lang="en-US">
                <a:cs typeface="Calibri"/>
              </a:rPr>
              <a:t>- Frequent feedback from employee will allow Managers to have a better sense of employee satisfaction and resolve issues such as insufficient pay</a:t>
            </a:r>
            <a:endParaRPr lang="en-US" dirty="0">
              <a:cs typeface="Calibri"/>
            </a:endParaRPr>
          </a:p>
          <a:p>
            <a:r>
              <a:rPr lang="en-US">
                <a:cs typeface="Calibri"/>
              </a:rPr>
              <a:t>- Empower employees with a sense of purpose in their work by allowing them to grow in the company</a:t>
            </a:r>
            <a:endParaRPr lang="en-US" dirty="0">
              <a:cs typeface="Calibri"/>
            </a:endParaRPr>
          </a:p>
          <a:p>
            <a:r>
              <a:rPr lang="en-US">
                <a:cs typeface="Calibri"/>
              </a:rPr>
              <a:t>- Although most employees have trainings 2-3 times a year, frequent feedback will allow these trainings to cater to the specific skills/interests employees hope to cultivate</a:t>
            </a:r>
            <a:endParaRPr lang="en-US" dirty="0">
              <a:cs typeface="Calibri"/>
            </a:endParaRPr>
          </a:p>
          <a:p>
            <a:r>
              <a:rPr lang="en-US">
                <a:cs typeface="Calibri"/>
              </a:rPr>
              <a:t>- Better Method for Rating Employee Performance allowing for exceptional employees to be recognized</a:t>
            </a:r>
          </a:p>
          <a:p>
            <a:r>
              <a:rPr lang="en-US">
                <a:cs typeface="Calibri"/>
              </a:rPr>
              <a:t>- Company executives must disseminate the company ideology so the company goals/achievements become the employee's personal goals/achievements</a:t>
            </a:r>
            <a:endParaRPr lang="en-US" dirty="0">
              <a:cs typeface="Calibri"/>
            </a:endParaRPr>
          </a:p>
        </p:txBody>
      </p:sp>
      <p:sp>
        <p:nvSpPr>
          <p:cNvPr id="4" name="Slide Number Placeholder 3"/>
          <p:cNvSpPr>
            <a:spLocks noGrp="1"/>
          </p:cNvSpPr>
          <p:nvPr>
            <p:ph type="sldNum" sz="quarter" idx="5"/>
          </p:nvPr>
        </p:nvSpPr>
        <p:spPr/>
        <p:txBody>
          <a:bodyPr/>
          <a:lstStyle/>
          <a:p>
            <a:fld id="{8DB1E9F2-10B0-C64C-B66A-10A21B1A1FF7}" type="slidenum">
              <a:rPr lang="en-US" smtClean="0"/>
              <a:t>6</a:t>
            </a:fld>
            <a:endParaRPr lang="en-US"/>
          </a:p>
        </p:txBody>
      </p:sp>
    </p:spTree>
    <p:extLst>
      <p:ext uri="{BB962C8B-B14F-4D97-AF65-F5344CB8AC3E}">
        <p14:creationId xmlns:p14="http://schemas.microsoft.com/office/powerpoint/2010/main" val="9093957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FFC488-B87F-B04E-863D-D4EA78BD4399}" type="slidenum">
              <a:rPr lang="en-US" smtClean="0"/>
              <a:t>8</a:t>
            </a:fld>
            <a:endParaRPr lang="en-US"/>
          </a:p>
        </p:txBody>
      </p:sp>
    </p:spTree>
    <p:extLst>
      <p:ext uri="{BB962C8B-B14F-4D97-AF65-F5344CB8AC3E}">
        <p14:creationId xmlns:p14="http://schemas.microsoft.com/office/powerpoint/2010/main" val="1967601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059785" y="1901950"/>
            <a:ext cx="7772400" cy="1622730"/>
          </a:xfrm>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2434130" y="3887114"/>
            <a:ext cx="6400800" cy="1374345"/>
          </a:xfrm>
        </p:spPr>
        <p:txBody>
          <a:bodyPr>
            <a:normAutofit/>
          </a:bodyPr>
          <a:lstStyle>
            <a:lvl1pPr marL="0" indent="0" algn="r">
              <a:buNone/>
              <a:defRPr sz="2600">
                <a:solidFill>
                  <a:schemeClr val="accent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p>
          <a:p>
            <a:r>
              <a:rPr lang="en-US" dirty="0"/>
              <a:t>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4/13/19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680310"/>
            <a:ext cx="8229600" cy="458115"/>
          </a:xfrm>
        </p:spPr>
        <p:txBody>
          <a:bodyPr>
            <a:normAutofit/>
          </a:bodyPr>
          <a:lstStyle>
            <a:lvl1pPr algn="l">
              <a:defRPr sz="3600">
                <a:solidFill>
                  <a:schemeClr val="accent1">
                    <a:lumMod val="50000"/>
                  </a:schemeClr>
                </a:solidFill>
              </a:defRPr>
            </a:lvl1pPr>
          </a:lstStyle>
          <a:p>
            <a:r>
              <a:rPr lang="en-US" dirty="0"/>
              <a:t>Click to edit Master title style</a:t>
            </a:r>
          </a:p>
        </p:txBody>
      </p:sp>
      <p:sp>
        <p:nvSpPr>
          <p:cNvPr id="3" name="Content Placeholder 2"/>
          <p:cNvSpPr>
            <a:spLocks noGrp="1"/>
          </p:cNvSpPr>
          <p:nvPr>
            <p:ph idx="1"/>
          </p:nvPr>
        </p:nvSpPr>
        <p:spPr>
          <a:xfrm>
            <a:off x="448965" y="1291130"/>
            <a:ext cx="8229600" cy="3918803"/>
          </a:xfrm>
        </p:spPr>
        <p:txBody>
          <a:bodyPr/>
          <a:lstStyle>
            <a:lvl1pPr>
              <a:defRPr sz="2800">
                <a:solidFill>
                  <a:srgbClr val="018ACF"/>
                </a:solidFill>
              </a:defRPr>
            </a:lvl1pPr>
            <a:lvl2pPr>
              <a:defRPr>
                <a:solidFill>
                  <a:srgbClr val="018ACF"/>
                </a:solidFill>
              </a:defRPr>
            </a:lvl2pPr>
            <a:lvl3pPr>
              <a:defRPr>
                <a:solidFill>
                  <a:srgbClr val="018ACF"/>
                </a:solidFill>
              </a:defRPr>
            </a:lvl3pPr>
            <a:lvl4pPr>
              <a:defRPr>
                <a:solidFill>
                  <a:srgbClr val="018ACF"/>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23310" y="527605"/>
            <a:ext cx="7016195" cy="610820"/>
          </a:xfrm>
        </p:spPr>
        <p:txBody>
          <a:bodyPr>
            <a:normAutofit/>
          </a:bodyPr>
          <a:lstStyle>
            <a:lvl1pPr algn="l">
              <a:defRPr sz="3600">
                <a:solidFill>
                  <a:srgbClr val="018ACF"/>
                </a:solidFill>
              </a:defRPr>
            </a:lvl1pPr>
          </a:lstStyle>
          <a:p>
            <a:r>
              <a:rPr lang="en-US" dirty="0"/>
              <a:t>Click to edit Master title style</a:t>
            </a:r>
          </a:p>
        </p:txBody>
      </p:sp>
      <p:sp>
        <p:nvSpPr>
          <p:cNvPr id="3" name="Content Placeholder 2"/>
          <p:cNvSpPr>
            <a:spLocks noGrp="1"/>
          </p:cNvSpPr>
          <p:nvPr>
            <p:ph idx="1"/>
          </p:nvPr>
        </p:nvSpPr>
        <p:spPr>
          <a:xfrm>
            <a:off x="1823311" y="1138425"/>
            <a:ext cx="7016195" cy="4275740"/>
          </a:xfrm>
        </p:spPr>
        <p:txBody>
          <a:bodyPr/>
          <a:lstStyle>
            <a:lvl1pPr>
              <a:defRPr sz="2800">
                <a:solidFill>
                  <a:schemeClr val="accent1">
                    <a:lumMod val="75000"/>
                  </a:schemeClr>
                </a:solidFill>
              </a:defRPr>
            </a:lvl1pPr>
            <a:lvl2pPr>
              <a:defRPr>
                <a:solidFill>
                  <a:schemeClr val="accent1">
                    <a:lumMod val="75000"/>
                  </a:schemeClr>
                </a:solidFill>
              </a:defRPr>
            </a:lvl2pPr>
            <a:lvl3pPr>
              <a:defRPr>
                <a:solidFill>
                  <a:schemeClr val="accent1">
                    <a:lumMod val="75000"/>
                  </a:schemeClr>
                </a:solidFill>
              </a:defRPr>
            </a:lvl3pPr>
            <a:lvl4pPr>
              <a:defRPr>
                <a:solidFill>
                  <a:schemeClr val="accent1">
                    <a:lumMod val="75000"/>
                  </a:schemeClr>
                </a:solidFill>
              </a:defRPr>
            </a:lvl4pPr>
            <a:lvl5pPr>
              <a:defRPr>
                <a:solidFill>
                  <a:schemeClr val="accent1">
                    <a:lumMod val="7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4/13/19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4/13/19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527605"/>
            <a:ext cx="8229600" cy="610820"/>
          </a:xfrm>
        </p:spPr>
        <p:txBody>
          <a:bodyPr>
            <a:normAutofit/>
          </a:bodyPr>
          <a:lstStyle>
            <a:lvl1pPr algn="l">
              <a:defRPr sz="3600">
                <a:solidFill>
                  <a:schemeClr val="accent1">
                    <a:lumMod val="75000"/>
                  </a:schemeClr>
                </a:solidFill>
              </a:defRPr>
            </a:lvl1pPr>
          </a:lstStyle>
          <a:p>
            <a:r>
              <a:rPr lang="en-US" dirty="0"/>
              <a:t>Click to edit Master title style</a:t>
            </a:r>
          </a:p>
        </p:txBody>
      </p:sp>
      <p:sp>
        <p:nvSpPr>
          <p:cNvPr id="3" name="Text Placeholder 2"/>
          <p:cNvSpPr>
            <a:spLocks noGrp="1"/>
          </p:cNvSpPr>
          <p:nvPr>
            <p:ph type="body" idx="1"/>
          </p:nvPr>
        </p:nvSpPr>
        <p:spPr>
          <a:xfrm>
            <a:off x="448965" y="1272087"/>
            <a:ext cx="4040188" cy="639762"/>
          </a:xfrm>
        </p:spPr>
        <p:txBody>
          <a:bodyPr anchor="b"/>
          <a:lstStyle>
            <a:lvl1pPr marL="0" indent="0">
              <a:buNone/>
              <a:defRPr sz="2400" b="1">
                <a:solidFill>
                  <a:srgbClr val="018AC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48965" y="1901950"/>
            <a:ext cx="4040188" cy="3035058"/>
          </a:xfrm>
        </p:spPr>
        <p:txBody>
          <a:bodyPr/>
          <a:lstStyle>
            <a:lvl1pPr>
              <a:defRPr sz="2400">
                <a:solidFill>
                  <a:schemeClr val="accent1">
                    <a:lumMod val="75000"/>
                  </a:schemeClr>
                </a:solidFill>
              </a:defRPr>
            </a:lvl1pPr>
            <a:lvl2pPr>
              <a:defRPr sz="2000">
                <a:solidFill>
                  <a:schemeClr val="accent1">
                    <a:lumMod val="75000"/>
                  </a:schemeClr>
                </a:solidFill>
              </a:defRPr>
            </a:lvl2pPr>
            <a:lvl3pPr>
              <a:defRPr sz="1800">
                <a:solidFill>
                  <a:schemeClr val="accent1">
                    <a:lumMod val="75000"/>
                  </a:schemeClr>
                </a:solidFill>
              </a:defRPr>
            </a:lvl3pPr>
            <a:lvl4pPr>
              <a:defRPr sz="1600">
                <a:solidFill>
                  <a:schemeClr val="accent1">
                    <a:lumMod val="75000"/>
                  </a:schemeClr>
                </a:solidFill>
              </a:defRPr>
            </a:lvl4pPr>
            <a:lvl5pPr>
              <a:defRPr sz="1600">
                <a:solidFill>
                  <a:schemeClr val="accent1">
                    <a:lumMod val="75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36790" y="1272087"/>
            <a:ext cx="4041775" cy="639762"/>
          </a:xfrm>
        </p:spPr>
        <p:txBody>
          <a:bodyPr anchor="b"/>
          <a:lstStyle>
            <a:lvl1pPr marL="0" indent="0">
              <a:buNone/>
              <a:defRPr sz="2400" b="1">
                <a:solidFill>
                  <a:srgbClr val="018AC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36790" y="1901950"/>
            <a:ext cx="4041775" cy="3035058"/>
          </a:xfrm>
        </p:spPr>
        <p:txBody>
          <a:bodyPr/>
          <a:lstStyle>
            <a:lvl1pPr>
              <a:defRPr sz="2400">
                <a:solidFill>
                  <a:schemeClr val="accent1">
                    <a:lumMod val="75000"/>
                  </a:schemeClr>
                </a:solidFill>
              </a:defRPr>
            </a:lvl1pPr>
            <a:lvl2pPr>
              <a:defRPr sz="2000">
                <a:solidFill>
                  <a:schemeClr val="accent1">
                    <a:lumMod val="75000"/>
                  </a:schemeClr>
                </a:solidFill>
              </a:defRPr>
            </a:lvl2pPr>
            <a:lvl3pPr>
              <a:defRPr sz="1800">
                <a:solidFill>
                  <a:schemeClr val="accent1">
                    <a:lumMod val="75000"/>
                  </a:schemeClr>
                </a:solidFill>
              </a:defRPr>
            </a:lvl3pPr>
            <a:lvl4pPr>
              <a:defRPr sz="1600">
                <a:solidFill>
                  <a:schemeClr val="accent1">
                    <a:lumMod val="75000"/>
                  </a:schemeClr>
                </a:solidFill>
              </a:defRPr>
            </a:lvl4pPr>
            <a:lvl5pPr>
              <a:defRPr sz="1600">
                <a:solidFill>
                  <a:schemeClr val="accent1">
                    <a:lumMod val="75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4/13/19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4/13/19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4/13/19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4/13/19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6.jpg"/><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5300" dirty="0" err="1"/>
              <a:t>DDSAnalitics</a:t>
            </a:r>
            <a:r>
              <a:rPr lang="en-US" sz="5300" dirty="0"/>
              <a:t/>
            </a:r>
            <a:br>
              <a:rPr lang="en-US" sz="5300" dirty="0"/>
            </a:br>
            <a:r>
              <a:rPr lang="en-US" dirty="0"/>
              <a:t>Talent Management</a:t>
            </a:r>
            <a:br>
              <a:rPr lang="en-US" dirty="0"/>
            </a:br>
            <a:r>
              <a:rPr lang="en-US" dirty="0"/>
              <a:t>for a Changing World</a:t>
            </a:r>
          </a:p>
        </p:txBody>
      </p:sp>
      <p:sp>
        <p:nvSpPr>
          <p:cNvPr id="3" name="Subtitle 2"/>
          <p:cNvSpPr>
            <a:spLocks noGrp="1"/>
          </p:cNvSpPr>
          <p:nvPr>
            <p:ph type="subTitle" idx="1"/>
          </p:nvPr>
        </p:nvSpPr>
        <p:spPr/>
        <p:txBody>
          <a:bodyPr>
            <a:normAutofit/>
          </a:bodyPr>
          <a:lstStyle/>
          <a:p>
            <a:r>
              <a:rPr lang="en-US" dirty="0"/>
              <a:t>Predicting Employee Turnover</a:t>
            </a:r>
          </a:p>
          <a:p>
            <a:r>
              <a:rPr lang="en-US" sz="2000" dirty="0"/>
              <a:t>Presenters: Amy, Andy, Richard &amp; Tom</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2970885"/>
            <a:ext cx="8229600" cy="916230"/>
          </a:xfrm>
        </p:spPr>
        <p:txBody>
          <a:bodyPr>
            <a:noAutofit/>
          </a:bodyPr>
          <a:lstStyle/>
          <a:p>
            <a:pPr algn="ctr"/>
            <a:r>
              <a:rPr lang="en-US" sz="6000" dirty="0">
                <a:latin typeface="Arial Rounded MT Bold"/>
                <a:cs typeface="Arial Rounded MT Bold"/>
              </a:rPr>
              <a:t>Methodology</a:t>
            </a:r>
          </a:p>
        </p:txBody>
      </p:sp>
    </p:spTree>
    <p:extLst>
      <p:ext uri="{BB962C8B-B14F-4D97-AF65-F5344CB8AC3E}">
        <p14:creationId xmlns:p14="http://schemas.microsoft.com/office/powerpoint/2010/main" val="913591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2970885"/>
            <a:ext cx="8229600" cy="916230"/>
          </a:xfrm>
        </p:spPr>
        <p:txBody>
          <a:bodyPr>
            <a:noAutofit/>
          </a:bodyPr>
          <a:lstStyle/>
          <a:p>
            <a:pPr algn="ctr"/>
            <a:r>
              <a:rPr lang="en-US" sz="6000" dirty="0">
                <a:latin typeface="Arial Rounded MT Bold"/>
                <a:cs typeface="Arial Rounded MT Bold"/>
              </a:rPr>
              <a:t>Evaluation/Results</a:t>
            </a:r>
          </a:p>
        </p:txBody>
      </p:sp>
    </p:spTree>
    <p:extLst>
      <p:ext uri="{BB962C8B-B14F-4D97-AF65-F5344CB8AC3E}">
        <p14:creationId xmlns:p14="http://schemas.microsoft.com/office/powerpoint/2010/main" val="913591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527605"/>
            <a:ext cx="8229600" cy="610820"/>
          </a:xfrm>
        </p:spPr>
        <p:txBody>
          <a:bodyPr>
            <a:normAutofit fontScale="90000"/>
          </a:bodyPr>
          <a:lstStyle/>
          <a:p>
            <a:pPr algn="ctr"/>
            <a:r>
              <a:rPr lang="en-US" dirty="0"/>
              <a:t>Comparative Analysis</a:t>
            </a:r>
            <a:br>
              <a:rPr lang="en-US" dirty="0"/>
            </a:br>
            <a:r>
              <a:rPr lang="en-US" sz="3100" dirty="0"/>
              <a:t>Attrition Percentages</a:t>
            </a:r>
            <a:endParaRPr lang="en-US" dirty="0"/>
          </a:p>
        </p:txBody>
      </p:sp>
      <p:pic>
        <p:nvPicPr>
          <p:cNvPr id="8" name="Picture 7">
            <a:extLst>
              <a:ext uri="{FF2B5EF4-FFF2-40B4-BE49-F238E27FC236}">
                <a16:creationId xmlns="" xmlns:a16="http://schemas.microsoft.com/office/drawing/2014/main" id="{DB2C3199-C409-464D-B38D-D9D6AE877970}"/>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97526" y="1291130"/>
            <a:ext cx="4289134" cy="3063667"/>
          </a:xfrm>
          <a:prstGeom prst="rect">
            <a:avLst/>
          </a:prstGeom>
        </p:spPr>
      </p:pic>
      <p:pic>
        <p:nvPicPr>
          <p:cNvPr id="15" name="Picture 14">
            <a:extLst>
              <a:ext uri="{FF2B5EF4-FFF2-40B4-BE49-F238E27FC236}">
                <a16:creationId xmlns="" xmlns:a16="http://schemas.microsoft.com/office/drawing/2014/main" id="{FA7EBE22-8578-472B-8A15-1D66317CA7EB}"/>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433318" y="3581705"/>
            <a:ext cx="4289134" cy="3063667"/>
          </a:xfrm>
          <a:prstGeom prst="rect">
            <a:avLst/>
          </a:prstGeom>
        </p:spPr>
      </p:pic>
    </p:spTree>
    <p:extLst>
      <p:ext uri="{BB962C8B-B14F-4D97-AF65-F5344CB8AC3E}">
        <p14:creationId xmlns:p14="http://schemas.microsoft.com/office/powerpoint/2010/main" val="3529075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527605"/>
            <a:ext cx="8229600" cy="610820"/>
          </a:xfrm>
        </p:spPr>
        <p:txBody>
          <a:bodyPr>
            <a:normAutofit fontScale="90000"/>
          </a:bodyPr>
          <a:lstStyle/>
          <a:p>
            <a:pPr algn="ctr"/>
            <a:r>
              <a:rPr lang="en-US" dirty="0"/>
              <a:t>Comparative Analysis</a:t>
            </a:r>
            <a:br>
              <a:rPr lang="en-US" dirty="0"/>
            </a:br>
            <a:r>
              <a:rPr lang="en-US" sz="3100" dirty="0"/>
              <a:t>Attrition Percentages</a:t>
            </a:r>
            <a:endParaRPr lang="en-US" dirty="0"/>
          </a:p>
        </p:txBody>
      </p:sp>
      <p:pic>
        <p:nvPicPr>
          <p:cNvPr id="3" name="Picture 2">
            <a:extLst>
              <a:ext uri="{FF2B5EF4-FFF2-40B4-BE49-F238E27FC236}">
                <a16:creationId xmlns="" xmlns:a16="http://schemas.microsoft.com/office/drawing/2014/main" id="{58CB6DB6-4899-433C-9588-E105827CCFD2}"/>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48965" y="1291130"/>
            <a:ext cx="4289134" cy="3063667"/>
          </a:xfrm>
          <a:prstGeom prst="rect">
            <a:avLst/>
          </a:prstGeom>
        </p:spPr>
      </p:pic>
      <p:pic>
        <p:nvPicPr>
          <p:cNvPr id="7" name="Picture 6">
            <a:extLst>
              <a:ext uri="{FF2B5EF4-FFF2-40B4-BE49-F238E27FC236}">
                <a16:creationId xmlns="" xmlns:a16="http://schemas.microsoft.com/office/drawing/2014/main" id="{4020E95C-9F46-4C7B-8360-ECDABE602960}"/>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59768" y="3504130"/>
            <a:ext cx="4289134" cy="3063667"/>
          </a:xfrm>
          <a:prstGeom prst="rect">
            <a:avLst/>
          </a:prstGeom>
        </p:spPr>
      </p:pic>
    </p:spTree>
    <p:extLst>
      <p:ext uri="{BB962C8B-B14F-4D97-AF65-F5344CB8AC3E}">
        <p14:creationId xmlns:p14="http://schemas.microsoft.com/office/powerpoint/2010/main" val="3915642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527605"/>
            <a:ext cx="8229600" cy="610820"/>
          </a:xfrm>
        </p:spPr>
        <p:txBody>
          <a:bodyPr>
            <a:normAutofit fontScale="90000"/>
          </a:bodyPr>
          <a:lstStyle/>
          <a:p>
            <a:pPr algn="ctr"/>
            <a:r>
              <a:rPr lang="en-US" dirty="0"/>
              <a:t>Comparative Analysis</a:t>
            </a:r>
            <a:br>
              <a:rPr lang="en-US" dirty="0"/>
            </a:br>
            <a:r>
              <a:rPr lang="en-US" sz="3100" dirty="0"/>
              <a:t>Attrition Percentages</a:t>
            </a:r>
            <a:endParaRPr lang="en-US" dirty="0"/>
          </a:p>
        </p:txBody>
      </p:sp>
      <p:pic>
        <p:nvPicPr>
          <p:cNvPr id="5" name="Picture 4">
            <a:extLst>
              <a:ext uri="{FF2B5EF4-FFF2-40B4-BE49-F238E27FC236}">
                <a16:creationId xmlns="" xmlns:a16="http://schemas.microsoft.com/office/drawing/2014/main" id="{1F7771D5-DD24-47CC-8EA2-6FFF445661B9}"/>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41196" y="1291130"/>
            <a:ext cx="4289134" cy="3063667"/>
          </a:xfrm>
          <a:prstGeom prst="rect">
            <a:avLst/>
          </a:prstGeom>
        </p:spPr>
      </p:pic>
      <p:pic>
        <p:nvPicPr>
          <p:cNvPr id="8" name="Picture 7">
            <a:extLst>
              <a:ext uri="{FF2B5EF4-FFF2-40B4-BE49-F238E27FC236}">
                <a16:creationId xmlns="" xmlns:a16="http://schemas.microsoft.com/office/drawing/2014/main" id="{E10743F2-03B0-4ACF-9B29-2AD23530A025}"/>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89431" y="3429000"/>
            <a:ext cx="4289134" cy="3063667"/>
          </a:xfrm>
          <a:prstGeom prst="rect">
            <a:avLst/>
          </a:prstGeom>
        </p:spPr>
      </p:pic>
    </p:spTree>
    <p:extLst>
      <p:ext uri="{BB962C8B-B14F-4D97-AF65-F5344CB8AC3E}">
        <p14:creationId xmlns:p14="http://schemas.microsoft.com/office/powerpoint/2010/main" val="3236222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527605"/>
            <a:ext cx="8229600" cy="610820"/>
          </a:xfrm>
        </p:spPr>
        <p:txBody>
          <a:bodyPr>
            <a:normAutofit fontScale="90000"/>
          </a:bodyPr>
          <a:lstStyle/>
          <a:p>
            <a:pPr algn="ctr"/>
            <a:r>
              <a:rPr lang="en-US" dirty="0"/>
              <a:t>Comparative Analysis</a:t>
            </a:r>
            <a:br>
              <a:rPr lang="en-US" dirty="0"/>
            </a:br>
            <a:r>
              <a:rPr lang="en-US" sz="3100" dirty="0"/>
              <a:t>Attrition Percentages</a:t>
            </a:r>
            <a:endParaRPr lang="en-US" dirty="0"/>
          </a:p>
        </p:txBody>
      </p:sp>
      <p:pic>
        <p:nvPicPr>
          <p:cNvPr id="3" name="Picture 2">
            <a:extLst>
              <a:ext uri="{FF2B5EF4-FFF2-40B4-BE49-F238E27FC236}">
                <a16:creationId xmlns="" xmlns:a16="http://schemas.microsoft.com/office/drawing/2014/main" id="{60D93743-C519-4097-A066-530F9F9176A3}"/>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517900" y="1757757"/>
            <a:ext cx="6401693" cy="4572638"/>
          </a:xfrm>
          <a:prstGeom prst="rect">
            <a:avLst/>
          </a:prstGeom>
        </p:spPr>
      </p:pic>
    </p:spTree>
    <p:extLst>
      <p:ext uri="{BB962C8B-B14F-4D97-AF65-F5344CB8AC3E}">
        <p14:creationId xmlns:p14="http://schemas.microsoft.com/office/powerpoint/2010/main" val="2741335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527605"/>
            <a:ext cx="8229600" cy="610820"/>
          </a:xfrm>
        </p:spPr>
        <p:txBody>
          <a:bodyPr>
            <a:normAutofit fontScale="90000"/>
          </a:bodyPr>
          <a:lstStyle/>
          <a:p>
            <a:pPr algn="ctr"/>
            <a:r>
              <a:rPr lang="en-US" dirty="0"/>
              <a:t>Comparative Analysis</a:t>
            </a:r>
            <a:br>
              <a:rPr lang="en-US" dirty="0"/>
            </a:br>
            <a:r>
              <a:rPr lang="en-US" sz="3100" dirty="0"/>
              <a:t>Correlation and Relationships</a:t>
            </a:r>
            <a:endParaRPr lang="en-US" dirty="0"/>
          </a:p>
        </p:txBody>
      </p:sp>
      <p:pic>
        <p:nvPicPr>
          <p:cNvPr id="5" name="Picture 4">
            <a:extLst>
              <a:ext uri="{FF2B5EF4-FFF2-40B4-BE49-F238E27FC236}">
                <a16:creationId xmlns="" xmlns:a16="http://schemas.microsoft.com/office/drawing/2014/main" id="{89BB4C68-10AA-462C-88D1-E13850378523}"/>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738722" y="1291130"/>
            <a:ext cx="5650085" cy="5191970"/>
          </a:xfrm>
          <a:prstGeom prst="rect">
            <a:avLst/>
          </a:prstGeom>
        </p:spPr>
      </p:pic>
    </p:spTree>
    <p:extLst>
      <p:ext uri="{BB962C8B-B14F-4D97-AF65-F5344CB8AC3E}">
        <p14:creationId xmlns:p14="http://schemas.microsoft.com/office/powerpoint/2010/main" val="3043558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527605"/>
            <a:ext cx="8229600" cy="610820"/>
          </a:xfrm>
        </p:spPr>
        <p:txBody>
          <a:bodyPr>
            <a:normAutofit fontScale="90000"/>
          </a:bodyPr>
          <a:lstStyle/>
          <a:p>
            <a:pPr algn="ctr"/>
            <a:r>
              <a:rPr lang="en-US" dirty="0"/>
              <a:t>Comparative Analysis</a:t>
            </a:r>
            <a:br>
              <a:rPr lang="en-US" dirty="0"/>
            </a:br>
            <a:r>
              <a:rPr lang="en-US" sz="2200" dirty="0"/>
              <a:t>Multiple Linear Regression via Stepwise Variable Selection</a:t>
            </a:r>
            <a:endParaRPr lang="en-US" dirty="0"/>
          </a:p>
        </p:txBody>
      </p:sp>
      <p:sp>
        <p:nvSpPr>
          <p:cNvPr id="6" name="Title 3">
            <a:extLst>
              <a:ext uri="{FF2B5EF4-FFF2-40B4-BE49-F238E27FC236}">
                <a16:creationId xmlns="" xmlns:a16="http://schemas.microsoft.com/office/drawing/2014/main" id="{9583A6A4-2D21-4507-B328-95C927702653}"/>
              </a:ext>
            </a:extLst>
          </p:cNvPr>
          <p:cNvSpPr txBox="1">
            <a:spLocks/>
          </p:cNvSpPr>
          <p:nvPr/>
        </p:nvSpPr>
        <p:spPr>
          <a:xfrm>
            <a:off x="2281425" y="1146992"/>
            <a:ext cx="5043383" cy="610820"/>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3600" kern="1200">
                <a:solidFill>
                  <a:schemeClr val="accent1">
                    <a:lumMod val="75000"/>
                  </a:schemeClr>
                </a:solidFill>
                <a:latin typeface="+mj-lt"/>
                <a:ea typeface="+mj-ea"/>
                <a:cs typeface="+mj-cs"/>
              </a:defRPr>
            </a:lvl1pPr>
          </a:lstStyle>
          <a:p>
            <a:pPr algn="ctr"/>
            <a:r>
              <a:rPr lang="en-US" sz="1600" dirty="0"/>
              <a:t>Selected Model at Step 10 Using AIC as Stop Criteria</a:t>
            </a:r>
            <a:endParaRPr lang="en-US" sz="2400" dirty="0"/>
          </a:p>
        </p:txBody>
      </p:sp>
      <p:graphicFrame>
        <p:nvGraphicFramePr>
          <p:cNvPr id="9" name="Table 8">
            <a:extLst>
              <a:ext uri="{FF2B5EF4-FFF2-40B4-BE49-F238E27FC236}">
                <a16:creationId xmlns="" xmlns:a16="http://schemas.microsoft.com/office/drawing/2014/main" id="{AA79B504-A602-45A0-BBBB-BAF4AEF19100}"/>
              </a:ext>
            </a:extLst>
          </p:cNvPr>
          <p:cNvGraphicFramePr>
            <a:graphicFrameLocks noGrp="1"/>
          </p:cNvGraphicFramePr>
          <p:nvPr>
            <p:extLst/>
          </p:nvPr>
        </p:nvGraphicFramePr>
        <p:xfrm>
          <a:off x="1498600" y="3429000"/>
          <a:ext cx="3073400" cy="571500"/>
        </p:xfrm>
        <a:graphic>
          <a:graphicData uri="http://schemas.openxmlformats.org/drawingml/2006/table">
            <a:tbl>
              <a:tblPr>
                <a:tableStyleId>{B301B821-A1FF-4177-AEE7-76D212191A09}</a:tableStyleId>
              </a:tblPr>
              <a:tblGrid>
                <a:gridCol w="1246487">
                  <a:extLst>
                    <a:ext uri="{9D8B030D-6E8A-4147-A177-3AD203B41FA5}">
                      <a16:colId xmlns="" xmlns:a16="http://schemas.microsoft.com/office/drawing/2014/main" val="2465482271"/>
                    </a:ext>
                  </a:extLst>
                </a:gridCol>
                <a:gridCol w="1826913">
                  <a:extLst>
                    <a:ext uri="{9D8B030D-6E8A-4147-A177-3AD203B41FA5}">
                      <a16:colId xmlns="" xmlns:a16="http://schemas.microsoft.com/office/drawing/2014/main" val="459322838"/>
                    </a:ext>
                  </a:extLst>
                </a:gridCol>
              </a:tblGrid>
              <a:tr h="190500">
                <a:tc>
                  <a:txBody>
                    <a:bodyPr/>
                    <a:lstStyle/>
                    <a:p>
                      <a:pPr algn="l" fontAlgn="b"/>
                      <a:r>
                        <a:rPr lang="en-US" sz="1100" u="none" strike="noStrike" dirty="0">
                          <a:effectLst/>
                        </a:rPr>
                        <a:t>F-stat (22, 1447 DF):</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19.36 </a:t>
                      </a:r>
                      <a:r>
                        <a:rPr lang="en-US" sz="1100" u="none" strike="noStrike" dirty="0" err="1">
                          <a:effectLst/>
                        </a:rPr>
                        <a:t>Pvalue</a:t>
                      </a:r>
                      <a:r>
                        <a:rPr lang="en-US" sz="1100" u="none" strike="noStrike" dirty="0">
                          <a:effectLst/>
                        </a:rPr>
                        <a:t>: &lt;2.2E-16</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2821046416"/>
                  </a:ext>
                </a:extLst>
              </a:tr>
              <a:tr h="190500">
                <a:tc>
                  <a:txBody>
                    <a:bodyPr/>
                    <a:lstStyle/>
                    <a:p>
                      <a:pPr algn="l" fontAlgn="b"/>
                      <a:r>
                        <a:rPr lang="en-US" sz="1100" u="none" strike="noStrike" dirty="0">
                          <a:effectLst/>
                        </a:rPr>
                        <a:t>R-squared:</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0.2274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259125149"/>
                  </a:ext>
                </a:extLst>
              </a:tr>
              <a:tr h="190500">
                <a:tc>
                  <a:txBody>
                    <a:bodyPr/>
                    <a:lstStyle/>
                    <a:p>
                      <a:pPr algn="l" fontAlgn="b"/>
                      <a:r>
                        <a:rPr lang="en-US" sz="1100" u="none" strike="noStrike" dirty="0">
                          <a:effectLst/>
                        </a:rPr>
                        <a:t>Adjusted R-squared:</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0.2156</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599798767"/>
                  </a:ext>
                </a:extLst>
              </a:tr>
            </a:tbl>
          </a:graphicData>
        </a:graphic>
      </p:graphicFrame>
      <p:graphicFrame>
        <p:nvGraphicFramePr>
          <p:cNvPr id="7" name="Table 6">
            <a:extLst>
              <a:ext uri="{FF2B5EF4-FFF2-40B4-BE49-F238E27FC236}">
                <a16:creationId xmlns="" xmlns:a16="http://schemas.microsoft.com/office/drawing/2014/main" id="{6CC8A5B3-A829-4073-83A7-8DEEB204CB10}"/>
              </a:ext>
            </a:extLst>
          </p:cNvPr>
          <p:cNvGraphicFramePr>
            <a:graphicFrameLocks noGrp="1"/>
          </p:cNvGraphicFramePr>
          <p:nvPr>
            <p:extLst>
              <p:ext uri="{D42A27DB-BD31-4B8C-83A1-F6EECF244321}">
                <p14:modId xmlns:p14="http://schemas.microsoft.com/office/powerpoint/2010/main" val="2675449248"/>
              </p:ext>
            </p:extLst>
          </p:nvPr>
        </p:nvGraphicFramePr>
        <p:xfrm>
          <a:off x="5182820" y="1961005"/>
          <a:ext cx="3495745" cy="4078989"/>
        </p:xfrm>
        <a:graphic>
          <a:graphicData uri="http://schemas.openxmlformats.org/drawingml/2006/table">
            <a:tbl>
              <a:tblPr>
                <a:tableStyleId>{B301B821-A1FF-4177-AEE7-76D212191A09}</a:tableStyleId>
              </a:tblPr>
              <a:tblGrid>
                <a:gridCol w="953385">
                  <a:extLst>
                    <a:ext uri="{9D8B030D-6E8A-4147-A177-3AD203B41FA5}">
                      <a16:colId xmlns="" xmlns:a16="http://schemas.microsoft.com/office/drawing/2014/main" val="880838215"/>
                    </a:ext>
                  </a:extLst>
                </a:gridCol>
                <a:gridCol w="635590">
                  <a:extLst>
                    <a:ext uri="{9D8B030D-6E8A-4147-A177-3AD203B41FA5}">
                      <a16:colId xmlns="" xmlns:a16="http://schemas.microsoft.com/office/drawing/2014/main" val="2529509929"/>
                    </a:ext>
                  </a:extLst>
                </a:gridCol>
                <a:gridCol w="635590">
                  <a:extLst>
                    <a:ext uri="{9D8B030D-6E8A-4147-A177-3AD203B41FA5}">
                      <a16:colId xmlns="" xmlns:a16="http://schemas.microsoft.com/office/drawing/2014/main" val="895837762"/>
                    </a:ext>
                  </a:extLst>
                </a:gridCol>
                <a:gridCol w="635590">
                  <a:extLst>
                    <a:ext uri="{9D8B030D-6E8A-4147-A177-3AD203B41FA5}">
                      <a16:colId xmlns="" xmlns:a16="http://schemas.microsoft.com/office/drawing/2014/main" val="3414946318"/>
                    </a:ext>
                  </a:extLst>
                </a:gridCol>
                <a:gridCol w="635590">
                  <a:extLst>
                    <a:ext uri="{9D8B030D-6E8A-4147-A177-3AD203B41FA5}">
                      <a16:colId xmlns="" xmlns:a16="http://schemas.microsoft.com/office/drawing/2014/main" val="3746756332"/>
                    </a:ext>
                  </a:extLst>
                </a:gridCol>
              </a:tblGrid>
              <a:tr h="171243">
                <a:tc>
                  <a:txBody>
                    <a:bodyPr/>
                    <a:lstStyle/>
                    <a:p>
                      <a:pPr algn="ctr" fontAlgn="b"/>
                      <a:r>
                        <a:rPr lang="en-US" sz="1000" b="1" u="none" strike="noStrike" dirty="0">
                          <a:effectLst/>
                        </a:rPr>
                        <a:t>Coefficients</a:t>
                      </a:r>
                      <a:endParaRPr lang="en-US" sz="1000" b="1" i="0" u="none" strike="noStrike" dirty="0">
                        <a:solidFill>
                          <a:srgbClr val="000000"/>
                        </a:solidFill>
                        <a:effectLst/>
                        <a:latin typeface="Calibri" panose="020F0502020204030204" pitchFamily="34" charset="0"/>
                      </a:endParaRPr>
                    </a:p>
                  </a:txBody>
                  <a:tcPr marL="8562" marR="8562" marT="8562" marB="0" anchor="b"/>
                </a:tc>
                <a:tc>
                  <a:txBody>
                    <a:bodyPr/>
                    <a:lstStyle/>
                    <a:p>
                      <a:pPr algn="ctr" fontAlgn="b"/>
                      <a:r>
                        <a:rPr lang="en-US" sz="1000" b="1" u="none" strike="noStrike" dirty="0">
                          <a:effectLst/>
                        </a:rPr>
                        <a:t>Estimate</a:t>
                      </a:r>
                      <a:endParaRPr lang="en-US" sz="1000" b="1" i="0" u="none" strike="noStrike" dirty="0">
                        <a:solidFill>
                          <a:srgbClr val="000000"/>
                        </a:solidFill>
                        <a:effectLst/>
                        <a:latin typeface="Calibri" panose="020F0502020204030204" pitchFamily="34" charset="0"/>
                      </a:endParaRPr>
                    </a:p>
                  </a:txBody>
                  <a:tcPr marL="8562" marR="8562" marT="8562" marB="0" anchor="b"/>
                </a:tc>
                <a:tc>
                  <a:txBody>
                    <a:bodyPr/>
                    <a:lstStyle/>
                    <a:p>
                      <a:pPr algn="ctr" fontAlgn="b"/>
                      <a:r>
                        <a:rPr lang="en-US" sz="1000" b="1" u="none" strike="noStrike" dirty="0">
                          <a:effectLst/>
                        </a:rPr>
                        <a:t>Std. Error</a:t>
                      </a:r>
                      <a:endParaRPr lang="en-US" sz="1000" b="1" i="0" u="none" strike="noStrike" dirty="0">
                        <a:solidFill>
                          <a:srgbClr val="000000"/>
                        </a:solidFill>
                        <a:effectLst/>
                        <a:latin typeface="Calibri" panose="020F0502020204030204" pitchFamily="34" charset="0"/>
                      </a:endParaRPr>
                    </a:p>
                  </a:txBody>
                  <a:tcPr marL="8562" marR="8562" marT="8562" marB="0" anchor="b"/>
                </a:tc>
                <a:tc>
                  <a:txBody>
                    <a:bodyPr/>
                    <a:lstStyle/>
                    <a:p>
                      <a:pPr algn="ctr" fontAlgn="b"/>
                      <a:r>
                        <a:rPr lang="en-US" sz="1000" b="1" u="none" strike="noStrike" dirty="0">
                          <a:effectLst/>
                        </a:rPr>
                        <a:t>t value</a:t>
                      </a:r>
                      <a:endParaRPr lang="en-US" sz="1000" b="1" i="0" u="none" strike="noStrike" dirty="0">
                        <a:solidFill>
                          <a:srgbClr val="000000"/>
                        </a:solidFill>
                        <a:effectLst/>
                        <a:latin typeface="Calibri" panose="020F0502020204030204" pitchFamily="34" charset="0"/>
                      </a:endParaRPr>
                    </a:p>
                  </a:txBody>
                  <a:tcPr marL="8562" marR="8562" marT="8562" marB="0" anchor="b"/>
                </a:tc>
                <a:tc>
                  <a:txBody>
                    <a:bodyPr/>
                    <a:lstStyle/>
                    <a:p>
                      <a:pPr algn="ctr" fontAlgn="b"/>
                      <a:r>
                        <a:rPr lang="en-US" sz="1000" b="1" u="none" strike="noStrike" dirty="0" err="1">
                          <a:effectLst/>
                        </a:rPr>
                        <a:t>Pr</a:t>
                      </a:r>
                      <a:r>
                        <a:rPr lang="en-US" sz="1000" b="1" u="none" strike="noStrike" dirty="0">
                          <a:effectLst/>
                        </a:rPr>
                        <a:t>(&gt;|t|)</a:t>
                      </a:r>
                      <a:endParaRPr lang="en-US" sz="1000" b="1" i="0" u="none" strike="noStrike" dirty="0">
                        <a:solidFill>
                          <a:srgbClr val="000000"/>
                        </a:solidFill>
                        <a:effectLst/>
                        <a:latin typeface="Calibri" panose="020F0502020204030204" pitchFamily="34" charset="0"/>
                      </a:endParaRPr>
                    </a:p>
                  </a:txBody>
                  <a:tcPr marL="8562" marR="8562" marT="8562" marB="0" anchor="b"/>
                </a:tc>
                <a:extLst>
                  <a:ext uri="{0D108BD9-81ED-4DB2-BD59-A6C34878D82A}">
                    <a16:rowId xmlns="" xmlns:a16="http://schemas.microsoft.com/office/drawing/2014/main" val="1329674258"/>
                  </a:ext>
                </a:extLst>
              </a:tr>
              <a:tr h="171243">
                <a:tc>
                  <a:txBody>
                    <a:bodyPr/>
                    <a:lstStyle/>
                    <a:p>
                      <a:pPr algn="l" fontAlgn="b"/>
                      <a:r>
                        <a:rPr lang="en-US" sz="1000" u="none" strike="noStrike">
                          <a:effectLst/>
                        </a:rPr>
                        <a:t>(Intercept)</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6.90E-01</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9.33E-02</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7.39</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2.46E-13</a:t>
                      </a:r>
                      <a:endParaRPr lang="en-US" sz="1000" b="0" i="0" u="none" strike="noStrike">
                        <a:solidFill>
                          <a:srgbClr val="000000"/>
                        </a:solidFill>
                        <a:effectLst/>
                        <a:latin typeface="Calibri" panose="020F0502020204030204" pitchFamily="34" charset="0"/>
                      </a:endParaRPr>
                    </a:p>
                  </a:txBody>
                  <a:tcPr marL="8562" marR="8562" marT="8562" marB="0" anchor="b"/>
                </a:tc>
                <a:extLst>
                  <a:ext uri="{0D108BD9-81ED-4DB2-BD59-A6C34878D82A}">
                    <a16:rowId xmlns="" xmlns:a16="http://schemas.microsoft.com/office/drawing/2014/main" val="4240691640"/>
                  </a:ext>
                </a:extLst>
              </a:tr>
              <a:tr h="171243">
                <a:tc>
                  <a:txBody>
                    <a:bodyPr/>
                    <a:lstStyle/>
                    <a:p>
                      <a:pPr algn="l" fontAlgn="b"/>
                      <a:r>
                        <a:rPr lang="en-US" sz="1000" u="none" strike="noStrike">
                          <a:effectLst/>
                        </a:rPr>
                        <a:t>Age</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-4.82E-03</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1.14E-03</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-4.223</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2.56E-05</a:t>
                      </a:r>
                      <a:endParaRPr lang="en-US" sz="1000" b="0" i="0" u="none" strike="noStrike">
                        <a:solidFill>
                          <a:srgbClr val="000000"/>
                        </a:solidFill>
                        <a:effectLst/>
                        <a:latin typeface="Calibri" panose="020F0502020204030204" pitchFamily="34" charset="0"/>
                      </a:endParaRPr>
                    </a:p>
                  </a:txBody>
                  <a:tcPr marL="8562" marR="8562" marT="8562" marB="0" anchor="b"/>
                </a:tc>
                <a:extLst>
                  <a:ext uri="{0D108BD9-81ED-4DB2-BD59-A6C34878D82A}">
                    <a16:rowId xmlns="" xmlns:a16="http://schemas.microsoft.com/office/drawing/2014/main" val="1732450860"/>
                  </a:ext>
                </a:extLst>
              </a:tr>
              <a:tr h="171243">
                <a:tc>
                  <a:txBody>
                    <a:bodyPr/>
                    <a:lstStyle/>
                    <a:p>
                      <a:pPr algn="l" fontAlgn="b"/>
                      <a:r>
                        <a:rPr lang="en-US" sz="1000" u="none" strike="noStrike">
                          <a:effectLst/>
                        </a:rPr>
                        <a:t>Travel</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8.17E-02</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1.60E-02</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5.094</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3.96E-07</a:t>
                      </a:r>
                      <a:endParaRPr lang="en-US" sz="1000" b="0" i="0" u="none" strike="noStrike">
                        <a:solidFill>
                          <a:srgbClr val="000000"/>
                        </a:solidFill>
                        <a:effectLst/>
                        <a:latin typeface="Calibri" panose="020F0502020204030204" pitchFamily="34" charset="0"/>
                      </a:endParaRPr>
                    </a:p>
                  </a:txBody>
                  <a:tcPr marL="8562" marR="8562" marT="8562" marB="0" anchor="b"/>
                </a:tc>
                <a:extLst>
                  <a:ext uri="{0D108BD9-81ED-4DB2-BD59-A6C34878D82A}">
                    <a16:rowId xmlns="" xmlns:a16="http://schemas.microsoft.com/office/drawing/2014/main" val="3678558747"/>
                  </a:ext>
                </a:extLst>
              </a:tr>
              <a:tr h="171243">
                <a:tc>
                  <a:txBody>
                    <a:bodyPr/>
                    <a:lstStyle/>
                    <a:p>
                      <a:pPr algn="l" fontAlgn="b"/>
                      <a:r>
                        <a:rPr lang="en-US" sz="1000" u="none" strike="noStrike">
                          <a:effectLst/>
                        </a:rPr>
                        <a:t>DailyRate</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-3.26E-05</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2.13E-05</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-1.534</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0.125267</a:t>
                      </a:r>
                      <a:endParaRPr lang="en-US" sz="1000" b="0" i="0" u="none" strike="noStrike">
                        <a:solidFill>
                          <a:srgbClr val="000000"/>
                        </a:solidFill>
                        <a:effectLst/>
                        <a:latin typeface="Calibri" panose="020F0502020204030204" pitchFamily="34" charset="0"/>
                      </a:endParaRPr>
                    </a:p>
                  </a:txBody>
                  <a:tcPr marL="8562" marR="8562" marT="8562" marB="0" anchor="b"/>
                </a:tc>
                <a:extLst>
                  <a:ext uri="{0D108BD9-81ED-4DB2-BD59-A6C34878D82A}">
                    <a16:rowId xmlns="" xmlns:a16="http://schemas.microsoft.com/office/drawing/2014/main" val="2004686189"/>
                  </a:ext>
                </a:extLst>
              </a:tr>
              <a:tr h="171243">
                <a:tc>
                  <a:txBody>
                    <a:bodyPr/>
                    <a:lstStyle/>
                    <a:p>
                      <a:pPr algn="l" fontAlgn="b"/>
                      <a:r>
                        <a:rPr lang="en-US" sz="1000" u="none" strike="noStrike">
                          <a:effectLst/>
                        </a:rPr>
                        <a:t>Department</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dirty="0">
                          <a:effectLst/>
                        </a:rPr>
                        <a:t>7.64E-02</a:t>
                      </a:r>
                      <a:endParaRPr lang="en-US" sz="1000" b="0" i="0" u="none" strike="noStrike" dirty="0">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2.38E-02</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3.214</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0.001339</a:t>
                      </a:r>
                      <a:endParaRPr lang="en-US" sz="1000" b="0" i="0" u="none" strike="noStrike">
                        <a:solidFill>
                          <a:srgbClr val="000000"/>
                        </a:solidFill>
                        <a:effectLst/>
                        <a:latin typeface="Calibri" panose="020F0502020204030204" pitchFamily="34" charset="0"/>
                      </a:endParaRPr>
                    </a:p>
                  </a:txBody>
                  <a:tcPr marL="8562" marR="8562" marT="8562" marB="0" anchor="b"/>
                </a:tc>
                <a:extLst>
                  <a:ext uri="{0D108BD9-81ED-4DB2-BD59-A6C34878D82A}">
                    <a16:rowId xmlns="" xmlns:a16="http://schemas.microsoft.com/office/drawing/2014/main" val="279164385"/>
                  </a:ext>
                </a:extLst>
              </a:tr>
              <a:tr h="171243">
                <a:tc>
                  <a:txBody>
                    <a:bodyPr/>
                    <a:lstStyle/>
                    <a:p>
                      <a:pPr algn="l" fontAlgn="b"/>
                      <a:r>
                        <a:rPr lang="en-US" sz="1000" u="none" strike="noStrike">
                          <a:effectLst/>
                        </a:rPr>
                        <a:t>DisFromHome</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3.47E-03</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1.05E-03</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3.293</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0.001016</a:t>
                      </a:r>
                      <a:endParaRPr lang="en-US" sz="1000" b="0" i="0" u="none" strike="noStrike">
                        <a:solidFill>
                          <a:srgbClr val="000000"/>
                        </a:solidFill>
                        <a:effectLst/>
                        <a:latin typeface="Calibri" panose="020F0502020204030204" pitchFamily="34" charset="0"/>
                      </a:endParaRPr>
                    </a:p>
                  </a:txBody>
                  <a:tcPr marL="8562" marR="8562" marT="8562" marB="0" anchor="b"/>
                </a:tc>
                <a:extLst>
                  <a:ext uri="{0D108BD9-81ED-4DB2-BD59-A6C34878D82A}">
                    <a16:rowId xmlns="" xmlns:a16="http://schemas.microsoft.com/office/drawing/2014/main" val="487630636"/>
                  </a:ext>
                </a:extLst>
              </a:tr>
              <a:tr h="171243">
                <a:tc>
                  <a:txBody>
                    <a:bodyPr/>
                    <a:lstStyle/>
                    <a:p>
                      <a:pPr algn="l" fontAlgn="b"/>
                      <a:r>
                        <a:rPr lang="en-US" sz="1000" u="none" strike="noStrike">
                          <a:effectLst/>
                        </a:rPr>
                        <a:t>EnvSatis</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-3.94E-02</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7.81E-03</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-5.043</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5.16E-07</a:t>
                      </a:r>
                      <a:endParaRPr lang="en-US" sz="1000" b="0" i="0" u="none" strike="noStrike">
                        <a:solidFill>
                          <a:srgbClr val="000000"/>
                        </a:solidFill>
                        <a:effectLst/>
                        <a:latin typeface="Calibri" panose="020F0502020204030204" pitchFamily="34" charset="0"/>
                      </a:endParaRPr>
                    </a:p>
                  </a:txBody>
                  <a:tcPr marL="8562" marR="8562" marT="8562" marB="0" anchor="b"/>
                </a:tc>
                <a:extLst>
                  <a:ext uri="{0D108BD9-81ED-4DB2-BD59-A6C34878D82A}">
                    <a16:rowId xmlns="" xmlns:a16="http://schemas.microsoft.com/office/drawing/2014/main" val="3565446120"/>
                  </a:ext>
                </a:extLst>
              </a:tr>
              <a:tr h="171243">
                <a:tc>
                  <a:txBody>
                    <a:bodyPr/>
                    <a:lstStyle/>
                    <a:p>
                      <a:pPr algn="l" fontAlgn="b"/>
                      <a:r>
                        <a:rPr lang="en-US" sz="1000" u="none" strike="noStrike">
                          <a:effectLst/>
                        </a:rPr>
                        <a:t>Gender</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3.85E-02</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1.75E-02</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2.201</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0.027864</a:t>
                      </a:r>
                      <a:endParaRPr lang="en-US" sz="1000" b="0" i="0" u="none" strike="noStrike">
                        <a:solidFill>
                          <a:srgbClr val="000000"/>
                        </a:solidFill>
                        <a:effectLst/>
                        <a:latin typeface="Calibri" panose="020F0502020204030204" pitchFamily="34" charset="0"/>
                      </a:endParaRPr>
                    </a:p>
                  </a:txBody>
                  <a:tcPr marL="8562" marR="8562" marT="8562" marB="0" anchor="b"/>
                </a:tc>
                <a:extLst>
                  <a:ext uri="{0D108BD9-81ED-4DB2-BD59-A6C34878D82A}">
                    <a16:rowId xmlns="" xmlns:a16="http://schemas.microsoft.com/office/drawing/2014/main" val="352114911"/>
                  </a:ext>
                </a:extLst>
              </a:tr>
              <a:tr h="171243">
                <a:tc>
                  <a:txBody>
                    <a:bodyPr/>
                    <a:lstStyle/>
                    <a:p>
                      <a:pPr algn="l" fontAlgn="b"/>
                      <a:r>
                        <a:rPr lang="en-US" sz="1000" u="none" strike="noStrike">
                          <a:effectLst/>
                        </a:rPr>
                        <a:t>JobInvolve</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-6.14E-02</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1.20E-02</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-5.102</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3.81E-07</a:t>
                      </a:r>
                      <a:endParaRPr lang="en-US" sz="1000" b="0" i="0" u="none" strike="noStrike">
                        <a:solidFill>
                          <a:srgbClr val="000000"/>
                        </a:solidFill>
                        <a:effectLst/>
                        <a:latin typeface="Calibri" panose="020F0502020204030204" pitchFamily="34" charset="0"/>
                      </a:endParaRPr>
                    </a:p>
                  </a:txBody>
                  <a:tcPr marL="8562" marR="8562" marT="8562" marB="0" anchor="b"/>
                </a:tc>
                <a:extLst>
                  <a:ext uri="{0D108BD9-81ED-4DB2-BD59-A6C34878D82A}">
                    <a16:rowId xmlns="" xmlns:a16="http://schemas.microsoft.com/office/drawing/2014/main" val="386690825"/>
                  </a:ext>
                </a:extLst>
              </a:tr>
              <a:tr h="171243">
                <a:tc>
                  <a:txBody>
                    <a:bodyPr/>
                    <a:lstStyle/>
                    <a:p>
                      <a:pPr algn="l" fontAlgn="b"/>
                      <a:r>
                        <a:rPr lang="en-US" sz="1000" u="none" strike="noStrike">
                          <a:effectLst/>
                        </a:rPr>
                        <a:t>JobLevel</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-4.12E-02</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1.03E-02</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-3.989</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6.98E-05</a:t>
                      </a:r>
                      <a:endParaRPr lang="en-US" sz="1000" b="0" i="0" u="none" strike="noStrike">
                        <a:solidFill>
                          <a:srgbClr val="000000"/>
                        </a:solidFill>
                        <a:effectLst/>
                        <a:latin typeface="Calibri" panose="020F0502020204030204" pitchFamily="34" charset="0"/>
                      </a:endParaRPr>
                    </a:p>
                  </a:txBody>
                  <a:tcPr marL="8562" marR="8562" marT="8562" marB="0" anchor="b"/>
                </a:tc>
                <a:extLst>
                  <a:ext uri="{0D108BD9-81ED-4DB2-BD59-A6C34878D82A}">
                    <a16:rowId xmlns="" xmlns:a16="http://schemas.microsoft.com/office/drawing/2014/main" val="1000163892"/>
                  </a:ext>
                </a:extLst>
              </a:tr>
              <a:tr h="171243">
                <a:tc>
                  <a:txBody>
                    <a:bodyPr/>
                    <a:lstStyle/>
                    <a:p>
                      <a:pPr algn="l" fontAlgn="b"/>
                      <a:r>
                        <a:rPr lang="en-US" sz="1000" u="none" strike="noStrike">
                          <a:effectLst/>
                        </a:rPr>
                        <a:t>JobRole</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-7.91E-03</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5.11E-03</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-1.55</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0.121469</a:t>
                      </a:r>
                      <a:endParaRPr lang="en-US" sz="1000" b="0" i="0" u="none" strike="noStrike">
                        <a:solidFill>
                          <a:srgbClr val="000000"/>
                        </a:solidFill>
                        <a:effectLst/>
                        <a:latin typeface="Calibri" panose="020F0502020204030204" pitchFamily="34" charset="0"/>
                      </a:endParaRPr>
                    </a:p>
                  </a:txBody>
                  <a:tcPr marL="8562" marR="8562" marT="8562" marB="0" anchor="b"/>
                </a:tc>
                <a:extLst>
                  <a:ext uri="{0D108BD9-81ED-4DB2-BD59-A6C34878D82A}">
                    <a16:rowId xmlns="" xmlns:a16="http://schemas.microsoft.com/office/drawing/2014/main" val="3113454548"/>
                  </a:ext>
                </a:extLst>
              </a:tr>
              <a:tr h="171243">
                <a:tc>
                  <a:txBody>
                    <a:bodyPr/>
                    <a:lstStyle/>
                    <a:p>
                      <a:pPr algn="l" fontAlgn="b"/>
                      <a:r>
                        <a:rPr lang="en-US" sz="1000" u="none" strike="noStrike">
                          <a:effectLst/>
                        </a:rPr>
                        <a:t>JobSatis</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-3.85E-02</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7.75E-03</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-4.958</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7.95E-07</a:t>
                      </a:r>
                      <a:endParaRPr lang="en-US" sz="1000" b="0" i="0" u="none" strike="noStrike">
                        <a:solidFill>
                          <a:srgbClr val="000000"/>
                        </a:solidFill>
                        <a:effectLst/>
                        <a:latin typeface="Calibri" panose="020F0502020204030204" pitchFamily="34" charset="0"/>
                      </a:endParaRPr>
                    </a:p>
                  </a:txBody>
                  <a:tcPr marL="8562" marR="8562" marT="8562" marB="0" anchor="b"/>
                </a:tc>
                <a:extLst>
                  <a:ext uri="{0D108BD9-81ED-4DB2-BD59-A6C34878D82A}">
                    <a16:rowId xmlns="" xmlns:a16="http://schemas.microsoft.com/office/drawing/2014/main" val="3103038098"/>
                  </a:ext>
                </a:extLst>
              </a:tr>
              <a:tr h="171243">
                <a:tc>
                  <a:txBody>
                    <a:bodyPr/>
                    <a:lstStyle/>
                    <a:p>
                      <a:pPr algn="l" fontAlgn="b"/>
                      <a:r>
                        <a:rPr lang="en-US" sz="1000" u="none" strike="noStrike">
                          <a:effectLst/>
                        </a:rPr>
                        <a:t>MaritalStat</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-5.28E-02</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1.58E-02</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-3.344</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0.000847</a:t>
                      </a:r>
                      <a:endParaRPr lang="en-US" sz="1000" b="0" i="0" u="none" strike="noStrike">
                        <a:solidFill>
                          <a:srgbClr val="000000"/>
                        </a:solidFill>
                        <a:effectLst/>
                        <a:latin typeface="Calibri" panose="020F0502020204030204" pitchFamily="34" charset="0"/>
                      </a:endParaRPr>
                    </a:p>
                  </a:txBody>
                  <a:tcPr marL="8562" marR="8562" marT="8562" marB="0" anchor="b"/>
                </a:tc>
                <a:extLst>
                  <a:ext uri="{0D108BD9-81ED-4DB2-BD59-A6C34878D82A}">
                    <a16:rowId xmlns="" xmlns:a16="http://schemas.microsoft.com/office/drawing/2014/main" val="1068511064"/>
                  </a:ext>
                </a:extLst>
              </a:tr>
              <a:tr h="171243">
                <a:tc>
                  <a:txBody>
                    <a:bodyPr/>
                    <a:lstStyle/>
                    <a:p>
                      <a:pPr algn="l" fontAlgn="b"/>
                      <a:r>
                        <a:rPr lang="en-US" sz="1000" u="none" strike="noStrike">
                          <a:effectLst/>
                        </a:rPr>
                        <a:t>NumCoWork</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1.58E-02</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3.72E-03</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4.24</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2.38E-05</a:t>
                      </a:r>
                      <a:endParaRPr lang="en-US" sz="1000" b="0" i="0" u="none" strike="noStrike">
                        <a:solidFill>
                          <a:srgbClr val="000000"/>
                        </a:solidFill>
                        <a:effectLst/>
                        <a:latin typeface="Calibri" panose="020F0502020204030204" pitchFamily="34" charset="0"/>
                      </a:endParaRPr>
                    </a:p>
                  </a:txBody>
                  <a:tcPr marL="8562" marR="8562" marT="8562" marB="0" anchor="b"/>
                </a:tc>
                <a:extLst>
                  <a:ext uri="{0D108BD9-81ED-4DB2-BD59-A6C34878D82A}">
                    <a16:rowId xmlns="" xmlns:a16="http://schemas.microsoft.com/office/drawing/2014/main" val="347837285"/>
                  </a:ext>
                </a:extLst>
              </a:tr>
              <a:tr h="171243">
                <a:tc>
                  <a:txBody>
                    <a:bodyPr/>
                    <a:lstStyle/>
                    <a:p>
                      <a:pPr algn="l" fontAlgn="b"/>
                      <a:r>
                        <a:rPr lang="en-US" sz="1000" u="none" strike="noStrike">
                          <a:effectLst/>
                        </a:rPr>
                        <a:t>OverTime</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2.08E-01</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1.91E-02</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10.847</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l" fontAlgn="b"/>
                      <a:r>
                        <a:rPr lang="en-US" sz="1000" u="none" strike="noStrike" dirty="0">
                          <a:effectLst/>
                        </a:rPr>
                        <a:t>     &lt; 2e-16 </a:t>
                      </a:r>
                      <a:endParaRPr lang="en-US" sz="1000" b="0" i="0" u="none" strike="noStrike" dirty="0">
                        <a:solidFill>
                          <a:srgbClr val="000000"/>
                        </a:solidFill>
                        <a:effectLst/>
                        <a:latin typeface="Calibri" panose="020F0502020204030204" pitchFamily="34" charset="0"/>
                      </a:endParaRPr>
                    </a:p>
                  </a:txBody>
                  <a:tcPr marL="8562" marR="8562" marT="8562" marB="0" anchor="b"/>
                </a:tc>
                <a:extLst>
                  <a:ext uri="{0D108BD9-81ED-4DB2-BD59-A6C34878D82A}">
                    <a16:rowId xmlns="" xmlns:a16="http://schemas.microsoft.com/office/drawing/2014/main" val="1551749157"/>
                  </a:ext>
                </a:extLst>
              </a:tr>
              <a:tr h="171243">
                <a:tc>
                  <a:txBody>
                    <a:bodyPr/>
                    <a:lstStyle/>
                    <a:p>
                      <a:pPr algn="l" fontAlgn="b"/>
                      <a:r>
                        <a:rPr lang="en-US" sz="1000" u="none" strike="noStrike">
                          <a:effectLst/>
                        </a:rPr>
                        <a:t>RelateSatis</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-2.14E-02</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7.92E-03</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-2.704</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dirty="0">
                          <a:effectLst/>
                        </a:rPr>
                        <a:t>0.006929</a:t>
                      </a:r>
                      <a:endParaRPr lang="en-US" sz="1000" b="0" i="0" u="none" strike="noStrike" dirty="0">
                        <a:solidFill>
                          <a:srgbClr val="000000"/>
                        </a:solidFill>
                        <a:effectLst/>
                        <a:latin typeface="Calibri" panose="020F0502020204030204" pitchFamily="34" charset="0"/>
                      </a:endParaRPr>
                    </a:p>
                  </a:txBody>
                  <a:tcPr marL="8562" marR="8562" marT="8562" marB="0" anchor="b"/>
                </a:tc>
                <a:extLst>
                  <a:ext uri="{0D108BD9-81ED-4DB2-BD59-A6C34878D82A}">
                    <a16:rowId xmlns="" xmlns:a16="http://schemas.microsoft.com/office/drawing/2014/main" val="1221700048"/>
                  </a:ext>
                </a:extLst>
              </a:tr>
              <a:tr h="125835">
                <a:tc>
                  <a:txBody>
                    <a:bodyPr/>
                    <a:lstStyle/>
                    <a:p>
                      <a:pPr algn="l" fontAlgn="b"/>
                      <a:r>
                        <a:rPr lang="en-US" sz="1000" u="none" strike="noStrike">
                          <a:effectLst/>
                        </a:rPr>
                        <a:t>StockOption</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-2.43E-02</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1.34E-02</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-1.813</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l" fontAlgn="b"/>
                      <a:r>
                        <a:rPr lang="en-US" sz="1000" u="none" strike="noStrike" dirty="0">
                          <a:effectLst/>
                        </a:rPr>
                        <a:t>    0.069978</a:t>
                      </a:r>
                      <a:endParaRPr lang="en-US" sz="1000" b="0" i="0" u="none" strike="noStrike" dirty="0">
                        <a:solidFill>
                          <a:srgbClr val="000000"/>
                        </a:solidFill>
                        <a:effectLst/>
                        <a:latin typeface="Calibri" panose="020F0502020204030204" pitchFamily="34" charset="0"/>
                      </a:endParaRPr>
                    </a:p>
                  </a:txBody>
                  <a:tcPr marL="8562" marR="8562" marT="8562" marB="0" anchor="b"/>
                </a:tc>
                <a:extLst>
                  <a:ext uri="{0D108BD9-81ED-4DB2-BD59-A6C34878D82A}">
                    <a16:rowId xmlns="" xmlns:a16="http://schemas.microsoft.com/office/drawing/2014/main" val="992461386"/>
                  </a:ext>
                </a:extLst>
              </a:tr>
              <a:tr h="117578">
                <a:tc>
                  <a:txBody>
                    <a:bodyPr/>
                    <a:lstStyle/>
                    <a:p>
                      <a:pPr algn="l" fontAlgn="b"/>
                      <a:r>
                        <a:rPr lang="en-US" sz="1000" u="none" strike="noStrike">
                          <a:effectLst/>
                        </a:rPr>
                        <a:t>TrainTime</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-1.21E-02</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6.66E-03</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-1.816</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l" fontAlgn="b"/>
                      <a:r>
                        <a:rPr lang="en-US" sz="1000" u="none" strike="noStrike" dirty="0">
                          <a:effectLst/>
                        </a:rPr>
                        <a:t>    0.069580</a:t>
                      </a:r>
                      <a:endParaRPr lang="en-US" sz="1000" b="0" i="0" u="none" strike="noStrike" dirty="0">
                        <a:solidFill>
                          <a:srgbClr val="000000"/>
                        </a:solidFill>
                        <a:effectLst/>
                        <a:latin typeface="Calibri" panose="020F0502020204030204" pitchFamily="34" charset="0"/>
                      </a:endParaRPr>
                    </a:p>
                  </a:txBody>
                  <a:tcPr marL="8562" marR="8562" marT="8562" marB="0" anchor="b"/>
                </a:tc>
                <a:extLst>
                  <a:ext uri="{0D108BD9-81ED-4DB2-BD59-A6C34878D82A}">
                    <a16:rowId xmlns="" xmlns:a16="http://schemas.microsoft.com/office/drawing/2014/main" val="2240546293"/>
                  </a:ext>
                </a:extLst>
              </a:tr>
              <a:tr h="171243">
                <a:tc>
                  <a:txBody>
                    <a:bodyPr/>
                    <a:lstStyle/>
                    <a:p>
                      <a:pPr algn="l" fontAlgn="b"/>
                      <a:r>
                        <a:rPr lang="en-US" sz="1000" u="none" strike="noStrike">
                          <a:effectLst/>
                        </a:rPr>
                        <a:t>WorkLifeBal</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-2.70E-02</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1.21E-02</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-2.224</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dirty="0">
                          <a:effectLst/>
                        </a:rPr>
                        <a:t>0.026299</a:t>
                      </a:r>
                      <a:endParaRPr lang="en-US" sz="1000" b="0" i="0" u="none" strike="noStrike" dirty="0">
                        <a:solidFill>
                          <a:srgbClr val="000000"/>
                        </a:solidFill>
                        <a:effectLst/>
                        <a:latin typeface="Calibri" panose="020F0502020204030204" pitchFamily="34" charset="0"/>
                      </a:endParaRPr>
                    </a:p>
                  </a:txBody>
                  <a:tcPr marL="8562" marR="8562" marT="8562" marB="0" anchor="b"/>
                </a:tc>
                <a:extLst>
                  <a:ext uri="{0D108BD9-81ED-4DB2-BD59-A6C34878D82A}">
                    <a16:rowId xmlns="" xmlns:a16="http://schemas.microsoft.com/office/drawing/2014/main" val="1881982183"/>
                  </a:ext>
                </a:extLst>
              </a:tr>
              <a:tr h="90783">
                <a:tc>
                  <a:txBody>
                    <a:bodyPr/>
                    <a:lstStyle/>
                    <a:p>
                      <a:pPr algn="l" fontAlgn="b"/>
                      <a:r>
                        <a:rPr lang="en-US" sz="1000" u="none" strike="noStrike">
                          <a:effectLst/>
                        </a:rPr>
                        <a:t>YearsAtCo</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4.71E-03</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2.83E-03</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1.661</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l" fontAlgn="b"/>
                      <a:r>
                        <a:rPr lang="en-US" sz="1000" u="none" strike="noStrike" dirty="0">
                          <a:effectLst/>
                        </a:rPr>
                        <a:t>    0.096899</a:t>
                      </a:r>
                      <a:endParaRPr lang="en-US" sz="1000" b="0" i="0" u="none" strike="noStrike" dirty="0">
                        <a:solidFill>
                          <a:srgbClr val="000000"/>
                        </a:solidFill>
                        <a:effectLst/>
                        <a:latin typeface="Calibri" panose="020F0502020204030204" pitchFamily="34" charset="0"/>
                      </a:endParaRPr>
                    </a:p>
                  </a:txBody>
                  <a:tcPr marL="8562" marR="8562" marT="8562" marB="0" anchor="b"/>
                </a:tc>
                <a:extLst>
                  <a:ext uri="{0D108BD9-81ED-4DB2-BD59-A6C34878D82A}">
                    <a16:rowId xmlns="" xmlns:a16="http://schemas.microsoft.com/office/drawing/2014/main" val="3506898974"/>
                  </a:ext>
                </a:extLst>
              </a:tr>
              <a:tr h="171243">
                <a:tc>
                  <a:txBody>
                    <a:bodyPr/>
                    <a:lstStyle/>
                    <a:p>
                      <a:pPr algn="l" fontAlgn="b"/>
                      <a:r>
                        <a:rPr lang="en-US" sz="1000" u="none" strike="noStrike">
                          <a:effectLst/>
                        </a:rPr>
                        <a:t>DuraCurRole</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-1.03E-02</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3.87E-03</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-2.654</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0.008035</a:t>
                      </a:r>
                      <a:endParaRPr lang="en-US" sz="1000" b="0" i="0" u="none" strike="noStrike">
                        <a:solidFill>
                          <a:srgbClr val="000000"/>
                        </a:solidFill>
                        <a:effectLst/>
                        <a:latin typeface="Calibri" panose="020F0502020204030204" pitchFamily="34" charset="0"/>
                      </a:endParaRPr>
                    </a:p>
                  </a:txBody>
                  <a:tcPr marL="8562" marR="8562" marT="8562" marB="0" anchor="b"/>
                </a:tc>
                <a:extLst>
                  <a:ext uri="{0D108BD9-81ED-4DB2-BD59-A6C34878D82A}">
                    <a16:rowId xmlns="" xmlns:a16="http://schemas.microsoft.com/office/drawing/2014/main" val="503462108"/>
                  </a:ext>
                </a:extLst>
              </a:tr>
              <a:tr h="171243">
                <a:tc>
                  <a:txBody>
                    <a:bodyPr/>
                    <a:lstStyle/>
                    <a:p>
                      <a:pPr algn="l" fontAlgn="b"/>
                      <a:r>
                        <a:rPr lang="en-US" sz="1000" u="none" strike="noStrike">
                          <a:effectLst/>
                        </a:rPr>
                        <a:t>LastPromote</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1.14E-02</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3.41E-03</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3.337</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0.000869</a:t>
                      </a:r>
                      <a:endParaRPr lang="en-US" sz="1000" b="0" i="0" u="none" strike="noStrike">
                        <a:solidFill>
                          <a:srgbClr val="000000"/>
                        </a:solidFill>
                        <a:effectLst/>
                        <a:latin typeface="Calibri" panose="020F0502020204030204" pitchFamily="34" charset="0"/>
                      </a:endParaRPr>
                    </a:p>
                  </a:txBody>
                  <a:tcPr marL="8562" marR="8562" marT="8562" marB="0" anchor="b"/>
                </a:tc>
                <a:extLst>
                  <a:ext uri="{0D108BD9-81ED-4DB2-BD59-A6C34878D82A}">
                    <a16:rowId xmlns="" xmlns:a16="http://schemas.microsoft.com/office/drawing/2014/main" val="3289877154"/>
                  </a:ext>
                </a:extLst>
              </a:tr>
              <a:tr h="171243">
                <a:tc>
                  <a:txBody>
                    <a:bodyPr/>
                    <a:lstStyle/>
                    <a:p>
                      <a:pPr algn="l" fontAlgn="b"/>
                      <a:r>
                        <a:rPr lang="en-US" sz="1000" u="none" strike="noStrike">
                          <a:effectLst/>
                        </a:rPr>
                        <a:t>CurManage</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-1.06E-02</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3.96E-03</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-2.686</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dirty="0">
                          <a:effectLst/>
                        </a:rPr>
                        <a:t>0.00732</a:t>
                      </a:r>
                      <a:endParaRPr lang="en-US" sz="1000" b="0" i="0" u="none" strike="noStrike" dirty="0">
                        <a:solidFill>
                          <a:srgbClr val="000000"/>
                        </a:solidFill>
                        <a:effectLst/>
                        <a:latin typeface="Calibri" panose="020F0502020204030204" pitchFamily="34" charset="0"/>
                      </a:endParaRPr>
                    </a:p>
                  </a:txBody>
                  <a:tcPr marL="8562" marR="8562" marT="8562" marB="0" anchor="b"/>
                </a:tc>
                <a:extLst>
                  <a:ext uri="{0D108BD9-81ED-4DB2-BD59-A6C34878D82A}">
                    <a16:rowId xmlns="" xmlns:a16="http://schemas.microsoft.com/office/drawing/2014/main" val="1837071868"/>
                  </a:ext>
                </a:extLst>
              </a:tr>
            </a:tbl>
          </a:graphicData>
        </a:graphic>
      </p:graphicFrame>
    </p:spTree>
    <p:extLst>
      <p:ext uri="{BB962C8B-B14F-4D97-AF65-F5344CB8AC3E}">
        <p14:creationId xmlns:p14="http://schemas.microsoft.com/office/powerpoint/2010/main" val="2171803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17900" y="222195"/>
            <a:ext cx="7016195" cy="610820"/>
          </a:xfrm>
        </p:spPr>
        <p:txBody>
          <a:bodyPr>
            <a:normAutofit fontScale="90000"/>
          </a:bodyPr>
          <a:lstStyle/>
          <a:p>
            <a:pPr algn="ctr"/>
            <a:r>
              <a:rPr lang="en-US" dirty="0" err="1" smtClean="0">
                <a:solidFill>
                  <a:schemeClr val="bg1"/>
                </a:solidFill>
              </a:rPr>
              <a:t>Comparitive</a:t>
            </a:r>
            <a:r>
              <a:rPr lang="en-US" dirty="0" smtClean="0">
                <a:solidFill>
                  <a:schemeClr val="bg1"/>
                </a:solidFill>
              </a:rPr>
              <a:t> Analysis  </a:t>
            </a:r>
            <a:br>
              <a:rPr lang="en-US" dirty="0" smtClean="0">
                <a:solidFill>
                  <a:schemeClr val="bg1"/>
                </a:solidFill>
              </a:rPr>
            </a:br>
            <a:r>
              <a:rPr lang="en-US" dirty="0" smtClean="0">
                <a:solidFill>
                  <a:schemeClr val="bg1"/>
                </a:solidFill>
              </a:rPr>
              <a:t>Variable Importance</a:t>
            </a:r>
            <a:endParaRPr lang="en-US" sz="2000" dirty="0">
              <a:solidFill>
                <a:schemeClr val="bg1"/>
              </a:solidFill>
            </a:endParaRPr>
          </a:p>
        </p:txBody>
      </p:sp>
      <p:pic>
        <p:nvPicPr>
          <p:cNvPr id="3" name="Picture 2"/>
          <p:cNvPicPr>
            <a:picLocks noChangeAspect="1"/>
          </p:cNvPicPr>
          <p:nvPr/>
        </p:nvPicPr>
        <p:blipFill>
          <a:blip r:embed="rId2"/>
          <a:stretch>
            <a:fillRect/>
          </a:stretch>
        </p:blipFill>
        <p:spPr>
          <a:xfrm>
            <a:off x="448965" y="1138425"/>
            <a:ext cx="7931510" cy="5440822"/>
          </a:xfrm>
          <a:prstGeom prst="rect">
            <a:avLst/>
          </a:prstGeom>
        </p:spPr>
      </p:pic>
    </p:spTree>
    <p:extLst>
      <p:ext uri="{BB962C8B-B14F-4D97-AF65-F5344CB8AC3E}">
        <p14:creationId xmlns:p14="http://schemas.microsoft.com/office/powerpoint/2010/main" val="13650040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3310" y="222195"/>
            <a:ext cx="7016195" cy="610820"/>
          </a:xfrm>
        </p:spPr>
        <p:txBody>
          <a:bodyPr>
            <a:normAutofit fontScale="90000"/>
          </a:bodyPr>
          <a:lstStyle/>
          <a:p>
            <a:pPr algn="ctr"/>
            <a:r>
              <a:rPr lang="en-US" dirty="0">
                <a:solidFill>
                  <a:srgbClr val="FFFFFF"/>
                </a:solidFill>
              </a:rPr>
              <a:t>Comparative </a:t>
            </a:r>
            <a:r>
              <a:rPr lang="en-US" dirty="0" smtClean="0">
                <a:solidFill>
                  <a:srgbClr val="FFFFFF"/>
                </a:solidFill>
              </a:rPr>
              <a:t>Analysis</a:t>
            </a:r>
            <a:br>
              <a:rPr lang="en-US" dirty="0" smtClean="0">
                <a:solidFill>
                  <a:srgbClr val="FFFFFF"/>
                </a:solidFill>
              </a:rPr>
            </a:br>
            <a:r>
              <a:rPr lang="en-US" dirty="0" smtClean="0">
                <a:solidFill>
                  <a:srgbClr val="FFFFFF"/>
                </a:solidFill>
              </a:rPr>
              <a:t>Attrition </a:t>
            </a:r>
            <a:r>
              <a:rPr lang="en-US" dirty="0" smtClean="0">
                <a:solidFill>
                  <a:srgbClr val="FFFFFF"/>
                </a:solidFill>
              </a:rPr>
              <a:t>Decision Tree</a:t>
            </a:r>
            <a:endParaRPr lang="en-US" dirty="0">
              <a:solidFill>
                <a:srgbClr val="FFFFFF"/>
              </a:solidFill>
            </a:endParaRPr>
          </a:p>
        </p:txBody>
      </p:sp>
      <p:pic>
        <p:nvPicPr>
          <p:cNvPr id="2" name="Picture 1"/>
          <p:cNvPicPr>
            <a:picLocks noChangeAspect="1"/>
          </p:cNvPicPr>
          <p:nvPr/>
        </p:nvPicPr>
        <p:blipFill>
          <a:blip r:embed="rId2"/>
          <a:stretch>
            <a:fillRect/>
          </a:stretch>
        </p:blipFill>
        <p:spPr>
          <a:xfrm>
            <a:off x="907080" y="1291130"/>
            <a:ext cx="8083689" cy="4581150"/>
          </a:xfrm>
          <a:prstGeom prst="rect">
            <a:avLst/>
          </a:prstGeom>
        </p:spPr>
      </p:pic>
    </p:spTree>
    <p:extLst>
      <p:ext uri="{BB962C8B-B14F-4D97-AF65-F5344CB8AC3E}">
        <p14:creationId xmlns:p14="http://schemas.microsoft.com/office/powerpoint/2010/main" val="4223722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2970885"/>
            <a:ext cx="8229600" cy="916230"/>
          </a:xfrm>
        </p:spPr>
        <p:txBody>
          <a:bodyPr>
            <a:noAutofit/>
          </a:bodyPr>
          <a:lstStyle/>
          <a:p>
            <a:pPr algn="ctr"/>
            <a:r>
              <a:rPr lang="en-US" sz="6000" dirty="0">
                <a:latin typeface="Arial Rounded MT Bold"/>
                <a:cs typeface="Arial Rounded MT Bold"/>
              </a:rPr>
              <a:t>Business Objectives</a:t>
            </a:r>
          </a:p>
        </p:txBody>
      </p:sp>
    </p:spTree>
    <p:extLst>
      <p:ext uri="{BB962C8B-B14F-4D97-AF65-F5344CB8AC3E}">
        <p14:creationId xmlns:p14="http://schemas.microsoft.com/office/powerpoint/2010/main" val="41707837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670605" y="374900"/>
            <a:ext cx="7016195" cy="610820"/>
          </a:xfrm>
        </p:spPr>
        <p:txBody>
          <a:bodyPr>
            <a:normAutofit fontScale="90000"/>
          </a:bodyPr>
          <a:lstStyle/>
          <a:p>
            <a:pPr algn="ctr"/>
            <a:r>
              <a:rPr lang="en-US" dirty="0" smtClean="0"/>
              <a:t>Employee Prediction Analysis</a:t>
            </a:r>
            <a:endParaRPr lang="en-US" sz="2000" dirty="0"/>
          </a:p>
        </p:txBody>
      </p:sp>
      <p:pic>
        <p:nvPicPr>
          <p:cNvPr id="3" name="Picture 2"/>
          <p:cNvPicPr>
            <a:picLocks noChangeAspect="1"/>
          </p:cNvPicPr>
          <p:nvPr/>
        </p:nvPicPr>
        <p:blipFill>
          <a:blip r:embed="rId3"/>
          <a:stretch>
            <a:fillRect/>
          </a:stretch>
        </p:blipFill>
        <p:spPr>
          <a:xfrm>
            <a:off x="4724705" y="1291130"/>
            <a:ext cx="4106517" cy="4733855"/>
          </a:xfrm>
          <a:prstGeom prst="rect">
            <a:avLst/>
          </a:prstGeom>
        </p:spPr>
      </p:pic>
      <p:sp>
        <p:nvSpPr>
          <p:cNvPr id="7" name="Content Placeholder 4"/>
          <p:cNvSpPr txBox="1">
            <a:spLocks/>
          </p:cNvSpPr>
          <p:nvPr/>
        </p:nvSpPr>
        <p:spPr>
          <a:xfrm>
            <a:off x="1365196" y="1901949"/>
            <a:ext cx="3359510" cy="1985165"/>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2800" kern="1200">
                <a:solidFill>
                  <a:schemeClr val="accent1">
                    <a:lumMod val="7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lumMod val="7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lumMod val="7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smtClean="0"/>
              <a:t>Utilized </a:t>
            </a:r>
            <a:r>
              <a:rPr lang="en-US" sz="1800" dirty="0" smtClean="0"/>
              <a:t>statistical models </a:t>
            </a:r>
            <a:r>
              <a:rPr lang="en-US" sz="1800" dirty="0" smtClean="0"/>
              <a:t>to </a:t>
            </a:r>
            <a:r>
              <a:rPr lang="en-US" sz="1800" dirty="0" smtClean="0"/>
              <a:t>determine </a:t>
            </a:r>
            <a:r>
              <a:rPr lang="en-US" sz="1800" dirty="0" smtClean="0"/>
              <a:t>employees </a:t>
            </a:r>
            <a:r>
              <a:rPr lang="en-US" sz="1800" dirty="0" smtClean="0"/>
              <a:t>that are at high risk of leaving company.  </a:t>
            </a:r>
            <a:endParaRPr lang="en-US" sz="1800" dirty="0"/>
          </a:p>
          <a:p>
            <a:r>
              <a:rPr lang="en-US" sz="1800" dirty="0" smtClean="0"/>
              <a:t>Refining model will allow for creation of strategies to improve retention of high performers</a:t>
            </a:r>
          </a:p>
          <a:p>
            <a:endParaRPr lang="en-US" dirty="0" smtClean="0"/>
          </a:p>
        </p:txBody>
      </p:sp>
    </p:spTree>
    <p:extLst>
      <p:ext uri="{BB962C8B-B14F-4D97-AF65-F5344CB8AC3E}">
        <p14:creationId xmlns:p14="http://schemas.microsoft.com/office/powerpoint/2010/main" val="31009362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Summary</a:t>
            </a:r>
          </a:p>
        </p:txBody>
      </p:sp>
      <p:sp>
        <p:nvSpPr>
          <p:cNvPr id="5" name="Text Placeholder 4"/>
          <p:cNvSpPr>
            <a:spLocks noGrp="1"/>
          </p:cNvSpPr>
          <p:nvPr>
            <p:ph type="body" idx="1"/>
          </p:nvPr>
        </p:nvSpPr>
        <p:spPr>
          <a:xfrm>
            <a:off x="143555" y="1043542"/>
            <a:ext cx="4040188" cy="639762"/>
          </a:xfrm>
        </p:spPr>
        <p:txBody>
          <a:bodyPr/>
          <a:lstStyle/>
          <a:p>
            <a:r>
              <a:rPr lang="en-US" dirty="0"/>
              <a:t>Insights</a:t>
            </a:r>
          </a:p>
        </p:txBody>
      </p:sp>
      <p:sp>
        <p:nvSpPr>
          <p:cNvPr id="6" name="Content Placeholder 5"/>
          <p:cNvSpPr>
            <a:spLocks noGrp="1"/>
          </p:cNvSpPr>
          <p:nvPr>
            <p:ph sz="half" idx="2"/>
          </p:nvPr>
        </p:nvSpPr>
        <p:spPr>
          <a:xfrm>
            <a:off x="0" y="1634522"/>
            <a:ext cx="4040188" cy="2290575"/>
          </a:xfrm>
        </p:spPr>
        <p:txBody>
          <a:bodyPr>
            <a:normAutofit lnSpcReduction="10000"/>
          </a:bodyPr>
          <a:lstStyle/>
          <a:p>
            <a:r>
              <a:rPr lang="en-US" dirty="0"/>
              <a:t>Job Seekers Market</a:t>
            </a:r>
          </a:p>
          <a:p>
            <a:r>
              <a:rPr lang="en-US"/>
              <a:t>Changing demographics</a:t>
            </a:r>
            <a:endParaRPr lang="en-US" dirty="0"/>
          </a:p>
          <a:p>
            <a:r>
              <a:rPr lang="en-US" dirty="0"/>
              <a:t>Need for empowerment</a:t>
            </a:r>
          </a:p>
          <a:p>
            <a:r>
              <a:rPr lang="en-US" dirty="0"/>
              <a:t>Alternatives to traditional job/business dynamics an increased incentive</a:t>
            </a:r>
          </a:p>
        </p:txBody>
      </p:sp>
      <p:sp>
        <p:nvSpPr>
          <p:cNvPr id="7" name="Text Placeholder 6"/>
          <p:cNvSpPr>
            <a:spLocks noGrp="1"/>
          </p:cNvSpPr>
          <p:nvPr>
            <p:ph type="body" sz="quarter" idx="3"/>
          </p:nvPr>
        </p:nvSpPr>
        <p:spPr>
          <a:xfrm>
            <a:off x="4636790" y="985720"/>
            <a:ext cx="4041775" cy="639762"/>
          </a:xfrm>
        </p:spPr>
        <p:txBody>
          <a:bodyPr/>
          <a:lstStyle/>
          <a:p>
            <a:r>
              <a:rPr lang="en-US" dirty="0"/>
              <a:t>Recommendations</a:t>
            </a:r>
          </a:p>
        </p:txBody>
      </p:sp>
      <p:sp>
        <p:nvSpPr>
          <p:cNvPr id="8" name="Content Placeholder 7"/>
          <p:cNvSpPr>
            <a:spLocks noGrp="1"/>
          </p:cNvSpPr>
          <p:nvPr>
            <p:ph sz="quarter" idx="4"/>
          </p:nvPr>
        </p:nvSpPr>
        <p:spPr>
          <a:xfrm>
            <a:off x="4183743" y="1596540"/>
            <a:ext cx="4960257" cy="5261460"/>
          </a:xfrm>
        </p:spPr>
        <p:txBody>
          <a:bodyPr>
            <a:normAutofit/>
          </a:bodyPr>
          <a:lstStyle/>
          <a:p>
            <a:r>
              <a:rPr lang="en-US" dirty="0"/>
              <a:t>Offering increased development opportunities</a:t>
            </a:r>
          </a:p>
          <a:p>
            <a:pPr lvl="1"/>
            <a:r>
              <a:rPr lang="en-US" dirty="0"/>
              <a:t>Increased training</a:t>
            </a:r>
          </a:p>
          <a:p>
            <a:pPr lvl="1"/>
            <a:r>
              <a:rPr lang="en-US" dirty="0"/>
              <a:t>Improve promotion opportunities</a:t>
            </a:r>
          </a:p>
          <a:p>
            <a:r>
              <a:rPr lang="en-US" dirty="0"/>
              <a:t>Mitigate burdensome workload</a:t>
            </a:r>
          </a:p>
          <a:p>
            <a:pPr lvl="1"/>
            <a:r>
              <a:rPr lang="en-US" dirty="0"/>
              <a:t>Flex time / part time</a:t>
            </a:r>
          </a:p>
          <a:p>
            <a:pPr lvl="1"/>
            <a:r>
              <a:rPr lang="en-US" dirty="0"/>
              <a:t>Telecommuting</a:t>
            </a:r>
          </a:p>
          <a:p>
            <a:r>
              <a:rPr lang="en-US" dirty="0"/>
              <a:t>Engage employees</a:t>
            </a:r>
          </a:p>
          <a:p>
            <a:pPr lvl="1"/>
            <a:r>
              <a:rPr lang="en-US" dirty="0"/>
              <a:t>Increase employee decision-making opportunities</a:t>
            </a:r>
          </a:p>
          <a:p>
            <a:pPr lvl="1"/>
            <a:r>
              <a:rPr lang="en-US" dirty="0"/>
              <a:t>Aggressively pursue and incorporate feedback</a:t>
            </a:r>
          </a:p>
        </p:txBody>
      </p:sp>
      <p:sp>
        <p:nvSpPr>
          <p:cNvPr id="9" name="Text Placeholder 4"/>
          <p:cNvSpPr txBox="1">
            <a:spLocks/>
          </p:cNvSpPr>
          <p:nvPr/>
        </p:nvSpPr>
        <p:spPr>
          <a:xfrm>
            <a:off x="92150" y="4956050"/>
            <a:ext cx="4040188" cy="639762"/>
          </a:xfrm>
          <a:prstGeom prst="rect">
            <a:avLst/>
          </a:prstGeom>
        </p:spPr>
        <p:txBody>
          <a:bodyPr vert="horz" lIns="91440" tIns="45720" rIns="91440" bIns="45720" rtlCol="0" anchor="b">
            <a:normAutofit/>
          </a:bodyPr>
          <a:lstStyle>
            <a:lvl1pPr marL="0" indent="0" algn="l" defTabSz="914400" rtl="0" eaLnBrk="1" latinLnBrk="0" hangingPunct="1">
              <a:spcBef>
                <a:spcPct val="20000"/>
              </a:spcBef>
              <a:buFont typeface="Arial" pitchFamily="34" charset="0"/>
              <a:buNone/>
              <a:defRPr sz="2400" b="1" kern="1200">
                <a:solidFill>
                  <a:srgbClr val="018ACF"/>
                </a:solidFill>
                <a:latin typeface="+mn-lt"/>
                <a:ea typeface="+mn-ea"/>
                <a:cs typeface="+mn-cs"/>
              </a:defRPr>
            </a:lvl1pPr>
            <a:lvl2pPr marL="457200" indent="0" algn="l" defTabSz="914400" rtl="0" eaLnBrk="1" latinLnBrk="0" hangingPunct="1">
              <a:spcBef>
                <a:spcPct val="200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en-US" dirty="0"/>
              <a:t>Low Cost - Initial Hire</a:t>
            </a:r>
          </a:p>
        </p:txBody>
      </p:sp>
      <p:sp>
        <p:nvSpPr>
          <p:cNvPr id="10" name="Content Placeholder 5"/>
          <p:cNvSpPr txBox="1">
            <a:spLocks/>
          </p:cNvSpPr>
          <p:nvPr/>
        </p:nvSpPr>
        <p:spPr>
          <a:xfrm>
            <a:off x="-9150" y="5721898"/>
            <a:ext cx="4040188" cy="913907"/>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2400" kern="1200">
                <a:solidFill>
                  <a:schemeClr val="accent1">
                    <a:lumMod val="7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accent1">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accent1">
                    <a:lumMod val="7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accent1">
                    <a:lumMod val="7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accent1">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r>
              <a:rPr lang="en-US" dirty="0"/>
              <a:t>Cultural fit</a:t>
            </a:r>
          </a:p>
          <a:p>
            <a:r>
              <a:rPr lang="en-US" dirty="0"/>
              <a:t>Manage expectations</a:t>
            </a:r>
          </a:p>
          <a:p>
            <a:r>
              <a:rPr lang="en-US" dirty="0"/>
              <a:t>Onboarding</a:t>
            </a:r>
          </a:p>
        </p:txBody>
      </p:sp>
    </p:spTree>
    <p:extLst>
      <p:ext uri="{BB962C8B-B14F-4D97-AF65-F5344CB8AC3E}">
        <p14:creationId xmlns:p14="http://schemas.microsoft.com/office/powerpoint/2010/main" val="791531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descr="A close up of a logo&#10;&#10;Description generated with high confidence">
            <a:extLst>
              <a:ext uri="{FF2B5EF4-FFF2-40B4-BE49-F238E27FC236}">
                <a16:creationId xmlns="" xmlns:a16="http://schemas.microsoft.com/office/drawing/2014/main" id="{1FDADF91-0F72-4800-96BE-94BA90290CBA}"/>
              </a:ext>
            </a:extLst>
          </p:cNvPr>
          <p:cNvPicPr>
            <a:picLocks noGrp="1" noChangeAspect="1"/>
          </p:cNvPicPr>
          <p:nvPr>
            <p:ph idx="1"/>
          </p:nvPr>
        </p:nvPicPr>
        <p:blipFill>
          <a:blip r:embed="rId3"/>
          <a:stretch>
            <a:fillRect/>
          </a:stretch>
        </p:blipFill>
        <p:spPr>
          <a:xfrm>
            <a:off x="1546315" y="1338348"/>
            <a:ext cx="6445925" cy="2526779"/>
          </a:xfrm>
          <a:prstGeom prst="rect">
            <a:avLst/>
          </a:prstGeom>
        </p:spPr>
      </p:pic>
      <p:sp>
        <p:nvSpPr>
          <p:cNvPr id="12" name="TextBox 11">
            <a:extLst>
              <a:ext uri="{FF2B5EF4-FFF2-40B4-BE49-F238E27FC236}">
                <a16:creationId xmlns="" xmlns:a16="http://schemas.microsoft.com/office/drawing/2014/main" id="{442F14DA-96A7-49B4-BA6F-4D49AEFD60D5}"/>
              </a:ext>
            </a:extLst>
          </p:cNvPr>
          <p:cNvSpPr txBox="1"/>
          <p:nvPr/>
        </p:nvSpPr>
        <p:spPr>
          <a:xfrm>
            <a:off x="866274" y="224590"/>
            <a:ext cx="780448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a:t>How Do We Mitigate Turnover Cost?</a:t>
            </a:r>
            <a:endParaRPr lang="en-US"/>
          </a:p>
        </p:txBody>
      </p:sp>
      <p:sp>
        <p:nvSpPr>
          <p:cNvPr id="2" name="TextBox 1">
            <a:extLst>
              <a:ext uri="{FF2B5EF4-FFF2-40B4-BE49-F238E27FC236}">
                <a16:creationId xmlns="" xmlns:a16="http://schemas.microsoft.com/office/drawing/2014/main" id="{7369C0BA-886B-41DF-BE53-C32D963020EA}"/>
              </a:ext>
            </a:extLst>
          </p:cNvPr>
          <p:cNvSpPr txBox="1"/>
          <p:nvPr/>
        </p:nvSpPr>
        <p:spPr>
          <a:xfrm>
            <a:off x="344906" y="4195011"/>
            <a:ext cx="8638672"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solidFill>
                  <a:schemeClr val="accent1">
                    <a:lumMod val="75000"/>
                  </a:schemeClr>
                </a:solidFill>
              </a:rPr>
              <a:t>CAP study reports average costs of employee replacement:</a:t>
            </a:r>
          </a:p>
          <a:p>
            <a:pPr lvl="1"/>
            <a:r>
              <a:rPr lang="en-US">
                <a:solidFill>
                  <a:schemeClr val="accent1">
                    <a:lumMod val="75000"/>
                  </a:schemeClr>
                </a:solidFill>
                <a:cs typeface="Calibri"/>
              </a:rPr>
              <a:t>- 16.1% of annual salary for entry-level positions (&lt;$30,000)</a:t>
            </a:r>
          </a:p>
          <a:p>
            <a:pPr lvl="1"/>
            <a:r>
              <a:rPr lang="en-US">
                <a:solidFill>
                  <a:schemeClr val="accent1">
                    <a:lumMod val="75000"/>
                  </a:schemeClr>
                </a:solidFill>
                <a:cs typeface="Calibri"/>
              </a:rPr>
              <a:t>- 19.7% of annual salary for mid-level positions ($30,000 - $50,000)</a:t>
            </a:r>
          </a:p>
          <a:p>
            <a:pPr lvl="1"/>
            <a:r>
              <a:rPr lang="en-US">
                <a:solidFill>
                  <a:schemeClr val="accent1">
                    <a:lumMod val="75000"/>
                  </a:schemeClr>
                </a:solidFill>
                <a:cs typeface="Calibri"/>
              </a:rPr>
              <a:t>- 20.4% of annual salary for mid to high level positions ($50,000 - $75,000)</a:t>
            </a:r>
          </a:p>
          <a:p>
            <a:pPr lvl="1"/>
            <a:r>
              <a:rPr lang="en-US">
                <a:solidFill>
                  <a:schemeClr val="accent1">
                    <a:lumMod val="75000"/>
                  </a:schemeClr>
                </a:solidFill>
                <a:cs typeface="Calibri"/>
              </a:rPr>
              <a:t>- Up to 213% of annual salary for highly paid senior or executive levels (&gt;$100,000)</a:t>
            </a:r>
          </a:p>
          <a:p>
            <a:pPr lvl="1"/>
            <a:endParaRPr lang="en-US" dirty="0">
              <a:solidFill>
                <a:schemeClr val="accent1">
                  <a:lumMod val="75000"/>
                </a:schemeClr>
              </a:solidFill>
              <a:cs typeface="Calibri"/>
            </a:endParaRPr>
          </a:p>
          <a:p>
            <a:pPr marL="285750" indent="-285750">
              <a:buFont typeface="Arial"/>
              <a:buChar char="•"/>
            </a:pPr>
            <a:r>
              <a:rPr lang="en-US">
                <a:solidFill>
                  <a:schemeClr val="accent1">
                    <a:lumMod val="75000"/>
                  </a:schemeClr>
                </a:solidFill>
                <a:cs typeface="Calibri"/>
              </a:rPr>
              <a:t>Based on these averages, turnover cost the company over $85,667,750</a:t>
            </a:r>
          </a:p>
          <a:p>
            <a:pPr lvl="1"/>
            <a:r>
              <a:rPr lang="en-US">
                <a:solidFill>
                  <a:schemeClr val="accent1">
                    <a:lumMod val="75000"/>
                  </a:schemeClr>
                </a:solidFill>
                <a:cs typeface="Calibri"/>
              </a:rPr>
              <a:t>- Data reported attrition in 77 entry-level, 62 mid-level, 60 mid to high level, and 38 executive level positions</a:t>
            </a:r>
            <a:endParaRPr lang="en-US" dirty="0">
              <a:solidFill>
                <a:schemeClr val="accent1">
                  <a:lumMod val="75000"/>
                </a:schemeClr>
              </a:solidFill>
              <a:cs typeface="Calibri"/>
            </a:endParaRPr>
          </a:p>
        </p:txBody>
      </p:sp>
    </p:spTree>
    <p:extLst>
      <p:ext uri="{BB962C8B-B14F-4D97-AF65-F5344CB8AC3E}">
        <p14:creationId xmlns:p14="http://schemas.microsoft.com/office/powerpoint/2010/main" val="317623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0810" y="1231155"/>
            <a:ext cx="8458997" cy="5417853"/>
          </a:xfrm>
        </p:spPr>
        <p:txBody>
          <a:bodyPr vert="horz" lIns="91440" tIns="45720" rIns="91440" bIns="45720" rtlCol="0" anchor="t">
            <a:normAutofit fontScale="92500" lnSpcReduction="20000"/>
          </a:bodyPr>
          <a:lstStyle/>
          <a:p>
            <a:pPr marL="0" indent="0">
              <a:buNone/>
            </a:pPr>
            <a:endParaRPr lang="en-US" dirty="0">
              <a:solidFill>
                <a:srgbClr val="FF0000"/>
              </a:solidFill>
              <a:cs typeface="Calibri"/>
            </a:endParaRPr>
          </a:p>
          <a:p>
            <a:r>
              <a:rPr lang="en-US" dirty="0">
                <a:cs typeface="Calibri"/>
              </a:rPr>
              <a:t>From our data:</a:t>
            </a:r>
            <a:endParaRPr lang="en-US" dirty="0"/>
          </a:p>
          <a:p>
            <a:pPr lvl="1"/>
            <a:r>
              <a:rPr lang="en-US" sz="2400" dirty="0">
                <a:cs typeface="Calibri"/>
              </a:rPr>
              <a:t>32.32% of turnover occurs when employees are working &lt; 1 year with current manager</a:t>
            </a:r>
          </a:p>
          <a:p>
            <a:pPr lvl="1"/>
            <a:r>
              <a:rPr lang="en-US" sz="2400" dirty="0">
                <a:cs typeface="Calibri"/>
              </a:rPr>
              <a:t>96% of managers in the company are trained at least twice a year</a:t>
            </a:r>
            <a:endParaRPr lang="en-US" sz="2400" dirty="0"/>
          </a:p>
          <a:p>
            <a:pPr lvl="2"/>
            <a:r>
              <a:rPr lang="en-US" sz="2000" dirty="0">
                <a:solidFill>
                  <a:schemeClr val="tx1"/>
                </a:solidFill>
                <a:cs typeface="Calibri"/>
              </a:rPr>
              <a:t>20.91% of employees with a new manager after working for the company for 1 year undergo attrition</a:t>
            </a:r>
          </a:p>
          <a:p>
            <a:pPr lvl="2"/>
            <a:r>
              <a:rPr lang="en-US" sz="2000">
                <a:solidFill>
                  <a:srgbClr val="FF0000"/>
                </a:solidFill>
                <a:cs typeface="Calibri"/>
              </a:rPr>
              <a:t>83.47% of employees are in the lower half of stock option benefits</a:t>
            </a:r>
            <a:endParaRPr lang="en-US" sz="2000" dirty="0">
              <a:solidFill>
                <a:srgbClr val="FF0000"/>
              </a:solidFill>
              <a:cs typeface="Calibri"/>
            </a:endParaRPr>
          </a:p>
          <a:p>
            <a:pPr lvl="2"/>
            <a:endParaRPr lang="en-US" sz="2000" dirty="0"/>
          </a:p>
          <a:p>
            <a:r>
              <a:rPr lang="en-US" dirty="0"/>
              <a:t>Improve competitive advantage</a:t>
            </a:r>
            <a:endParaRPr lang="en-US" dirty="0">
              <a:cs typeface="Calibri"/>
            </a:endParaRPr>
          </a:p>
          <a:p>
            <a:pPr lvl="1"/>
            <a:r>
              <a:rPr lang="en-US" sz="2600"/>
              <a:t>Limit voluntary turnover of high-performing Individuals</a:t>
            </a:r>
            <a:endParaRPr lang="en-US" sz="2100">
              <a:cs typeface="Calibri"/>
            </a:endParaRPr>
          </a:p>
          <a:p>
            <a:pPr lvl="2"/>
            <a:r>
              <a:rPr lang="en-US" sz="2300" dirty="0">
                <a:solidFill>
                  <a:schemeClr val="tx1"/>
                </a:solidFill>
                <a:cs typeface="Calibri"/>
              </a:rPr>
              <a:t>401k match, health insurance, paid time off</a:t>
            </a:r>
          </a:p>
          <a:p>
            <a:pPr lvl="1"/>
            <a:r>
              <a:rPr lang="en-US" sz="2600">
                <a:cs typeface="Calibri"/>
              </a:rPr>
              <a:t>Align hiring practices with company culture and vision</a:t>
            </a:r>
          </a:p>
          <a:p>
            <a:pPr lvl="1"/>
            <a:r>
              <a:rPr lang="en-US" sz="2600">
                <a:cs typeface="Calibri"/>
              </a:rPr>
              <a:t>Set up new employeesd to succeed through onboarding processes</a:t>
            </a:r>
          </a:p>
          <a:p>
            <a:pPr lvl="1"/>
            <a:r>
              <a:rPr lang="en-US" sz="2600" dirty="0">
                <a:cs typeface="Calibri"/>
              </a:rPr>
              <a:t>Equip managers with skills to successfully lead their teams</a:t>
            </a:r>
          </a:p>
          <a:p>
            <a:pPr lvl="2"/>
            <a:endParaRPr lang="en-US" sz="2300" dirty="0">
              <a:cs typeface="Calibri"/>
            </a:endParaRPr>
          </a:p>
          <a:p>
            <a:pPr marL="0" indent="0">
              <a:buNone/>
            </a:pPr>
            <a:endParaRPr lang="en-US" dirty="0">
              <a:cs typeface="Calibri"/>
            </a:endParaRPr>
          </a:p>
        </p:txBody>
      </p:sp>
      <p:sp>
        <p:nvSpPr>
          <p:cNvPr id="4" name="TextBox 3">
            <a:extLst>
              <a:ext uri="{FF2B5EF4-FFF2-40B4-BE49-F238E27FC236}">
                <a16:creationId xmlns="" xmlns:a16="http://schemas.microsoft.com/office/drawing/2014/main" id="{25643C26-B664-4441-8FFA-6E923C378C68}"/>
              </a:ext>
            </a:extLst>
          </p:cNvPr>
          <p:cNvSpPr txBox="1"/>
          <p:nvPr/>
        </p:nvSpPr>
        <p:spPr>
          <a:xfrm>
            <a:off x="770021" y="296779"/>
            <a:ext cx="793282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t>Objectives</a:t>
            </a:r>
            <a:endParaRPr lang="en-US" sz="4000" dirty="0"/>
          </a:p>
        </p:txBody>
      </p:sp>
    </p:spTree>
    <p:extLst>
      <p:ext uri="{BB962C8B-B14F-4D97-AF65-F5344CB8AC3E}">
        <p14:creationId xmlns:p14="http://schemas.microsoft.com/office/powerpoint/2010/main" val="1782311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close up of text on a black background&#10;&#10;Description generated with high confidence">
            <a:extLst>
              <a:ext uri="{FF2B5EF4-FFF2-40B4-BE49-F238E27FC236}">
                <a16:creationId xmlns="" xmlns:a16="http://schemas.microsoft.com/office/drawing/2014/main" id="{8D16B65E-B7B9-4B27-97C4-85C52748C5C4}"/>
              </a:ext>
            </a:extLst>
          </p:cNvPr>
          <p:cNvPicPr>
            <a:picLocks noChangeAspect="1"/>
          </p:cNvPicPr>
          <p:nvPr/>
        </p:nvPicPr>
        <p:blipFill>
          <a:blip r:embed="rId3"/>
          <a:stretch>
            <a:fillRect/>
          </a:stretch>
        </p:blipFill>
        <p:spPr>
          <a:xfrm>
            <a:off x="537410" y="1351428"/>
            <a:ext cx="8470231" cy="4925166"/>
          </a:xfrm>
          <a:prstGeom prst="rect">
            <a:avLst/>
          </a:prstGeom>
        </p:spPr>
      </p:pic>
    </p:spTree>
    <p:extLst>
      <p:ext uri="{BB962C8B-B14F-4D97-AF65-F5344CB8AC3E}">
        <p14:creationId xmlns:p14="http://schemas.microsoft.com/office/powerpoint/2010/main" val="1311447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close up of text on a white background&#10;&#10;Description generated with high confidence">
            <a:extLst>
              <a:ext uri="{FF2B5EF4-FFF2-40B4-BE49-F238E27FC236}">
                <a16:creationId xmlns="" xmlns:a16="http://schemas.microsoft.com/office/drawing/2014/main" id="{19436EB7-EF2B-4C72-84A6-87E60CC3D502}"/>
              </a:ext>
            </a:extLst>
          </p:cNvPr>
          <p:cNvPicPr>
            <a:picLocks noChangeAspect="1"/>
          </p:cNvPicPr>
          <p:nvPr/>
        </p:nvPicPr>
        <p:blipFill>
          <a:blip r:embed="rId3"/>
          <a:stretch>
            <a:fillRect/>
          </a:stretch>
        </p:blipFill>
        <p:spPr>
          <a:xfrm>
            <a:off x="2128720" y="1138425"/>
            <a:ext cx="5359746" cy="2961160"/>
          </a:xfrm>
          <a:prstGeom prst="rect">
            <a:avLst/>
          </a:prstGeom>
        </p:spPr>
      </p:pic>
      <p:sp>
        <p:nvSpPr>
          <p:cNvPr id="3" name="TextBox 2">
            <a:extLst>
              <a:ext uri="{FF2B5EF4-FFF2-40B4-BE49-F238E27FC236}">
                <a16:creationId xmlns="" xmlns:a16="http://schemas.microsoft.com/office/drawing/2014/main" id="{88A4D58E-77C7-4954-9FE1-FEFB02FD25EF}"/>
              </a:ext>
            </a:extLst>
          </p:cNvPr>
          <p:cNvSpPr txBox="1"/>
          <p:nvPr/>
        </p:nvSpPr>
        <p:spPr>
          <a:xfrm>
            <a:off x="256675" y="240632"/>
            <a:ext cx="883117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a:t>Reduce Attrition Within Our Own Ranks</a:t>
            </a:r>
          </a:p>
        </p:txBody>
      </p:sp>
      <p:sp>
        <p:nvSpPr>
          <p:cNvPr id="4" name="TextBox 3">
            <a:extLst>
              <a:ext uri="{FF2B5EF4-FFF2-40B4-BE49-F238E27FC236}">
                <a16:creationId xmlns="" xmlns:a16="http://schemas.microsoft.com/office/drawing/2014/main" id="{5A13CDDF-02C2-4ACC-8EE9-698E455696C0}"/>
              </a:ext>
            </a:extLst>
          </p:cNvPr>
          <p:cNvSpPr txBox="1"/>
          <p:nvPr/>
        </p:nvSpPr>
        <p:spPr>
          <a:xfrm>
            <a:off x="405064" y="4144625"/>
            <a:ext cx="8534400" cy="27392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dirty="0">
                <a:solidFill>
                  <a:schemeClr val="accent1">
                    <a:lumMod val="75000"/>
                  </a:schemeClr>
                </a:solidFill>
                <a:cs typeface="Calibri"/>
              </a:rPr>
              <a:t>Collect Frequent Feedback</a:t>
            </a:r>
            <a:endParaRPr lang="en-US" dirty="0">
              <a:solidFill>
                <a:schemeClr val="accent1">
                  <a:lumMod val="75000"/>
                </a:schemeClr>
              </a:solidFill>
            </a:endParaRPr>
          </a:p>
          <a:p>
            <a:pPr marL="800100" lvl="1" indent="-342900">
              <a:buFont typeface="Arial"/>
              <a:buChar char="•"/>
            </a:pPr>
            <a:r>
              <a:rPr lang="en-US" sz="1600" dirty="0">
                <a:solidFill>
                  <a:srgbClr val="FF0000"/>
                </a:solidFill>
                <a:cs typeface="Calibri"/>
              </a:rPr>
              <a:t>50% of Sales Reps, 32% of Lab Techs, and 63% of HR are being underpaid</a:t>
            </a:r>
          </a:p>
          <a:p>
            <a:pPr marL="342900" indent="-342900">
              <a:buAutoNum type="arabicPeriod"/>
            </a:pPr>
            <a:r>
              <a:rPr lang="en-US" dirty="0">
                <a:solidFill>
                  <a:schemeClr val="accent1">
                    <a:lumMod val="75000"/>
                  </a:schemeClr>
                </a:solidFill>
                <a:cs typeface="Calibri"/>
              </a:rPr>
              <a:t>Opportunity for Growth</a:t>
            </a:r>
          </a:p>
          <a:p>
            <a:pPr marL="800100" lvl="1" indent="-342900">
              <a:buFont typeface="Arial"/>
              <a:buChar char="•"/>
            </a:pPr>
            <a:r>
              <a:rPr lang="en-US" sz="1600" dirty="0">
                <a:solidFill>
                  <a:srgbClr val="00B050"/>
                </a:solidFill>
                <a:cs typeface="Calibri"/>
              </a:rPr>
              <a:t>Majority of Employees receive promotions within 1 year</a:t>
            </a:r>
          </a:p>
          <a:p>
            <a:pPr marL="342900" indent="-342900">
              <a:buAutoNum type="arabicPeriod"/>
            </a:pPr>
            <a:r>
              <a:rPr lang="en-US" dirty="0">
                <a:solidFill>
                  <a:schemeClr val="accent1">
                    <a:lumMod val="75000"/>
                  </a:schemeClr>
                </a:solidFill>
                <a:cs typeface="Calibri"/>
              </a:rPr>
              <a:t>Skill Development &amp; Training</a:t>
            </a:r>
          </a:p>
          <a:p>
            <a:pPr marL="800100" lvl="1" indent="-342900">
              <a:buFont typeface="Arial"/>
              <a:buChar char="•"/>
            </a:pPr>
            <a:r>
              <a:rPr lang="en-US" sz="1600" dirty="0">
                <a:solidFill>
                  <a:srgbClr val="00B050"/>
                </a:solidFill>
                <a:cs typeface="Calibri"/>
              </a:rPr>
              <a:t>Majority of Employees have 2-3 trainings a year</a:t>
            </a:r>
          </a:p>
          <a:p>
            <a:pPr marL="342900" indent="-342900">
              <a:buAutoNum type="arabicPeriod"/>
            </a:pPr>
            <a:r>
              <a:rPr lang="en-US" dirty="0">
                <a:solidFill>
                  <a:schemeClr val="accent1">
                    <a:lumMod val="75000"/>
                  </a:schemeClr>
                </a:solidFill>
                <a:cs typeface="Calibri"/>
              </a:rPr>
              <a:t>Recognize Exemplary Employees</a:t>
            </a:r>
          </a:p>
          <a:p>
            <a:pPr marL="800100" lvl="1" indent="-342900">
              <a:buFont typeface="Arial"/>
              <a:buChar char="•"/>
            </a:pPr>
            <a:r>
              <a:rPr lang="en-US" sz="1600" dirty="0">
                <a:solidFill>
                  <a:srgbClr val="FF0000"/>
                </a:solidFill>
                <a:cs typeface="Calibri"/>
              </a:rPr>
              <a:t>All employees are rated either excellent or outstanding in performance</a:t>
            </a:r>
            <a:endParaRPr lang="en-US" sz="1600" dirty="0">
              <a:cs typeface="Calibri"/>
            </a:endParaRPr>
          </a:p>
          <a:p>
            <a:pPr marL="342900" indent="-342900">
              <a:buAutoNum type="arabicPeriod"/>
            </a:pPr>
            <a:r>
              <a:rPr lang="en-US" dirty="0">
                <a:solidFill>
                  <a:schemeClr val="accent1">
                    <a:lumMod val="75000"/>
                  </a:schemeClr>
                </a:solidFill>
                <a:cs typeface="Calibri"/>
              </a:rPr>
              <a:t>Company Brand</a:t>
            </a:r>
          </a:p>
          <a:p>
            <a:pPr marL="800100" lvl="1" indent="-342900">
              <a:buFont typeface="Arial"/>
              <a:buChar char="•"/>
            </a:pPr>
            <a:r>
              <a:rPr lang="en-US" sz="1600" dirty="0">
                <a:solidFill>
                  <a:srgbClr val="FF0000"/>
                </a:solidFill>
                <a:cs typeface="Calibri"/>
              </a:rPr>
              <a:t>38.71% low-medium job satisfaction (19.66% low &amp; 19.05% medium)</a:t>
            </a:r>
          </a:p>
        </p:txBody>
      </p:sp>
    </p:spTree>
    <p:extLst>
      <p:ext uri="{BB962C8B-B14F-4D97-AF65-F5344CB8AC3E}">
        <p14:creationId xmlns:p14="http://schemas.microsoft.com/office/powerpoint/2010/main" val="648119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222195"/>
            <a:ext cx="8229600" cy="916230"/>
          </a:xfrm>
        </p:spPr>
        <p:txBody>
          <a:bodyPr>
            <a:noAutofit/>
          </a:bodyPr>
          <a:lstStyle/>
          <a:p>
            <a:r>
              <a:rPr lang="en-US" sz="6000" dirty="0">
                <a:latin typeface="Arial Rounded MT Bold"/>
                <a:cs typeface="Arial Rounded MT Bold"/>
              </a:rPr>
              <a:t>Data Source</a:t>
            </a:r>
          </a:p>
        </p:txBody>
      </p:sp>
      <p:sp>
        <p:nvSpPr>
          <p:cNvPr id="5" name="Content Placeholder 4"/>
          <p:cNvSpPr>
            <a:spLocks noGrp="1"/>
          </p:cNvSpPr>
          <p:nvPr>
            <p:ph idx="1"/>
          </p:nvPr>
        </p:nvSpPr>
        <p:spPr>
          <a:xfrm>
            <a:off x="143556" y="1291130"/>
            <a:ext cx="9000444" cy="4123035"/>
          </a:xfrm>
        </p:spPr>
        <p:txBody>
          <a:bodyPr>
            <a:normAutofit/>
          </a:bodyPr>
          <a:lstStyle/>
          <a:p>
            <a:pPr marL="342900" indent="-342900">
              <a:buFontTx/>
              <a:buChar char="-"/>
            </a:pPr>
            <a:r>
              <a:rPr lang="en-US" dirty="0" err="1"/>
              <a:t>DDSAnalytics</a:t>
            </a:r>
            <a:r>
              <a:rPr lang="en-US" dirty="0"/>
              <a:t> provided employee records for 1470 current/previous employees with 35 identifying features </a:t>
            </a:r>
            <a:r>
              <a:rPr lang="en-US" baseline="30000" dirty="0" err="1"/>
              <a:t>Ϯ</a:t>
            </a:r>
            <a:endParaRPr lang="en-US" dirty="0"/>
          </a:p>
          <a:p>
            <a:pPr marL="800100" lvl="1" indent="-342900">
              <a:lnSpc>
                <a:spcPct val="120000"/>
              </a:lnSpc>
              <a:buFontTx/>
              <a:buChar char="-"/>
            </a:pPr>
            <a:r>
              <a:rPr lang="en-US" dirty="0"/>
              <a:t>16% overall attrition rate</a:t>
            </a:r>
          </a:p>
          <a:p>
            <a:pPr marL="1257300" lvl="2" indent="-342900">
              <a:lnSpc>
                <a:spcPct val="120000"/>
              </a:lnSpc>
              <a:buFontTx/>
              <a:buChar char="-"/>
            </a:pPr>
            <a:r>
              <a:rPr lang="en-US" dirty="0"/>
              <a:t>17% Male vs. 15% Female attrition</a:t>
            </a:r>
          </a:p>
          <a:p>
            <a:pPr marL="1257300" lvl="2" indent="-342900">
              <a:lnSpc>
                <a:spcPct val="120000"/>
              </a:lnSpc>
              <a:buFontTx/>
              <a:buChar char="-"/>
            </a:pPr>
            <a:r>
              <a:rPr lang="en-US" dirty="0"/>
              <a:t>Jobs with highest turnover: </a:t>
            </a:r>
            <a:br>
              <a:rPr lang="en-US" dirty="0"/>
            </a:br>
            <a:r>
              <a:rPr lang="en-US" dirty="0"/>
              <a:t>Sales Representative(40%), </a:t>
            </a:r>
            <a:r>
              <a:rPr lang="en-US" dirty="0" err="1"/>
              <a:t>LabTechs</a:t>
            </a:r>
            <a:r>
              <a:rPr lang="en-US" dirty="0"/>
              <a:t> (24%), and Human Resources (23%)</a:t>
            </a:r>
          </a:p>
          <a:p>
            <a:pPr marL="1257300" lvl="2" indent="-342900">
              <a:lnSpc>
                <a:spcPct val="120000"/>
              </a:lnSpc>
              <a:buFontTx/>
              <a:buChar char="-"/>
            </a:pPr>
            <a:r>
              <a:rPr lang="en-US" dirty="0"/>
              <a:t>Highest attrition is 18-20 </a:t>
            </a:r>
            <a:r>
              <a:rPr lang="en-US" dirty="0" err="1"/>
              <a:t>yr</a:t>
            </a:r>
            <a:r>
              <a:rPr lang="en-US" dirty="0"/>
              <a:t>-old (57%) and 21-30 </a:t>
            </a:r>
            <a:r>
              <a:rPr lang="en-US" dirty="0" err="1"/>
              <a:t>yr</a:t>
            </a:r>
            <a:r>
              <a:rPr lang="en-US" dirty="0"/>
              <a:t> old (26%)</a:t>
            </a:r>
          </a:p>
          <a:p>
            <a:pPr marL="800100" lvl="1" indent="-342900">
              <a:lnSpc>
                <a:spcPct val="120000"/>
              </a:lnSpc>
              <a:buFontTx/>
              <a:buChar char="-"/>
            </a:pPr>
            <a:r>
              <a:rPr lang="en-US" dirty="0"/>
              <a:t>Nine job categories that fall within three departments</a:t>
            </a:r>
          </a:p>
          <a:p>
            <a:r>
              <a:rPr lang="en-US" dirty="0"/>
              <a:t>	</a:t>
            </a:r>
          </a:p>
        </p:txBody>
      </p:sp>
      <p:sp>
        <p:nvSpPr>
          <p:cNvPr id="2" name="Rectangle 1"/>
          <p:cNvSpPr/>
          <p:nvPr/>
        </p:nvSpPr>
        <p:spPr>
          <a:xfrm>
            <a:off x="1365195" y="5566870"/>
            <a:ext cx="4581150" cy="369332"/>
          </a:xfrm>
          <a:prstGeom prst="rect">
            <a:avLst/>
          </a:prstGeom>
        </p:spPr>
        <p:txBody>
          <a:bodyPr wrap="square">
            <a:spAutoFit/>
          </a:bodyPr>
          <a:lstStyle/>
          <a:p>
            <a:r>
              <a:rPr lang="en-US" dirty="0">
                <a:solidFill>
                  <a:srgbClr val="FF0000"/>
                </a:solidFill>
              </a:rPr>
              <a:t>&lt;&lt;quick overview of industry&gt;&gt; &lt;&lt;Amy&gt;&gt; </a:t>
            </a:r>
          </a:p>
        </p:txBody>
      </p:sp>
      <p:sp>
        <p:nvSpPr>
          <p:cNvPr id="7" name="TextBox 6"/>
          <p:cNvSpPr txBox="1"/>
          <p:nvPr/>
        </p:nvSpPr>
        <p:spPr>
          <a:xfrm>
            <a:off x="7750587" y="6568481"/>
            <a:ext cx="1402563" cy="276999"/>
          </a:xfrm>
          <a:prstGeom prst="rect">
            <a:avLst/>
          </a:prstGeom>
          <a:solidFill>
            <a:schemeClr val="bg1"/>
          </a:solidFill>
        </p:spPr>
        <p:txBody>
          <a:bodyPr wrap="none" rtlCol="0">
            <a:spAutoFit/>
          </a:bodyPr>
          <a:lstStyle/>
          <a:p>
            <a:r>
              <a:rPr lang="en-US" sz="1200" baseline="30000" dirty="0"/>
              <a:t>Ϯ</a:t>
            </a:r>
            <a:r>
              <a:rPr lang="en-US" sz="1200" dirty="0"/>
              <a:t>2019 </a:t>
            </a:r>
            <a:r>
              <a:rPr lang="en-US" sz="1200" dirty="0" err="1"/>
              <a:t>DDSAnalytics</a:t>
            </a:r>
            <a:endParaRPr lang="en-US" sz="1200" dirty="0"/>
          </a:p>
        </p:txBody>
      </p:sp>
    </p:spTree>
    <p:extLst>
      <p:ext uri="{BB962C8B-B14F-4D97-AF65-F5344CB8AC3E}">
        <p14:creationId xmlns:p14="http://schemas.microsoft.com/office/powerpoint/2010/main" val="913591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0" y="1291131"/>
            <a:ext cx="9144000" cy="4123034"/>
          </a:xfrm>
        </p:spPr>
        <p:txBody>
          <a:bodyPr>
            <a:normAutofit fontScale="92500" lnSpcReduction="10000"/>
          </a:bodyPr>
          <a:lstStyle/>
          <a:p>
            <a:r>
              <a:rPr lang="en-US" dirty="0"/>
              <a:t>Increase market share</a:t>
            </a:r>
          </a:p>
          <a:p>
            <a:pPr lvl="1"/>
            <a:r>
              <a:rPr lang="en-US" dirty="0"/>
              <a:t>Become known as industry leader</a:t>
            </a:r>
          </a:p>
          <a:p>
            <a:r>
              <a:rPr lang="en-US" dirty="0"/>
              <a:t>Talent retention and acquisition are top employer concerns</a:t>
            </a:r>
          </a:p>
          <a:p>
            <a:pPr lvl="1"/>
            <a:r>
              <a:rPr lang="en-US" dirty="0"/>
              <a:t>78% of organizations are concerned with talent retention, 73% with talent attraction </a:t>
            </a:r>
          </a:p>
          <a:p>
            <a:r>
              <a:rPr lang="en-US" dirty="0"/>
              <a:t>Data analysis can improve competitive advantage</a:t>
            </a:r>
          </a:p>
          <a:p>
            <a:pPr lvl="1"/>
            <a:r>
              <a:rPr lang="en-US" dirty="0"/>
              <a:t>Objective identification of actual attrition rates/causes</a:t>
            </a:r>
          </a:p>
          <a:p>
            <a:r>
              <a:rPr lang="en-US" dirty="0"/>
              <a:t>Data analysis reduces waste</a:t>
            </a:r>
          </a:p>
          <a:p>
            <a:pPr lvl="1"/>
            <a:r>
              <a:rPr lang="en-US" dirty="0"/>
              <a:t>Solutions can be focused on areas guaranteed to get results</a:t>
            </a:r>
          </a:p>
        </p:txBody>
      </p:sp>
      <p:sp>
        <p:nvSpPr>
          <p:cNvPr id="3" name="TextBox 2"/>
          <p:cNvSpPr txBox="1"/>
          <p:nvPr/>
        </p:nvSpPr>
        <p:spPr>
          <a:xfrm>
            <a:off x="125772" y="6024985"/>
            <a:ext cx="9018228" cy="1015663"/>
          </a:xfrm>
          <a:prstGeom prst="rect">
            <a:avLst/>
          </a:prstGeom>
          <a:noFill/>
        </p:spPr>
        <p:txBody>
          <a:bodyPr wrap="square" rtlCol="0">
            <a:spAutoFit/>
          </a:bodyPr>
          <a:lstStyle/>
          <a:p>
            <a:r>
              <a:rPr lang="en-US" sz="1400" dirty="0"/>
              <a:t>"Data can say things that employees might not during exit interviews, and shed light on causes of voluntary turnover that even the best expert may miss. In today's challenging talent market, unbiased, insights derived from actual workforce data can enable employers to identify potential flight risks before it's too late.“ - Marc Rind, chief data scientist at ADP</a:t>
            </a:r>
          </a:p>
          <a:p>
            <a:endParaRPr lang="en-US" dirty="0"/>
          </a:p>
        </p:txBody>
      </p:sp>
    </p:spTree>
    <p:extLst>
      <p:ext uri="{BB962C8B-B14F-4D97-AF65-F5344CB8AC3E}">
        <p14:creationId xmlns:p14="http://schemas.microsoft.com/office/powerpoint/2010/main" val="3586970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3555" y="1596540"/>
            <a:ext cx="4428445" cy="4211818"/>
          </a:xfrm>
        </p:spPr>
        <p:txBody>
          <a:bodyPr>
            <a:normAutofit/>
          </a:bodyPr>
          <a:lstStyle/>
          <a:p>
            <a:r>
              <a:rPr lang="en-US" sz="2400" dirty="0"/>
              <a:t>Top reasons for attrition – industry (12-15%)</a:t>
            </a:r>
            <a:r>
              <a:rPr lang="en-US" sz="1600" baseline="30000" dirty="0"/>
              <a:t>Ϯ</a:t>
            </a:r>
          </a:p>
          <a:p>
            <a:pPr lvl="1"/>
            <a:r>
              <a:rPr lang="en-US" sz="2400" dirty="0"/>
              <a:t>Leadership (up to 75%)</a:t>
            </a:r>
            <a:r>
              <a:rPr lang="en-US" sz="2400" baseline="30000" dirty="0"/>
              <a:t> </a:t>
            </a:r>
            <a:r>
              <a:rPr lang="en-US" sz="2000" baseline="30000" dirty="0"/>
              <a:t>*</a:t>
            </a:r>
            <a:endParaRPr lang="en-US" sz="2000" dirty="0"/>
          </a:p>
          <a:p>
            <a:pPr lvl="1"/>
            <a:r>
              <a:rPr lang="en-US" sz="2400" dirty="0"/>
              <a:t>Overwork (82%)</a:t>
            </a:r>
            <a:r>
              <a:rPr lang="en-US" sz="2400" baseline="30000" dirty="0"/>
              <a:t> </a:t>
            </a:r>
            <a:r>
              <a:rPr lang="en-US" sz="2000" baseline="30000" dirty="0"/>
              <a:t>*</a:t>
            </a:r>
            <a:endParaRPr lang="en-US" sz="2000" dirty="0"/>
          </a:p>
          <a:p>
            <a:pPr lvl="1"/>
            <a:r>
              <a:rPr lang="en-US" sz="2400" dirty="0"/>
              <a:t>Lack of recognition (59%)</a:t>
            </a:r>
            <a:r>
              <a:rPr lang="en-US" sz="2400" baseline="30000" dirty="0"/>
              <a:t> </a:t>
            </a:r>
            <a:r>
              <a:rPr lang="en-US" sz="2000" baseline="30000" dirty="0"/>
              <a:t>*</a:t>
            </a:r>
            <a:endParaRPr lang="en-US" sz="2000" dirty="0"/>
          </a:p>
          <a:p>
            <a:pPr lvl="1"/>
            <a:r>
              <a:rPr lang="en-US" sz="2400" dirty="0"/>
              <a:t>Work/Life balance (37%)</a:t>
            </a:r>
            <a:r>
              <a:rPr lang="en-US" sz="2400" baseline="30000" dirty="0"/>
              <a:t> </a:t>
            </a:r>
            <a:r>
              <a:rPr lang="en-US" sz="2000" baseline="30000" dirty="0"/>
              <a:t>*</a:t>
            </a:r>
            <a:endParaRPr lang="en-US" sz="2000" dirty="0"/>
          </a:p>
          <a:p>
            <a:pPr lvl="1"/>
            <a:r>
              <a:rPr lang="en-US" sz="2400" dirty="0"/>
              <a:t>Lack of development (32%)</a:t>
            </a:r>
            <a:r>
              <a:rPr lang="en-US" sz="2000" baseline="30000" dirty="0"/>
              <a:t> </a:t>
            </a:r>
            <a:r>
              <a:rPr lang="en-US" sz="1800" baseline="30000" dirty="0"/>
              <a:t>*</a:t>
            </a:r>
            <a:endParaRPr lang="en-US" sz="1800" dirty="0"/>
          </a:p>
          <a:p>
            <a:pPr lvl="1"/>
            <a:r>
              <a:rPr lang="en-US" sz="2400" dirty="0"/>
              <a:t>Lack of salary/promotion opportunities (20%)</a:t>
            </a:r>
            <a:r>
              <a:rPr lang="en-US" sz="2000" baseline="30000" dirty="0"/>
              <a:t>*</a:t>
            </a:r>
          </a:p>
        </p:txBody>
      </p:sp>
      <p:sp>
        <p:nvSpPr>
          <p:cNvPr id="4" name="Content Placeholder 4"/>
          <p:cNvSpPr txBox="1">
            <a:spLocks/>
          </p:cNvSpPr>
          <p:nvPr/>
        </p:nvSpPr>
        <p:spPr>
          <a:xfrm>
            <a:off x="4104735" y="1596540"/>
            <a:ext cx="5039265" cy="3817625"/>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2800" kern="1200">
                <a:solidFill>
                  <a:schemeClr val="accent1">
                    <a:lumMod val="7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lumMod val="7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lumMod val="7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Top reasons for attrition – </a:t>
            </a:r>
            <a:r>
              <a:rPr lang="en-US" dirty="0" err="1"/>
              <a:t>DDSAnalytics</a:t>
            </a:r>
            <a:endParaRPr lang="en-US" dirty="0"/>
          </a:p>
          <a:p>
            <a:pPr lvl="1"/>
            <a:r>
              <a:rPr lang="en-US" dirty="0"/>
              <a:t>Monthly Income</a:t>
            </a:r>
          </a:p>
          <a:p>
            <a:pPr lvl="1"/>
            <a:r>
              <a:rPr lang="en-US" dirty="0"/>
              <a:t>Overtime</a:t>
            </a:r>
          </a:p>
          <a:p>
            <a:pPr lvl="1"/>
            <a:r>
              <a:rPr lang="en-US" dirty="0"/>
              <a:t>Environment/Job satisfaction</a:t>
            </a:r>
          </a:p>
          <a:p>
            <a:pPr lvl="1"/>
            <a:r>
              <a:rPr lang="en-US" dirty="0"/>
              <a:t>Frequent travel for business</a:t>
            </a:r>
          </a:p>
          <a:p>
            <a:pPr lvl="1"/>
            <a:r>
              <a:rPr lang="en-US" dirty="0"/>
              <a:t>Commute distance</a:t>
            </a:r>
          </a:p>
          <a:p>
            <a:pPr lvl="1"/>
            <a:r>
              <a:rPr lang="en-US" dirty="0"/>
              <a:t>Job hopping</a:t>
            </a:r>
          </a:p>
          <a:p>
            <a:pPr lvl="1"/>
            <a:r>
              <a:rPr lang="en-US" dirty="0"/>
              <a:t>Marital status</a:t>
            </a:r>
          </a:p>
        </p:txBody>
      </p:sp>
      <p:sp>
        <p:nvSpPr>
          <p:cNvPr id="6" name="Title 3"/>
          <p:cNvSpPr>
            <a:spLocks noGrp="1"/>
          </p:cNvSpPr>
          <p:nvPr>
            <p:ph type="title"/>
          </p:nvPr>
        </p:nvSpPr>
        <p:spPr>
          <a:xfrm>
            <a:off x="-9150" y="222195"/>
            <a:ext cx="8229600" cy="916230"/>
          </a:xfrm>
        </p:spPr>
        <p:txBody>
          <a:bodyPr>
            <a:noAutofit/>
          </a:bodyPr>
          <a:lstStyle/>
          <a:p>
            <a:r>
              <a:rPr lang="en-US" sz="6000" dirty="0">
                <a:latin typeface="Arial Rounded MT Bold"/>
                <a:cs typeface="Arial Rounded MT Bold"/>
              </a:rPr>
              <a:t>Comparisons</a:t>
            </a:r>
          </a:p>
        </p:txBody>
      </p:sp>
      <p:sp>
        <p:nvSpPr>
          <p:cNvPr id="2" name="TextBox 1"/>
          <p:cNvSpPr txBox="1"/>
          <p:nvPr/>
        </p:nvSpPr>
        <p:spPr>
          <a:xfrm>
            <a:off x="8099902" y="6562562"/>
            <a:ext cx="1040028" cy="276999"/>
          </a:xfrm>
          <a:prstGeom prst="rect">
            <a:avLst/>
          </a:prstGeom>
          <a:solidFill>
            <a:schemeClr val="bg1"/>
          </a:solidFill>
        </p:spPr>
        <p:txBody>
          <a:bodyPr wrap="none" rtlCol="0">
            <a:spAutoFit/>
          </a:bodyPr>
          <a:lstStyle/>
          <a:p>
            <a:r>
              <a:rPr lang="en-US" sz="1200" baseline="30000" dirty="0"/>
              <a:t>*</a:t>
            </a:r>
            <a:r>
              <a:rPr lang="en-US" sz="1200" dirty="0"/>
              <a:t>2018 Mercer</a:t>
            </a:r>
          </a:p>
        </p:txBody>
      </p:sp>
      <p:sp>
        <p:nvSpPr>
          <p:cNvPr id="7" name="TextBox 6"/>
          <p:cNvSpPr txBox="1"/>
          <p:nvPr/>
        </p:nvSpPr>
        <p:spPr>
          <a:xfrm>
            <a:off x="8176205" y="6285563"/>
            <a:ext cx="963725" cy="276999"/>
          </a:xfrm>
          <a:prstGeom prst="rect">
            <a:avLst/>
          </a:prstGeom>
          <a:solidFill>
            <a:schemeClr val="bg1"/>
          </a:solidFill>
        </p:spPr>
        <p:txBody>
          <a:bodyPr wrap="none" rtlCol="0">
            <a:spAutoFit/>
          </a:bodyPr>
          <a:lstStyle/>
          <a:p>
            <a:r>
              <a:rPr lang="en-US" sz="1200" baseline="30000" dirty="0"/>
              <a:t>Ϯ</a:t>
            </a:r>
            <a:r>
              <a:rPr lang="en-US" sz="1200" dirty="0"/>
              <a:t>2017 SHRM</a:t>
            </a:r>
          </a:p>
        </p:txBody>
      </p:sp>
      <p:sp>
        <p:nvSpPr>
          <p:cNvPr id="3" name="TextBox 2"/>
          <p:cNvSpPr txBox="1"/>
          <p:nvPr/>
        </p:nvSpPr>
        <p:spPr>
          <a:xfrm>
            <a:off x="19139" y="6436054"/>
            <a:ext cx="5660589" cy="369332"/>
          </a:xfrm>
          <a:prstGeom prst="rect">
            <a:avLst/>
          </a:prstGeom>
          <a:noFill/>
        </p:spPr>
        <p:txBody>
          <a:bodyPr wrap="none" rtlCol="0">
            <a:spAutoFit/>
          </a:bodyPr>
          <a:lstStyle/>
          <a:p>
            <a:r>
              <a:rPr lang="en-US" dirty="0"/>
              <a:t>18-25 </a:t>
            </a:r>
            <a:r>
              <a:rPr lang="en-US" dirty="0" err="1"/>
              <a:t>yr</a:t>
            </a:r>
            <a:r>
              <a:rPr lang="en-US" dirty="0"/>
              <a:t>-old age group most likely to leave their job (46%)</a:t>
            </a:r>
          </a:p>
        </p:txBody>
      </p:sp>
    </p:spTree>
    <p:extLst>
      <p:ext uri="{BB962C8B-B14F-4D97-AF65-F5344CB8AC3E}">
        <p14:creationId xmlns:p14="http://schemas.microsoft.com/office/powerpoint/2010/main" val="5051360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1971</TotalTime>
  <Words>1701</Words>
  <Application>Microsoft Macintosh PowerPoint</Application>
  <PresentationFormat>On-screen Show (4:3)</PresentationFormat>
  <Paragraphs>282</Paragraphs>
  <Slides>21</Slides>
  <Notes>5</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DDSAnalitics Talent Management for a Changing World</vt:lpstr>
      <vt:lpstr>Business Objectives</vt:lpstr>
      <vt:lpstr>PowerPoint Presentation</vt:lpstr>
      <vt:lpstr>PowerPoint Presentation</vt:lpstr>
      <vt:lpstr>PowerPoint Presentation</vt:lpstr>
      <vt:lpstr>PowerPoint Presentation</vt:lpstr>
      <vt:lpstr>Data Source</vt:lpstr>
      <vt:lpstr>PowerPoint Presentation</vt:lpstr>
      <vt:lpstr>Comparisons</vt:lpstr>
      <vt:lpstr>Methodology</vt:lpstr>
      <vt:lpstr>Evaluation/Results</vt:lpstr>
      <vt:lpstr>Comparative Analysis Attrition Percentages</vt:lpstr>
      <vt:lpstr>Comparative Analysis Attrition Percentages</vt:lpstr>
      <vt:lpstr>Comparative Analysis Attrition Percentages</vt:lpstr>
      <vt:lpstr>Comparative Analysis Attrition Percentages</vt:lpstr>
      <vt:lpstr>Comparative Analysis Correlation and Relationships</vt:lpstr>
      <vt:lpstr>Comparative Analysis Multiple Linear Regression via Stepwise Variable Selection</vt:lpstr>
      <vt:lpstr>Comparitive Analysis   Variable Importance</vt:lpstr>
      <vt:lpstr>Comparative Analysis Attrition Decision Tree</vt:lpstr>
      <vt:lpstr>Employee Prediction Analysis</vt:lpstr>
      <vt:lpstr>Summary</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Tom Gianelle</cp:lastModifiedBy>
  <cp:revision>59</cp:revision>
  <dcterms:created xsi:type="dcterms:W3CDTF">2013-08-21T19:17:07Z</dcterms:created>
  <dcterms:modified xsi:type="dcterms:W3CDTF">2019-04-13T17:06:01Z</dcterms:modified>
</cp:coreProperties>
</file>