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4" r:id="rId5"/>
    <p:sldId id="267" r:id="rId6"/>
    <p:sldId id="265" r:id="rId7"/>
    <p:sldId id="259" r:id="rId8"/>
    <p:sldId id="266" r:id="rId9"/>
    <p:sldId id="269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98" autoAdjust="0"/>
  </p:normalViewPr>
  <p:slideViewPr>
    <p:cSldViewPr>
      <p:cViewPr varScale="1">
        <p:scale>
          <a:sx n="111" d="100"/>
          <a:sy n="111" d="100"/>
        </p:scale>
        <p:origin x="-152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901950"/>
            <a:ext cx="7772400" cy="1622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887114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91130"/>
            <a:ext cx="8229600" cy="3918803"/>
          </a:xfrm>
        </p:spPr>
        <p:txBody>
          <a:bodyPr/>
          <a:lstStyle>
            <a:lvl1pPr>
              <a:defRPr sz="2800">
                <a:solidFill>
                  <a:srgbClr val="018ACF"/>
                </a:solidFill>
              </a:defRPr>
            </a:lvl1pPr>
            <a:lvl2pPr>
              <a:defRPr>
                <a:solidFill>
                  <a:srgbClr val="018ACF"/>
                </a:solidFill>
              </a:defRPr>
            </a:lvl2pPr>
            <a:lvl3pPr>
              <a:defRPr>
                <a:solidFill>
                  <a:srgbClr val="018ACF"/>
                </a:solidFill>
              </a:defRPr>
            </a:lvl3pPr>
            <a:lvl4pPr>
              <a:defRPr>
                <a:solidFill>
                  <a:srgbClr val="018ACF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8AC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5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 smtClean="0"/>
              <a:t>DDSAnalitics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>Talent Management</a:t>
            </a:r>
            <a:br>
              <a:rPr lang="en-US" dirty="0" smtClean="0"/>
            </a:br>
            <a:r>
              <a:rPr lang="en-US" dirty="0" smtClean="0"/>
              <a:t>for a Changing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Employee Turnover</a:t>
            </a:r>
          </a:p>
          <a:p>
            <a:r>
              <a:rPr lang="en-US" sz="2000" dirty="0" smtClean="0"/>
              <a:t>Presenters: Amy, Andy, Richard &amp; Tom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3555" y="1043542"/>
            <a:ext cx="4040188" cy="639762"/>
          </a:xfrm>
        </p:spPr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634522"/>
            <a:ext cx="4040188" cy="2290575"/>
          </a:xfrm>
        </p:spPr>
        <p:txBody>
          <a:bodyPr>
            <a:normAutofit/>
          </a:bodyPr>
          <a:lstStyle/>
          <a:p>
            <a:r>
              <a:rPr lang="en-US" dirty="0" smtClean="0"/>
              <a:t>Job Seekers Market</a:t>
            </a:r>
          </a:p>
          <a:p>
            <a:r>
              <a:rPr lang="en-US" dirty="0" smtClean="0"/>
              <a:t>Pay not the top incentive</a:t>
            </a:r>
          </a:p>
          <a:p>
            <a:r>
              <a:rPr lang="en-US" dirty="0" smtClean="0"/>
              <a:t>Alternatives to traditional job/business dynamics an increased incentive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6790" y="985720"/>
            <a:ext cx="4041775" cy="639762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183743" y="1596540"/>
            <a:ext cx="4960257" cy="5261460"/>
          </a:xfrm>
        </p:spPr>
        <p:txBody>
          <a:bodyPr>
            <a:normAutofit/>
          </a:bodyPr>
          <a:lstStyle/>
          <a:p>
            <a:r>
              <a:rPr lang="en-US" dirty="0" smtClean="0"/>
              <a:t>Offering increased development opportunities</a:t>
            </a:r>
          </a:p>
          <a:p>
            <a:pPr lvl="1"/>
            <a:r>
              <a:rPr lang="en-US" dirty="0" smtClean="0"/>
              <a:t>Increased training</a:t>
            </a:r>
          </a:p>
          <a:p>
            <a:pPr lvl="1"/>
            <a:r>
              <a:rPr lang="en-US" dirty="0" smtClean="0"/>
              <a:t>Improve promotion opportunities</a:t>
            </a:r>
          </a:p>
          <a:p>
            <a:r>
              <a:rPr lang="en-US" dirty="0" smtClean="0"/>
              <a:t>Mitigate burdensome workload</a:t>
            </a:r>
          </a:p>
          <a:p>
            <a:pPr lvl="1"/>
            <a:r>
              <a:rPr lang="en-US" dirty="0" smtClean="0"/>
              <a:t>Flex time / part time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elecommuting</a:t>
            </a:r>
          </a:p>
          <a:p>
            <a:r>
              <a:rPr lang="en-US" dirty="0" smtClean="0"/>
              <a:t>Engage employees</a:t>
            </a:r>
          </a:p>
          <a:p>
            <a:pPr lvl="1"/>
            <a:r>
              <a:rPr lang="en-US" dirty="0" smtClean="0"/>
              <a:t>Increase employee decision-making opportunities</a:t>
            </a:r>
          </a:p>
          <a:p>
            <a:pPr lvl="1"/>
            <a:r>
              <a:rPr lang="en-US" dirty="0" smtClean="0"/>
              <a:t>Aggressively pursue and incorporate feedback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92150" y="495605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18AC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Cost - Initial Hire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-9150" y="5721898"/>
            <a:ext cx="4040188" cy="913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Cultural fit</a:t>
            </a:r>
          </a:p>
          <a:p>
            <a:r>
              <a:rPr lang="en-US" dirty="0" smtClean="0"/>
              <a:t>Manage expectations</a:t>
            </a:r>
          </a:p>
          <a:p>
            <a:r>
              <a:rPr lang="en-US" dirty="0" smtClean="0"/>
              <a:t>Onboarding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3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Business Objectives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1131"/>
            <a:ext cx="9144000" cy="41230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Increase market share</a:t>
            </a:r>
          </a:p>
          <a:p>
            <a:pPr lvl="1"/>
            <a:r>
              <a:rPr lang="en-US" dirty="0"/>
              <a:t>Become known as industry leader</a:t>
            </a:r>
          </a:p>
          <a:p>
            <a:r>
              <a:rPr lang="en-US" dirty="0" smtClean="0"/>
              <a:t>Talent </a:t>
            </a:r>
            <a:r>
              <a:rPr lang="en-US" dirty="0"/>
              <a:t>retention and acquisition are top employer concerns</a:t>
            </a:r>
          </a:p>
          <a:p>
            <a:pPr lvl="1"/>
            <a:r>
              <a:rPr lang="en-US" dirty="0"/>
              <a:t>78% of organizations are concerned with talent retention, 73% with talent attraction </a:t>
            </a:r>
          </a:p>
          <a:p>
            <a:r>
              <a:rPr lang="en-US" dirty="0" smtClean="0"/>
              <a:t>Data analysis can </a:t>
            </a:r>
            <a:r>
              <a:rPr lang="en-US" dirty="0"/>
              <a:t>i</a:t>
            </a:r>
            <a:r>
              <a:rPr lang="en-US" dirty="0" smtClean="0"/>
              <a:t>mprove competitive advantage</a:t>
            </a:r>
          </a:p>
          <a:p>
            <a:pPr lvl="1"/>
            <a:r>
              <a:rPr lang="en-US" dirty="0" smtClean="0"/>
              <a:t>Objective identification of actual attrition rates/causes</a:t>
            </a:r>
          </a:p>
          <a:p>
            <a:r>
              <a:rPr lang="en-US" dirty="0" smtClean="0"/>
              <a:t>Data analysis reduces waste</a:t>
            </a:r>
          </a:p>
          <a:p>
            <a:pPr lvl="1"/>
            <a:r>
              <a:rPr lang="en-US" dirty="0" smtClean="0"/>
              <a:t>Solutions can be focused on areas guaranteed to get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72" y="6024985"/>
            <a:ext cx="901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"Data can say things that employees might not during exit interviews, and shed light on </a:t>
            </a:r>
            <a:r>
              <a:rPr lang="en-US" sz="1400" dirty="0" smtClean="0"/>
              <a:t>causes of </a:t>
            </a:r>
            <a:r>
              <a:rPr lang="en-US" sz="1400" dirty="0"/>
              <a:t>voluntary turnover that even the best expert may miss. In today's challenging talent </a:t>
            </a:r>
            <a:r>
              <a:rPr lang="en-US" sz="1400" dirty="0" smtClean="0"/>
              <a:t>market, unbiased</a:t>
            </a:r>
            <a:r>
              <a:rPr lang="en-US" sz="1400" dirty="0"/>
              <a:t>, insights derived from actual workforce data can enable employers to </a:t>
            </a:r>
            <a:r>
              <a:rPr lang="en-US" sz="1400" dirty="0" smtClean="0"/>
              <a:t>identify potential </a:t>
            </a:r>
            <a:r>
              <a:rPr lang="en-US" sz="1400" dirty="0"/>
              <a:t>flight risks before it's too late.“ - Marc Rind, chief data scientist at ADP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Rounded MT Bold"/>
                <a:cs typeface="Arial Rounded MT Bold"/>
              </a:rPr>
              <a:t>Data Source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6" y="1291130"/>
            <a:ext cx="9000444" cy="412303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DDSAnalytics</a:t>
            </a:r>
            <a:r>
              <a:rPr lang="en-US" dirty="0" smtClean="0"/>
              <a:t> provided employee records for 1470 current/previous employees with 35 identifying features </a:t>
            </a:r>
            <a:r>
              <a:rPr lang="en-US" baseline="30000" dirty="0" err="1" smtClean="0"/>
              <a:t>Ϯ</a:t>
            </a:r>
            <a:endParaRPr lang="en-US" dirty="0" smtClean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15% </a:t>
            </a:r>
            <a:r>
              <a:rPr lang="en-US" dirty="0" smtClean="0"/>
              <a:t>overall attrition rate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17% Male vs. 14% Female attrition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Jobs with highest turnover: </a:t>
            </a:r>
            <a:br>
              <a:rPr lang="en-US" dirty="0" smtClean="0"/>
            </a:br>
            <a:r>
              <a:rPr lang="en-US" dirty="0" smtClean="0"/>
              <a:t>Sales Representative(40%), </a:t>
            </a:r>
            <a:r>
              <a:rPr lang="en-US" dirty="0" err="1"/>
              <a:t>LabTechs</a:t>
            </a:r>
            <a:r>
              <a:rPr lang="en-US" dirty="0"/>
              <a:t> (24%</a:t>
            </a:r>
            <a:r>
              <a:rPr lang="en-US" dirty="0" smtClean="0"/>
              <a:t>), and </a:t>
            </a:r>
            <a:r>
              <a:rPr lang="en-US" dirty="0"/>
              <a:t>Human Resources (23</a:t>
            </a:r>
            <a:r>
              <a:rPr lang="en-US" dirty="0" smtClean="0"/>
              <a:t>%)</a:t>
            </a:r>
            <a:endParaRPr lang="en-US" dirty="0"/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Highest attrition is 18-20 </a:t>
            </a:r>
            <a:r>
              <a:rPr lang="en-US" dirty="0" err="1" smtClean="0"/>
              <a:t>yr</a:t>
            </a:r>
            <a:r>
              <a:rPr lang="en-US" dirty="0" smtClean="0"/>
              <a:t>-old (57%) and 21-30 </a:t>
            </a:r>
            <a:r>
              <a:rPr lang="en-US" dirty="0" err="1" smtClean="0"/>
              <a:t>yr</a:t>
            </a:r>
            <a:r>
              <a:rPr lang="en-US" dirty="0" smtClean="0"/>
              <a:t> old (26%)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Nine job categories that fall within three departments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65195" y="5566870"/>
            <a:ext cx="4581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&lt;&lt;quick overview of industry&gt;&gt; &lt;&lt;Amy&gt;&gt;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0587" y="6568481"/>
            <a:ext cx="14025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 smtClean="0"/>
              <a:t>Ϯ</a:t>
            </a:r>
            <a:r>
              <a:rPr lang="en-US" sz="1200" dirty="0" smtClean="0"/>
              <a:t>2019 </a:t>
            </a:r>
            <a:r>
              <a:rPr lang="en-US" sz="1200" dirty="0" err="1" smtClean="0"/>
              <a:t>DDSAnalytics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1596540"/>
            <a:ext cx="4428445" cy="42118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Top reasons for attrition – industry (12-15%)</a:t>
            </a:r>
            <a:r>
              <a:rPr lang="en-US" sz="1600" baseline="30000" dirty="0" smtClean="0"/>
              <a:t>Ϯ</a:t>
            </a:r>
          </a:p>
          <a:p>
            <a:pPr lvl="1"/>
            <a:r>
              <a:rPr lang="en-US" sz="2400" dirty="0" smtClean="0"/>
              <a:t>Leadership (up to 75%)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Overwork (82%)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Lack of recognition (59%)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Work/Life balance (37%)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Lack of development (32%)</a:t>
            </a:r>
            <a:r>
              <a:rPr lang="en-US" sz="2000" baseline="30000" dirty="0"/>
              <a:t> </a:t>
            </a:r>
            <a:r>
              <a:rPr lang="en-US" sz="1800" baseline="30000" dirty="0" smtClean="0"/>
              <a:t>*</a:t>
            </a:r>
            <a:endParaRPr lang="en-US" sz="1800" dirty="0" smtClean="0"/>
          </a:p>
          <a:p>
            <a:pPr lvl="1"/>
            <a:r>
              <a:rPr lang="en-US" sz="2400" dirty="0" smtClean="0"/>
              <a:t>Lack of salary/promotion opportunities (20%)</a:t>
            </a:r>
            <a:r>
              <a:rPr lang="en-US" sz="2000" baseline="30000" dirty="0" smtClean="0"/>
              <a:t>*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724705" y="1597193"/>
            <a:ext cx="5039265" cy="25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Top reasons for attrition – </a:t>
            </a:r>
            <a:r>
              <a:rPr lang="en-US" dirty="0" err="1" smtClean="0"/>
              <a:t>DDSAnalytics</a:t>
            </a:r>
            <a:endParaRPr lang="en-US" dirty="0" smtClean="0"/>
          </a:p>
          <a:p>
            <a:pPr lvl="1"/>
            <a:r>
              <a:rPr lang="en-US" dirty="0" smtClean="0"/>
              <a:t>Leadership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-9150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Rounded MT Bold"/>
                <a:cs typeface="Arial Rounded MT Bold"/>
              </a:rPr>
              <a:t>Comparisons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9902" y="6562562"/>
            <a:ext cx="10400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*</a:t>
            </a:r>
            <a:r>
              <a:rPr lang="en-US" sz="1200" dirty="0" smtClean="0"/>
              <a:t>2018 Mercer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176205" y="6285563"/>
            <a:ext cx="9637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 smtClean="0"/>
              <a:t>Ϯ</a:t>
            </a:r>
            <a:r>
              <a:rPr lang="en-US" sz="1200" dirty="0" smtClean="0"/>
              <a:t>2017 SHRM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9139" y="6436054"/>
            <a:ext cx="566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18-25 </a:t>
            </a:r>
            <a:r>
              <a:rPr lang="en-US" dirty="0" err="1" smtClean="0"/>
              <a:t>yr</a:t>
            </a:r>
            <a:r>
              <a:rPr lang="en-US" dirty="0" smtClean="0"/>
              <a:t>-old </a:t>
            </a:r>
            <a:r>
              <a:rPr lang="en-US" dirty="0"/>
              <a:t>age group most likely to leave their </a:t>
            </a:r>
            <a:r>
              <a:rPr lang="en-US" dirty="0" smtClean="0"/>
              <a:t>job (46%)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Methodology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Comparative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&lt;&lt;linear regression charts&gt;&gt; &lt;&lt;Richard&gt;&gt;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&lt;&lt;linear regression values&gt;&gt; &lt;&lt;Richard&gt;&gt;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&lt;&lt;Correlation plot&gt;&gt; &lt;&lt;Richard &amp; Amy&gt;&gt;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&lt;&lt;Random Forest/Hierarchy &gt;&gt;  &lt;&lt;Tom&gt;&gt;</a:t>
            </a:r>
          </a:p>
          <a:p>
            <a:endParaRPr lang="en-US" dirty="0"/>
          </a:p>
          <a:p>
            <a:r>
              <a:rPr lang="en-US" dirty="0" smtClean="0"/>
              <a:t>Entry 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Evaluation/Results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Cost of Turnover </a:t>
            </a:r>
            <a:r>
              <a:rPr lang="mr-IN" dirty="0" smtClean="0"/>
              <a:t>–</a:t>
            </a:r>
            <a:r>
              <a:rPr lang="en-US" dirty="0" smtClean="0"/>
              <a:t> Industry </a:t>
            </a:r>
            <a:r>
              <a:rPr lang="en-US" dirty="0" err="1" smtClean="0"/>
              <a:t>Average</a:t>
            </a:r>
            <a:r>
              <a:rPr lang="en-US" sz="2000" baseline="30000" dirty="0" err="1" smtClean="0"/>
              <a:t>Ϯ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&lt;&lt;Random Forest&gt;&gt; &lt;&lt;Tom&gt;&gt;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&lt;&lt;correlation / probability </a:t>
            </a:r>
            <a:r>
              <a:rPr lang="en-US" dirty="0" err="1" smtClean="0">
                <a:solidFill>
                  <a:srgbClr val="FF0000"/>
                </a:solidFill>
              </a:rPr>
              <a:t>empl</a:t>
            </a:r>
            <a:r>
              <a:rPr lang="en-US" dirty="0" smtClean="0">
                <a:solidFill>
                  <a:srgbClr val="FF0000"/>
                </a:solidFill>
              </a:rPr>
              <a:t> will leave&gt;&gt;  &lt;&lt;false negative/false model prediction&gt;&gt;  &lt;&lt;Tom&gt;&gt;</a:t>
            </a:r>
          </a:p>
          <a:p>
            <a:endParaRPr lang="en-US" dirty="0"/>
          </a:p>
          <a:p>
            <a:r>
              <a:rPr lang="en-US" dirty="0" smtClean="0"/>
              <a:t>Entry 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3956" y="6568481"/>
            <a:ext cx="9637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 smtClean="0"/>
              <a:t>Ϯ</a:t>
            </a:r>
            <a:r>
              <a:rPr lang="en-US" sz="1200" dirty="0" smtClean="0"/>
              <a:t>2017 SHRM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093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551</Words>
  <Application>Microsoft Macintosh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DDSAnalitics Talent Management for a Changing World</vt:lpstr>
      <vt:lpstr>Business Objectives</vt:lpstr>
      <vt:lpstr>PowerPoint Presentation</vt:lpstr>
      <vt:lpstr>Data Source</vt:lpstr>
      <vt:lpstr>Comparisons</vt:lpstr>
      <vt:lpstr>Methodology</vt:lpstr>
      <vt:lpstr>Comparative Analysis</vt:lpstr>
      <vt:lpstr>Evaluation/Results</vt:lpstr>
      <vt:lpstr>Cost of Turnover – Industry AverageϮ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Amy</cp:lastModifiedBy>
  <cp:revision>52</cp:revision>
  <dcterms:created xsi:type="dcterms:W3CDTF">2013-08-21T19:17:07Z</dcterms:created>
  <dcterms:modified xsi:type="dcterms:W3CDTF">2019-04-10T00:14:52Z</dcterms:modified>
</cp:coreProperties>
</file>