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76" r:id="rId4"/>
    <p:sldId id="277" r:id="rId5"/>
    <p:sldId id="278" r:id="rId6"/>
    <p:sldId id="264" r:id="rId7"/>
    <p:sldId id="267" r:id="rId8"/>
    <p:sldId id="279" r:id="rId9"/>
    <p:sldId id="265" r:id="rId10"/>
    <p:sldId id="282" r:id="rId11"/>
    <p:sldId id="266" r:id="rId12"/>
    <p:sldId id="270" r:id="rId13"/>
    <p:sldId id="271" r:id="rId14"/>
    <p:sldId id="272" r:id="rId15"/>
    <p:sldId id="273" r:id="rId16"/>
    <p:sldId id="275" r:id="rId17"/>
    <p:sldId id="280" r:id="rId18"/>
    <p:sldId id="281" r:id="rId19"/>
    <p:sldId id="269" r:id="rId20"/>
    <p:sldId id="263" r:id="rId21"/>
    <p:sldId id="284" r:id="rId22"/>
    <p:sldId id="28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ACF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9" autoAdjust="0"/>
    <p:restoredTop sz="82143" autoAdjust="0"/>
  </p:normalViewPr>
  <p:slideViewPr>
    <p:cSldViewPr>
      <p:cViewPr varScale="1">
        <p:scale>
          <a:sx n="78" d="100"/>
          <a:sy n="78" d="100"/>
        </p:scale>
        <p:origin x="-14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F8F20-95EB-1242-A2F1-50B4053D034F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FC488-B87F-B04E-863D-D4EA78BD4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3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hrdigest.com/cost-of-employee-turnover-vs-retention-proposition/" TargetMode="External"/><Relationship Id="rId4" Type="http://schemas.openxmlformats.org/officeDocument/2006/relationships/hyperlink" Target="https://www.americanprogress.org/wp-content/uploads/2012/11/CostofTurnover.pdf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hyperlink" Target="https://www.officevibe.com/blog/how-to-calculate-employee-turnover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Andy</a:t>
            </a:r>
            <a:endParaRPr lang="en-US" b="1" dirty="0">
              <a:hlinkClick r:id="rId3"/>
            </a:endParaRPr>
          </a:p>
          <a:p>
            <a:r>
              <a:rPr lang="en-US" dirty="0">
                <a:hlinkClick r:id="rId3"/>
              </a:rPr>
              <a:t>https://www.thehrdigest.com/cost-of-employee-turnover-vs-retention-proposition/</a:t>
            </a:r>
            <a:endParaRPr lang="en-US" dirty="0"/>
          </a:p>
          <a:p>
            <a:r>
              <a:rPr lang="en-US" dirty="0">
                <a:hlinkClick r:id="rId4"/>
              </a:rPr>
              <a:t>https://www.americanprogress.org/wp-content/uploads/2012/11/CostofTurnover.pdf</a:t>
            </a:r>
            <a:endParaRPr lang="en-US" dirty="0"/>
          </a:p>
          <a:p>
            <a:r>
              <a:rPr lang="en-US" dirty="0"/>
              <a:t>Center for American Progress study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1E9F2-10B0-C64C-B66A-10A21B1A1F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FC488-B87F-B04E-863D-D4EA78BD43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12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FC488-B87F-B04E-863D-D4EA78BD43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24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FC488-B87F-B04E-863D-D4EA78BD43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66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FC488-B87F-B04E-863D-D4EA78BD43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61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FC488-B87F-B04E-863D-D4EA78BD43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67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FC488-B87F-B04E-863D-D4EA78BD43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39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FC488-B87F-B04E-863D-D4EA78BD43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18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Amy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FC488-B87F-B04E-863D-D4EA78BD43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09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Andy</a:t>
            </a:r>
            <a:endParaRPr lang="en-US" dirty="0"/>
          </a:p>
          <a:p>
            <a:r>
              <a:rPr lang="en-US" dirty="0"/>
              <a:t>— Limit Voluntary Turnover of High-Performing Individuals</a:t>
            </a:r>
          </a:p>
          <a:p>
            <a:pPr marL="171450" indent="-171450">
              <a:buFontTx/>
              <a:buChar char="-"/>
            </a:pPr>
            <a:r>
              <a:rPr lang="en-US" dirty="0"/>
              <a:t>A survey from Accounting Principals and </a:t>
            </a:r>
            <a:r>
              <a:rPr lang="en-US" dirty="0" err="1"/>
              <a:t>Ajilon</a:t>
            </a:r>
            <a:r>
              <a:rPr lang="en-US" dirty="0"/>
              <a:t> (7/18/18) reported that 81.2% of full-time U.S. employees were open to new job opportunities.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A survey published by the American Institute of CPAs reported that 80% of workers would keep a job with benefits rather than take one that offered more pay and no benefits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401k match, health insurance, and paid time off were the top desired workplace benefits </a:t>
            </a:r>
          </a:p>
          <a:p>
            <a:r>
              <a:rPr lang="en-US" dirty="0"/>
              <a:t>https://</a:t>
            </a:r>
            <a:r>
              <a:rPr lang="en-US" dirty="0" err="1"/>
              <a:t>www.aicpa.org</a:t>
            </a:r>
            <a:r>
              <a:rPr lang="en-US" dirty="0"/>
              <a:t>/press/</a:t>
            </a:r>
            <a:r>
              <a:rPr lang="en-US" dirty="0" err="1"/>
              <a:t>pressreleases</a:t>
            </a:r>
            <a:r>
              <a:rPr lang="en-US" dirty="0"/>
              <a:t>/2018/americans-favor-workplace-benefits-over-extra-salary.html</a:t>
            </a:r>
          </a:p>
          <a:p>
            <a:endParaRPr lang="en-US" dirty="0"/>
          </a:p>
          <a:p>
            <a:r>
              <a:rPr lang="en-US" dirty="0"/>
              <a:t>- Working to keep highly engaged and performing employees is much more cost-effective than </a:t>
            </a:r>
            <a:r>
              <a:rPr lang="en-US" dirty="0" err="1"/>
              <a:t>onboarding</a:t>
            </a:r>
            <a:r>
              <a:rPr lang="en-US" dirty="0"/>
              <a:t> and training new employees</a:t>
            </a:r>
          </a:p>
          <a:p>
            <a:endParaRPr lang="en-US" dirty="0"/>
          </a:p>
          <a:p>
            <a:r>
              <a:rPr lang="en-US" dirty="0"/>
              <a:t>— Improve practices that the data does not quantify</a:t>
            </a:r>
          </a:p>
          <a:p>
            <a:r>
              <a:rPr lang="en-US" dirty="0"/>
              <a:t>- Hiring Practices must be aimed towards employees that are not only qualified, but also with those that align with the cultural fit and company vision.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Onboarding</a:t>
            </a:r>
            <a:r>
              <a:rPr lang="en-US" dirty="0"/>
              <a:t> processes must be aimed at making new employees feel welcomed and setting them up to succeed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set proper expectations, collect feedback, team introductions, clearly define roles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Train managers properly and regularly so that they are well-equipped to successfully lead their team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Management requires a different skill set reliant on a certain level emotional intelligence necessary to motivate and empower team members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https://</a:t>
            </a:r>
            <a:r>
              <a:rPr lang="en-US" dirty="0" err="1"/>
              <a:t>www.officevibe.com</a:t>
            </a:r>
            <a:r>
              <a:rPr lang="en-US" dirty="0"/>
              <a:t>/blog/how-to-calculate-employee-turnover</a:t>
            </a:r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0" lvl="0" indent="0">
              <a:buFontTx/>
              <a:buNone/>
            </a:pPr>
            <a:r>
              <a:rPr lang="en-US" dirty="0"/>
              <a:t>— Our data reports 32.32% of employees turnover when working less than 1 year under their current manager (percentage steadily declines with each additional year)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This is in alignment with the need for proper </a:t>
            </a:r>
            <a:r>
              <a:rPr lang="en-US" dirty="0" err="1"/>
              <a:t>onboarding</a:t>
            </a:r>
            <a:r>
              <a:rPr lang="en-US" dirty="0"/>
              <a:t> techniques for new incoming employees and highlights the importance of the manager-employee relationship.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 Our data reports that 96% of Managers in the company are trained at least twice a year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However, our data reports that 20.91% of employees with a new manager after being at the company for one year turnover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This indicates that employees transitioning into a new managerial position require the most training in order to limit turnover rate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1E9F2-10B0-C64C-B66A-10A21B1A1F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0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Andy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https://www.officevibe.com/blog/how-to-calculate-employee-turnover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Consider the blue line as the general investment cost and return in value of hiring a new employee (assuming the right culture fit)</a:t>
            </a:r>
          </a:p>
          <a:p>
            <a:r>
              <a:rPr lang="en-US" dirty="0">
                <a:cs typeface="Calibri"/>
              </a:rPr>
              <a:t>- The red line </a:t>
            </a:r>
            <a:r>
              <a:rPr lang="en-US" dirty="0" err="1">
                <a:cs typeface="Calibri"/>
              </a:rPr>
              <a:t>respresents</a:t>
            </a:r>
            <a:r>
              <a:rPr lang="en-US" dirty="0">
                <a:cs typeface="Calibri"/>
              </a:rPr>
              <a:t> the optimal return for a high-performing employee that results from great management, development, recognition, engagement, and effort</a:t>
            </a:r>
          </a:p>
          <a:p>
            <a:r>
              <a:rPr lang="en-US" dirty="0">
                <a:cs typeface="Calibri"/>
              </a:rPr>
              <a:t>-- which are byproducts of properly training management and onboarding new employees</a:t>
            </a:r>
          </a:p>
          <a:p>
            <a:r>
              <a:rPr lang="en-US" dirty="0">
                <a:cs typeface="Calibri"/>
              </a:rPr>
              <a:t>- These processes not only increase employee value, but also emphasize the cost-effectiveness of retaining these employees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1E9F2-10B0-C64C-B66A-10A21B1A1F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3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FC488-B87F-B04E-863D-D4EA78BD43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89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Amy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FC488-B87F-B04E-863D-D4EA78BD43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51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Andy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From Payscale.com:</a:t>
            </a:r>
          </a:p>
          <a:p>
            <a:r>
              <a:rPr lang="en-US" dirty="0">
                <a:cs typeface="Calibri"/>
              </a:rPr>
              <a:t>-- Average Annual Salary for Sales Rep.: $45,679 | 50% of Sales Reps at the company are being paid &lt;$30k</a:t>
            </a:r>
          </a:p>
          <a:p>
            <a:r>
              <a:rPr lang="en-US" dirty="0">
                <a:cs typeface="Calibri"/>
              </a:rPr>
              <a:t>-- Average Annual Salary for Lab Tech.: $42,470 | | 32% of Lab Techs at company are being paid &lt;$30k</a:t>
            </a:r>
          </a:p>
          <a:p>
            <a:r>
              <a:rPr lang="en-US" dirty="0">
                <a:cs typeface="Calibri"/>
              </a:rPr>
              <a:t>-- Average Annual Salary for HR: $52,788 | 63% of HR at company are being paid &lt;$50k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Frequent feedback from employee will allow Managers to have a better sense of employee satisfaction and resolve issues such as insufficient pay</a:t>
            </a:r>
          </a:p>
          <a:p>
            <a:r>
              <a:rPr lang="en-US" dirty="0">
                <a:cs typeface="Calibri"/>
              </a:rPr>
              <a:t>- Empower employees with a sense of purpose in their work by allowing them to grow in the company</a:t>
            </a:r>
          </a:p>
          <a:p>
            <a:r>
              <a:rPr lang="en-US" dirty="0">
                <a:cs typeface="Calibri"/>
              </a:rPr>
              <a:t>- Although most employees have trainings 2-3 times a year, frequent feedback will allow these trainings to cater to the specific skills/interests employees hope to cultivate</a:t>
            </a:r>
          </a:p>
          <a:p>
            <a:r>
              <a:rPr lang="en-US" dirty="0">
                <a:cs typeface="Calibri"/>
              </a:rPr>
              <a:t>- Better Method for Rating Employee Performance allowing for exceptional employees to be recognized</a:t>
            </a:r>
          </a:p>
          <a:p>
            <a:r>
              <a:rPr lang="en-US" dirty="0">
                <a:cs typeface="Calibri"/>
              </a:rPr>
              <a:t>- Company executives must disseminate the company ideology so the company goals/achievements become the employee's personal goals/achievements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1E9F2-10B0-C64C-B66A-10A21B1A1F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95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Richard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FC488-B87F-B04E-863D-D4EA78BD43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78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FC488-B87F-B04E-863D-D4EA78BD43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8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Richard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FC488-B87F-B04E-863D-D4EA78BD43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1901950"/>
            <a:ext cx="7772400" cy="16227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130" y="3887114"/>
            <a:ext cx="64008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91130"/>
            <a:ext cx="8229600" cy="3918803"/>
          </a:xfrm>
        </p:spPr>
        <p:txBody>
          <a:bodyPr/>
          <a:lstStyle>
            <a:lvl1pPr>
              <a:defRPr sz="2800">
                <a:solidFill>
                  <a:srgbClr val="018ACF"/>
                </a:solidFill>
              </a:defRPr>
            </a:lvl1pPr>
            <a:lvl2pPr>
              <a:defRPr>
                <a:solidFill>
                  <a:srgbClr val="018ACF"/>
                </a:solidFill>
              </a:defRPr>
            </a:lvl2pPr>
            <a:lvl3pPr>
              <a:defRPr>
                <a:solidFill>
                  <a:srgbClr val="018ACF"/>
                </a:solidFill>
              </a:defRPr>
            </a:lvl3pPr>
            <a:lvl4pPr>
              <a:defRPr>
                <a:solidFill>
                  <a:srgbClr val="018ACF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0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18AC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138425"/>
            <a:ext cx="7016195" cy="4275740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27208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18AC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1901950"/>
            <a:ext cx="4040188" cy="3035058"/>
          </a:xfrm>
        </p:spPr>
        <p:txBody>
          <a:bodyPr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27208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18AC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1901950"/>
            <a:ext cx="4041775" cy="3035058"/>
          </a:xfrm>
        </p:spPr>
        <p:txBody>
          <a:bodyPr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err="1"/>
              <a:t>DDSAnalitics</a:t>
            </a:r>
            <a:r>
              <a:rPr lang="en-US" sz="5300" dirty="0"/>
              <a:t/>
            </a:r>
            <a:br>
              <a:rPr lang="en-US" sz="5300" dirty="0"/>
            </a:br>
            <a:r>
              <a:rPr lang="en-US" dirty="0"/>
              <a:t>Talent Management</a:t>
            </a:r>
            <a:br>
              <a:rPr lang="en-US" dirty="0"/>
            </a:br>
            <a:r>
              <a:rPr lang="en-US" dirty="0"/>
              <a:t>for a Changing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Employee Turnover</a:t>
            </a:r>
          </a:p>
          <a:p>
            <a:r>
              <a:rPr lang="en-US" sz="2000" dirty="0"/>
              <a:t>Presenters: Amy, Andy, Richard &amp; Tom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7080" y="359894"/>
            <a:ext cx="7016195" cy="61082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4F81BD">
                    <a:lumMod val="75000"/>
                  </a:srgbClr>
                </a:solidFill>
              </a:rPr>
              <a:t>Methodology</a:t>
            </a:r>
            <a:endParaRPr lang="en-US" sz="6000" dirty="0">
              <a:solidFill>
                <a:schemeClr val="tx1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5C2E727-516C-4A9F-A383-9EA361F13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490" y="1596540"/>
            <a:ext cx="7016195" cy="45811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Researched Industry Standards</a:t>
            </a:r>
          </a:p>
          <a:p>
            <a:r>
              <a:rPr lang="en-US" dirty="0"/>
              <a:t>Collected Data from the Company</a:t>
            </a:r>
          </a:p>
          <a:p>
            <a:pPr lvl="1"/>
            <a:r>
              <a:rPr lang="en-US" dirty="0"/>
              <a:t>35 Variables, 1470 Employees</a:t>
            </a:r>
          </a:p>
          <a:p>
            <a:r>
              <a:rPr lang="en-US" dirty="0"/>
              <a:t>Initial Exploratory Data Analysis</a:t>
            </a:r>
          </a:p>
          <a:p>
            <a:pPr lvl="1"/>
            <a:r>
              <a:rPr lang="en-US" dirty="0"/>
              <a:t>Checked for Attritions Percentages for each group</a:t>
            </a:r>
          </a:p>
          <a:p>
            <a:r>
              <a:rPr lang="en-US" dirty="0"/>
              <a:t>Comparative Analysis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Random Forest Analysis</a:t>
            </a:r>
          </a:p>
          <a:p>
            <a:pPr lvl="2"/>
            <a:r>
              <a:rPr lang="en-US" dirty="0"/>
              <a:t>Decision Tree</a:t>
            </a:r>
          </a:p>
          <a:p>
            <a:pPr lvl="2"/>
            <a:r>
              <a:rPr lang="en-US" dirty="0"/>
              <a:t>Attrition Predictions</a:t>
            </a:r>
          </a:p>
        </p:txBody>
      </p:sp>
    </p:spTree>
    <p:extLst>
      <p:ext uri="{BB962C8B-B14F-4D97-AF65-F5344CB8AC3E}">
        <p14:creationId xmlns:p14="http://schemas.microsoft.com/office/powerpoint/2010/main" val="117811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970885"/>
            <a:ext cx="8229600" cy="91623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Arial Rounded MT Bold"/>
                <a:cs typeface="Arial Rounded MT Bold"/>
              </a:rPr>
              <a:t>Evaluation/Results</a:t>
            </a:r>
          </a:p>
        </p:txBody>
      </p:sp>
    </p:spTree>
    <p:extLst>
      <p:ext uri="{BB962C8B-B14F-4D97-AF65-F5344CB8AC3E}">
        <p14:creationId xmlns:p14="http://schemas.microsoft.com/office/powerpoint/2010/main" val="91359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Comparative Analysis</a:t>
            </a:r>
            <a:br>
              <a:rPr lang="en-US" dirty="0"/>
            </a:br>
            <a:r>
              <a:rPr lang="en-US" sz="3100" dirty="0"/>
              <a:t>Attrition Percentages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B2C3199-C409-464D-B38D-D9D6AE8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6" y="1291130"/>
            <a:ext cx="4289134" cy="3063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A7EBE22-8578-472B-8A15-1D66317CA7E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318" y="3581705"/>
            <a:ext cx="4289134" cy="306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7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Comparative Analysis</a:t>
            </a:r>
            <a:br>
              <a:rPr lang="en-US" dirty="0"/>
            </a:br>
            <a:r>
              <a:rPr lang="en-US" sz="3100" dirty="0"/>
              <a:t>Attrition Percentages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8CB6DB6-4899-433C-9588-E105827CCFD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291130"/>
            <a:ext cx="4289134" cy="3063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020E95C-9F46-4C7B-8360-ECDABE60296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768" y="3504130"/>
            <a:ext cx="4289134" cy="306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42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Comparative Analysis</a:t>
            </a:r>
            <a:br>
              <a:rPr lang="en-US" dirty="0"/>
            </a:br>
            <a:r>
              <a:rPr lang="en-US" sz="3100" dirty="0"/>
              <a:t>Attrition Percentages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F7771D5-DD24-47CC-8EA2-6FFF445661B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96" y="1291130"/>
            <a:ext cx="4289134" cy="3063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10743F2-03B0-4ACF-9B29-2AD23530A0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31" y="3429000"/>
            <a:ext cx="4289134" cy="306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22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Comparative Analysis</a:t>
            </a:r>
            <a:br>
              <a:rPr lang="en-US" dirty="0"/>
            </a:br>
            <a:r>
              <a:rPr lang="en-US" sz="3100" dirty="0"/>
              <a:t>Attrition Percentages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0D93743-C519-4097-A066-530F9F9176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1757757"/>
            <a:ext cx="640169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3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Comparative Analysis</a:t>
            </a:r>
            <a:br>
              <a:rPr lang="en-US" dirty="0"/>
            </a:br>
            <a:r>
              <a:rPr lang="en-US" sz="3100" dirty="0"/>
              <a:t>Correlation and Relationships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9BB4C68-10AA-462C-88D1-E1385037852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0" y="1291130"/>
            <a:ext cx="5650085" cy="51919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14A1AF-5F5E-4C0F-A86D-2A75B09AC7FE}"/>
              </a:ext>
            </a:extLst>
          </p:cNvPr>
          <p:cNvSpPr txBox="1"/>
          <p:nvPr/>
        </p:nvSpPr>
        <p:spPr>
          <a:xfrm>
            <a:off x="5640935" y="2178955"/>
            <a:ext cx="350306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Blue Indicates Positive 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Age &amp; Total working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Job Level &amp; Monthly Income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Job Level and Total Working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Percent Salary Hike &amp; Performance Rating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Monthly Income &amp; Stock Option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All Time Variables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Red indicates Negative 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No Strong Correlations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8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7900" y="222195"/>
            <a:ext cx="7016195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Comparative Analysis 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Variable Importance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5" y="1138425"/>
            <a:ext cx="7931510" cy="544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4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222195"/>
            <a:ext cx="7016195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Comparative Analysis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Attrition Decision Tree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80" y="1291130"/>
            <a:ext cx="8083689" cy="4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22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0605" y="374900"/>
            <a:ext cx="7016195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Employee Prediction Analysis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705" y="1291130"/>
            <a:ext cx="4106517" cy="4733855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1365195" y="1443835"/>
            <a:ext cx="2901394" cy="106893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Utilized statistical models to determine employees that are at high risk of leaving company.  </a:t>
            </a:r>
          </a:p>
          <a:p>
            <a:r>
              <a:rPr lang="en-US" sz="1800" dirty="0"/>
              <a:t>Refine model to implement  strategies to improve retention of high performers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7900" y="2512770"/>
            <a:ext cx="2787049" cy="1700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0605" y="4497935"/>
            <a:ext cx="2595985" cy="6817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9540" y="5261460"/>
            <a:ext cx="1527050" cy="5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3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970885"/>
            <a:ext cx="8229600" cy="91623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Arial Rounded MT Bold"/>
                <a:cs typeface="Arial Rounded MT Bold"/>
              </a:rPr>
              <a:t>Business Objectives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xmlns="" id="{DF3DB013-F21F-4775-B99A-2A6E28E35941}"/>
              </a:ext>
            </a:extLst>
          </p:cNvPr>
          <p:cNvSpPr txBox="1">
            <a:spLocks/>
          </p:cNvSpPr>
          <p:nvPr/>
        </p:nvSpPr>
        <p:spPr>
          <a:xfrm>
            <a:off x="1670605" y="1520187"/>
            <a:ext cx="5955495" cy="3817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Top reasons for attrition at </a:t>
            </a:r>
            <a:r>
              <a:rPr lang="en-US" dirty="0" err="1"/>
              <a:t>DSAnalytics</a:t>
            </a:r>
            <a:endParaRPr lang="en-US" dirty="0"/>
          </a:p>
          <a:p>
            <a:pPr lvl="1"/>
            <a:r>
              <a:rPr lang="en-US" dirty="0"/>
              <a:t>Monthly Income</a:t>
            </a:r>
          </a:p>
          <a:p>
            <a:pPr lvl="1"/>
            <a:r>
              <a:rPr lang="en-US" dirty="0"/>
              <a:t>Overtime</a:t>
            </a:r>
          </a:p>
          <a:p>
            <a:pPr lvl="1"/>
            <a:r>
              <a:rPr lang="en-US" dirty="0"/>
              <a:t>Environment/Job satisfaction</a:t>
            </a:r>
          </a:p>
          <a:p>
            <a:pPr lvl="1"/>
            <a:r>
              <a:rPr lang="en-US" dirty="0"/>
              <a:t>Frequent travel for business</a:t>
            </a:r>
          </a:p>
          <a:p>
            <a:pPr lvl="1"/>
            <a:r>
              <a:rPr lang="en-US" dirty="0"/>
              <a:t>Commute distance</a:t>
            </a:r>
          </a:p>
          <a:p>
            <a:pPr lvl="1"/>
            <a:r>
              <a:rPr lang="en-US" dirty="0"/>
              <a:t>Job hopping</a:t>
            </a:r>
          </a:p>
          <a:p>
            <a:pPr lvl="1"/>
            <a:r>
              <a:rPr lang="en-US" dirty="0"/>
              <a:t>Marital status</a:t>
            </a:r>
          </a:p>
        </p:txBody>
      </p:sp>
    </p:spTree>
    <p:extLst>
      <p:ext uri="{BB962C8B-B14F-4D97-AF65-F5344CB8AC3E}">
        <p14:creationId xmlns:p14="http://schemas.microsoft.com/office/powerpoint/2010/main" val="791531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3555" y="1043542"/>
            <a:ext cx="4040188" cy="639762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0" y="1634522"/>
            <a:ext cx="4040188" cy="31954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Job Seekers Market</a:t>
            </a:r>
          </a:p>
          <a:p>
            <a:r>
              <a:rPr lang="en-US" dirty="0"/>
              <a:t>Changing demographics</a:t>
            </a:r>
          </a:p>
          <a:p>
            <a:r>
              <a:rPr lang="en-US" dirty="0"/>
              <a:t>Need for empowerment</a:t>
            </a:r>
          </a:p>
          <a:p>
            <a:r>
              <a:rPr lang="en-US" dirty="0"/>
              <a:t>Alternatives to traditional job/business dynamics an increased incentive</a:t>
            </a:r>
          </a:p>
          <a:p>
            <a:r>
              <a:rPr lang="en-US" dirty="0"/>
              <a:t>Revamp Exit Surveys</a:t>
            </a:r>
          </a:p>
          <a:p>
            <a:r>
              <a:rPr lang="en-US" dirty="0"/>
              <a:t>Look at Measured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36790" y="985720"/>
            <a:ext cx="4041775" cy="639762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183743" y="1596540"/>
            <a:ext cx="4960257" cy="5261460"/>
          </a:xfrm>
        </p:spPr>
        <p:txBody>
          <a:bodyPr>
            <a:normAutofit/>
          </a:bodyPr>
          <a:lstStyle/>
          <a:p>
            <a:r>
              <a:rPr lang="en-US" dirty="0"/>
              <a:t>Offering increased development opportunities</a:t>
            </a:r>
          </a:p>
          <a:p>
            <a:pPr lvl="1"/>
            <a:r>
              <a:rPr lang="en-US" dirty="0"/>
              <a:t>Increased training</a:t>
            </a:r>
          </a:p>
          <a:p>
            <a:pPr lvl="1"/>
            <a:r>
              <a:rPr lang="en-US" dirty="0"/>
              <a:t>Improve promotion opportunities</a:t>
            </a:r>
          </a:p>
          <a:p>
            <a:r>
              <a:rPr lang="en-US" dirty="0"/>
              <a:t>Mitigate burdensome workload</a:t>
            </a:r>
          </a:p>
          <a:p>
            <a:pPr lvl="1"/>
            <a:r>
              <a:rPr lang="en-US" dirty="0"/>
              <a:t>Flex time / part time</a:t>
            </a:r>
          </a:p>
          <a:p>
            <a:pPr lvl="1"/>
            <a:r>
              <a:rPr lang="en-US" dirty="0"/>
              <a:t>Telecommuting</a:t>
            </a:r>
          </a:p>
          <a:p>
            <a:r>
              <a:rPr lang="en-US" dirty="0"/>
              <a:t>Engage employees</a:t>
            </a:r>
          </a:p>
          <a:p>
            <a:pPr lvl="1"/>
            <a:r>
              <a:rPr lang="en-US" dirty="0"/>
              <a:t>Increase employee decision-making opportunities</a:t>
            </a:r>
          </a:p>
          <a:p>
            <a:pPr lvl="1"/>
            <a:r>
              <a:rPr lang="en-US" dirty="0"/>
              <a:t>Aggressively pursue and incorporate feedback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92150" y="4956050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18AC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Low Cost - Initial Hire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-9150" y="5721898"/>
            <a:ext cx="4040188" cy="9139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Cultural fit</a:t>
            </a:r>
          </a:p>
          <a:p>
            <a:r>
              <a:rPr lang="en-US" dirty="0"/>
              <a:t>Manage expectations</a:t>
            </a:r>
          </a:p>
          <a:p>
            <a:r>
              <a:rPr lang="en-US" dirty="0"/>
              <a:t>Onboarding</a:t>
            </a:r>
          </a:p>
        </p:txBody>
      </p:sp>
    </p:spTree>
    <p:extLst>
      <p:ext uri="{BB962C8B-B14F-4D97-AF65-F5344CB8AC3E}">
        <p14:creationId xmlns:p14="http://schemas.microsoft.com/office/powerpoint/2010/main" val="3300638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BCF5E961-1500-4A33-B77A-0C1BCABB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75768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11EF803C-2E18-4B95-878F-56E259A42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29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6108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Comparative Analysis</a:t>
            </a:r>
            <a:br>
              <a:rPr lang="en-US" dirty="0"/>
            </a:br>
            <a:r>
              <a:rPr lang="en-US" sz="2200" dirty="0"/>
              <a:t>Multiple Linear Regression via Stepwise Variable Selection</a:t>
            </a: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xmlns="" id="{9583A6A4-2D21-4507-B328-95C927702653}"/>
              </a:ext>
            </a:extLst>
          </p:cNvPr>
          <p:cNvSpPr txBox="1">
            <a:spLocks/>
          </p:cNvSpPr>
          <p:nvPr/>
        </p:nvSpPr>
        <p:spPr>
          <a:xfrm>
            <a:off x="2281425" y="1146992"/>
            <a:ext cx="5043383" cy="6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Selected Model at Step 10 Using AIC as Stop Criteria</a:t>
            </a:r>
            <a:endParaRPr lang="en-US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AA79B504-A602-45A0-BBBB-BAF4AEF191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8600" y="3429000"/>
          <a:ext cx="3073400" cy="5715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46487">
                  <a:extLst>
                    <a:ext uri="{9D8B030D-6E8A-4147-A177-3AD203B41FA5}">
                      <a16:colId xmlns:a16="http://schemas.microsoft.com/office/drawing/2014/main" xmlns="" val="2465482271"/>
                    </a:ext>
                  </a:extLst>
                </a:gridCol>
                <a:gridCol w="1826913">
                  <a:extLst>
                    <a:ext uri="{9D8B030D-6E8A-4147-A177-3AD203B41FA5}">
                      <a16:colId xmlns:a16="http://schemas.microsoft.com/office/drawing/2014/main" xmlns="" val="4593228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F-stat (22, 1447 DF):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19.36 </a:t>
                      </a:r>
                      <a:r>
                        <a:rPr lang="en-US" sz="1100" u="none" strike="noStrike" dirty="0" err="1">
                          <a:effectLst/>
                        </a:rPr>
                        <a:t>Pvalue</a:t>
                      </a:r>
                      <a:r>
                        <a:rPr lang="en-US" sz="1100" u="none" strike="noStrike" dirty="0">
                          <a:effectLst/>
                        </a:rPr>
                        <a:t>: &lt;2.2E-16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821046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R-squared: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59125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Adjusted R-squared: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0.2156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59979876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6CC8A5B3-A829-4073-83A7-8DEEB204C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49248"/>
              </p:ext>
            </p:extLst>
          </p:nvPr>
        </p:nvGraphicFramePr>
        <p:xfrm>
          <a:off x="5182820" y="1961005"/>
          <a:ext cx="3495745" cy="4078989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953385">
                  <a:extLst>
                    <a:ext uri="{9D8B030D-6E8A-4147-A177-3AD203B41FA5}">
                      <a16:colId xmlns:a16="http://schemas.microsoft.com/office/drawing/2014/main" xmlns="" val="880838215"/>
                    </a:ext>
                  </a:extLst>
                </a:gridCol>
                <a:gridCol w="635590">
                  <a:extLst>
                    <a:ext uri="{9D8B030D-6E8A-4147-A177-3AD203B41FA5}">
                      <a16:colId xmlns:a16="http://schemas.microsoft.com/office/drawing/2014/main" xmlns="" val="2529509929"/>
                    </a:ext>
                  </a:extLst>
                </a:gridCol>
                <a:gridCol w="635590">
                  <a:extLst>
                    <a:ext uri="{9D8B030D-6E8A-4147-A177-3AD203B41FA5}">
                      <a16:colId xmlns:a16="http://schemas.microsoft.com/office/drawing/2014/main" xmlns="" val="895837762"/>
                    </a:ext>
                  </a:extLst>
                </a:gridCol>
                <a:gridCol w="635590">
                  <a:extLst>
                    <a:ext uri="{9D8B030D-6E8A-4147-A177-3AD203B41FA5}">
                      <a16:colId xmlns:a16="http://schemas.microsoft.com/office/drawing/2014/main" xmlns="" val="3414946318"/>
                    </a:ext>
                  </a:extLst>
                </a:gridCol>
                <a:gridCol w="635590">
                  <a:extLst>
                    <a:ext uri="{9D8B030D-6E8A-4147-A177-3AD203B41FA5}">
                      <a16:colId xmlns:a16="http://schemas.microsoft.com/office/drawing/2014/main" xmlns="" val="3746756332"/>
                    </a:ext>
                  </a:extLst>
                </a:gridCol>
              </a:tblGrid>
              <a:tr h="1712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Coefficients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Estimate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Std. Error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t value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err="1">
                          <a:effectLst/>
                        </a:rPr>
                        <a:t>Pr</a:t>
                      </a:r>
                      <a:r>
                        <a:rPr lang="en-US" sz="1000" b="1" u="none" strike="noStrike" dirty="0">
                          <a:effectLst/>
                        </a:rPr>
                        <a:t>(&gt;|t|)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xmlns="" val="1329674258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(Intercept)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6.90E-01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9.33E-02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2.46E-13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xmlns="" val="4240691640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-4.82E-03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1.14E-03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-4.223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2.56E-05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xmlns="" val="1732450860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Travel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8.17E-02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1.60E-02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5.094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3.96E-07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xmlns="" val="3678558747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DailyRate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-3.26E-05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2.13E-05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-1.534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0.125267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xmlns="" val="2004686189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Department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7.64E-02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2.38E-02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3.214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0.001339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xmlns="" val="279164385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DisFromHome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3.47E-03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1.05E-03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3.293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0.001016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xmlns="" val="487630636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EnvSatis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-3.94E-02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7.81E-03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-5.043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5.16E-07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xmlns="" val="3565446120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Gender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3.85E-02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1.75E-02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2.201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0.027864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xmlns="" val="352114911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JobInvolve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-6.14E-02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1.20E-02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-5.102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3.81E-07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xmlns="" val="386690825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JobLevel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-4.12E-02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1.03E-02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-3.989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6.98E-05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xmlns="" val="1000163892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JobRole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-7.91E-03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5.11E-03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0.121469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xmlns="" val="3113454548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JobSatis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-3.85E-02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7.75E-03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-4.958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7.95E-07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xmlns="" val="3103038098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MaritalStat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-5.28E-02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1.58E-02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-3.344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0.000847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xmlns="" val="1068511064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NumCoWork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1.58E-02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3.72E-03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2.38E-05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xmlns="" val="347837285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OverTime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2.08E-01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1.91E-02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10.847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    &lt; 2e-16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xmlns="" val="1551749157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RelateSatis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-2.14E-02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7.92E-03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-2.704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0.006929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xmlns="" val="1221700048"/>
                  </a:ext>
                </a:extLst>
              </a:tr>
              <a:tr h="125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StockOption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-2.43E-02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1.34E-02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-1.813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   0.069978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xmlns="" val="992461386"/>
                  </a:ext>
                </a:extLst>
              </a:tr>
              <a:tr h="11757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TrainTime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-1.21E-02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6.66E-03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-1.816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   0.069580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xmlns="" val="2240546293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WorkLifeBal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-2.70E-02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1.21E-02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-2.224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0.026299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xmlns="" val="1881982183"/>
                  </a:ext>
                </a:extLst>
              </a:tr>
              <a:tr h="907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YearsAtCo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4.71E-03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2.83E-03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1.661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    0.096899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xmlns="" val="3506898974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DuraCurRole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-1.03E-02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3.87E-03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-2.654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0.008035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xmlns="" val="503462108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LastPromote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1.14E-02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3.41E-03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3.337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0.000869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xmlns="" val="3289877154"/>
                  </a:ext>
                </a:extLst>
              </a:tr>
              <a:tr h="171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CurManage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-1.06E-02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3.96E-03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-2.686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0.00732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62" marR="8562" marT="8562" marB="0" anchor="b"/>
                </a:tc>
                <a:extLst>
                  <a:ext uri="{0D108BD9-81ED-4DB2-BD59-A6C34878D82A}">
                    <a16:rowId xmlns:a16="http://schemas.microsoft.com/office/drawing/2014/main" xmlns="" val="1837071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8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1FDADF91-0F72-4800-96BE-94BA90290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6315" y="1338348"/>
            <a:ext cx="6445925" cy="25267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42F14DA-96A7-49B4-BA6F-4D49AEFD60D5}"/>
              </a:ext>
            </a:extLst>
          </p:cNvPr>
          <p:cNvSpPr txBox="1"/>
          <p:nvPr/>
        </p:nvSpPr>
        <p:spPr>
          <a:xfrm>
            <a:off x="866274" y="224590"/>
            <a:ext cx="78044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/>
              <a:t>How Do We Mitigate Turnover Cost?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369C0BA-886B-41DF-BE53-C32D963020EA}"/>
              </a:ext>
            </a:extLst>
          </p:cNvPr>
          <p:cNvSpPr txBox="1"/>
          <p:nvPr/>
        </p:nvSpPr>
        <p:spPr>
          <a:xfrm>
            <a:off x="344906" y="4195011"/>
            <a:ext cx="863867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CAP study reports average costs of employee replacement: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- 16.1% of annual salary for entry-level positions (&lt;$30,000)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- 19.7% of annual salary for mid-level positions ($30,000 - $50,000)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- 20.4% of annual salary for mid to high level positions ($50,000 - $75,000)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- Up to 213% of annual salary for highly paid senior or executive levels (&gt;$100,000)</a:t>
            </a: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Based on these averages, turnover cost the company over $8,261,704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- Data reported attrition in 77 entry-level, 62 mid-level, 60 mid to high level, and 38 executive level positions</a:t>
            </a:r>
          </a:p>
        </p:txBody>
      </p:sp>
    </p:spTree>
    <p:extLst>
      <p:ext uri="{BB962C8B-B14F-4D97-AF65-F5344CB8AC3E}">
        <p14:creationId xmlns:p14="http://schemas.microsoft.com/office/powerpoint/2010/main" val="31762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0810" y="1231155"/>
            <a:ext cx="8458997" cy="541785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From our data:</a:t>
            </a:r>
            <a:endParaRPr lang="en-US" dirty="0"/>
          </a:p>
          <a:p>
            <a:pPr lvl="1"/>
            <a:r>
              <a:rPr lang="en-US" sz="2400" dirty="0">
                <a:cs typeface="Calibri"/>
              </a:rPr>
              <a:t>32.32% of turnover occurs when employees are working &lt; 1 year with current manager</a:t>
            </a:r>
          </a:p>
          <a:p>
            <a:pPr lvl="1"/>
            <a:r>
              <a:rPr lang="en-US" sz="2400" dirty="0">
                <a:cs typeface="Calibri"/>
              </a:rPr>
              <a:t>96% of managers in the company are trained at least twice a year</a:t>
            </a:r>
            <a:endParaRPr lang="en-US" sz="2400" dirty="0"/>
          </a:p>
          <a:p>
            <a:pPr lvl="2"/>
            <a:r>
              <a:rPr lang="en-US" sz="2000" dirty="0">
                <a:solidFill>
                  <a:schemeClr val="tx1"/>
                </a:solidFill>
                <a:cs typeface="Calibri"/>
              </a:rPr>
              <a:t>20.91% of employees with a new manager after working for the company for 1 year undergo attrition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  <a:cs typeface="Calibri"/>
              </a:rPr>
              <a:t>83.47% of employees are in the lower half of stock option benefits</a:t>
            </a:r>
          </a:p>
          <a:p>
            <a:pPr lvl="2"/>
            <a:endParaRPr lang="en-US" sz="2000" dirty="0"/>
          </a:p>
          <a:p>
            <a:r>
              <a:rPr lang="en-US" dirty="0"/>
              <a:t>Improve competitive advantage</a:t>
            </a:r>
            <a:endParaRPr lang="en-US" dirty="0">
              <a:cs typeface="Calibri"/>
            </a:endParaRPr>
          </a:p>
          <a:p>
            <a:pPr lvl="1"/>
            <a:r>
              <a:rPr lang="en-US" sz="2600" dirty="0"/>
              <a:t>Limit voluntary turnover of high-performing Individuals</a:t>
            </a:r>
            <a:endParaRPr lang="en-US" sz="2100" dirty="0">
              <a:cs typeface="Calibri"/>
            </a:endParaRPr>
          </a:p>
          <a:p>
            <a:pPr lvl="2"/>
            <a:r>
              <a:rPr lang="en-US" sz="2300" dirty="0">
                <a:solidFill>
                  <a:schemeClr val="tx1"/>
                </a:solidFill>
                <a:cs typeface="Calibri"/>
              </a:rPr>
              <a:t>401k match, health insurance, paid time off</a:t>
            </a:r>
          </a:p>
          <a:p>
            <a:pPr lvl="1"/>
            <a:r>
              <a:rPr lang="en-US" sz="2600" dirty="0">
                <a:cs typeface="Calibri"/>
              </a:rPr>
              <a:t>Align hiring practices with company culture and vision</a:t>
            </a:r>
          </a:p>
          <a:p>
            <a:pPr lvl="1"/>
            <a:r>
              <a:rPr lang="en-US" sz="2600" dirty="0">
                <a:cs typeface="Calibri"/>
              </a:rPr>
              <a:t>Set up </a:t>
            </a:r>
            <a:r>
              <a:rPr lang="en-US" sz="2600">
                <a:cs typeface="Calibri"/>
              </a:rPr>
              <a:t>new employeesd </a:t>
            </a:r>
            <a:r>
              <a:rPr lang="en-US" sz="2600" dirty="0">
                <a:cs typeface="Calibri"/>
              </a:rPr>
              <a:t>to succeed through onboarding processes</a:t>
            </a:r>
          </a:p>
          <a:p>
            <a:pPr lvl="1"/>
            <a:r>
              <a:rPr lang="en-US" sz="2600" dirty="0">
                <a:cs typeface="Calibri"/>
              </a:rPr>
              <a:t>Equip managers with skills to successfully lead their teams</a:t>
            </a:r>
          </a:p>
          <a:p>
            <a:pPr lvl="2"/>
            <a:endParaRPr lang="en-US" sz="2300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643C26-B664-4441-8FFA-6E923C378C68}"/>
              </a:ext>
            </a:extLst>
          </p:cNvPr>
          <p:cNvSpPr txBox="1"/>
          <p:nvPr/>
        </p:nvSpPr>
        <p:spPr>
          <a:xfrm>
            <a:off x="770021" y="296779"/>
            <a:ext cx="793282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78231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xmlns="" id="{8D16B65E-B7B9-4B27-97C4-85C52748C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10" y="1351428"/>
            <a:ext cx="8470231" cy="492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4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22195"/>
            <a:ext cx="8229600" cy="91623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rial Rounded MT Bold"/>
                <a:cs typeface="Arial Rounded MT Bold"/>
              </a:rPr>
              <a:t>Data Source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56" y="1291130"/>
            <a:ext cx="9000444" cy="412303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 err="1"/>
              <a:t>DDSAnalytics</a:t>
            </a:r>
            <a:r>
              <a:rPr lang="en-US" dirty="0"/>
              <a:t> provided employee records for 1470 current/previous employees with 35 identifying features </a:t>
            </a:r>
            <a:r>
              <a:rPr lang="en-US" baseline="30000" dirty="0" err="1"/>
              <a:t>Ϯ</a:t>
            </a:r>
            <a:endParaRPr lang="en-US" dirty="0"/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dirty="0"/>
              <a:t>16% overall attrition rate</a:t>
            </a:r>
          </a:p>
          <a:p>
            <a:pPr marL="1257300" lvl="2" indent="-342900">
              <a:lnSpc>
                <a:spcPct val="120000"/>
              </a:lnSpc>
              <a:buFontTx/>
              <a:buChar char="-"/>
            </a:pPr>
            <a:r>
              <a:rPr lang="en-US" dirty="0"/>
              <a:t>17% Male vs. 15% Female attrition</a:t>
            </a:r>
          </a:p>
          <a:p>
            <a:pPr marL="1257300" lvl="2" indent="-342900">
              <a:lnSpc>
                <a:spcPct val="120000"/>
              </a:lnSpc>
              <a:buFontTx/>
              <a:buChar char="-"/>
            </a:pPr>
            <a:r>
              <a:rPr lang="en-US" dirty="0"/>
              <a:t>Jobs with highest turnover: </a:t>
            </a:r>
            <a:br>
              <a:rPr lang="en-US" dirty="0"/>
            </a:br>
            <a:r>
              <a:rPr lang="en-US" dirty="0"/>
              <a:t>Sales Representative(40%), </a:t>
            </a:r>
            <a:r>
              <a:rPr lang="en-US" dirty="0" err="1"/>
              <a:t>LabTechs</a:t>
            </a:r>
            <a:r>
              <a:rPr lang="en-US" dirty="0"/>
              <a:t> (24%), and Human Resources (23%)</a:t>
            </a:r>
          </a:p>
          <a:p>
            <a:pPr marL="1257300" lvl="2" indent="-342900">
              <a:lnSpc>
                <a:spcPct val="120000"/>
              </a:lnSpc>
              <a:buFontTx/>
              <a:buChar char="-"/>
            </a:pPr>
            <a:r>
              <a:rPr lang="en-US" dirty="0"/>
              <a:t>Highest attrition is 18-20 </a:t>
            </a:r>
            <a:r>
              <a:rPr lang="en-US" dirty="0" err="1"/>
              <a:t>yr</a:t>
            </a:r>
            <a:r>
              <a:rPr lang="en-US" dirty="0"/>
              <a:t>-old (57%) and 21-30 </a:t>
            </a:r>
            <a:r>
              <a:rPr lang="en-US" dirty="0" err="1"/>
              <a:t>yr</a:t>
            </a:r>
            <a:r>
              <a:rPr lang="en-US" dirty="0"/>
              <a:t> old (26%)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en-US" dirty="0"/>
              <a:t>Nine job categories that fall within three departments</a:t>
            </a:r>
          </a:p>
          <a:p>
            <a:r>
              <a:rPr lang="en-US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50587" y="6568481"/>
            <a:ext cx="14025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aseline="30000" dirty="0"/>
              <a:t>Ϯ</a:t>
            </a:r>
            <a:r>
              <a:rPr lang="en-US" sz="1200" dirty="0"/>
              <a:t>2019 </a:t>
            </a:r>
            <a:r>
              <a:rPr lang="en-US" sz="1200" dirty="0" err="1"/>
              <a:t>DDSAnalytics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359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55" y="1596540"/>
            <a:ext cx="4428445" cy="4211818"/>
          </a:xfrm>
        </p:spPr>
        <p:txBody>
          <a:bodyPr>
            <a:normAutofit/>
          </a:bodyPr>
          <a:lstStyle/>
          <a:p>
            <a:r>
              <a:rPr lang="en-US" sz="2400" dirty="0"/>
              <a:t>Top reasons for attrition – industry (12-15%)</a:t>
            </a:r>
            <a:r>
              <a:rPr lang="en-US" sz="1600" baseline="30000" dirty="0"/>
              <a:t>Ϯ</a:t>
            </a:r>
          </a:p>
          <a:p>
            <a:pPr lvl="1"/>
            <a:r>
              <a:rPr lang="en-US" sz="2400" dirty="0"/>
              <a:t>Leadership (up to 75%)</a:t>
            </a:r>
            <a:r>
              <a:rPr lang="en-US" sz="2400" baseline="30000" dirty="0"/>
              <a:t> </a:t>
            </a:r>
            <a:r>
              <a:rPr lang="en-US" sz="2000" baseline="30000" dirty="0"/>
              <a:t>*</a:t>
            </a:r>
            <a:endParaRPr lang="en-US" sz="2000" dirty="0"/>
          </a:p>
          <a:p>
            <a:pPr lvl="1"/>
            <a:r>
              <a:rPr lang="en-US" sz="2400" dirty="0"/>
              <a:t>Overwork (82%)</a:t>
            </a:r>
            <a:r>
              <a:rPr lang="en-US" sz="2400" baseline="30000" dirty="0"/>
              <a:t> </a:t>
            </a:r>
            <a:r>
              <a:rPr lang="en-US" sz="2000" baseline="30000" dirty="0"/>
              <a:t>*</a:t>
            </a:r>
            <a:endParaRPr lang="en-US" sz="2000" dirty="0"/>
          </a:p>
          <a:p>
            <a:pPr lvl="1"/>
            <a:r>
              <a:rPr lang="en-US" sz="2400" dirty="0"/>
              <a:t>Lack of recognition (59%)</a:t>
            </a:r>
            <a:r>
              <a:rPr lang="en-US" sz="2400" baseline="30000" dirty="0"/>
              <a:t> </a:t>
            </a:r>
            <a:r>
              <a:rPr lang="en-US" sz="2000" baseline="30000" dirty="0"/>
              <a:t>*</a:t>
            </a:r>
            <a:endParaRPr lang="en-US" sz="2000" dirty="0"/>
          </a:p>
          <a:p>
            <a:pPr lvl="1"/>
            <a:r>
              <a:rPr lang="en-US" sz="2400" dirty="0"/>
              <a:t>Work/Life balance (37%)</a:t>
            </a:r>
            <a:r>
              <a:rPr lang="en-US" sz="2400" baseline="30000" dirty="0"/>
              <a:t> </a:t>
            </a:r>
            <a:r>
              <a:rPr lang="en-US" sz="2000" baseline="30000" dirty="0"/>
              <a:t>*</a:t>
            </a:r>
            <a:endParaRPr lang="en-US" sz="2000" dirty="0"/>
          </a:p>
          <a:p>
            <a:pPr lvl="1"/>
            <a:r>
              <a:rPr lang="en-US" sz="2400" dirty="0"/>
              <a:t>Lack of development (32%)</a:t>
            </a:r>
            <a:r>
              <a:rPr lang="en-US" sz="2000" baseline="30000" dirty="0"/>
              <a:t> </a:t>
            </a:r>
            <a:r>
              <a:rPr lang="en-US" sz="1800" baseline="30000" dirty="0"/>
              <a:t>*</a:t>
            </a:r>
            <a:endParaRPr lang="en-US" sz="1800" dirty="0"/>
          </a:p>
          <a:p>
            <a:pPr lvl="1"/>
            <a:r>
              <a:rPr lang="en-US" sz="2400" dirty="0"/>
              <a:t>Lack of salary/promotion opportunities (20%)</a:t>
            </a:r>
            <a:r>
              <a:rPr lang="en-US" sz="2000" baseline="30000" dirty="0"/>
              <a:t>*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104735" y="1596540"/>
            <a:ext cx="5039265" cy="3817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Top reasons for attrition – </a:t>
            </a:r>
            <a:r>
              <a:rPr lang="en-US" dirty="0" err="1"/>
              <a:t>DDSAnalytics</a:t>
            </a:r>
            <a:endParaRPr lang="en-US" dirty="0"/>
          </a:p>
          <a:p>
            <a:pPr lvl="1"/>
            <a:r>
              <a:rPr lang="en-US" dirty="0"/>
              <a:t>Monthly Income</a:t>
            </a:r>
          </a:p>
          <a:p>
            <a:pPr lvl="1"/>
            <a:r>
              <a:rPr lang="en-US" dirty="0"/>
              <a:t>Overtime</a:t>
            </a:r>
          </a:p>
          <a:p>
            <a:pPr lvl="1"/>
            <a:r>
              <a:rPr lang="en-US" dirty="0"/>
              <a:t>Environment/Job satisfaction</a:t>
            </a:r>
          </a:p>
          <a:p>
            <a:pPr lvl="1"/>
            <a:r>
              <a:rPr lang="en-US" dirty="0"/>
              <a:t>Frequent travel for business</a:t>
            </a:r>
          </a:p>
          <a:p>
            <a:pPr lvl="1"/>
            <a:r>
              <a:rPr lang="en-US" dirty="0"/>
              <a:t>Commute distance</a:t>
            </a:r>
          </a:p>
          <a:p>
            <a:pPr lvl="1"/>
            <a:r>
              <a:rPr lang="en-US" dirty="0"/>
              <a:t>Job hopping</a:t>
            </a:r>
          </a:p>
          <a:p>
            <a:pPr lvl="1"/>
            <a:r>
              <a:rPr lang="en-US" dirty="0"/>
              <a:t>Marital status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-9150" y="222195"/>
            <a:ext cx="8229600" cy="916230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rial Rounded MT Bold"/>
                <a:cs typeface="Arial Rounded MT Bold"/>
              </a:rPr>
              <a:t>Comparisons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99902" y="6562562"/>
            <a:ext cx="10400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aseline="30000" dirty="0"/>
              <a:t>*</a:t>
            </a:r>
            <a:r>
              <a:rPr lang="en-US" sz="1200" dirty="0"/>
              <a:t>2018 Mercer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76205" y="6285563"/>
            <a:ext cx="96372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aseline="30000" dirty="0"/>
              <a:t>Ϯ</a:t>
            </a:r>
            <a:r>
              <a:rPr lang="en-US" sz="1200" dirty="0"/>
              <a:t>2017 SHRM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39" y="6436054"/>
            <a:ext cx="566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18-25 </a:t>
            </a:r>
            <a:r>
              <a:rPr lang="en-US" dirty="0" err="1"/>
              <a:t>yr</a:t>
            </a:r>
            <a:r>
              <a:rPr lang="en-US" dirty="0"/>
              <a:t>-old age group most likely to leave their job (46%)</a:t>
            </a:r>
          </a:p>
        </p:txBody>
      </p:sp>
    </p:spTree>
    <p:extLst>
      <p:ext uri="{BB962C8B-B14F-4D97-AF65-F5344CB8AC3E}">
        <p14:creationId xmlns:p14="http://schemas.microsoft.com/office/powerpoint/2010/main" val="50513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xmlns="" id="{19436EB7-EF2B-4C72-84A6-87E60CC3D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720" y="1138425"/>
            <a:ext cx="5359746" cy="29611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A4D58E-77C7-4954-9FE1-FEFB02FD25EF}"/>
              </a:ext>
            </a:extLst>
          </p:cNvPr>
          <p:cNvSpPr txBox="1"/>
          <p:nvPr/>
        </p:nvSpPr>
        <p:spPr>
          <a:xfrm>
            <a:off x="256675" y="240632"/>
            <a:ext cx="883117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/>
              <a:t>Reduce Attrition Within Our Own Ranks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13CDDF-02C2-4ACC-8EE9-698E455696C0}"/>
              </a:ext>
            </a:extLst>
          </p:cNvPr>
          <p:cNvSpPr txBox="1"/>
          <p:nvPr/>
        </p:nvSpPr>
        <p:spPr>
          <a:xfrm>
            <a:off x="405064" y="4144625"/>
            <a:ext cx="8534400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Collect Frequent Feedback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solidFill>
                  <a:srgbClr val="FF0000"/>
                </a:solidFill>
                <a:cs typeface="Calibri"/>
              </a:rPr>
              <a:t>50% of Sales Reps, 32% of Lab Techs, and 63% of HR are being underpaid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Opportunity for Growth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solidFill>
                  <a:srgbClr val="00B050"/>
                </a:solidFill>
                <a:cs typeface="Calibri"/>
              </a:rPr>
              <a:t>Majority of Employees receive promotions within 1 year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Skill Development &amp; Training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solidFill>
                  <a:srgbClr val="00B050"/>
                </a:solidFill>
                <a:cs typeface="Calibri"/>
              </a:rPr>
              <a:t>Majority of Employees have 2-3 trainings a year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Recognize Exemplary Employees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solidFill>
                  <a:srgbClr val="FF0000"/>
                </a:solidFill>
                <a:cs typeface="Calibri"/>
              </a:rPr>
              <a:t>All employees are rated either excellent or outstanding in performance</a:t>
            </a:r>
            <a:endParaRPr lang="en-US" sz="1600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Company Brand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dirty="0">
                <a:solidFill>
                  <a:srgbClr val="FF0000"/>
                </a:solidFill>
                <a:cs typeface="Calibri"/>
              </a:rPr>
              <a:t>38.71% low-medium job satisfaction (19.66% low &amp; 19.05% medium)</a:t>
            </a:r>
          </a:p>
        </p:txBody>
      </p:sp>
    </p:spTree>
    <p:extLst>
      <p:ext uri="{BB962C8B-B14F-4D97-AF65-F5344CB8AC3E}">
        <p14:creationId xmlns:p14="http://schemas.microsoft.com/office/powerpoint/2010/main" val="64811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970885"/>
            <a:ext cx="8229600" cy="91623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atin typeface="Arial Rounded MT Bold"/>
                <a:cs typeface="Arial Rounded MT Bold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91359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1699</Words>
  <Application>Microsoft Macintosh PowerPoint</Application>
  <PresentationFormat>On-screen Show (4:3)</PresentationFormat>
  <Paragraphs>334</Paragraphs>
  <Slides>23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DDSAnalitics Talent Management for a Changing World</vt:lpstr>
      <vt:lpstr>Business Objectives</vt:lpstr>
      <vt:lpstr>PowerPoint Presentation</vt:lpstr>
      <vt:lpstr>PowerPoint Presentation</vt:lpstr>
      <vt:lpstr>PowerPoint Presentation</vt:lpstr>
      <vt:lpstr>Data Source</vt:lpstr>
      <vt:lpstr>Comparisons</vt:lpstr>
      <vt:lpstr>PowerPoint Presentation</vt:lpstr>
      <vt:lpstr>Methodology</vt:lpstr>
      <vt:lpstr>Methodology</vt:lpstr>
      <vt:lpstr>Evaluation/Results</vt:lpstr>
      <vt:lpstr>Comparative Analysis Attrition Percentages</vt:lpstr>
      <vt:lpstr>Comparative Analysis Attrition Percentages</vt:lpstr>
      <vt:lpstr>Comparative Analysis Attrition Percentages</vt:lpstr>
      <vt:lpstr>Comparative Analysis Attrition Percentages</vt:lpstr>
      <vt:lpstr>Comparative Analysis Correlation and Relationships</vt:lpstr>
      <vt:lpstr>Comparative Analysis   Variable Importance</vt:lpstr>
      <vt:lpstr>Comparative Analysis Attrition Decision Tree</vt:lpstr>
      <vt:lpstr>Employee Prediction Analysis</vt:lpstr>
      <vt:lpstr>Summary</vt:lpstr>
      <vt:lpstr>Conclusion</vt:lpstr>
      <vt:lpstr>APPENDIX</vt:lpstr>
      <vt:lpstr>Comparative Analysis Multiple Linear Regression via Stepwise Variable Selection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Tom Gianelle</cp:lastModifiedBy>
  <cp:revision>66</cp:revision>
  <dcterms:created xsi:type="dcterms:W3CDTF">2013-08-21T19:17:07Z</dcterms:created>
  <dcterms:modified xsi:type="dcterms:W3CDTF">2019-04-16T23:51:33Z</dcterms:modified>
</cp:coreProperties>
</file>