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8" r:id="rId3"/>
    <p:sldId id="257" r:id="rId4"/>
    <p:sldId id="263" r:id="rId5"/>
    <p:sldId id="264" r:id="rId6"/>
    <p:sldId id="265" r:id="rId7"/>
    <p:sldId id="261" r:id="rId8"/>
    <p:sldId id="260" r:id="rId9"/>
    <p:sldId id="262" r:id="rId10"/>
    <p:sldId id="259"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B254"/>
    <a:srgbClr val="E39A39"/>
    <a:srgbClr val="BF7E37"/>
    <a:srgbClr val="1D3A00"/>
    <a:srgbClr val="FE9202"/>
    <a:srgbClr val="6C1A00"/>
    <a:srgbClr val="D47A02"/>
    <a:srgbClr val="007033"/>
    <a:srgbClr val="E7FF01"/>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27" d="100"/>
          <a:sy n="127" d="100"/>
        </p:scale>
        <p:origin x="178"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671066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1502815"/>
            <a:ext cx="7940660" cy="1527049"/>
          </a:xfrm>
          <a:noFill/>
          <a:effectLst>
            <a:outerShdw blurRad="50800" dist="38100" dir="2700000" algn="tl" rotWithShape="0">
              <a:prstClr val="black">
                <a:alpha val="40000"/>
              </a:prstClr>
            </a:outerShdw>
          </a:effectLst>
        </p:spPr>
        <p:txBody>
          <a:bodyPr>
            <a:normAutofit/>
          </a:bodyPr>
          <a:lstStyle>
            <a:lvl1pPr algn="r">
              <a:defRPr sz="3600">
                <a:solidFill>
                  <a:srgbClr val="E6B254"/>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5" y="3182570"/>
            <a:ext cx="7940660"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916230"/>
          </a:xfrm>
        </p:spPr>
        <p:txBody>
          <a:bodyPr>
            <a:normAutofit/>
          </a:bodyPr>
          <a:lstStyle>
            <a:lvl1pPr algn="r">
              <a:defRPr sz="3600" baseline="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413610" cy="916229"/>
          </a:xfrm>
          <a:noFill/>
        </p:spPr>
        <p:txBody>
          <a:bodyPr>
            <a:normAutofit/>
          </a:bodyPr>
          <a:lstStyle>
            <a:lvl1pPr algn="l">
              <a:defRPr sz="360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916230"/>
          </a:xfrm>
        </p:spPr>
        <p:txBody>
          <a:bodyPr>
            <a:normAutofit/>
          </a:bodyPr>
          <a:lstStyle>
            <a:lvl1pPr algn="r">
              <a:defRPr sz="3600" baseline="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2" y="150281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2" y="197521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6/6/2022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7731" y="1385621"/>
            <a:ext cx="4877410" cy="1527049"/>
          </a:xfrm>
        </p:spPr>
        <p:txBody>
          <a:bodyPr>
            <a:normAutofit fontScale="90000"/>
          </a:bodyPr>
          <a:lstStyle/>
          <a:p>
            <a:pPr algn="ctr"/>
            <a:r>
              <a:rPr lang="vi-VN" b="1" dirty="0"/>
              <a:t>CẢI THIỆN HỆ THỐNG ĐẶT LỊCH HẸN TẠI NGÂN HÀNG </a:t>
            </a:r>
            <a:endParaRPr lang="en-US" b="1" dirty="0"/>
          </a:p>
        </p:txBody>
      </p:sp>
      <p:sp>
        <p:nvSpPr>
          <p:cNvPr id="4" name="TextBox 3">
            <a:extLst>
              <a:ext uri="{FF2B5EF4-FFF2-40B4-BE49-F238E27FC236}">
                <a16:creationId xmlns:a16="http://schemas.microsoft.com/office/drawing/2014/main" id="{FFAD1BC9-39A6-8A39-5260-36E217ACF5D7}"/>
              </a:ext>
            </a:extLst>
          </p:cNvPr>
          <p:cNvSpPr txBox="1"/>
          <p:nvPr/>
        </p:nvSpPr>
        <p:spPr>
          <a:xfrm>
            <a:off x="3350360" y="75203"/>
            <a:ext cx="5344675" cy="646331"/>
          </a:xfrm>
          <a:prstGeom prst="rect">
            <a:avLst/>
          </a:prstGeom>
          <a:noFill/>
        </p:spPr>
        <p:txBody>
          <a:bodyPr wrap="square" rtlCol="0">
            <a:spAutoFit/>
          </a:bodyPr>
          <a:lstStyle/>
          <a:p>
            <a:pPr algn="ctr"/>
            <a:r>
              <a:rPr lang="vi-VN" b="1" dirty="0">
                <a:solidFill>
                  <a:schemeClr val="bg1"/>
                </a:solidFill>
                <a:latin typeface="+mj-lt"/>
              </a:rPr>
              <a:t>Đại Học Công Nghệ Thông Tin</a:t>
            </a:r>
          </a:p>
          <a:p>
            <a:pPr algn="ctr"/>
            <a:r>
              <a:rPr lang="vi-VN" b="1" dirty="0">
                <a:solidFill>
                  <a:schemeClr val="bg1"/>
                </a:solidFill>
                <a:latin typeface="+mj-lt"/>
              </a:rPr>
              <a:t>Đại học Quốc Gia Thành Phố Hồ Chí Minh</a:t>
            </a:r>
            <a:endParaRPr lang="en-US" b="1" dirty="0">
              <a:solidFill>
                <a:schemeClr val="bg1"/>
              </a:solidFill>
              <a:latin typeface="+mj-lt"/>
            </a:endParaRPr>
          </a:p>
        </p:txBody>
      </p:sp>
      <p:sp>
        <p:nvSpPr>
          <p:cNvPr id="6" name="TextBox 5">
            <a:extLst>
              <a:ext uri="{FF2B5EF4-FFF2-40B4-BE49-F238E27FC236}">
                <a16:creationId xmlns:a16="http://schemas.microsoft.com/office/drawing/2014/main" id="{8F55FBC5-3469-1AC2-BBE9-FF3353C41B18}"/>
              </a:ext>
            </a:extLst>
          </p:cNvPr>
          <p:cNvSpPr txBox="1"/>
          <p:nvPr/>
        </p:nvSpPr>
        <p:spPr>
          <a:xfrm>
            <a:off x="4503511" y="3848633"/>
            <a:ext cx="4733854" cy="1200329"/>
          </a:xfrm>
          <a:prstGeom prst="rect">
            <a:avLst/>
          </a:prstGeom>
          <a:noFill/>
        </p:spPr>
        <p:txBody>
          <a:bodyPr wrap="square" rtlCol="0">
            <a:spAutoFit/>
          </a:bodyPr>
          <a:lstStyle/>
          <a:p>
            <a:r>
              <a:rPr lang="vi-VN" b="1" dirty="0">
                <a:solidFill>
                  <a:schemeClr val="bg1">
                    <a:lumMod val="95000"/>
                  </a:schemeClr>
                </a:solidFill>
                <a:latin typeface="+mj-lt"/>
              </a:rPr>
              <a:t>Thành viên thực hiện:</a:t>
            </a:r>
            <a:endParaRPr lang="en-US" b="1" dirty="0">
              <a:solidFill>
                <a:schemeClr val="bg1">
                  <a:lumMod val="95000"/>
                </a:schemeClr>
              </a:solidFill>
              <a:latin typeface="+mj-lt"/>
            </a:endParaRPr>
          </a:p>
          <a:p>
            <a:r>
              <a:rPr lang="vi-VN" b="1" dirty="0">
                <a:solidFill>
                  <a:schemeClr val="bg1">
                    <a:lumMod val="95000"/>
                  </a:schemeClr>
                </a:solidFill>
                <a:latin typeface="+mj-lt"/>
              </a:rPr>
              <a:t>Nguyễn Huỳnh Thiện Nhân    20521697</a:t>
            </a:r>
          </a:p>
          <a:p>
            <a:r>
              <a:rPr lang="vi-VN" b="1" dirty="0">
                <a:solidFill>
                  <a:schemeClr val="bg1">
                    <a:lumMod val="95000"/>
                  </a:schemeClr>
                </a:solidFill>
                <a:latin typeface="+mj-lt"/>
              </a:rPr>
              <a:t>Nguyễn Tấn Phát                     20521736</a:t>
            </a:r>
          </a:p>
          <a:p>
            <a:r>
              <a:rPr lang="vi-VN" b="1" dirty="0">
                <a:solidFill>
                  <a:schemeClr val="bg1">
                    <a:lumMod val="95000"/>
                  </a:schemeClr>
                </a:solidFill>
                <a:latin typeface="+mj-lt"/>
              </a:rPr>
              <a:t>Nguyễn Anh Nguyên                </a:t>
            </a:r>
            <a:r>
              <a:rPr lang="vi-VN" b="1" dirty="0">
                <a:solidFill>
                  <a:schemeClr val="bg1"/>
                </a:solidFill>
                <a:latin typeface="+mj-lt"/>
              </a:rPr>
              <a:t>20521674</a:t>
            </a:r>
            <a:endParaRPr lang="en-US" b="1" dirty="0">
              <a:solidFill>
                <a:schemeClr val="bg1"/>
              </a:solidFill>
              <a:latin typeface="+mj-lt"/>
            </a:endParaRPr>
          </a:p>
        </p:txBody>
      </p:sp>
      <p:pic>
        <p:nvPicPr>
          <p:cNvPr id="1026" name="Picture 2">
            <a:extLst>
              <a:ext uri="{FF2B5EF4-FFF2-40B4-BE49-F238E27FC236}">
                <a16:creationId xmlns:a16="http://schemas.microsoft.com/office/drawing/2014/main" id="{5F5E6254-21D1-D31A-657B-4BEDEEF3F2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7632" y="55600"/>
            <a:ext cx="896367"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2538869"/>
            <a:ext cx="6871724" cy="916229"/>
          </a:xfrm>
        </p:spPr>
        <p:txBody>
          <a:bodyPr>
            <a:normAutofit fontScale="90000"/>
          </a:bodyPr>
          <a:lstStyle/>
          <a:p>
            <a:r>
              <a:rPr lang="vi-VN" b="1"/>
              <a:t>Cảm ơn thầy và các bạn đã lắng nghe!</a:t>
            </a:r>
            <a:endParaRPr lang="en-US" b="1" dirty="0"/>
          </a:p>
        </p:txBody>
      </p:sp>
      <p:sp>
        <p:nvSpPr>
          <p:cNvPr id="6" name="Title 3">
            <a:extLst>
              <a:ext uri="{FF2B5EF4-FFF2-40B4-BE49-F238E27FC236}">
                <a16:creationId xmlns:a16="http://schemas.microsoft.com/office/drawing/2014/main" id="{347A4CAE-44F8-DE1B-5E70-404A9CB01B03}"/>
              </a:ext>
            </a:extLst>
          </p:cNvPr>
          <p:cNvSpPr txBox="1">
            <a:spLocks/>
          </p:cNvSpPr>
          <p:nvPr/>
        </p:nvSpPr>
        <p:spPr>
          <a:xfrm>
            <a:off x="4419295" y="1197405"/>
            <a:ext cx="3054100" cy="916229"/>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E6B254"/>
                </a:solidFill>
                <a:effectLst>
                  <a:outerShdw blurRad="50800" dist="38100" dir="2700000" algn="tl" rotWithShape="0">
                    <a:prstClr val="black">
                      <a:alpha val="40000"/>
                    </a:prstClr>
                  </a:outerShdw>
                </a:effectLst>
                <a:latin typeface="+mj-lt"/>
                <a:ea typeface="+mj-ea"/>
                <a:cs typeface="+mj-cs"/>
              </a:defRPr>
            </a:lvl1pPr>
          </a:lstStyle>
          <a:p>
            <a:r>
              <a:rPr lang="vi-VN" b="1" dirty="0"/>
              <a:t>Kết thúc</a:t>
            </a:r>
            <a:endParaRPr lang="en-US" b="1" dirty="0"/>
          </a:p>
        </p:txBody>
      </p:sp>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8475" y="128470"/>
            <a:ext cx="3359509" cy="1068935"/>
          </a:xfrm>
        </p:spPr>
        <p:txBody>
          <a:bodyPr>
            <a:noAutofit/>
          </a:bodyPr>
          <a:lstStyle/>
          <a:p>
            <a:pPr algn="l"/>
            <a:r>
              <a:rPr lang="vi-VN" sz="3000" b="1" dirty="0"/>
              <a:t>LÝ DO PHÁT TRIỂN DỰ ÁN</a:t>
            </a:r>
            <a:endParaRPr lang="en-US" sz="3000" b="1" dirty="0"/>
          </a:p>
        </p:txBody>
      </p:sp>
      <p:sp>
        <p:nvSpPr>
          <p:cNvPr id="17" name="TextBox 16">
            <a:extLst>
              <a:ext uri="{FF2B5EF4-FFF2-40B4-BE49-F238E27FC236}">
                <a16:creationId xmlns:a16="http://schemas.microsoft.com/office/drawing/2014/main" id="{B54750CE-EABD-B803-2112-1B9A5FA88BFB}"/>
              </a:ext>
            </a:extLst>
          </p:cNvPr>
          <p:cNvSpPr txBox="1"/>
          <p:nvPr/>
        </p:nvSpPr>
        <p:spPr>
          <a:xfrm>
            <a:off x="448964" y="1655520"/>
            <a:ext cx="8093365" cy="3354765"/>
          </a:xfrm>
          <a:prstGeom prst="rect">
            <a:avLst/>
          </a:prstGeom>
          <a:noFill/>
        </p:spPr>
        <p:txBody>
          <a:bodyPr wrap="square">
            <a:spAutoFit/>
          </a:bodyPr>
          <a:lstStyle/>
          <a:p>
            <a:pPr rtl="0">
              <a:spcBef>
                <a:spcPts val="1200"/>
              </a:spcBef>
              <a:spcAft>
                <a:spcPts val="1200"/>
              </a:spcAft>
            </a:pPr>
            <a:endParaRPr lang="vi-VN" sz="1800" b="0" i="0" u="none" strike="noStrike" dirty="0">
              <a:solidFill>
                <a:srgbClr val="000000"/>
              </a:solidFill>
              <a:effectLst/>
              <a:latin typeface="Times New Roman" panose="02020603050405020304" pitchFamily="18" charset="0"/>
            </a:endParaRPr>
          </a:p>
          <a:p>
            <a:pPr marL="285750" indent="-285750" algn="just" rtl="0">
              <a:spcBef>
                <a:spcPts val="1200"/>
              </a:spcBef>
              <a:spcAft>
                <a:spcPts val="120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Dự án cải thiện hệ thống đặt lịch hẹn nhằm đáp ứng nhu cầu ngày càng lớn của khách hàng trong thời điểm tình hình dịch bệnh kéo dài và để tiết kiệm thời gian chờ đợi của khách hàng cũng như tăng năng suất làm việc của ngân hàng.</a:t>
            </a:r>
            <a:endParaRPr lang="vi-VN" b="0" dirty="0">
              <a:effectLst/>
            </a:endParaRPr>
          </a:p>
          <a:p>
            <a:pPr marL="285750" indent="-285750" algn="just" rtl="0">
              <a:spcBef>
                <a:spcPts val="1200"/>
              </a:spcBef>
              <a:spcAft>
                <a:spcPts val="120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Giúp cho khách hàng dễ dàng kiểm soát được khung giờ và số thứ tự đến lượt của mình tại các quầy giao dịch thông qua thông báo nhắc nhở trên các thiết bị công nghệ.</a:t>
            </a:r>
            <a:endParaRPr lang="vi-VN" b="0" dirty="0">
              <a:effectLst/>
            </a:endParaRPr>
          </a:p>
          <a:p>
            <a:br>
              <a:rPr lang="vi-VN" dirty="0"/>
            </a:br>
            <a:endParaRPr lang="en-US" dirty="0"/>
          </a:p>
        </p:txBody>
      </p:sp>
      <p:pic>
        <p:nvPicPr>
          <p:cNvPr id="6" name="Picture 2">
            <a:extLst>
              <a:ext uri="{FF2B5EF4-FFF2-40B4-BE49-F238E27FC236}">
                <a16:creationId xmlns:a16="http://schemas.microsoft.com/office/drawing/2014/main" id="{9DF8F450-AB83-70AE-19C5-90D2B76BA0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6100" y="128470"/>
            <a:ext cx="1326474" cy="106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298931"/>
            <a:ext cx="3664920" cy="916230"/>
          </a:xfrm>
        </p:spPr>
        <p:txBody>
          <a:bodyPr/>
          <a:lstStyle/>
          <a:p>
            <a:pPr algn="l"/>
            <a:r>
              <a:rPr lang="vi-VN" b="1" dirty="0"/>
              <a:t>Mục tiêu dự án</a:t>
            </a:r>
            <a:endParaRPr lang="en-US" b="1" dirty="0"/>
          </a:p>
        </p:txBody>
      </p:sp>
      <p:sp>
        <p:nvSpPr>
          <p:cNvPr id="3" name="Content Placeholder 2"/>
          <p:cNvSpPr>
            <a:spLocks noGrp="1"/>
          </p:cNvSpPr>
          <p:nvPr>
            <p:ph idx="1"/>
          </p:nvPr>
        </p:nvSpPr>
        <p:spPr>
          <a:xfrm>
            <a:off x="143555" y="1655520"/>
            <a:ext cx="8856890" cy="3359510"/>
          </a:xfrm>
        </p:spPr>
        <p:txBody>
          <a:bodyPr>
            <a:normAutofit/>
          </a:bodyPr>
          <a:lstStyle/>
          <a:p>
            <a:pPr marL="0" indent="0" algn="just" rtl="0">
              <a:spcBef>
                <a:spcPts val="0"/>
              </a:spcBef>
              <a:spcAft>
                <a:spcPts val="0"/>
              </a:spcAft>
              <a:buNone/>
            </a:pPr>
            <a:r>
              <a:rPr lang="vi-VN" sz="1800" b="0" i="0" u="none" strike="noStrike" dirty="0">
                <a:solidFill>
                  <a:srgbClr val="000000"/>
                </a:solidFill>
                <a:effectLst/>
                <a:latin typeface="+mj-lt"/>
              </a:rPr>
              <a:t>Cải thiện hệ thống đặt lịch hẹn sử dụng dịch vụ tại ngân hàng đáp ứng được những yêu cầu sau:</a:t>
            </a:r>
            <a:endParaRPr lang="vi-VN" b="0" dirty="0">
              <a:effectLst/>
              <a:latin typeface="+mj-lt"/>
            </a:endParaRPr>
          </a:p>
          <a:p>
            <a:pPr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Tiết kiệm thời gian và chi phí của cả 2 bên: khách hàng và nhân viên</a:t>
            </a:r>
          </a:p>
          <a:p>
            <a:pPr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Giao diện dễ nhìn, dễ sử dụng </a:t>
            </a:r>
          </a:p>
          <a:p>
            <a:pPr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Bảo mật đáng tin cậy </a:t>
            </a:r>
          </a:p>
          <a:p>
            <a:pPr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Cập nhật thời gian trống để khách hàng có thể biết và đặt lịch hẹn với ngân hàng thông qua internet hoặc app smartbanking.</a:t>
            </a:r>
          </a:p>
          <a:p>
            <a:pPr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Hiển thị mục đích khách hàng đến ngân hàng để làm gì,quầy nào sẽ phục vụ mục đích đó nhằm </a:t>
            </a:r>
            <a:r>
              <a:rPr lang="vi-VN" sz="1800" dirty="0">
                <a:solidFill>
                  <a:srgbClr val="000000"/>
                </a:solidFill>
                <a:latin typeface="+mj-lt"/>
              </a:rPr>
              <a:t>g</a:t>
            </a:r>
            <a:r>
              <a:rPr lang="vi-VN" sz="1800" b="0" i="0" u="none" strike="noStrike" dirty="0">
                <a:solidFill>
                  <a:srgbClr val="000000"/>
                </a:solidFill>
                <a:effectLst/>
                <a:latin typeface="+mj-lt"/>
              </a:rPr>
              <a:t>iảm bớt các thủ tục trực tiếp cần thiết.</a:t>
            </a:r>
          </a:p>
          <a:p>
            <a:pPr algn="just"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mj-lt"/>
              </a:rPr>
              <a:t>Giảm được tình trạng chờ đợi, đông đúc tại ngân hàng khi có quá nhiều khách hàng đến giao dịch cùng 1 lúc. Đặc biệt là trong tình hình dịch bệnh </a:t>
            </a:r>
            <a:r>
              <a:rPr lang="vi-VN" sz="1800" dirty="0">
                <a:solidFill>
                  <a:srgbClr val="000000"/>
                </a:solidFill>
                <a:latin typeface="+mj-lt"/>
              </a:rPr>
              <a:t>kéo dài</a:t>
            </a:r>
            <a:r>
              <a:rPr lang="vi-VN" sz="1800" b="0" i="0" u="none" strike="noStrike" dirty="0">
                <a:solidFill>
                  <a:srgbClr val="000000"/>
                </a:solidFill>
                <a:effectLst/>
                <a:latin typeface="+mj-lt"/>
              </a:rPr>
              <a:t> như hiện nay.</a:t>
            </a:r>
          </a:p>
          <a:p>
            <a:endParaRPr lang="vi-VN" dirty="0"/>
          </a:p>
          <a:p>
            <a:pPr marL="0" indent="0">
              <a:buNone/>
            </a:pPr>
            <a:endParaRPr lang="en-US" dirty="0"/>
          </a:p>
          <a:p>
            <a:endParaRPr lang="en-US" dirty="0"/>
          </a:p>
        </p:txBody>
      </p:sp>
      <p:pic>
        <p:nvPicPr>
          <p:cNvPr id="4" name="Picture 2">
            <a:extLst>
              <a:ext uri="{FF2B5EF4-FFF2-40B4-BE49-F238E27FC236}">
                <a16:creationId xmlns:a16="http://schemas.microsoft.com/office/drawing/2014/main" id="{C0BCF433-BD56-0F57-6A54-0F1F24304E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9848" y="229957"/>
            <a:ext cx="1326474" cy="106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298931"/>
            <a:ext cx="3664920" cy="916230"/>
          </a:xfrm>
        </p:spPr>
        <p:txBody>
          <a:bodyPr>
            <a:normAutofit fontScale="90000"/>
          </a:bodyPr>
          <a:lstStyle/>
          <a:p>
            <a:pPr algn="l"/>
            <a:r>
              <a:rPr lang="vi-VN" b="1" dirty="0"/>
              <a:t>Công việc theo giai đoạn</a:t>
            </a:r>
            <a:endParaRPr lang="en-US" b="1" dirty="0"/>
          </a:p>
        </p:txBody>
      </p:sp>
      <p:pic>
        <p:nvPicPr>
          <p:cNvPr id="4" name="Picture 2">
            <a:extLst>
              <a:ext uri="{FF2B5EF4-FFF2-40B4-BE49-F238E27FC236}">
                <a16:creationId xmlns:a16="http://schemas.microsoft.com/office/drawing/2014/main" id="{C0BCF433-BD56-0F57-6A54-0F1F24304E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9848" y="229957"/>
            <a:ext cx="1326474" cy="106893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5.jpeg" descr="Graphical user interface, application  Description automatically generated">
            <a:extLst>
              <a:ext uri="{FF2B5EF4-FFF2-40B4-BE49-F238E27FC236}">
                <a16:creationId xmlns:a16="http://schemas.microsoft.com/office/drawing/2014/main" id="{6235075A-4948-5E29-36F1-BB26F42A9521}"/>
              </a:ext>
            </a:extLst>
          </p:cNvPr>
          <p:cNvPicPr>
            <a:picLocks noChangeAspect="1"/>
          </p:cNvPicPr>
          <p:nvPr/>
        </p:nvPicPr>
        <p:blipFill>
          <a:blip r:embed="rId3" cstate="print"/>
          <a:stretch>
            <a:fillRect/>
          </a:stretch>
        </p:blipFill>
        <p:spPr>
          <a:xfrm>
            <a:off x="0" y="1502814"/>
            <a:ext cx="4419295" cy="3640685"/>
          </a:xfrm>
          <a:prstGeom prst="rect">
            <a:avLst/>
          </a:prstGeom>
        </p:spPr>
      </p:pic>
      <p:pic>
        <p:nvPicPr>
          <p:cNvPr id="8" name="image6.jpeg" descr="Graphical user interface, application  Description automatically generated">
            <a:extLst>
              <a:ext uri="{FF2B5EF4-FFF2-40B4-BE49-F238E27FC236}">
                <a16:creationId xmlns:a16="http://schemas.microsoft.com/office/drawing/2014/main" id="{8FFB5469-851A-58E8-F8E3-73ECBA40AA8A}"/>
              </a:ext>
            </a:extLst>
          </p:cNvPr>
          <p:cNvPicPr>
            <a:picLocks noChangeAspect="1"/>
          </p:cNvPicPr>
          <p:nvPr/>
        </p:nvPicPr>
        <p:blipFill>
          <a:blip r:embed="rId4" cstate="print"/>
          <a:stretch>
            <a:fillRect/>
          </a:stretch>
        </p:blipFill>
        <p:spPr>
          <a:xfrm>
            <a:off x="4383635" y="1507008"/>
            <a:ext cx="4760365" cy="3636491"/>
          </a:xfrm>
          <a:prstGeom prst="rect">
            <a:avLst/>
          </a:prstGeom>
        </p:spPr>
      </p:pic>
    </p:spTree>
    <p:extLst>
      <p:ext uri="{BB962C8B-B14F-4D97-AF65-F5344CB8AC3E}">
        <p14:creationId xmlns:p14="http://schemas.microsoft.com/office/powerpoint/2010/main" val="318330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298931"/>
            <a:ext cx="3664920" cy="916230"/>
          </a:xfrm>
        </p:spPr>
        <p:txBody>
          <a:bodyPr>
            <a:normAutofit fontScale="90000"/>
          </a:bodyPr>
          <a:lstStyle/>
          <a:p>
            <a:pPr algn="l"/>
            <a:r>
              <a:rPr lang="vi-VN" b="1" dirty="0"/>
              <a:t>Công việc theo giai đoạn</a:t>
            </a:r>
            <a:endParaRPr lang="en-US" b="1" dirty="0"/>
          </a:p>
        </p:txBody>
      </p:sp>
      <p:pic>
        <p:nvPicPr>
          <p:cNvPr id="4" name="Picture 2">
            <a:extLst>
              <a:ext uri="{FF2B5EF4-FFF2-40B4-BE49-F238E27FC236}">
                <a16:creationId xmlns:a16="http://schemas.microsoft.com/office/drawing/2014/main" id="{C0BCF433-BD56-0F57-6A54-0F1F24304E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9848" y="229957"/>
            <a:ext cx="1326474" cy="106893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7.jpeg" descr="Graphical user interface, application  Description automatically generated">
            <a:extLst>
              <a:ext uri="{FF2B5EF4-FFF2-40B4-BE49-F238E27FC236}">
                <a16:creationId xmlns:a16="http://schemas.microsoft.com/office/drawing/2014/main" id="{971B8C2C-CA9C-C128-628D-621622F3D60A}"/>
              </a:ext>
            </a:extLst>
          </p:cNvPr>
          <p:cNvPicPr>
            <a:picLocks noChangeAspect="1"/>
          </p:cNvPicPr>
          <p:nvPr/>
        </p:nvPicPr>
        <p:blipFill>
          <a:blip r:embed="rId3" cstate="print"/>
          <a:stretch>
            <a:fillRect/>
          </a:stretch>
        </p:blipFill>
        <p:spPr>
          <a:xfrm>
            <a:off x="-9150" y="1530265"/>
            <a:ext cx="4581150" cy="3613234"/>
          </a:xfrm>
          <a:prstGeom prst="rect">
            <a:avLst/>
          </a:prstGeom>
        </p:spPr>
      </p:pic>
      <p:pic>
        <p:nvPicPr>
          <p:cNvPr id="9" name="image8.jpeg" descr="Graphical user interface, application  Description automatically generated">
            <a:extLst>
              <a:ext uri="{FF2B5EF4-FFF2-40B4-BE49-F238E27FC236}">
                <a16:creationId xmlns:a16="http://schemas.microsoft.com/office/drawing/2014/main" id="{B4E7EF1D-2120-4812-B503-174161D024E0}"/>
              </a:ext>
            </a:extLst>
          </p:cNvPr>
          <p:cNvPicPr>
            <a:picLocks noChangeAspect="1"/>
          </p:cNvPicPr>
          <p:nvPr/>
        </p:nvPicPr>
        <p:blipFill>
          <a:blip r:embed="rId4" cstate="print"/>
          <a:stretch>
            <a:fillRect/>
          </a:stretch>
        </p:blipFill>
        <p:spPr>
          <a:xfrm>
            <a:off x="4500680" y="1507009"/>
            <a:ext cx="4717515" cy="3636490"/>
          </a:xfrm>
          <a:prstGeom prst="rect">
            <a:avLst/>
          </a:prstGeom>
        </p:spPr>
      </p:pic>
    </p:spTree>
    <p:extLst>
      <p:ext uri="{BB962C8B-B14F-4D97-AF65-F5344CB8AC3E}">
        <p14:creationId xmlns:p14="http://schemas.microsoft.com/office/powerpoint/2010/main" val="242153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298931"/>
            <a:ext cx="3664920" cy="916230"/>
          </a:xfrm>
        </p:spPr>
        <p:txBody>
          <a:bodyPr>
            <a:normAutofit fontScale="90000"/>
          </a:bodyPr>
          <a:lstStyle/>
          <a:p>
            <a:pPr algn="l"/>
            <a:r>
              <a:rPr lang="vi-VN" b="1" dirty="0"/>
              <a:t>Công việc theo giai đoạn</a:t>
            </a:r>
            <a:endParaRPr lang="en-US" b="1" dirty="0"/>
          </a:p>
        </p:txBody>
      </p:sp>
      <p:pic>
        <p:nvPicPr>
          <p:cNvPr id="4" name="Picture 2">
            <a:extLst>
              <a:ext uri="{FF2B5EF4-FFF2-40B4-BE49-F238E27FC236}">
                <a16:creationId xmlns:a16="http://schemas.microsoft.com/office/drawing/2014/main" id="{C0BCF433-BD56-0F57-6A54-0F1F24304E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9848" y="229957"/>
            <a:ext cx="1326474" cy="106893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9.jpeg" descr="Graphical user interface, application  Description automatically generated">
            <a:extLst>
              <a:ext uri="{FF2B5EF4-FFF2-40B4-BE49-F238E27FC236}">
                <a16:creationId xmlns:a16="http://schemas.microsoft.com/office/drawing/2014/main" id="{99B06786-2B7E-8E9D-6F59-FCD530662A96}"/>
              </a:ext>
            </a:extLst>
          </p:cNvPr>
          <p:cNvPicPr>
            <a:picLocks noChangeAspect="1"/>
          </p:cNvPicPr>
          <p:nvPr/>
        </p:nvPicPr>
        <p:blipFill>
          <a:blip r:embed="rId3" cstate="print"/>
          <a:stretch>
            <a:fillRect/>
          </a:stretch>
        </p:blipFill>
        <p:spPr>
          <a:xfrm>
            <a:off x="1365195" y="1655520"/>
            <a:ext cx="5938520" cy="3337560"/>
          </a:xfrm>
          <a:prstGeom prst="rect">
            <a:avLst/>
          </a:prstGeom>
        </p:spPr>
      </p:pic>
    </p:spTree>
    <p:extLst>
      <p:ext uri="{BB962C8B-B14F-4D97-AF65-F5344CB8AC3E}">
        <p14:creationId xmlns:p14="http://schemas.microsoft.com/office/powerpoint/2010/main" val="333481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61180" y="281175"/>
            <a:ext cx="1832460" cy="916230"/>
          </a:xfrm>
        </p:spPr>
        <p:txBody>
          <a:bodyPr>
            <a:normAutofit/>
          </a:bodyPr>
          <a:lstStyle/>
          <a:p>
            <a:pPr algn="l"/>
            <a:r>
              <a:rPr lang="vi-VN" b="1" dirty="0"/>
              <a:t>Chi Phí</a:t>
            </a:r>
            <a:endParaRPr lang="en-US" b="1" dirty="0"/>
          </a:p>
        </p:txBody>
      </p:sp>
      <p:sp>
        <p:nvSpPr>
          <p:cNvPr id="14" name="TextBox 13">
            <a:extLst>
              <a:ext uri="{FF2B5EF4-FFF2-40B4-BE49-F238E27FC236}">
                <a16:creationId xmlns:a16="http://schemas.microsoft.com/office/drawing/2014/main" id="{DFBDABC2-5C41-41C1-F5F9-488DF4E01807}"/>
              </a:ext>
            </a:extLst>
          </p:cNvPr>
          <p:cNvSpPr txBox="1"/>
          <p:nvPr/>
        </p:nvSpPr>
        <p:spPr>
          <a:xfrm>
            <a:off x="0" y="1960930"/>
            <a:ext cx="5650085" cy="2462213"/>
          </a:xfrm>
          <a:prstGeom prst="rect">
            <a:avLst/>
          </a:prstGeom>
          <a:noFill/>
        </p:spPr>
        <p:txBody>
          <a:bodyPr wrap="square" rtlCol="0">
            <a:spAutoFit/>
          </a:bodyPr>
          <a:lstStyle/>
          <a:p>
            <a:pPr marL="285750" indent="-285750">
              <a:buFont typeface="Wingdings" panose="05000000000000000000" pitchFamily="2" charset="2"/>
              <a:buChar char="ü"/>
            </a:pPr>
            <a:r>
              <a:rPr lang="vi-VN" sz="1400" dirty="0"/>
              <a:t>Họp định kì: 2.000.000VND</a:t>
            </a:r>
          </a:p>
          <a:p>
            <a:pPr marL="285750" indent="-285750">
              <a:buFont typeface="Wingdings" panose="05000000000000000000" pitchFamily="2" charset="2"/>
              <a:buChar char="ü"/>
            </a:pPr>
            <a:endParaRPr lang="vi-VN" sz="1400" dirty="0"/>
          </a:p>
          <a:p>
            <a:pPr marL="285750" indent="-285750">
              <a:buFont typeface="Wingdings" panose="05000000000000000000" pitchFamily="2" charset="2"/>
              <a:buChar char="ü"/>
            </a:pPr>
            <a:r>
              <a:rPr lang="vi-VN" sz="1400" dirty="0"/>
              <a:t>Xác định kế hoạch &amp; phân tích yêu cầu: 10.000.000VND</a:t>
            </a:r>
          </a:p>
          <a:p>
            <a:pPr marL="285750" indent="-285750">
              <a:buFont typeface="Wingdings" panose="05000000000000000000" pitchFamily="2" charset="2"/>
              <a:buChar char="ü"/>
            </a:pPr>
            <a:endParaRPr lang="vi-VN" sz="1400" dirty="0"/>
          </a:p>
          <a:p>
            <a:pPr marL="285750" indent="-285750">
              <a:buFont typeface="Wingdings" panose="05000000000000000000" pitchFamily="2" charset="2"/>
              <a:buChar char="ü"/>
            </a:pPr>
            <a:r>
              <a:rPr lang="vi-VN" sz="1400" dirty="0"/>
              <a:t>Thiết kế hệ thống: 30.000.000VND</a:t>
            </a:r>
          </a:p>
          <a:p>
            <a:pPr marL="285750" indent="-285750">
              <a:buFont typeface="Wingdings" panose="05000000000000000000" pitchFamily="2" charset="2"/>
              <a:buChar char="ü"/>
            </a:pPr>
            <a:endParaRPr lang="vi-VN" sz="1400" dirty="0"/>
          </a:p>
          <a:p>
            <a:pPr marL="285750" indent="-285750">
              <a:buFont typeface="Wingdings" panose="05000000000000000000" pitchFamily="2" charset="2"/>
              <a:buChar char="ü"/>
            </a:pPr>
            <a:r>
              <a:rPr lang="vi-VN" sz="1400" dirty="0"/>
              <a:t>Kiểm thử hệ thống: 20.000.000VND</a:t>
            </a:r>
          </a:p>
          <a:p>
            <a:pPr marL="285750" indent="-285750">
              <a:buFont typeface="Wingdings" panose="05000000000000000000" pitchFamily="2" charset="2"/>
              <a:buChar char="ü"/>
            </a:pPr>
            <a:endParaRPr lang="vi-VN" sz="1400" dirty="0"/>
          </a:p>
          <a:p>
            <a:pPr marL="285750" indent="-285750">
              <a:buFont typeface="Wingdings" panose="05000000000000000000" pitchFamily="2" charset="2"/>
              <a:buChar char="ü"/>
            </a:pPr>
            <a:r>
              <a:rPr lang="vi-VN" sz="1400" dirty="0"/>
              <a:t>Triển khai dự án đến khách hàng: 6.000.000VND</a:t>
            </a:r>
          </a:p>
          <a:p>
            <a:endParaRPr lang="vi-VN" sz="1400" dirty="0"/>
          </a:p>
          <a:p>
            <a:pPr marL="285750" indent="-285750">
              <a:buFont typeface="Wingdings" panose="05000000000000000000" pitchFamily="2" charset="2"/>
              <a:buChar char="ü"/>
            </a:pPr>
            <a:r>
              <a:rPr lang="vi-VN" sz="1400" dirty="0"/>
              <a:t>Kết  thúc dự án: 4.000.000VND</a:t>
            </a:r>
            <a:endParaRPr lang="en-US" sz="1400" dirty="0"/>
          </a:p>
        </p:txBody>
      </p:sp>
      <p:pic>
        <p:nvPicPr>
          <p:cNvPr id="2050" name="Picture 2">
            <a:extLst>
              <a:ext uri="{FF2B5EF4-FFF2-40B4-BE49-F238E27FC236}">
                <a16:creationId xmlns:a16="http://schemas.microsoft.com/office/drawing/2014/main" id="{6EBB5E97-AFC8-3A27-B85B-E50DF8C93D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7410" y="1714074"/>
            <a:ext cx="4275739" cy="33595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F07F913-2ADD-31A5-2C16-4670B95BDFEC}"/>
              </a:ext>
            </a:extLst>
          </p:cNvPr>
          <p:cNvSpPr txBox="1"/>
          <p:nvPr/>
        </p:nvSpPr>
        <p:spPr>
          <a:xfrm>
            <a:off x="296260" y="4404210"/>
            <a:ext cx="3664920" cy="369332"/>
          </a:xfrm>
          <a:prstGeom prst="rect">
            <a:avLst/>
          </a:prstGeom>
          <a:noFill/>
        </p:spPr>
        <p:txBody>
          <a:bodyPr wrap="square" rtlCol="0">
            <a:spAutoFit/>
          </a:bodyPr>
          <a:lstStyle/>
          <a:p>
            <a:r>
              <a:rPr lang="vi-VN" b="1" u="sng" dirty="0"/>
              <a:t>Tổng chi phí</a:t>
            </a:r>
            <a:r>
              <a:rPr lang="vi-VN" dirty="0"/>
              <a:t>: 72.000.000VND</a:t>
            </a:r>
            <a:endParaRPr lang="en-US" dirty="0"/>
          </a:p>
        </p:txBody>
      </p:sp>
      <p:pic>
        <p:nvPicPr>
          <p:cNvPr id="8" name="Picture 2">
            <a:extLst>
              <a:ext uri="{FF2B5EF4-FFF2-40B4-BE49-F238E27FC236}">
                <a16:creationId xmlns:a16="http://schemas.microsoft.com/office/drawing/2014/main" id="{69FA223E-7D82-764D-9E51-99EF360C86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395" y="204822"/>
            <a:ext cx="1326474" cy="106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54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83;p16">
            <a:extLst>
              <a:ext uri="{FF2B5EF4-FFF2-40B4-BE49-F238E27FC236}">
                <a16:creationId xmlns:a16="http://schemas.microsoft.com/office/drawing/2014/main" id="{26F93BD2-63B9-0D36-4603-FE2AF6A6D9D8}"/>
              </a:ext>
            </a:extLst>
          </p:cNvPr>
          <p:cNvSpPr txBox="1">
            <a:spLocks noGrp="1"/>
          </p:cNvSpPr>
          <p:nvPr/>
        </p:nvSpPr>
        <p:spPr>
          <a:xfrm>
            <a:off x="20396" y="1461986"/>
            <a:ext cx="4113885" cy="15270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1pPr>
            <a:lvl2pPr marL="914400" marR="0" lvl="1"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2pPr>
            <a:lvl3pPr marL="1371600" marR="0" lvl="2"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3pPr>
            <a:lvl4pPr marL="1828800" marR="0" lvl="3"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4pPr>
            <a:lvl5pPr marL="2286000" marR="0" lvl="4"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5pPr>
            <a:lvl6pPr marL="2743200" marR="0" lvl="5"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6pPr>
            <a:lvl7pPr marL="3200400" marR="0" lvl="6"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7pPr>
            <a:lvl8pPr marL="3657600" marR="0" lvl="7"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8pPr>
            <a:lvl9pPr marL="4114800" marR="0" lvl="8"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9pPr>
          </a:lstStyle>
          <a:p>
            <a:pPr marL="0" lvl="0" indent="0" algn="l" rtl="0">
              <a:spcBef>
                <a:spcPts val="0"/>
              </a:spcBef>
              <a:spcAft>
                <a:spcPts val="0"/>
              </a:spcAft>
              <a:buNone/>
            </a:pPr>
            <a:r>
              <a:rPr lang="en-US" sz="1800" b="1" i="1" dirty="0">
                <a:solidFill>
                  <a:schemeClr val="dk1"/>
                </a:solidFill>
                <a:latin typeface="Times New Roman" panose="02020603050405020304" charset="0"/>
                <a:cs typeface="Times New Roman" panose="02020603050405020304" charset="0"/>
              </a:rPr>
              <a:t>Xác định :</a:t>
            </a:r>
            <a:r>
              <a:rPr lang="en-US" sz="1800" i="1" dirty="0">
                <a:solidFill>
                  <a:schemeClr val="dk1"/>
                </a:solidFill>
                <a:latin typeface="Times New Roman" panose="02020603050405020304" charset="0"/>
                <a:cs typeface="Times New Roman" panose="02020603050405020304" charset="0"/>
              </a:rPr>
              <a:t> </a:t>
            </a:r>
            <a:r>
              <a:rPr lang="vi-VN" sz="1800" i="1" dirty="0">
                <a:solidFill>
                  <a:schemeClr val="dk1"/>
                </a:solidFill>
                <a:latin typeface="Times New Roman" panose="02020603050405020304" charset="0"/>
                <a:cs typeface="Times New Roman" panose="02020603050405020304" charset="0"/>
              </a:rPr>
              <a:t>7 ngày</a:t>
            </a:r>
            <a:endParaRPr lang="en-US" sz="1800" dirty="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None/>
            </a:pPr>
            <a:r>
              <a:rPr lang="en-US" sz="1800" dirty="0">
                <a:solidFill>
                  <a:schemeClr val="dk1"/>
                </a:solidFill>
                <a:latin typeface="Times New Roman" panose="02020603050405020304" charset="0"/>
                <a:cs typeface="Times New Roman" panose="02020603050405020304" charset="0"/>
              </a:rPr>
              <a:t>	</a:t>
            </a:r>
            <a:r>
              <a:rPr lang="en-US" sz="1800" dirty="0" err="1">
                <a:solidFill>
                  <a:schemeClr val="dk1"/>
                </a:solidFill>
                <a:latin typeface="Times New Roman" panose="02020603050405020304" charset="0"/>
                <a:cs typeface="Times New Roman" panose="02020603050405020304" charset="0"/>
              </a:rPr>
              <a:t>Xác</a:t>
            </a:r>
            <a:r>
              <a:rPr lang="en-US" sz="1800" dirty="0">
                <a:solidFill>
                  <a:schemeClr val="dk1"/>
                </a:solidFill>
                <a:latin typeface="Times New Roman" panose="02020603050405020304" charset="0"/>
                <a:cs typeface="Times New Roman" panose="02020603050405020304" charset="0"/>
              </a:rPr>
              <a:t> </a:t>
            </a:r>
            <a:r>
              <a:rPr lang="vi-VN" sz="1800" dirty="0">
                <a:solidFill>
                  <a:schemeClr val="dk1"/>
                </a:solidFill>
                <a:latin typeface="Times New Roman" panose="02020603050405020304" charset="0"/>
                <a:cs typeface="Times New Roman" panose="02020603050405020304" charset="0"/>
              </a:rPr>
              <a:t>định</a:t>
            </a:r>
            <a:r>
              <a:rPr lang="en-US" sz="1800" dirty="0">
                <a:solidFill>
                  <a:schemeClr val="dk1"/>
                </a:solidFill>
                <a:latin typeface="Times New Roman" panose="02020603050405020304" charset="0"/>
                <a:cs typeface="Times New Roman" panose="02020603050405020304" charset="0"/>
              </a:rPr>
              <a:t> </a:t>
            </a:r>
            <a:r>
              <a:rPr lang="vi-VN" sz="1800" dirty="0">
                <a:solidFill>
                  <a:schemeClr val="dk1"/>
                </a:solidFill>
                <a:latin typeface="Times New Roman" panose="02020603050405020304" charset="0"/>
                <a:cs typeface="Times New Roman" panose="02020603050405020304" charset="0"/>
              </a:rPr>
              <a:t>nhu cầu</a:t>
            </a:r>
            <a:r>
              <a:rPr lang="en-US" sz="1800" dirty="0">
                <a:solidFill>
                  <a:schemeClr val="dk1"/>
                </a:solidFill>
                <a:latin typeface="Times New Roman" panose="02020603050405020304" charset="0"/>
                <a:cs typeface="Times New Roman" panose="02020603050405020304" charset="0"/>
              </a:rPr>
              <a:t> khách hàng</a:t>
            </a:r>
          </a:p>
          <a:p>
            <a:pPr marL="0" lvl="0" indent="0" algn="l" rtl="0">
              <a:spcBef>
                <a:spcPts val="0"/>
              </a:spcBef>
              <a:spcAft>
                <a:spcPts val="0"/>
              </a:spcAft>
              <a:buNone/>
            </a:pPr>
            <a:r>
              <a:rPr lang="en-US" sz="1800" dirty="0">
                <a:solidFill>
                  <a:schemeClr val="dk1"/>
                </a:solidFill>
                <a:latin typeface="Times New Roman" panose="02020603050405020304" charset="0"/>
                <a:cs typeface="Times New Roman" panose="02020603050405020304" charset="0"/>
              </a:rPr>
              <a:t>	Xác định các rủi ro</a:t>
            </a:r>
          </a:p>
          <a:p>
            <a:pPr marL="0" lvl="0" indent="0" algn="l" rtl="0">
              <a:spcBef>
                <a:spcPts val="0"/>
              </a:spcBef>
              <a:spcAft>
                <a:spcPts val="0"/>
              </a:spcAft>
              <a:buNone/>
            </a:pPr>
            <a:r>
              <a:rPr lang="en-US" sz="1800" dirty="0">
                <a:solidFill>
                  <a:schemeClr val="dk1"/>
                </a:solidFill>
                <a:latin typeface="Times New Roman" panose="02020603050405020304" charset="0"/>
                <a:cs typeface="Times New Roman" panose="02020603050405020304" charset="0"/>
              </a:rPr>
              <a:t>	Lập kế hoạch ban đầu</a:t>
            </a:r>
          </a:p>
        </p:txBody>
      </p:sp>
      <p:sp>
        <p:nvSpPr>
          <p:cNvPr id="4" name="Rectangle 3">
            <a:extLst>
              <a:ext uri="{FF2B5EF4-FFF2-40B4-BE49-F238E27FC236}">
                <a16:creationId xmlns:a16="http://schemas.microsoft.com/office/drawing/2014/main" id="{2152953D-5837-37FD-D1C0-D55BF516F0A2}"/>
              </a:ext>
            </a:extLst>
          </p:cNvPr>
          <p:cNvSpPr/>
          <p:nvPr/>
        </p:nvSpPr>
        <p:spPr>
          <a:xfrm>
            <a:off x="4058260" y="1502815"/>
            <a:ext cx="5229275" cy="120032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en-US" sz="1800" b="1" i="1" dirty="0">
                <a:solidFill>
                  <a:schemeClr val="dk1"/>
                </a:solidFill>
                <a:latin typeface="Times New Roman" panose="02020603050405020304" charset="0"/>
                <a:cs typeface="Times New Roman" panose="02020603050405020304" charset="0"/>
              </a:rPr>
              <a:t>Phân tích: </a:t>
            </a:r>
            <a:r>
              <a:rPr lang="vi-VN" sz="1800" i="1" dirty="0">
                <a:solidFill>
                  <a:schemeClr val="dk1"/>
                </a:solidFill>
                <a:latin typeface="Times New Roman" panose="02020603050405020304" charset="0"/>
                <a:cs typeface="Times New Roman" panose="02020603050405020304" charset="0"/>
              </a:rPr>
              <a:t>5 ngày</a:t>
            </a:r>
            <a:endParaRPr lang="en-US" sz="1800" dirty="0">
              <a:solidFill>
                <a:schemeClr val="dk1"/>
              </a:solidFill>
              <a:latin typeface="Times New Roman" panose="02020603050405020304" charset="0"/>
              <a:cs typeface="Times New Roman" panose="02020603050405020304" charset="0"/>
            </a:endParaRPr>
          </a:p>
          <a:p>
            <a:pPr lvl="0"/>
            <a:r>
              <a:rPr lang="en-US" sz="1800" dirty="0">
                <a:solidFill>
                  <a:schemeClr val="dk1"/>
                </a:solidFill>
                <a:latin typeface="Times New Roman" panose="02020603050405020304" charset="0"/>
                <a:cs typeface="Times New Roman" panose="02020603050405020304" charset="0"/>
              </a:rPr>
              <a:t>	Phân tích yêu </a:t>
            </a:r>
            <a:r>
              <a:rPr lang="en-US" sz="1800" dirty="0" err="1">
                <a:solidFill>
                  <a:schemeClr val="dk1"/>
                </a:solidFill>
                <a:latin typeface="Times New Roman" panose="02020603050405020304" charset="0"/>
                <a:cs typeface="Times New Roman" panose="02020603050405020304" charset="0"/>
              </a:rPr>
              <a:t>cầu</a:t>
            </a:r>
            <a:r>
              <a:rPr lang="en-US" sz="1800" dirty="0">
                <a:solidFill>
                  <a:schemeClr val="dk1"/>
                </a:solidFill>
                <a:latin typeface="Times New Roman" panose="02020603050405020304" charset="0"/>
                <a:cs typeface="Times New Roman" panose="02020603050405020304" charset="0"/>
              </a:rPr>
              <a:t> </a:t>
            </a:r>
            <a:r>
              <a:rPr lang="vi-VN" sz="1800" dirty="0">
                <a:solidFill>
                  <a:schemeClr val="dk1"/>
                </a:solidFill>
                <a:latin typeface="Times New Roman" panose="02020603050405020304" charset="0"/>
                <a:cs typeface="Times New Roman" panose="02020603050405020304" charset="0"/>
              </a:rPr>
              <a:t>khách hàng</a:t>
            </a:r>
            <a:endParaRPr lang="en-US" sz="1800" dirty="0">
              <a:solidFill>
                <a:schemeClr val="dk1"/>
              </a:solidFill>
              <a:latin typeface="Times New Roman" panose="02020603050405020304" charset="0"/>
              <a:cs typeface="Times New Roman" panose="02020603050405020304" charset="0"/>
            </a:endParaRPr>
          </a:p>
          <a:p>
            <a:pPr lvl="0"/>
            <a:r>
              <a:rPr lang="en-US" sz="1800" dirty="0">
                <a:solidFill>
                  <a:schemeClr val="dk1"/>
                </a:solidFill>
                <a:latin typeface="Times New Roman" panose="02020603050405020304" charset="0"/>
                <a:cs typeface="Times New Roman" panose="02020603050405020304" charset="0"/>
              </a:rPr>
              <a:t>	Phân tích hiện trạng tài nguyên</a:t>
            </a:r>
          </a:p>
          <a:p>
            <a:pPr lvl="0"/>
            <a:r>
              <a:rPr lang="en-US" sz="1800" dirty="0">
                <a:solidFill>
                  <a:schemeClr val="dk1"/>
                </a:solidFill>
                <a:latin typeface="Times New Roman" panose="02020603050405020304" charset="0"/>
                <a:cs typeface="Times New Roman" panose="02020603050405020304" charset="0"/>
              </a:rPr>
              <a:t>	Viết tài liệu đặc tả chức năng</a:t>
            </a:r>
          </a:p>
        </p:txBody>
      </p:sp>
      <p:sp>
        <p:nvSpPr>
          <p:cNvPr id="5" name="Rectangle 4">
            <a:extLst>
              <a:ext uri="{FF2B5EF4-FFF2-40B4-BE49-F238E27FC236}">
                <a16:creationId xmlns:a16="http://schemas.microsoft.com/office/drawing/2014/main" id="{3C686E06-080C-0AB7-5EC7-F3C6594B268C}"/>
              </a:ext>
            </a:extLst>
          </p:cNvPr>
          <p:cNvSpPr/>
          <p:nvPr/>
        </p:nvSpPr>
        <p:spPr>
          <a:xfrm>
            <a:off x="143555" y="2877160"/>
            <a:ext cx="3664920" cy="1754326"/>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en-US" sz="1800" b="1" i="1" dirty="0">
                <a:solidFill>
                  <a:schemeClr val="dk1"/>
                </a:solidFill>
                <a:latin typeface="Times New Roman" panose="02020603050405020304" charset="0"/>
                <a:cs typeface="Times New Roman" panose="02020603050405020304" charset="0"/>
              </a:rPr>
              <a:t>Thiết kế: </a:t>
            </a:r>
            <a:r>
              <a:rPr lang="vi-VN" sz="1800" i="1" dirty="0">
                <a:solidFill>
                  <a:schemeClr val="dk1"/>
                </a:solidFill>
                <a:latin typeface="Times New Roman" panose="02020603050405020304" charset="0"/>
                <a:cs typeface="Times New Roman" panose="02020603050405020304" charset="0"/>
              </a:rPr>
              <a:t>15 ngày</a:t>
            </a:r>
            <a:endParaRPr lang="en-US" sz="1800" dirty="0">
              <a:solidFill>
                <a:schemeClr val="dk1"/>
              </a:solidFill>
              <a:latin typeface="Times New Roman" panose="02020603050405020304" charset="0"/>
              <a:cs typeface="Times New Roman" panose="02020603050405020304" charset="0"/>
            </a:endParaRPr>
          </a:p>
          <a:p>
            <a:pPr lvl="0"/>
            <a:r>
              <a:rPr lang="en-US" sz="1800" dirty="0">
                <a:solidFill>
                  <a:schemeClr val="dk1"/>
                </a:solidFill>
                <a:latin typeface="Times New Roman" panose="02020603050405020304" charset="0"/>
                <a:cs typeface="Times New Roman" panose="02020603050405020304" charset="0"/>
              </a:rPr>
              <a:t>	Thiết kế cơ sở dữ liệu</a:t>
            </a:r>
          </a:p>
          <a:p>
            <a:pPr lvl="0"/>
            <a:r>
              <a:rPr lang="en-US" sz="1800" dirty="0">
                <a:solidFill>
                  <a:schemeClr val="dk1"/>
                </a:solidFill>
                <a:latin typeface="Times New Roman" panose="02020603050405020304" charset="0"/>
                <a:cs typeface="Times New Roman" panose="02020603050405020304" charset="0"/>
              </a:rPr>
              <a:t>	Thiết kế giao diện</a:t>
            </a:r>
          </a:p>
          <a:p>
            <a:pPr lvl="0"/>
            <a:r>
              <a:rPr lang="en-US" sz="1800" dirty="0">
                <a:solidFill>
                  <a:schemeClr val="dk1"/>
                </a:solidFill>
                <a:latin typeface="Times New Roman" panose="02020603050405020304" charset="0"/>
                <a:cs typeface="Times New Roman" panose="02020603050405020304" charset="0"/>
              </a:rPr>
              <a:t>	Thiết kế thành phần xử lý</a:t>
            </a:r>
          </a:p>
          <a:p>
            <a:pPr lvl="0"/>
            <a:r>
              <a:rPr lang="en-US" sz="1800" dirty="0">
                <a:solidFill>
                  <a:schemeClr val="dk1"/>
                </a:solidFill>
                <a:latin typeface="Times New Roman" panose="02020603050405020304" charset="0"/>
                <a:cs typeface="Times New Roman" panose="02020603050405020304" charset="0"/>
              </a:rPr>
              <a:t>	Viết tài liệu đặc tả thiết kế</a:t>
            </a:r>
          </a:p>
          <a:p>
            <a:pPr lvl="0"/>
            <a:r>
              <a:rPr lang="en-US" sz="1800" dirty="0">
                <a:solidFill>
                  <a:schemeClr val="dk1"/>
                </a:solidFill>
                <a:latin typeface="Times New Roman" panose="02020603050405020304" charset="0"/>
                <a:cs typeface="Times New Roman" panose="02020603050405020304" charset="0"/>
              </a:rPr>
              <a:t>	Soạn kế hoạch kiểm thử</a:t>
            </a:r>
          </a:p>
        </p:txBody>
      </p:sp>
      <p:sp>
        <p:nvSpPr>
          <p:cNvPr id="6" name="Google Shape;496;p16">
            <a:extLst>
              <a:ext uri="{FF2B5EF4-FFF2-40B4-BE49-F238E27FC236}">
                <a16:creationId xmlns:a16="http://schemas.microsoft.com/office/drawing/2014/main" id="{85543F64-89C4-055D-36C0-B51F30F75ADC}"/>
              </a:ext>
            </a:extLst>
          </p:cNvPr>
          <p:cNvSpPr txBox="1">
            <a:spLocks noGrp="1"/>
          </p:cNvSpPr>
          <p:nvPr/>
        </p:nvSpPr>
        <p:spPr>
          <a:xfrm>
            <a:off x="3961180" y="3700675"/>
            <a:ext cx="5275800" cy="11616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1pPr>
            <a:lvl2pPr marL="914400" marR="0" lvl="1"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2pPr>
            <a:lvl3pPr marL="1371600" marR="0" lvl="2"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3pPr>
            <a:lvl4pPr marL="1828800" marR="0" lvl="3"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4pPr>
            <a:lvl5pPr marL="2286000" marR="0" lvl="4"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5pPr>
            <a:lvl6pPr marL="2743200" marR="0" lvl="5"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6pPr>
            <a:lvl7pPr marL="3200400" marR="0" lvl="6"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7pPr>
            <a:lvl8pPr marL="3657600" marR="0" lvl="7"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8pPr>
            <a:lvl9pPr marL="4114800" marR="0" lvl="8" indent="-317500" algn="l" rtl="0">
              <a:lnSpc>
                <a:spcPct val="100000"/>
              </a:lnSpc>
              <a:spcBef>
                <a:spcPts val="0"/>
              </a:spcBef>
              <a:spcAft>
                <a:spcPts val="0"/>
              </a:spcAft>
              <a:buClr>
                <a:schemeClr val="lt1"/>
              </a:buClr>
              <a:buSzPts val="1400"/>
              <a:buFont typeface="Roboto Slab"/>
              <a:buChar char="■"/>
              <a:defRPr sz="1400" b="0" i="0" u="none" strike="noStrike" cap="none">
                <a:solidFill>
                  <a:schemeClr val="lt1"/>
                </a:solidFill>
                <a:latin typeface="Roboto Slab"/>
                <a:ea typeface="Roboto Slab"/>
                <a:cs typeface="Roboto Slab"/>
                <a:sym typeface="Roboto Slab"/>
              </a:defRPr>
            </a:lvl9pPr>
          </a:lstStyle>
          <a:p>
            <a:pPr marL="0" lvl="0" indent="0" algn="l" rtl="0">
              <a:spcBef>
                <a:spcPts val="0"/>
              </a:spcBef>
              <a:spcAft>
                <a:spcPts val="0"/>
              </a:spcAft>
              <a:buClr>
                <a:schemeClr val="hlink"/>
              </a:buClr>
              <a:buSzPts val="1100"/>
              <a:buFont typeface="Arial" panose="020B0604020202020204"/>
              <a:buNone/>
            </a:pPr>
            <a:r>
              <a:rPr lang="vi-VN" sz="1800" b="1" i="1" dirty="0">
                <a:solidFill>
                  <a:schemeClr val="dk1"/>
                </a:solidFill>
                <a:latin typeface="Times New Roman" panose="02020603050405020304" charset="0"/>
                <a:cs typeface="Times New Roman" panose="02020603050405020304" charset="0"/>
              </a:rPr>
              <a:t>Triển khai</a:t>
            </a:r>
            <a:r>
              <a:rPr lang="en-US" sz="1800" b="1" i="1" dirty="0">
                <a:solidFill>
                  <a:schemeClr val="dk1"/>
                </a:solidFill>
                <a:latin typeface="Times New Roman" panose="02020603050405020304" charset="0"/>
                <a:cs typeface="Times New Roman" panose="02020603050405020304" charset="0"/>
              </a:rPr>
              <a:t>:</a:t>
            </a:r>
            <a:r>
              <a:rPr lang="vi-VN" sz="1800" b="1" i="1" dirty="0">
                <a:solidFill>
                  <a:schemeClr val="dk1"/>
                </a:solidFill>
                <a:latin typeface="Times New Roman" panose="02020603050405020304" charset="0"/>
                <a:cs typeface="Times New Roman" panose="02020603050405020304" charset="0"/>
              </a:rPr>
              <a:t> </a:t>
            </a:r>
            <a:r>
              <a:rPr lang="vi-VN" sz="1800" i="1" dirty="0">
                <a:solidFill>
                  <a:schemeClr val="dk1"/>
                </a:solidFill>
                <a:latin typeface="Times New Roman" panose="02020603050405020304" charset="0"/>
                <a:cs typeface="Times New Roman" panose="02020603050405020304" charset="0"/>
              </a:rPr>
              <a:t>14 ngày</a:t>
            </a:r>
            <a:endParaRPr lang="vi-VN" sz="1800" dirty="0">
              <a:solidFill>
                <a:schemeClr val="dk1"/>
              </a:solidFill>
              <a:latin typeface="Times New Roman" panose="02020603050405020304" charset="0"/>
              <a:cs typeface="Times New Roman" panose="02020603050405020304" charset="0"/>
            </a:endParaRPr>
          </a:p>
          <a:p>
            <a:pPr marL="0" lvl="0" indent="0">
              <a:buNone/>
            </a:pPr>
            <a:r>
              <a:rPr lang="en-US" sz="1800" dirty="0">
                <a:solidFill>
                  <a:schemeClr val="dk1"/>
                </a:solidFill>
                <a:latin typeface="Times New Roman" panose="02020603050405020304" charset="0"/>
                <a:cs typeface="Times New Roman" panose="02020603050405020304" charset="0"/>
              </a:rPr>
              <a:t>	Biên soạn các </a:t>
            </a:r>
            <a:r>
              <a:rPr lang="en-US" sz="1800" dirty="0" err="1">
                <a:solidFill>
                  <a:schemeClr val="dk1"/>
                </a:solidFill>
                <a:latin typeface="Times New Roman" panose="02020603050405020304" charset="0"/>
                <a:cs typeface="Times New Roman" panose="02020603050405020304" charset="0"/>
              </a:rPr>
              <a:t>tài</a:t>
            </a:r>
            <a:r>
              <a:rPr lang="en-US" sz="1800" dirty="0">
                <a:solidFill>
                  <a:schemeClr val="dk1"/>
                </a:solidFill>
                <a:latin typeface="Times New Roman" panose="02020603050405020304" charset="0"/>
                <a:cs typeface="Times New Roman" panose="02020603050405020304" charset="0"/>
              </a:rPr>
              <a:t> </a:t>
            </a:r>
            <a:r>
              <a:rPr lang="en-US" sz="1800" dirty="0" err="1">
                <a:solidFill>
                  <a:schemeClr val="dk1"/>
                </a:solidFill>
                <a:latin typeface="Times New Roman" panose="02020603050405020304" charset="0"/>
                <a:cs typeface="Times New Roman" panose="02020603050405020304" charset="0"/>
              </a:rPr>
              <a:t>liệu</a:t>
            </a:r>
            <a:endParaRPr lang="vi-VN" sz="1800" dirty="0">
              <a:solidFill>
                <a:schemeClr val="dk1"/>
              </a:solidFill>
              <a:latin typeface="Times New Roman" panose="02020603050405020304" charset="0"/>
              <a:cs typeface="Times New Roman" panose="02020603050405020304" charset="0"/>
            </a:endParaRPr>
          </a:p>
          <a:p>
            <a:pPr marL="0" lvl="0" indent="0">
              <a:buNone/>
            </a:pPr>
            <a:r>
              <a:rPr lang="vi-VN" sz="1800" dirty="0">
                <a:solidFill>
                  <a:schemeClr val="dk1"/>
                </a:solidFill>
                <a:latin typeface="Times New Roman" panose="02020603050405020304" charset="0"/>
                <a:cs typeface="Times New Roman" panose="02020603050405020304" charset="0"/>
              </a:rPr>
              <a:t>	Kiểm toán dự án</a:t>
            </a:r>
          </a:p>
          <a:p>
            <a:pPr marL="0" lvl="0" indent="0">
              <a:buNone/>
            </a:pPr>
            <a:r>
              <a:rPr lang="vi-VN" sz="1800" dirty="0">
                <a:solidFill>
                  <a:schemeClr val="dk1"/>
                </a:solidFill>
                <a:latin typeface="Times New Roman" panose="02020603050405020304" charset="0"/>
                <a:cs typeface="Times New Roman" panose="02020603050405020304" charset="0"/>
              </a:rPr>
              <a:t>	Bàn giao dự án</a:t>
            </a:r>
            <a:endParaRPr lang="en-US" sz="1800" dirty="0">
              <a:solidFill>
                <a:schemeClr val="dk1"/>
              </a:solidFill>
              <a:latin typeface="Times New Roman" panose="02020603050405020304" charset="0"/>
              <a:cs typeface="Times New Roman" panose="02020603050405020304" charset="0"/>
            </a:endParaRPr>
          </a:p>
        </p:txBody>
      </p:sp>
      <p:sp>
        <p:nvSpPr>
          <p:cNvPr id="7" name="Rectangle 6">
            <a:extLst>
              <a:ext uri="{FF2B5EF4-FFF2-40B4-BE49-F238E27FC236}">
                <a16:creationId xmlns:a16="http://schemas.microsoft.com/office/drawing/2014/main" id="{C74C4AD0-E9FB-C7FB-6C57-7679999E032E}"/>
              </a:ext>
            </a:extLst>
          </p:cNvPr>
          <p:cNvSpPr/>
          <p:nvPr/>
        </p:nvSpPr>
        <p:spPr>
          <a:xfrm>
            <a:off x="4058260" y="2618847"/>
            <a:ext cx="6096000" cy="1200329"/>
          </a:xfrm>
          <a:prstGeom prst="rect">
            <a:avLst/>
          </a:prstGeom>
        </p:spPr>
        <p:txBody>
          <a:bodyP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buNone/>
            </a:pPr>
            <a:r>
              <a:rPr lang="en-US" sz="1800" b="1" i="1" dirty="0">
                <a:solidFill>
                  <a:schemeClr val="dk1"/>
                </a:solidFill>
                <a:latin typeface="Times New Roman" panose="02020603050405020304" charset="0"/>
                <a:cs typeface="Times New Roman" panose="02020603050405020304" charset="0"/>
              </a:rPr>
              <a:t>Kế hoạch kiểm thử hệ </a:t>
            </a:r>
            <a:r>
              <a:rPr lang="en-US" sz="1800" b="1" i="1" dirty="0" err="1">
                <a:solidFill>
                  <a:schemeClr val="dk1"/>
                </a:solidFill>
                <a:latin typeface="Times New Roman" panose="02020603050405020304" charset="0"/>
                <a:cs typeface="Times New Roman" panose="02020603050405020304" charset="0"/>
              </a:rPr>
              <a:t>thống</a:t>
            </a:r>
            <a:r>
              <a:rPr lang="en-US" sz="1800" i="1" dirty="0">
                <a:solidFill>
                  <a:schemeClr val="dk1"/>
                </a:solidFill>
                <a:latin typeface="Times New Roman" panose="02020603050405020304" charset="0"/>
                <a:cs typeface="Times New Roman" panose="02020603050405020304" charset="0"/>
              </a:rPr>
              <a:t>:</a:t>
            </a:r>
            <a:r>
              <a:rPr lang="vi-VN" sz="1800" i="1" dirty="0">
                <a:solidFill>
                  <a:schemeClr val="dk1"/>
                </a:solidFill>
                <a:latin typeface="Times New Roman" panose="02020603050405020304" charset="0"/>
                <a:cs typeface="Times New Roman" panose="02020603050405020304" charset="0"/>
              </a:rPr>
              <a:t> 15 ngày</a:t>
            </a:r>
            <a:r>
              <a:rPr lang="en-US" sz="1800" i="1" dirty="0">
                <a:solidFill>
                  <a:schemeClr val="dk1"/>
                </a:solidFill>
                <a:latin typeface="Times New Roman" panose="02020603050405020304" charset="0"/>
                <a:cs typeface="Times New Roman" panose="02020603050405020304" charset="0"/>
              </a:rPr>
              <a:t> </a:t>
            </a:r>
            <a:endParaRPr lang="en-US" sz="1800" dirty="0">
              <a:solidFill>
                <a:schemeClr val="dk1"/>
              </a:solidFill>
              <a:latin typeface="Times New Roman" panose="02020603050405020304" charset="0"/>
              <a:cs typeface="Times New Roman" panose="02020603050405020304" charset="0"/>
            </a:endParaRPr>
          </a:p>
          <a:p>
            <a:pPr marL="0" lvl="0" indent="0">
              <a:buNone/>
            </a:pPr>
            <a:r>
              <a:rPr lang="en-US" sz="1800" dirty="0">
                <a:solidFill>
                  <a:schemeClr val="dk1"/>
                </a:solidFill>
                <a:latin typeface="Times New Roman" panose="02020603050405020304" charset="0"/>
                <a:cs typeface="Times New Roman" panose="02020603050405020304" charset="0"/>
              </a:rPr>
              <a:t>	Kiểm thử hệ thống</a:t>
            </a:r>
          </a:p>
          <a:p>
            <a:pPr marL="0" lvl="0" indent="0">
              <a:buNone/>
            </a:pPr>
            <a:r>
              <a:rPr lang="en-US" sz="1800" dirty="0">
                <a:solidFill>
                  <a:schemeClr val="dk1"/>
                </a:solidFill>
                <a:latin typeface="Times New Roman" panose="02020603050405020304" charset="0"/>
                <a:cs typeface="Times New Roman" panose="02020603050405020304" charset="0"/>
              </a:rPr>
              <a:t>	Kiểm thử chấp nhận</a:t>
            </a:r>
          </a:p>
          <a:p>
            <a:pPr marL="0" lvl="0" indent="0">
              <a:buNone/>
            </a:pPr>
            <a:r>
              <a:rPr lang="en-US" sz="1800" dirty="0">
                <a:solidFill>
                  <a:schemeClr val="dk1"/>
                </a:solidFill>
                <a:latin typeface="Times New Roman" panose="02020603050405020304" charset="0"/>
                <a:cs typeface="Times New Roman" panose="02020603050405020304" charset="0"/>
              </a:rPr>
              <a:t>	</a:t>
            </a:r>
            <a:r>
              <a:rPr lang="en-US" sz="1800" dirty="0" err="1">
                <a:solidFill>
                  <a:schemeClr val="dk1"/>
                </a:solidFill>
                <a:latin typeface="Times New Roman" panose="02020603050405020304" charset="0"/>
                <a:cs typeface="Times New Roman" panose="02020603050405020304" charset="0"/>
              </a:rPr>
              <a:t>Vận</a:t>
            </a:r>
            <a:r>
              <a:rPr lang="en-US" sz="1800" dirty="0">
                <a:solidFill>
                  <a:schemeClr val="dk1"/>
                </a:solidFill>
                <a:latin typeface="Times New Roman" panose="02020603050405020304" charset="0"/>
                <a:cs typeface="Times New Roman" panose="02020603050405020304" charset="0"/>
              </a:rPr>
              <a:t> </a:t>
            </a:r>
            <a:r>
              <a:rPr lang="en-US" sz="1800" dirty="0" err="1">
                <a:solidFill>
                  <a:schemeClr val="dk1"/>
                </a:solidFill>
                <a:latin typeface="Times New Roman" panose="02020603050405020304" charset="0"/>
                <a:cs typeface="Times New Roman" panose="02020603050405020304" charset="0"/>
              </a:rPr>
              <a:t>hành</a:t>
            </a:r>
            <a:endParaRPr lang="en-US" sz="1800" dirty="0">
              <a:solidFill>
                <a:schemeClr val="dk1"/>
              </a:solidFill>
              <a:latin typeface="Times New Roman" panose="02020603050405020304" charset="0"/>
              <a:cs typeface="Times New Roman" panose="02020603050405020304" charset="0"/>
            </a:endParaRPr>
          </a:p>
        </p:txBody>
      </p:sp>
      <p:sp>
        <p:nvSpPr>
          <p:cNvPr id="8" name="Title 3">
            <a:extLst>
              <a:ext uri="{FF2B5EF4-FFF2-40B4-BE49-F238E27FC236}">
                <a16:creationId xmlns:a16="http://schemas.microsoft.com/office/drawing/2014/main" id="{C450D83D-48AC-E3C3-5978-3B224D282ABB}"/>
              </a:ext>
            </a:extLst>
          </p:cNvPr>
          <p:cNvSpPr txBox="1">
            <a:spLocks/>
          </p:cNvSpPr>
          <p:nvPr/>
        </p:nvSpPr>
        <p:spPr>
          <a:xfrm>
            <a:off x="3961180" y="281175"/>
            <a:ext cx="2443280" cy="91623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b="1" dirty="0">
                <a:solidFill>
                  <a:srgbClr val="E6B254"/>
                </a:solidFill>
              </a:rPr>
              <a:t>Thời gian </a:t>
            </a:r>
            <a:endParaRPr lang="en-US" b="1" dirty="0">
              <a:solidFill>
                <a:srgbClr val="E6B254"/>
              </a:solidFill>
            </a:endParaRPr>
          </a:p>
        </p:txBody>
      </p:sp>
      <p:pic>
        <p:nvPicPr>
          <p:cNvPr id="10" name="Picture 2">
            <a:extLst>
              <a:ext uri="{FF2B5EF4-FFF2-40B4-BE49-F238E27FC236}">
                <a16:creationId xmlns:a16="http://schemas.microsoft.com/office/drawing/2014/main" id="{523B7FA8-7B5A-4BBB-6597-BAC9001514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395" y="128470"/>
            <a:ext cx="1326474" cy="1068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EDD406F-8A4E-2386-5EA6-72DF6018073A}"/>
              </a:ext>
            </a:extLst>
          </p:cNvPr>
          <p:cNvSpPr txBox="1"/>
          <p:nvPr/>
        </p:nvSpPr>
        <p:spPr>
          <a:xfrm>
            <a:off x="143555" y="4677659"/>
            <a:ext cx="4113885" cy="369332"/>
          </a:xfrm>
          <a:prstGeom prst="rect">
            <a:avLst/>
          </a:prstGeom>
          <a:noFill/>
        </p:spPr>
        <p:txBody>
          <a:bodyPr wrap="square" rtlCol="0">
            <a:spAutoFit/>
          </a:bodyPr>
          <a:lstStyle/>
          <a:p>
            <a:r>
              <a:rPr lang="vi-VN" sz="1600" dirty="0">
                <a:highlight>
                  <a:srgbClr val="E6B254"/>
                </a:highlight>
                <a:latin typeface="+mj-lt"/>
              </a:rPr>
              <a:t>Thời</a:t>
            </a:r>
            <a:r>
              <a:rPr lang="vi-VN" dirty="0">
                <a:highlight>
                  <a:srgbClr val="E6B254"/>
                </a:highlight>
              </a:rPr>
              <a:t> </a:t>
            </a:r>
            <a:r>
              <a:rPr lang="vi-VN" sz="1600" dirty="0">
                <a:highlight>
                  <a:srgbClr val="E6B254"/>
                </a:highlight>
                <a:latin typeface="+mj-lt"/>
              </a:rPr>
              <a:t>gian hoàn thành dự kiến: 1 tháng 26 ngày</a:t>
            </a:r>
            <a:endParaRPr lang="en-US" dirty="0">
              <a:highlight>
                <a:srgbClr val="E6B254"/>
              </a:highlight>
              <a:latin typeface="+mj-lt"/>
            </a:endParaRPr>
          </a:p>
        </p:txBody>
      </p:sp>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BCDA54C-BCF2-8C22-3723-05384FEE6937}"/>
              </a:ext>
            </a:extLst>
          </p:cNvPr>
          <p:cNvSpPr txBox="1">
            <a:spLocks/>
          </p:cNvSpPr>
          <p:nvPr/>
        </p:nvSpPr>
        <p:spPr>
          <a:xfrm>
            <a:off x="3961180" y="281175"/>
            <a:ext cx="2443280" cy="91623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b="1" dirty="0">
                <a:solidFill>
                  <a:srgbClr val="E6B254"/>
                </a:solidFill>
              </a:rPr>
              <a:t>Kết quả</a:t>
            </a:r>
            <a:endParaRPr lang="en-US" b="1" dirty="0">
              <a:solidFill>
                <a:srgbClr val="E6B254"/>
              </a:solidFill>
            </a:endParaRPr>
          </a:p>
        </p:txBody>
      </p:sp>
      <p:sp>
        <p:nvSpPr>
          <p:cNvPr id="5" name="Text Box 8">
            <a:extLst>
              <a:ext uri="{FF2B5EF4-FFF2-40B4-BE49-F238E27FC236}">
                <a16:creationId xmlns:a16="http://schemas.microsoft.com/office/drawing/2014/main" id="{ABF1FD37-EFC6-626B-DE27-E13673B8556F}"/>
              </a:ext>
            </a:extLst>
          </p:cNvPr>
          <p:cNvSpPr txBox="1"/>
          <p:nvPr/>
        </p:nvSpPr>
        <p:spPr>
          <a:xfrm>
            <a:off x="502383" y="2356306"/>
            <a:ext cx="4123035" cy="430887"/>
          </a:xfrm>
          <a:prstGeom prst="rect">
            <a:avLst/>
          </a:prstGeom>
          <a:noFill/>
        </p:spPr>
        <p:txBody>
          <a:bodyPr wrap="square"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buFont typeface="Wingdings" panose="05000000000000000000" charset="0"/>
              <a:buChar char="Ø"/>
            </a:pPr>
            <a:r>
              <a:rPr lang="vi-VN" sz="2200" dirty="0">
                <a:latin typeface="Times New Roman" panose="02020603050405020304" charset="0"/>
                <a:cs typeface="Times New Roman" panose="02020603050405020304" charset="0"/>
                <a:sym typeface="+mn-ea"/>
              </a:rPr>
              <a:t>Chi phí thấp hơn so với dự kiến </a:t>
            </a:r>
            <a:r>
              <a:rPr lang="en-GB" sz="2200" dirty="0">
                <a:latin typeface="Times New Roman" panose="02020603050405020304" charset="0"/>
                <a:cs typeface="Times New Roman" panose="02020603050405020304" charset="0"/>
                <a:sym typeface="+mn-ea"/>
              </a:rPr>
              <a:t>  </a:t>
            </a:r>
            <a:r>
              <a:rPr lang="vi-VN" sz="2200" dirty="0">
                <a:latin typeface="Times New Roman" panose="02020603050405020304" charset="0"/>
                <a:cs typeface="Times New Roman" panose="02020603050405020304" charset="0"/>
                <a:sym typeface="+mn-ea"/>
              </a:rPr>
              <a:t> </a:t>
            </a:r>
          </a:p>
        </p:txBody>
      </p:sp>
      <p:sp>
        <p:nvSpPr>
          <p:cNvPr id="7" name="Text Box 8">
            <a:extLst>
              <a:ext uri="{FF2B5EF4-FFF2-40B4-BE49-F238E27FC236}">
                <a16:creationId xmlns:a16="http://schemas.microsoft.com/office/drawing/2014/main" id="{9A26029D-218A-31AC-981E-9D7B97A83140}"/>
              </a:ext>
            </a:extLst>
          </p:cNvPr>
          <p:cNvSpPr txBox="1"/>
          <p:nvPr/>
        </p:nvSpPr>
        <p:spPr>
          <a:xfrm>
            <a:off x="533868" y="1764972"/>
            <a:ext cx="4801657" cy="430887"/>
          </a:xfrm>
          <a:prstGeom prst="rect">
            <a:avLst/>
          </a:prstGeom>
          <a:noFill/>
        </p:spPr>
        <p:txBody>
          <a:bodyPr wrap="square"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buFont typeface="Wingdings" panose="05000000000000000000" charset="0"/>
              <a:buChar char="Ø"/>
            </a:pPr>
            <a:r>
              <a:rPr lang="en-GB" sz="2200" dirty="0">
                <a:latin typeface="Times New Roman" panose="02020603050405020304" charset="0"/>
                <a:cs typeface="Times New Roman" panose="02020603050405020304" charset="0"/>
                <a:sym typeface="+mn-ea"/>
              </a:rPr>
              <a:t>Đáp ứng các mục tiêu đề </a:t>
            </a:r>
            <a:r>
              <a:rPr lang="en-GB" sz="2200" dirty="0" err="1">
                <a:latin typeface="Times New Roman" panose="02020603050405020304" charset="0"/>
                <a:cs typeface="Times New Roman" panose="02020603050405020304" charset="0"/>
                <a:sym typeface="+mn-ea"/>
              </a:rPr>
              <a:t>ra</a:t>
            </a:r>
            <a:r>
              <a:rPr lang="en-GB" sz="2200" dirty="0">
                <a:latin typeface="Times New Roman" panose="02020603050405020304" charset="0"/>
                <a:cs typeface="Times New Roman" panose="02020603050405020304" charset="0"/>
                <a:sym typeface="+mn-ea"/>
              </a:rPr>
              <a:t> </a:t>
            </a:r>
            <a:r>
              <a:rPr lang="vi-VN" sz="2200" dirty="0">
                <a:latin typeface="Times New Roman" panose="02020603050405020304" charset="0"/>
                <a:cs typeface="Times New Roman" panose="02020603050405020304" charset="0"/>
                <a:sym typeface="+mn-ea"/>
              </a:rPr>
              <a:t>ban</a:t>
            </a:r>
            <a:r>
              <a:rPr lang="en-GB" sz="2200" dirty="0">
                <a:latin typeface="Times New Roman" panose="02020603050405020304" charset="0"/>
                <a:cs typeface="Times New Roman" panose="02020603050405020304" charset="0"/>
                <a:sym typeface="+mn-ea"/>
              </a:rPr>
              <a:t> </a:t>
            </a:r>
            <a:r>
              <a:rPr lang="vi-VN" sz="2200" dirty="0">
                <a:latin typeface="Times New Roman" panose="02020603050405020304" charset="0"/>
                <a:cs typeface="Times New Roman" panose="02020603050405020304" charset="0"/>
                <a:sym typeface="+mn-ea"/>
              </a:rPr>
              <a:t>đầu</a:t>
            </a:r>
          </a:p>
        </p:txBody>
      </p:sp>
      <p:sp>
        <p:nvSpPr>
          <p:cNvPr id="8" name="Text Box 8">
            <a:extLst>
              <a:ext uri="{FF2B5EF4-FFF2-40B4-BE49-F238E27FC236}">
                <a16:creationId xmlns:a16="http://schemas.microsoft.com/office/drawing/2014/main" id="{095B03CC-5BE9-1D8A-4E4E-7F5F8E686596}"/>
              </a:ext>
            </a:extLst>
          </p:cNvPr>
          <p:cNvSpPr txBox="1"/>
          <p:nvPr/>
        </p:nvSpPr>
        <p:spPr>
          <a:xfrm>
            <a:off x="533868" y="2988593"/>
            <a:ext cx="5102235" cy="430887"/>
          </a:xfrm>
          <a:prstGeom prst="rect">
            <a:avLst/>
          </a:prstGeom>
          <a:noFill/>
        </p:spPr>
        <p:txBody>
          <a:bodyPr wrap="square"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buFont typeface="Wingdings" panose="05000000000000000000" charset="0"/>
              <a:buChar char="Ø"/>
            </a:pPr>
            <a:r>
              <a:rPr lang="vi-VN" sz="2200" dirty="0">
                <a:latin typeface="Times New Roman" panose="02020603050405020304" charset="0"/>
                <a:cs typeface="Times New Roman" panose="02020603050405020304" charset="0"/>
                <a:sym typeface="+mn-ea"/>
              </a:rPr>
              <a:t>Dự án hoàn thành đúng tiến độ thời gian</a:t>
            </a:r>
          </a:p>
        </p:txBody>
      </p:sp>
      <p:sp>
        <p:nvSpPr>
          <p:cNvPr id="10" name="Text Box 8">
            <a:extLst>
              <a:ext uri="{FF2B5EF4-FFF2-40B4-BE49-F238E27FC236}">
                <a16:creationId xmlns:a16="http://schemas.microsoft.com/office/drawing/2014/main" id="{79C00176-F462-11AB-B73C-B031DC152394}"/>
              </a:ext>
            </a:extLst>
          </p:cNvPr>
          <p:cNvSpPr txBox="1"/>
          <p:nvPr/>
        </p:nvSpPr>
        <p:spPr>
          <a:xfrm>
            <a:off x="533868" y="3528853"/>
            <a:ext cx="8309041" cy="769441"/>
          </a:xfrm>
          <a:prstGeom prst="rect">
            <a:avLst/>
          </a:prstGeom>
          <a:noFill/>
        </p:spPr>
        <p:txBody>
          <a:bodyPr wrap="square"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buFont typeface="Wingdings" panose="05000000000000000000" charset="0"/>
              <a:buChar char="Ø"/>
            </a:pPr>
            <a:r>
              <a:rPr lang="vi-VN" sz="2200" dirty="0">
                <a:latin typeface="Times New Roman" panose="02020603050405020304" charset="0"/>
                <a:cs typeface="Times New Roman" panose="02020603050405020304" charset="0"/>
              </a:rPr>
              <a:t>Hệ thống sẽ được nâng cấp và bảo trì hằng tháng nếu phát sinh lỗi trong quá trình sử dụng </a:t>
            </a:r>
            <a:endParaRPr lang="vi-VN" sz="2200" dirty="0">
              <a:latin typeface="Times New Roman" panose="02020603050405020304" charset="0"/>
              <a:cs typeface="Times New Roman" panose="02020603050405020304" charset="0"/>
              <a:sym typeface="+mn-ea"/>
            </a:endParaRPr>
          </a:p>
        </p:txBody>
      </p:sp>
      <p:pic>
        <p:nvPicPr>
          <p:cNvPr id="11" name="Picture 2">
            <a:extLst>
              <a:ext uri="{FF2B5EF4-FFF2-40B4-BE49-F238E27FC236}">
                <a16:creationId xmlns:a16="http://schemas.microsoft.com/office/drawing/2014/main" id="{5C7D2B3E-FAE1-F262-C237-1FA879DB4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755" y="204822"/>
            <a:ext cx="1326474" cy="106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4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Words>
  <Application>Microsoft Office PowerPoint</Application>
  <PresentationFormat>On-screen Show (16:9)</PresentationFormat>
  <Paragraphs>70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Roboto Slab</vt:lpstr>
      <vt:lpstr>Times New Roman</vt:lpstr>
      <vt:lpstr>Wingdings</vt:lpstr>
      <vt:lpstr>Office Theme</vt:lpstr>
      <vt:lpstr>CẢI THIỆN HỆ THỐNG ĐẶT LỊCH HẸN TẠI NGÂN HÀNG </vt:lpstr>
      <vt:lpstr>LÝ DO PHÁT TRIỂN DỰ ÁN</vt:lpstr>
      <vt:lpstr>Mục tiêu dự án</vt:lpstr>
      <vt:lpstr>Công việc theo giai đoạn</vt:lpstr>
      <vt:lpstr>Công việc theo giai đoạn</vt:lpstr>
      <vt:lpstr>Công việc theo giai đoạn</vt:lpstr>
      <vt:lpstr>Chi Phí</vt:lpstr>
      <vt:lpstr>PowerPoint Presentation</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2022-06-06T08:31:47Z</dcterms:modified>
</cp:coreProperties>
</file>