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8"/>
  </p:notesMasterIdLst>
  <p:sldIdLst>
    <p:sldId id="336" r:id="rId2"/>
    <p:sldId id="338" r:id="rId3"/>
    <p:sldId id="258" r:id="rId4"/>
    <p:sldId id="321" r:id="rId5"/>
    <p:sldId id="257" r:id="rId6"/>
    <p:sldId id="322" r:id="rId7"/>
    <p:sldId id="323" r:id="rId8"/>
    <p:sldId id="325" r:id="rId9"/>
    <p:sldId id="326" r:id="rId10"/>
    <p:sldId id="327" r:id="rId11"/>
    <p:sldId id="328" r:id="rId12"/>
    <p:sldId id="329" r:id="rId13"/>
    <p:sldId id="330" r:id="rId14"/>
    <p:sldId id="331" r:id="rId15"/>
    <p:sldId id="332" r:id="rId16"/>
    <p:sldId id="333" r:id="rId17"/>
    <p:sldId id="334" r:id="rId18"/>
    <p:sldId id="259" r:id="rId19"/>
    <p:sldId id="260" r:id="rId20"/>
    <p:sldId id="261" r:id="rId21"/>
    <p:sldId id="262" r:id="rId22"/>
    <p:sldId id="263" r:id="rId23"/>
    <p:sldId id="264" r:id="rId24"/>
    <p:sldId id="266" r:id="rId25"/>
    <p:sldId id="265" r:id="rId26"/>
    <p:sldId id="267" r:id="rId27"/>
    <p:sldId id="324" r:id="rId28"/>
    <p:sldId id="335"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337" r:id="rId43"/>
    <p:sldId id="281" r:id="rId44"/>
    <p:sldId id="282" r:id="rId45"/>
    <p:sldId id="283" r:id="rId46"/>
    <p:sldId id="284" r:id="rId47"/>
    <p:sldId id="288" r:id="rId48"/>
    <p:sldId id="285" r:id="rId49"/>
    <p:sldId id="286" r:id="rId50"/>
    <p:sldId id="289" r:id="rId51"/>
    <p:sldId id="290" r:id="rId52"/>
    <p:sldId id="291" r:id="rId53"/>
    <p:sldId id="292" r:id="rId54"/>
    <p:sldId id="293" r:id="rId55"/>
    <p:sldId id="294" r:id="rId56"/>
    <p:sldId id="295" r:id="rId57"/>
    <p:sldId id="296" r:id="rId58"/>
    <p:sldId id="297" r:id="rId59"/>
    <p:sldId id="298" r:id="rId60"/>
    <p:sldId id="299" r:id="rId61"/>
    <p:sldId id="307" r:id="rId62"/>
    <p:sldId id="304" r:id="rId63"/>
    <p:sldId id="305" r:id="rId64"/>
    <p:sldId id="306" r:id="rId65"/>
    <p:sldId id="303" r:id="rId66"/>
    <p:sldId id="300" r:id="rId67"/>
    <p:sldId id="301" r:id="rId68"/>
    <p:sldId id="302" r:id="rId69"/>
    <p:sldId id="308" r:id="rId70"/>
    <p:sldId id="309" r:id="rId71"/>
    <p:sldId id="310" r:id="rId72"/>
    <p:sldId id="311" r:id="rId73"/>
    <p:sldId id="312" r:id="rId74"/>
    <p:sldId id="313" r:id="rId75"/>
    <p:sldId id="339" r:id="rId76"/>
    <p:sldId id="340" r:id="rId7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32" autoAdjust="0"/>
  </p:normalViewPr>
  <p:slideViewPr>
    <p:cSldViewPr>
      <p:cViewPr varScale="1">
        <p:scale>
          <a:sx n="56" d="100"/>
          <a:sy n="56" d="100"/>
        </p:scale>
        <p:origin x="9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2005133-3659-4E59-A53B-31C8AC9702FB}" type="slidenum">
              <a:rPr lang="en-US"/>
              <a:pPr>
                <a:defRPr/>
              </a:pPr>
              <a:t>‹#›</a:t>
            </a:fld>
            <a:endParaRPr lang="en-US"/>
          </a:p>
        </p:txBody>
      </p:sp>
    </p:spTree>
    <p:extLst>
      <p:ext uri="{BB962C8B-B14F-4D97-AF65-F5344CB8AC3E}">
        <p14:creationId xmlns:p14="http://schemas.microsoft.com/office/powerpoint/2010/main" val="939400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5B6AC64-18E3-4421-BBC7-B5013CC96A85}" type="slidenum">
              <a:rPr lang="en-US" smtClean="0"/>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t>Massive explosion of interest in remittances and migration. Here’s one indicator. Many papers starting to look at microeconomic impacts, but many are unable to do this convincingly. Aim of this course is to try and understand what is needed to look at impacts in a convincing fashion.</a:t>
            </a:r>
          </a:p>
        </p:txBody>
      </p:sp>
    </p:spTree>
    <p:extLst>
      <p:ext uri="{BB962C8B-B14F-4D97-AF65-F5344CB8AC3E}">
        <p14:creationId xmlns:p14="http://schemas.microsoft.com/office/powerpoint/2010/main" val="300846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6F2D56D-F486-450E-A513-86884F6FA977}" type="slidenum">
              <a:rPr lang="en-US" smtClean="0"/>
              <a:pPr/>
              <a:t>22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228600" indent="-228600" eaLnBrk="1" hangingPunct="1"/>
            <a:r>
              <a:rPr lang="en-US"/>
              <a:t>While abroad migrant can have a number of other effects on family left behind. Example is transfer of knowledge gained abroad. This could include knowledge about health practices, forms of production, democratic attitudes, etc.</a:t>
            </a:r>
          </a:p>
        </p:txBody>
      </p:sp>
    </p:spTree>
    <p:extLst>
      <p:ext uri="{BB962C8B-B14F-4D97-AF65-F5344CB8AC3E}">
        <p14:creationId xmlns:p14="http://schemas.microsoft.com/office/powerpoint/2010/main" val="346581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8414103-8795-47DE-96D0-2E46D6DC70B7}" type="slidenum">
              <a:rPr lang="en-US" smtClean="0"/>
              <a:pPr/>
              <a:t>23</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marL="228600" indent="-228600" eaLnBrk="1" hangingPunct="1"/>
            <a:r>
              <a:rPr lang="en-US"/>
              <a:t>Migrant abroad develops network, knowledge of how to migrate, reduces the costs of other family members migrating. This could affect the behavior of family members left behind. One important channel for this is the new </a:t>
            </a:r>
            <a:r>
              <a:rPr lang="en-US" b="1"/>
              <a:t>brain gain</a:t>
            </a:r>
            <a:r>
              <a:rPr lang="en-US"/>
              <a:t> theories. Idea here is that possibility of future migration changes incentives to invest in education for children today. However, may not increase migration – Mexico case where returns to education abroad are low.</a:t>
            </a:r>
          </a:p>
        </p:txBody>
      </p:sp>
    </p:spTree>
    <p:extLst>
      <p:ext uri="{BB962C8B-B14F-4D97-AF65-F5344CB8AC3E}">
        <p14:creationId xmlns:p14="http://schemas.microsoft.com/office/powerpoint/2010/main" val="90778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6D3267B-E3AB-47F3-9C66-A2315D59FDB4}" type="slidenum">
              <a:rPr lang="en-US" smtClean="0"/>
              <a:pPr/>
              <a:t>24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a:t>Migrant might return, bringing back skills and money gained abroad, plus changes in attitude, etc.</a:t>
            </a:r>
          </a:p>
        </p:txBody>
      </p:sp>
    </p:spTree>
    <p:extLst>
      <p:ext uri="{BB962C8B-B14F-4D97-AF65-F5344CB8AC3E}">
        <p14:creationId xmlns:p14="http://schemas.microsoft.com/office/powerpoint/2010/main" val="4028099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DB3053C-4F0C-491E-9985-AE92B7FD74C4}" type="slidenum">
              <a:rPr lang="en-US" smtClean="0"/>
              <a:pPr/>
              <a:t>25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marL="228600" indent="-228600" eaLnBrk="1" hangingPunct="1"/>
            <a:r>
              <a:rPr lang="en-US"/>
              <a:t>Or other family members might move.</a:t>
            </a:r>
          </a:p>
        </p:txBody>
      </p:sp>
    </p:spTree>
    <p:extLst>
      <p:ext uri="{BB962C8B-B14F-4D97-AF65-F5344CB8AC3E}">
        <p14:creationId xmlns:p14="http://schemas.microsoft.com/office/powerpoint/2010/main" val="3157584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429E580-1D88-4240-B9FF-340541AA3F8C}" type="slidenum">
              <a:rPr lang="en-US" smtClean="0"/>
              <a:pPr/>
              <a:t>26</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marL="228600" indent="-228600" eaLnBrk="1" hangingPunct="1"/>
            <a:r>
              <a:rPr lang="en-US" dirty="0"/>
              <a:t>Have so far only discussed direct impacts on households themselves. But they also affect others.</a:t>
            </a:r>
          </a:p>
          <a:p>
            <a:pPr marL="228600" indent="-228600" eaLnBrk="1" hangingPunct="1">
              <a:buFontTx/>
              <a:buAutoNum type="arabicPeriod"/>
            </a:pPr>
            <a:r>
              <a:rPr lang="en-US" dirty="0"/>
              <a:t>Impact on natives – what up to the past few years so much of the literature had focused on – impact on wages and employment prospects of natives – big literature on this, which won’t focus on in this class. Also recent work suggesting that immigrants lower prices.</a:t>
            </a:r>
          </a:p>
          <a:p>
            <a:pPr marL="228600" indent="-228600" eaLnBrk="1" hangingPunct="1">
              <a:buFontTx/>
              <a:buAutoNum type="arabicPeriod"/>
            </a:pPr>
            <a:r>
              <a:rPr lang="en-US" dirty="0"/>
              <a:t>Impact on others in origin country: remittances to non-migrant households, general equilibrium effects on prices and wages, macro effects. </a:t>
            </a:r>
          </a:p>
        </p:txBody>
      </p:sp>
    </p:spTree>
    <p:extLst>
      <p:ext uri="{BB962C8B-B14F-4D97-AF65-F5344CB8AC3E}">
        <p14:creationId xmlns:p14="http://schemas.microsoft.com/office/powerpoint/2010/main" val="3349293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8FBAF83-569C-43B1-A180-A61108644155}" type="slidenum">
              <a:rPr lang="en-US" smtClean="0"/>
              <a:pPr/>
              <a:t>31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t>Note: mu(0) is mean earnings of population in home country, e(0) tells you how much more than mean an individual earns.</a:t>
            </a:r>
          </a:p>
          <a:p>
            <a:pPr eaLnBrk="1" hangingPunct="1"/>
            <a:r>
              <a:rPr lang="en-US"/>
              <a:t>Mu(1) is mean earnings abroad if EVERYONE from this home population were working there, and e(1) is difference from this mean for a particular individual.</a:t>
            </a:r>
          </a:p>
        </p:txBody>
      </p:sp>
    </p:spTree>
    <p:extLst>
      <p:ext uri="{BB962C8B-B14F-4D97-AF65-F5344CB8AC3E}">
        <p14:creationId xmlns:p14="http://schemas.microsoft.com/office/powerpoint/2010/main" val="1504406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DC4B667-B062-4F2D-8E1F-DA781F024FF5}" type="slidenum">
              <a:rPr lang="en-US" smtClean="0"/>
              <a:pPr/>
              <a:t>32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Note: pi is the log cost of migration. So migrate if you would earn more abroad than at home after paying costs.</a:t>
            </a:r>
          </a:p>
        </p:txBody>
      </p:sp>
    </p:spTree>
    <p:extLst>
      <p:ext uri="{BB962C8B-B14F-4D97-AF65-F5344CB8AC3E}">
        <p14:creationId xmlns:p14="http://schemas.microsoft.com/office/powerpoint/2010/main" val="3108046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2643BA0-800E-492E-9F61-22713B15EE45}" type="slidenum">
              <a:rPr lang="en-US" smtClean="0"/>
              <a:pPr/>
              <a:t>33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t>Note: pi is the log cost of migration. So migrate if you would earn more abroad than at home after paying costs.</a:t>
            </a:r>
          </a:p>
        </p:txBody>
      </p:sp>
    </p:spTree>
    <p:extLst>
      <p:ext uri="{BB962C8B-B14F-4D97-AF65-F5344CB8AC3E}">
        <p14:creationId xmlns:p14="http://schemas.microsoft.com/office/powerpoint/2010/main" val="2417720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7863614-5BAB-458F-AA54-3BA8B94F11EB}" type="slidenum">
              <a:rPr lang="en-US" smtClean="0"/>
              <a:pPr/>
              <a:t>34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t>Note: pi is the log cost of migration. So migrate if you would earn more abroad than at home after paying costs.</a:t>
            </a:r>
          </a:p>
        </p:txBody>
      </p:sp>
    </p:spTree>
    <p:extLst>
      <p:ext uri="{BB962C8B-B14F-4D97-AF65-F5344CB8AC3E}">
        <p14:creationId xmlns:p14="http://schemas.microsoft.com/office/powerpoint/2010/main" val="1091305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8AD9713-F787-4C6A-8865-76B997F4B48A}" type="slidenum">
              <a:rPr lang="en-US" smtClean="0"/>
              <a:pPr/>
              <a:t>40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dirty="0"/>
              <a:t>Discuss graphs: Lines show percentiles of network distribution. 10</a:t>
            </a:r>
            <a:r>
              <a:rPr lang="en-US" baseline="30000" dirty="0"/>
              <a:t>th</a:t>
            </a:r>
            <a:r>
              <a:rPr lang="en-US" dirty="0"/>
              <a:t> percentile is low networks – so high migration costs – see positive self-selection (more educated more likely to migrate) in those communities. As network grows, migration becomes increasingly negatively selected.</a:t>
            </a:r>
          </a:p>
          <a:p>
            <a:pPr eaLnBrk="1" hangingPunct="1"/>
            <a:r>
              <a:rPr lang="en-US" dirty="0"/>
              <a:t>Discuss briefly IV strategy: issue is that migration network in a community could be related to other community characteristics that determine pattern of migration. E.g. Drought could lead to lots of farmers migrating, so see low-skilled migration and large network. Instrument deals with this by using historic networks to predict current day networks.</a:t>
            </a:r>
          </a:p>
        </p:txBody>
      </p:sp>
    </p:spTree>
    <p:extLst>
      <p:ext uri="{BB962C8B-B14F-4D97-AF65-F5344CB8AC3E}">
        <p14:creationId xmlns:p14="http://schemas.microsoft.com/office/powerpoint/2010/main" val="148623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2005133-3659-4E59-A53B-31C8AC9702FB}" type="slidenum">
              <a:rPr lang="en-US" smtClean="0"/>
              <a:pPr>
                <a:defRPr/>
              </a:pPr>
              <a:t>5</a:t>
            </a:fld>
            <a:endParaRPr lang="en-US"/>
          </a:p>
        </p:txBody>
      </p:sp>
    </p:spTree>
    <p:extLst>
      <p:ext uri="{BB962C8B-B14F-4D97-AF65-F5344CB8AC3E}">
        <p14:creationId xmlns:p14="http://schemas.microsoft.com/office/powerpoint/2010/main" val="962606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36A37B0-4A34-4D92-9C70-D54878638E74}" type="slidenum">
              <a:rPr lang="en-US" smtClean="0"/>
              <a:pPr/>
              <a:t>50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a:t>Table 4 from paper. See much bigger changes in consumption per capita and in reduction in poverty for those who moved, especially those who moved out of the region.</a:t>
            </a:r>
          </a:p>
        </p:txBody>
      </p:sp>
    </p:spTree>
    <p:extLst>
      <p:ext uri="{BB962C8B-B14F-4D97-AF65-F5344CB8AC3E}">
        <p14:creationId xmlns:p14="http://schemas.microsoft.com/office/powerpoint/2010/main" val="301010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0EE5C3A-097E-497A-9E17-39570C3A9AAC}" type="slidenum">
              <a:rPr lang="en-US" smtClean="0"/>
              <a:pPr/>
              <a:t>53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dirty="0"/>
              <a:t>Initial household fixed effects: means are looking WITHIN a household – asking whether the person who migrates experiences more consumption growth than the person who stays behind. </a:t>
            </a:r>
          </a:p>
          <a:p>
            <a:pPr eaLnBrk="1" hangingPunct="1"/>
            <a:r>
              <a:rPr lang="en-US" dirty="0"/>
              <a:t>Advantage of this: controls for household-level factors that might be driving both consumption growth and migration (e.g. household inherits some wealth, or household is full of entrepreneurial people)</a:t>
            </a:r>
          </a:p>
          <a:p>
            <a:pPr eaLnBrk="1" hangingPunct="1"/>
            <a:r>
              <a:rPr lang="en-US" dirty="0"/>
              <a:t>Disadvantage: removing some of the variation we care about – if household perfectly shares resources, then would fail to detect an effect of migration, even if these households become much better off than initial households where no one moves.</a:t>
            </a:r>
          </a:p>
          <a:p>
            <a:pPr eaLnBrk="1" hangingPunct="1"/>
            <a:r>
              <a:rPr lang="en-US" dirty="0"/>
              <a:t>Concern 2: Still leaves problem of selection within the household – the household doesn’t randomly decide who migrates, but will choose perhaps the member who could benefit most in terms of income growth from migration. The X variables attempt to control for some observable reasons why this might be the case, but are not controlling for ability, entrepreneurial drive, risk aversion, etc. differences within household.</a:t>
            </a:r>
          </a:p>
        </p:txBody>
      </p:sp>
    </p:spTree>
    <p:extLst>
      <p:ext uri="{BB962C8B-B14F-4D97-AF65-F5344CB8AC3E}">
        <p14:creationId xmlns:p14="http://schemas.microsoft.com/office/powerpoint/2010/main" val="2605976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280AAF5-10A1-4F67-A2F9-396C8D3ED007}" type="slidenum">
              <a:rPr lang="en-US" smtClean="0"/>
              <a:pPr/>
              <a:t>55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a:t>Note: Am going through how to pull apart the instruments as a way of illustrating how hard it is to come up with convincing instruments, not to pick on Beegle et al, who do as well as generally is possible with the sort of data they have.</a:t>
            </a:r>
          </a:p>
        </p:txBody>
      </p:sp>
    </p:spTree>
    <p:extLst>
      <p:ext uri="{BB962C8B-B14F-4D97-AF65-F5344CB8AC3E}">
        <p14:creationId xmlns:p14="http://schemas.microsoft.com/office/powerpoint/2010/main" val="4202315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4B4CFBC-A295-4BA1-82AF-11B18CD9CF46}" type="slidenum">
              <a:rPr lang="en-US" smtClean="0"/>
              <a:pPr/>
              <a:t>56</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a:t>Note: Am going through how to pull apart the instruments as a way of illustrating how hard it is to come up with convincing instruments, not to pick on Beegle et al, who do as well as generally is possible with the sort of data they have.</a:t>
            </a:r>
          </a:p>
        </p:txBody>
      </p:sp>
    </p:spTree>
    <p:extLst>
      <p:ext uri="{BB962C8B-B14F-4D97-AF65-F5344CB8AC3E}">
        <p14:creationId xmlns:p14="http://schemas.microsoft.com/office/powerpoint/2010/main" val="3751349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C88EFC6-D341-48C1-AE69-B2BFFB2964BC}" type="slidenum">
              <a:rPr lang="en-US" smtClean="0"/>
              <a:pPr/>
              <a:t>57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Note: Am going through how to pull apart the instruments as a way of illustrating how hard it is to come up with convincing instruments, not to pick on Beegle et al, who do as well as generally is possible with the sort of data they have.</a:t>
            </a:r>
          </a:p>
        </p:txBody>
      </p:sp>
    </p:spTree>
    <p:extLst>
      <p:ext uri="{BB962C8B-B14F-4D97-AF65-F5344CB8AC3E}">
        <p14:creationId xmlns:p14="http://schemas.microsoft.com/office/powerpoint/2010/main" val="2168785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0D1353E-46F4-41B3-A7AF-9A05E677A67E}" type="slidenum">
              <a:rPr lang="en-US" smtClean="0"/>
              <a:pPr/>
              <a:t>58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t>Note: overid test- only possible if have more than one instrument for migration. Often see erroneous statements in papers about what this test tells you. </a:t>
            </a:r>
          </a:p>
          <a:p>
            <a:pPr eaLnBrk="1" hangingPunct="1"/>
            <a:r>
              <a:rPr lang="en-US"/>
              <a:t>Test sees whether you get different answers from using different instruments. If test fails, tells you one or more instruments is invalid.</a:t>
            </a:r>
          </a:p>
          <a:p>
            <a:pPr eaLnBrk="1" hangingPunct="1"/>
            <a:r>
              <a:rPr lang="en-US"/>
              <a:t>However, failure to reject does NOT mean instruments are valid, could fail to reject because ALL of the instruments are invalid.</a:t>
            </a:r>
          </a:p>
        </p:txBody>
      </p:sp>
    </p:spTree>
    <p:extLst>
      <p:ext uri="{BB962C8B-B14F-4D97-AF65-F5344CB8AC3E}">
        <p14:creationId xmlns:p14="http://schemas.microsoft.com/office/powerpoint/2010/main" val="3862114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602755F-AF3A-498F-A80B-DE0866735649}" type="slidenum">
              <a:rPr lang="en-US" smtClean="0"/>
              <a:pPr/>
              <a:t>69</a:t>
            </a:fld>
            <a:endParaRPr lang="en-US"/>
          </a:p>
        </p:txBody>
      </p:sp>
      <p:sp>
        <p:nvSpPr>
          <p:cNvPr id="91139" name="Rectangle 2"/>
          <p:cNvSpPr>
            <a:spLocks noGrp="1" noRot="1" noChangeAspect="1" noChangeArrowheads="1" noTextEdit="1"/>
          </p:cNvSpPr>
          <p:nvPr>
            <p:ph type="sldImg"/>
          </p:nvPr>
        </p:nvSpPr>
        <p:spPr>
          <a:xfrm>
            <a:off x="1108075" y="698500"/>
            <a:ext cx="4643438" cy="3482975"/>
          </a:xfrm>
          <a:ln/>
        </p:spPr>
      </p:sp>
      <p:sp>
        <p:nvSpPr>
          <p:cNvPr id="91140" name="Rectangle 3"/>
          <p:cNvSpPr>
            <a:spLocks noGrp="1" noChangeArrowheads="1"/>
          </p:cNvSpPr>
          <p:nvPr>
            <p:ph type="body" idx="1"/>
          </p:nvPr>
        </p:nvSpPr>
        <p:spPr>
          <a:xfrm>
            <a:off x="685800" y="4414838"/>
            <a:ext cx="5486400" cy="4183062"/>
          </a:xfrm>
          <a:noFill/>
          <a:ln/>
        </p:spPr>
        <p:txBody>
          <a:bodyPr/>
          <a:lstStyle/>
          <a:p>
            <a:pPr eaLnBrk="1" hangingPunct="1"/>
            <a:endParaRPr lang="en-US"/>
          </a:p>
        </p:txBody>
      </p:sp>
    </p:spTree>
    <p:extLst>
      <p:ext uri="{BB962C8B-B14F-4D97-AF65-F5344CB8AC3E}">
        <p14:creationId xmlns:p14="http://schemas.microsoft.com/office/powerpoint/2010/main" val="2613178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F0B4510-3110-4794-9782-E9B11795E856}" type="slidenum">
              <a:rPr lang="en-US" smtClean="0"/>
              <a:pPr/>
              <a:t>70</a:t>
            </a:fld>
            <a:endParaRPr lang="en-US"/>
          </a:p>
        </p:txBody>
      </p:sp>
      <p:sp>
        <p:nvSpPr>
          <p:cNvPr id="92163" name="Rectangle 2"/>
          <p:cNvSpPr>
            <a:spLocks noGrp="1" noRot="1" noChangeAspect="1" noChangeArrowheads="1" noTextEdit="1"/>
          </p:cNvSpPr>
          <p:nvPr>
            <p:ph type="sldImg"/>
          </p:nvPr>
        </p:nvSpPr>
        <p:spPr>
          <a:xfrm>
            <a:off x="1108075" y="698500"/>
            <a:ext cx="4643438" cy="3484563"/>
          </a:xfrm>
          <a:ln/>
        </p:spPr>
      </p:sp>
      <p:sp>
        <p:nvSpPr>
          <p:cNvPr id="92164" name="Rectangle 3"/>
          <p:cNvSpPr>
            <a:spLocks noGrp="1" noChangeArrowheads="1"/>
          </p:cNvSpPr>
          <p:nvPr>
            <p:ph type="body" idx="1"/>
          </p:nvPr>
        </p:nvSpPr>
        <p:spPr>
          <a:xfrm>
            <a:off x="685800" y="4414838"/>
            <a:ext cx="5486400" cy="4183062"/>
          </a:xfrm>
          <a:noFill/>
          <a:ln/>
        </p:spPr>
        <p:txBody>
          <a:bodyPr/>
          <a:lstStyle/>
          <a:p>
            <a:pPr eaLnBrk="1" hangingPunct="1"/>
            <a:endParaRPr lang="en-US"/>
          </a:p>
        </p:txBody>
      </p:sp>
    </p:spTree>
    <p:extLst>
      <p:ext uri="{BB962C8B-B14F-4D97-AF65-F5344CB8AC3E}">
        <p14:creationId xmlns:p14="http://schemas.microsoft.com/office/powerpoint/2010/main" val="2560753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4A7B1F5-BF3B-4B89-B935-163493126BF9}" type="slidenum">
              <a:rPr lang="en-US" smtClean="0"/>
              <a:pPr/>
              <a:t>71</a:t>
            </a:fld>
            <a:endParaRPr lang="en-US"/>
          </a:p>
        </p:txBody>
      </p:sp>
      <p:sp>
        <p:nvSpPr>
          <p:cNvPr id="93187" name="Rectangle 2"/>
          <p:cNvSpPr>
            <a:spLocks noGrp="1" noRot="1" noChangeAspect="1" noChangeArrowheads="1" noTextEdit="1"/>
          </p:cNvSpPr>
          <p:nvPr>
            <p:ph type="sldImg"/>
          </p:nvPr>
        </p:nvSpPr>
        <p:spPr>
          <a:xfrm>
            <a:off x="1108075" y="698500"/>
            <a:ext cx="4643438" cy="3484563"/>
          </a:xfrm>
          <a:ln/>
        </p:spPr>
      </p:sp>
      <p:sp>
        <p:nvSpPr>
          <p:cNvPr id="93188" name="Rectangle 3"/>
          <p:cNvSpPr>
            <a:spLocks noGrp="1" noChangeArrowheads="1"/>
          </p:cNvSpPr>
          <p:nvPr>
            <p:ph type="body" idx="1"/>
          </p:nvPr>
        </p:nvSpPr>
        <p:spPr>
          <a:xfrm>
            <a:off x="685800" y="4414838"/>
            <a:ext cx="5486400" cy="4183062"/>
          </a:xfrm>
          <a:noFill/>
          <a:ln/>
        </p:spPr>
        <p:txBody>
          <a:bodyPr/>
          <a:lstStyle/>
          <a:p>
            <a:pPr eaLnBrk="1" hangingPunct="1"/>
            <a:endParaRPr lang="en-US"/>
          </a:p>
        </p:txBody>
      </p:sp>
    </p:spTree>
    <p:extLst>
      <p:ext uri="{BB962C8B-B14F-4D97-AF65-F5344CB8AC3E}">
        <p14:creationId xmlns:p14="http://schemas.microsoft.com/office/powerpoint/2010/main" val="859993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1667CAE-FC2D-44CA-A0E5-BE6C7516B9E0}" type="slidenum">
              <a:rPr lang="en-US" smtClean="0"/>
              <a:pPr/>
              <a:t>72</a:t>
            </a:fld>
            <a:endParaRPr lang="en-US"/>
          </a:p>
        </p:txBody>
      </p:sp>
      <p:sp>
        <p:nvSpPr>
          <p:cNvPr id="94211" name="Rectangle 2"/>
          <p:cNvSpPr>
            <a:spLocks noGrp="1" noRot="1" noChangeAspect="1" noChangeArrowheads="1" noTextEdit="1"/>
          </p:cNvSpPr>
          <p:nvPr>
            <p:ph type="sldImg"/>
          </p:nvPr>
        </p:nvSpPr>
        <p:spPr>
          <a:xfrm>
            <a:off x="1108075" y="698500"/>
            <a:ext cx="4643438" cy="3484563"/>
          </a:xfrm>
          <a:ln/>
        </p:spPr>
      </p:sp>
      <p:sp>
        <p:nvSpPr>
          <p:cNvPr id="94212" name="Rectangle 3"/>
          <p:cNvSpPr>
            <a:spLocks noGrp="1" noChangeArrowheads="1"/>
          </p:cNvSpPr>
          <p:nvPr>
            <p:ph type="body" idx="1"/>
          </p:nvPr>
        </p:nvSpPr>
        <p:spPr>
          <a:xfrm>
            <a:off x="685800" y="4414838"/>
            <a:ext cx="5486400" cy="4183062"/>
          </a:xfrm>
          <a:noFill/>
          <a:ln/>
        </p:spPr>
        <p:txBody>
          <a:bodyPr/>
          <a:lstStyle/>
          <a:p>
            <a:pPr eaLnBrk="1" hangingPunct="1"/>
            <a:endParaRPr lang="en-US"/>
          </a:p>
        </p:txBody>
      </p:sp>
    </p:spTree>
    <p:extLst>
      <p:ext uri="{BB962C8B-B14F-4D97-AF65-F5344CB8AC3E}">
        <p14:creationId xmlns:p14="http://schemas.microsoft.com/office/powerpoint/2010/main" val="22570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start in first couple of lectures by going through some of the research which</a:t>
            </a:r>
            <a:r>
              <a:rPr lang="en-US" baseline="0" dirty="0"/>
              <a:t> looks at impacts of migration and remittances on incomes and poverty and inequality – a way to see issues in practice and get some exposure to different methods -&gt; then will come back and go into more depth on use of methods.</a:t>
            </a:r>
            <a:endParaRPr lang="en-US" dirty="0"/>
          </a:p>
        </p:txBody>
      </p:sp>
      <p:sp>
        <p:nvSpPr>
          <p:cNvPr id="4" name="Slide Number Placeholder 3"/>
          <p:cNvSpPr>
            <a:spLocks noGrp="1"/>
          </p:cNvSpPr>
          <p:nvPr>
            <p:ph type="sldNum" sz="quarter" idx="10"/>
          </p:nvPr>
        </p:nvSpPr>
        <p:spPr/>
        <p:txBody>
          <a:bodyPr/>
          <a:lstStyle/>
          <a:p>
            <a:pPr>
              <a:defRPr/>
            </a:pPr>
            <a:fld id="{12005133-3659-4E59-A53B-31C8AC9702FB}" type="slidenum">
              <a:rPr lang="en-US" smtClean="0"/>
              <a:pPr>
                <a:defRPr/>
              </a:pPr>
              <a:t>7</a:t>
            </a:fld>
            <a:endParaRPr lang="en-US"/>
          </a:p>
        </p:txBody>
      </p:sp>
    </p:spTree>
    <p:extLst>
      <p:ext uri="{BB962C8B-B14F-4D97-AF65-F5344CB8AC3E}">
        <p14:creationId xmlns:p14="http://schemas.microsoft.com/office/powerpoint/2010/main" val="54356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1192F6C-2DA0-441E-B8CC-EB363A2BF848}" type="slidenum">
              <a:rPr lang="en-US" smtClean="0"/>
              <a:pPr/>
              <a:t>73</a:t>
            </a:fld>
            <a:endParaRPr lang="en-US"/>
          </a:p>
        </p:txBody>
      </p:sp>
      <p:sp>
        <p:nvSpPr>
          <p:cNvPr id="95235" name="Rectangle 2"/>
          <p:cNvSpPr>
            <a:spLocks noGrp="1" noRot="1" noChangeAspect="1" noChangeArrowheads="1" noTextEdit="1"/>
          </p:cNvSpPr>
          <p:nvPr>
            <p:ph type="sldImg"/>
          </p:nvPr>
        </p:nvSpPr>
        <p:spPr>
          <a:xfrm>
            <a:off x="1108075" y="698500"/>
            <a:ext cx="4643438" cy="3484563"/>
          </a:xfrm>
          <a:ln/>
        </p:spPr>
      </p:sp>
      <p:sp>
        <p:nvSpPr>
          <p:cNvPr id="95236" name="Rectangle 3"/>
          <p:cNvSpPr>
            <a:spLocks noGrp="1" noChangeArrowheads="1"/>
          </p:cNvSpPr>
          <p:nvPr>
            <p:ph type="body" idx="1"/>
          </p:nvPr>
        </p:nvSpPr>
        <p:spPr>
          <a:xfrm>
            <a:off x="685800" y="4414838"/>
            <a:ext cx="5486400" cy="4183062"/>
          </a:xfrm>
          <a:noFill/>
          <a:ln/>
        </p:spPr>
        <p:txBody>
          <a:bodyPr/>
          <a:lstStyle/>
          <a:p>
            <a:pPr eaLnBrk="1" hangingPunct="1"/>
            <a:endParaRPr lang="en-US"/>
          </a:p>
        </p:txBody>
      </p:sp>
    </p:spTree>
    <p:extLst>
      <p:ext uri="{BB962C8B-B14F-4D97-AF65-F5344CB8AC3E}">
        <p14:creationId xmlns:p14="http://schemas.microsoft.com/office/powerpoint/2010/main" val="249604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3661D26-D3B5-49EB-8A53-7B7D98CA5F9B}" type="slidenum">
              <a:rPr lang="en-US" smtClean="0"/>
              <a:pPr/>
              <a:t>74</a:t>
            </a:fld>
            <a:endParaRPr lang="en-US"/>
          </a:p>
        </p:txBody>
      </p:sp>
      <p:sp>
        <p:nvSpPr>
          <p:cNvPr id="96259" name="Rectangle 2"/>
          <p:cNvSpPr>
            <a:spLocks noGrp="1" noRot="1" noChangeAspect="1" noChangeArrowheads="1" noTextEdit="1"/>
          </p:cNvSpPr>
          <p:nvPr>
            <p:ph type="sldImg"/>
          </p:nvPr>
        </p:nvSpPr>
        <p:spPr>
          <a:xfrm>
            <a:off x="1108075" y="698500"/>
            <a:ext cx="4643438" cy="3482975"/>
          </a:xfrm>
          <a:ln/>
        </p:spPr>
      </p:sp>
      <p:sp>
        <p:nvSpPr>
          <p:cNvPr id="96260" name="Rectangle 3"/>
          <p:cNvSpPr>
            <a:spLocks noGrp="1" noChangeArrowheads="1"/>
          </p:cNvSpPr>
          <p:nvPr>
            <p:ph type="body" idx="1"/>
          </p:nvPr>
        </p:nvSpPr>
        <p:spPr>
          <a:xfrm>
            <a:off x="685800" y="4413250"/>
            <a:ext cx="5486400" cy="4184650"/>
          </a:xfrm>
          <a:noFill/>
          <a:ln/>
        </p:spPr>
        <p:txBody>
          <a:bodyPr/>
          <a:lstStyle/>
          <a:p>
            <a:pPr eaLnBrk="1" hangingPunct="1"/>
            <a:endParaRPr lang="en-US"/>
          </a:p>
        </p:txBody>
      </p:sp>
    </p:spTree>
    <p:extLst>
      <p:ext uri="{BB962C8B-B14F-4D97-AF65-F5344CB8AC3E}">
        <p14:creationId xmlns:p14="http://schemas.microsoft.com/office/powerpoint/2010/main" val="3925880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Short-term gain B</a:t>
            </a:r>
          </a:p>
          <a:p>
            <a:r>
              <a:rPr lang="en-US" dirty="0"/>
              <a:t>Assimilation effect (D-C)</a:t>
            </a:r>
          </a:p>
          <a:p>
            <a:r>
              <a:rPr lang="en-US" dirty="0"/>
              <a:t>Indirect estimate of long-term gain B + D-C</a:t>
            </a:r>
          </a:p>
          <a:p>
            <a:r>
              <a:rPr lang="en-US" dirty="0"/>
              <a:t>Only gives same as actual long-term gain A if parallel trends for natives and non-migrants.</a:t>
            </a:r>
          </a:p>
        </p:txBody>
      </p:sp>
      <p:sp>
        <p:nvSpPr>
          <p:cNvPr id="4" name="Slide Number Placeholder 3"/>
          <p:cNvSpPr>
            <a:spLocks noGrp="1"/>
          </p:cNvSpPr>
          <p:nvPr>
            <p:ph type="sldNum" sz="quarter" idx="5"/>
          </p:nvPr>
        </p:nvSpPr>
        <p:spPr/>
        <p:txBody>
          <a:bodyPr/>
          <a:lstStyle/>
          <a:p>
            <a:pPr>
              <a:defRPr/>
            </a:pPr>
            <a:fld id="{12005133-3659-4E59-A53B-31C8AC9702FB}" type="slidenum">
              <a:rPr lang="en-US" smtClean="0"/>
              <a:pPr>
                <a:defRPr/>
              </a:pPr>
              <a:t>75</a:t>
            </a:fld>
            <a:endParaRPr lang="en-US"/>
          </a:p>
        </p:txBody>
      </p:sp>
    </p:spTree>
    <p:extLst>
      <p:ext uri="{BB962C8B-B14F-4D97-AF65-F5344CB8AC3E}">
        <p14:creationId xmlns:p14="http://schemas.microsoft.com/office/powerpoint/2010/main" val="288290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7E12890-B1F4-40A5-A12D-BD6731B366AE}" type="slidenum">
              <a:rPr lang="en-US"/>
              <a:pPr/>
              <a:t>13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t>Note: so this is why simple OLS regression of outcome on migration will typically give biased results. This is likely to be true even if you put a bunch of control variables in the regression. The demography and sociological literature (and journals like International Migration Review) full of examples like this.</a:t>
            </a:r>
          </a:p>
        </p:txBody>
      </p:sp>
    </p:spTree>
    <p:extLst>
      <p:ext uri="{BB962C8B-B14F-4D97-AF65-F5344CB8AC3E}">
        <p14:creationId xmlns:p14="http://schemas.microsoft.com/office/powerpoint/2010/main" val="224651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AFB94C1-7FC3-4F68-965E-6F0BF2A9F5B9}" type="slidenum">
              <a:rPr lang="en-US"/>
              <a:pPr/>
              <a:t>14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err="1"/>
              <a:t>Misinale</a:t>
            </a:r>
            <a:r>
              <a:rPr lang="en-US" dirty="0"/>
              <a:t> = annual church fundraising.</a:t>
            </a:r>
          </a:p>
          <a:p>
            <a:pPr eaLnBrk="1" hangingPunct="1"/>
            <a:r>
              <a:rPr lang="en-US" dirty="0"/>
              <a:t>Conditions binding: this is the case if migrant has different preferences from the remaining household members AND is able to enforce household members spending on what he or she wants. For example, consider Filipina working abroad, sending money home to husband and kids. She might want $1000 spent on children’s school fees, which household couldn’t currently afford. If husband would rather spend money on his business, wife might threaten not to send money home unless school fees are paid – so here $1000 of remittances would be spent differently from $1000 in money earned by husband. Rich literature on intra-household bargaining models, which to date has not really been used in migration literature.</a:t>
            </a:r>
          </a:p>
          <a:p>
            <a:pPr eaLnBrk="1" hangingPunct="1"/>
            <a:r>
              <a:rPr lang="en-US" dirty="0"/>
              <a:t>Different prices: example could be that price of participating in church is expected donation. If you are known to have a migrant abroad, this expected donation could be higher – so may face a higher price for this than if earned money at home. If people aren’t price inelastic, this could change consumption bundle.</a:t>
            </a:r>
          </a:p>
          <a:p>
            <a:pPr eaLnBrk="1" hangingPunct="1"/>
            <a:r>
              <a:rPr lang="en-US" dirty="0"/>
              <a:t>Point is that these examples show that in many cases these reasons won’t be there, so wouldn’t expect money to be spent differently for these reasons.</a:t>
            </a:r>
          </a:p>
        </p:txBody>
      </p:sp>
    </p:spTree>
    <p:extLst>
      <p:ext uri="{BB962C8B-B14F-4D97-AF65-F5344CB8AC3E}">
        <p14:creationId xmlns:p14="http://schemas.microsoft.com/office/powerpoint/2010/main" val="223976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step back and think about how migration affects households.</a:t>
            </a:r>
          </a:p>
        </p:txBody>
      </p:sp>
      <p:sp>
        <p:nvSpPr>
          <p:cNvPr id="4" name="Slide Number Placeholder 3"/>
          <p:cNvSpPr>
            <a:spLocks noGrp="1"/>
          </p:cNvSpPr>
          <p:nvPr>
            <p:ph type="sldNum" sz="quarter" idx="10"/>
          </p:nvPr>
        </p:nvSpPr>
        <p:spPr/>
        <p:txBody>
          <a:bodyPr/>
          <a:lstStyle/>
          <a:p>
            <a:pPr>
              <a:defRPr/>
            </a:pPr>
            <a:fld id="{12005133-3659-4E59-A53B-31C8AC9702FB}" type="slidenum">
              <a:rPr lang="en-US" smtClean="0"/>
              <a:pPr>
                <a:defRPr/>
              </a:pPr>
              <a:t>18</a:t>
            </a:fld>
            <a:endParaRPr lang="en-US"/>
          </a:p>
        </p:txBody>
      </p:sp>
    </p:spTree>
    <p:extLst>
      <p:ext uri="{BB962C8B-B14F-4D97-AF65-F5344CB8AC3E}">
        <p14:creationId xmlns:p14="http://schemas.microsoft.com/office/powerpoint/2010/main" val="112679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0C814F1-8498-4553-9EF1-C3B9BF85E006}" type="slidenum">
              <a:rPr lang="en-US" smtClean="0"/>
              <a:pPr/>
              <a:t>19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t>First channel of impact, perhaps most important, is impact on migrant him or herself. If migration is voluntary, revealed preference would suggest migrant is made better off. Will look at this directly in today’s class.</a:t>
            </a:r>
          </a:p>
        </p:txBody>
      </p:sp>
    </p:spTree>
    <p:extLst>
      <p:ext uri="{BB962C8B-B14F-4D97-AF65-F5344CB8AC3E}">
        <p14:creationId xmlns:p14="http://schemas.microsoft.com/office/powerpoint/2010/main" val="352321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FA22837-15D4-4148-A025-B6F92B37C443}" type="slidenum">
              <a:rPr lang="en-US" smtClean="0"/>
              <a:pPr/>
              <a:t>20</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t>Many of early studies just focused on remittance effect on family left behind – almost assuming remittances fall from the sky as manna from heaven.</a:t>
            </a:r>
          </a:p>
        </p:txBody>
      </p:sp>
    </p:spTree>
    <p:extLst>
      <p:ext uri="{BB962C8B-B14F-4D97-AF65-F5344CB8AC3E}">
        <p14:creationId xmlns:p14="http://schemas.microsoft.com/office/powerpoint/2010/main" val="381902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AB75639-FDDF-4CE8-8B64-F87353C05598}" type="slidenum">
              <a:rPr lang="en-US" smtClean="0"/>
              <a:pPr/>
              <a:t>21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228600" indent="-228600" eaLnBrk="1" hangingPunct="1"/>
            <a:r>
              <a:rPr lang="en-US" dirty="0"/>
              <a:t>Discuss Absence Channel: Remittances don’t just fall from the sky. In many cases they only arise from the absence of a family member.</a:t>
            </a:r>
          </a:p>
          <a:p>
            <a:pPr marL="228600" indent="-228600" eaLnBrk="1" hangingPunct="1"/>
            <a:r>
              <a:rPr lang="en-US" dirty="0"/>
              <a:t>Implications:</a:t>
            </a:r>
          </a:p>
          <a:p>
            <a:pPr marL="228600" indent="-228600" eaLnBrk="1" hangingPunct="1">
              <a:buFontTx/>
              <a:buAutoNum type="arabicPeriod"/>
            </a:pPr>
            <a:r>
              <a:rPr lang="en-US" dirty="0"/>
              <a:t>Biggest impact in many cases may be just one less mouth to feed. i.e. Migration can reduce poverty even in the absence of remittances, if household can earn same but has less to feed.</a:t>
            </a:r>
          </a:p>
          <a:p>
            <a:pPr marL="228600" indent="-228600" eaLnBrk="1" hangingPunct="1">
              <a:buFontTx/>
              <a:buAutoNum type="arabicPeriod"/>
            </a:pPr>
            <a:r>
              <a:rPr lang="en-US" dirty="0"/>
              <a:t>Opportunity cost of Migration: Loss in the earnings that migrant would have had had they stayed behind in their home country. Old style Lewis models of rural-urban migration assumed this loss was essentially zero – reserve army of the unemployed – all working in agriculture.</a:t>
            </a:r>
          </a:p>
          <a:p>
            <a:pPr marL="228600" indent="-228600" eaLnBrk="1" hangingPunct="1">
              <a:buFontTx/>
              <a:buAutoNum type="arabicPeriod"/>
            </a:pPr>
            <a:r>
              <a:rPr lang="en-US" dirty="0"/>
              <a:t>Home production effects: Someone has to do the jobs that the migrant carried out at home.</a:t>
            </a:r>
          </a:p>
          <a:p>
            <a:pPr marL="228600" indent="-228600" eaLnBrk="1" hangingPunct="1">
              <a:buFontTx/>
              <a:buAutoNum type="arabicPeriod"/>
            </a:pPr>
            <a:r>
              <a:rPr lang="en-US" dirty="0"/>
              <a:t>Mental health: Absence of family member has emotional effects on remaining household members. Not necessarily negative – for example, if couple having trouble in marriage, might be better off separated.</a:t>
            </a:r>
          </a:p>
          <a:p>
            <a:pPr marL="228600" indent="-228600" eaLnBrk="1" hangingPunct="1">
              <a:buFontTx/>
              <a:buAutoNum type="arabicPeriod"/>
            </a:pPr>
            <a:r>
              <a:rPr lang="en-US" dirty="0"/>
              <a:t>Absence effects – perhaps less monitoring of schooling performance, helping with homework, etc.</a:t>
            </a:r>
          </a:p>
          <a:p>
            <a:pPr marL="228600" indent="-228600" eaLnBrk="1" hangingPunct="1"/>
            <a:endParaRPr lang="en-US" dirty="0"/>
          </a:p>
        </p:txBody>
      </p:sp>
    </p:spTree>
    <p:extLst>
      <p:ext uri="{BB962C8B-B14F-4D97-AF65-F5344CB8AC3E}">
        <p14:creationId xmlns:p14="http://schemas.microsoft.com/office/powerpoint/2010/main" val="142035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7AAD-D760-45EC-B996-98A62C83972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4225758-AE40-4DA5-A189-FA532F3D78A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993DC14-D335-4906-AD54-3EF21337917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A5E00AA-CAFD-4FF2-8038-D6C664D700D3}"/>
              </a:ext>
            </a:extLst>
          </p:cNvPr>
          <p:cNvSpPr>
            <a:spLocks noGrp="1"/>
          </p:cNvSpPr>
          <p:nvPr>
            <p:ph type="ftr" sz="quarter" idx="11"/>
          </p:nvPr>
        </p:nvSpPr>
        <p:spPr/>
        <p:txBody>
          <a:bodyPr/>
          <a:lstStyle/>
          <a:p>
            <a:pPr>
              <a:defRPr/>
            </a:pPr>
            <a:r>
              <a:rPr lang="en-US"/>
              <a:t>Lecture notes: PSE Summer Course</a:t>
            </a:r>
          </a:p>
        </p:txBody>
      </p:sp>
      <p:sp>
        <p:nvSpPr>
          <p:cNvPr id="6" name="Slide Number Placeholder 5">
            <a:extLst>
              <a:ext uri="{FF2B5EF4-FFF2-40B4-BE49-F238E27FC236}">
                <a16:creationId xmlns:a16="http://schemas.microsoft.com/office/drawing/2014/main" id="{6E24EBDE-FE18-4AF4-AD05-6B5FF8929A3C}"/>
              </a:ext>
            </a:extLst>
          </p:cNvPr>
          <p:cNvSpPr>
            <a:spLocks noGrp="1"/>
          </p:cNvSpPr>
          <p:nvPr>
            <p:ph type="sldNum" sz="quarter" idx="12"/>
          </p:nvPr>
        </p:nvSpPr>
        <p:spPr/>
        <p:txBody>
          <a:bodyPr/>
          <a:lstStyle/>
          <a:p>
            <a:pPr>
              <a:defRPr/>
            </a:pPr>
            <a:fld id="{7A8A9DEE-4DA9-43EC-B440-162A19340CBF}" type="slidenum">
              <a:rPr lang="en-US" smtClean="0"/>
              <a:pPr>
                <a:defRPr/>
              </a:pPr>
              <a:t>‹#›</a:t>
            </a:fld>
            <a:endParaRPr lang="en-US"/>
          </a:p>
        </p:txBody>
      </p:sp>
    </p:spTree>
    <p:extLst>
      <p:ext uri="{BB962C8B-B14F-4D97-AF65-F5344CB8AC3E}">
        <p14:creationId xmlns:p14="http://schemas.microsoft.com/office/powerpoint/2010/main" val="115170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E302-6135-4839-8374-67AD90F30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4C3E7-AD7C-442D-BC73-7411FA8B0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D3806-7FFB-4732-908A-779F607AADE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8767421-99DC-45FF-8199-4ED591B246C1}"/>
              </a:ext>
            </a:extLst>
          </p:cNvPr>
          <p:cNvSpPr>
            <a:spLocks noGrp="1"/>
          </p:cNvSpPr>
          <p:nvPr>
            <p:ph type="ftr" sz="quarter" idx="11"/>
          </p:nvPr>
        </p:nvSpPr>
        <p:spPr/>
        <p:txBody>
          <a:bodyPr/>
          <a:lstStyle/>
          <a:p>
            <a:pPr>
              <a:defRPr/>
            </a:pPr>
            <a:r>
              <a:rPr lang="en-US"/>
              <a:t>Lecture notes: PSE Summer Course</a:t>
            </a:r>
          </a:p>
        </p:txBody>
      </p:sp>
      <p:sp>
        <p:nvSpPr>
          <p:cNvPr id="6" name="Slide Number Placeholder 5">
            <a:extLst>
              <a:ext uri="{FF2B5EF4-FFF2-40B4-BE49-F238E27FC236}">
                <a16:creationId xmlns:a16="http://schemas.microsoft.com/office/drawing/2014/main" id="{FD1741C4-E29D-4898-9D7C-3D54176252A9}"/>
              </a:ext>
            </a:extLst>
          </p:cNvPr>
          <p:cNvSpPr>
            <a:spLocks noGrp="1"/>
          </p:cNvSpPr>
          <p:nvPr>
            <p:ph type="sldNum" sz="quarter" idx="12"/>
          </p:nvPr>
        </p:nvSpPr>
        <p:spPr/>
        <p:txBody>
          <a:bodyPr/>
          <a:lstStyle/>
          <a:p>
            <a:pPr>
              <a:defRPr/>
            </a:pPr>
            <a:fld id="{B49DD941-AB8D-4BF4-8830-994D9C59A1B7}" type="slidenum">
              <a:rPr lang="en-US" smtClean="0"/>
              <a:pPr>
                <a:defRPr/>
              </a:pPr>
              <a:t>‹#›</a:t>
            </a:fld>
            <a:endParaRPr lang="en-US"/>
          </a:p>
        </p:txBody>
      </p:sp>
    </p:spTree>
    <p:extLst>
      <p:ext uri="{BB962C8B-B14F-4D97-AF65-F5344CB8AC3E}">
        <p14:creationId xmlns:p14="http://schemas.microsoft.com/office/powerpoint/2010/main" val="257065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CE31B-F11D-4DDA-8B2F-6F33BCA2473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63440-28DC-4978-9C97-EE5C69EB2D5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BED05-7E3C-48E9-BFC1-2E51A1B7F95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447FF77-437D-4773-9CFB-8FF2829CF58F}"/>
              </a:ext>
            </a:extLst>
          </p:cNvPr>
          <p:cNvSpPr>
            <a:spLocks noGrp="1"/>
          </p:cNvSpPr>
          <p:nvPr>
            <p:ph type="ftr" sz="quarter" idx="11"/>
          </p:nvPr>
        </p:nvSpPr>
        <p:spPr/>
        <p:txBody>
          <a:bodyPr/>
          <a:lstStyle/>
          <a:p>
            <a:pPr>
              <a:defRPr/>
            </a:pPr>
            <a:r>
              <a:rPr lang="en-US"/>
              <a:t>Lecture notes: PSE Summer Course</a:t>
            </a:r>
          </a:p>
        </p:txBody>
      </p:sp>
      <p:sp>
        <p:nvSpPr>
          <p:cNvPr id="6" name="Slide Number Placeholder 5">
            <a:extLst>
              <a:ext uri="{FF2B5EF4-FFF2-40B4-BE49-F238E27FC236}">
                <a16:creationId xmlns:a16="http://schemas.microsoft.com/office/drawing/2014/main" id="{38C187B8-8D3D-4F41-9000-B0B0DD9DF73F}"/>
              </a:ext>
            </a:extLst>
          </p:cNvPr>
          <p:cNvSpPr>
            <a:spLocks noGrp="1"/>
          </p:cNvSpPr>
          <p:nvPr>
            <p:ph type="sldNum" sz="quarter" idx="12"/>
          </p:nvPr>
        </p:nvSpPr>
        <p:spPr/>
        <p:txBody>
          <a:bodyPr/>
          <a:lstStyle/>
          <a:p>
            <a:pPr>
              <a:defRPr/>
            </a:pPr>
            <a:fld id="{CC353407-11E6-40E1-A902-0CA70B4816E1}" type="slidenum">
              <a:rPr lang="en-US" smtClean="0"/>
              <a:pPr>
                <a:defRPr/>
              </a:pPr>
              <a:t>‹#›</a:t>
            </a:fld>
            <a:endParaRPr lang="en-US"/>
          </a:p>
        </p:txBody>
      </p:sp>
    </p:spTree>
    <p:extLst>
      <p:ext uri="{BB962C8B-B14F-4D97-AF65-F5344CB8AC3E}">
        <p14:creationId xmlns:p14="http://schemas.microsoft.com/office/powerpoint/2010/main" val="411355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en-US"/>
              <a:t>Lecture notes: PSE Summer Course</a:t>
            </a:r>
          </a:p>
        </p:txBody>
      </p:sp>
      <p:sp>
        <p:nvSpPr>
          <p:cNvPr id="4" name="Rectangle 3"/>
          <p:cNvSpPr>
            <a:spLocks noGrp="1" noChangeArrowheads="1"/>
          </p:cNvSpPr>
          <p:nvPr>
            <p:ph type="sldNum" sz="quarter" idx="11"/>
          </p:nvPr>
        </p:nvSpPr>
        <p:spPr>
          <a:ln/>
        </p:spPr>
        <p:txBody>
          <a:bodyPr/>
          <a:lstStyle>
            <a:lvl1pPr>
              <a:defRPr/>
            </a:lvl1pPr>
          </a:lstStyle>
          <a:p>
            <a:pPr>
              <a:defRPr/>
            </a:pPr>
            <a:fld id="{8CEE7A43-E972-4931-AA6D-C5EFE47B1248}"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5718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7030-2367-43AD-A122-B55451478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7B07D-DDC1-4AA8-8848-CDF8DD075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F7F97-47C1-4BB9-8CEE-B354A173D3C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BB0AF41-6EC2-44FA-8C41-B7BAB48E6489}"/>
              </a:ext>
            </a:extLst>
          </p:cNvPr>
          <p:cNvSpPr>
            <a:spLocks noGrp="1"/>
          </p:cNvSpPr>
          <p:nvPr>
            <p:ph type="ftr" sz="quarter" idx="11"/>
          </p:nvPr>
        </p:nvSpPr>
        <p:spPr/>
        <p:txBody>
          <a:bodyPr/>
          <a:lstStyle/>
          <a:p>
            <a:pPr>
              <a:defRPr/>
            </a:pPr>
            <a:r>
              <a:rPr lang="en-US"/>
              <a:t>Lecture notes: PSE Summer Course</a:t>
            </a:r>
          </a:p>
        </p:txBody>
      </p:sp>
      <p:sp>
        <p:nvSpPr>
          <p:cNvPr id="6" name="Slide Number Placeholder 5">
            <a:extLst>
              <a:ext uri="{FF2B5EF4-FFF2-40B4-BE49-F238E27FC236}">
                <a16:creationId xmlns:a16="http://schemas.microsoft.com/office/drawing/2014/main" id="{5CF732AA-F901-406E-9907-CCA38E6F454F}"/>
              </a:ext>
            </a:extLst>
          </p:cNvPr>
          <p:cNvSpPr>
            <a:spLocks noGrp="1"/>
          </p:cNvSpPr>
          <p:nvPr>
            <p:ph type="sldNum" sz="quarter" idx="12"/>
          </p:nvPr>
        </p:nvSpPr>
        <p:spPr/>
        <p:txBody>
          <a:bodyPr/>
          <a:lstStyle/>
          <a:p>
            <a:pPr>
              <a:defRPr/>
            </a:pPr>
            <a:fld id="{DE1F14B9-E859-4558-80C1-136E63EC8DE2}" type="slidenum">
              <a:rPr lang="en-US" smtClean="0"/>
              <a:pPr>
                <a:defRPr/>
              </a:pPr>
              <a:t>‹#›</a:t>
            </a:fld>
            <a:endParaRPr lang="en-US"/>
          </a:p>
        </p:txBody>
      </p:sp>
    </p:spTree>
    <p:extLst>
      <p:ext uri="{BB962C8B-B14F-4D97-AF65-F5344CB8AC3E}">
        <p14:creationId xmlns:p14="http://schemas.microsoft.com/office/powerpoint/2010/main" val="34770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637C-CFEA-4755-83F9-DD413ED13E0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5CD7618-50E7-492B-9656-B0DEA9818D6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BA5C3-F776-4B13-AAA8-82A6C052CA4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D50EA84-71E7-4D09-8C9F-3EF19A4A9F4C}"/>
              </a:ext>
            </a:extLst>
          </p:cNvPr>
          <p:cNvSpPr>
            <a:spLocks noGrp="1"/>
          </p:cNvSpPr>
          <p:nvPr>
            <p:ph type="ftr" sz="quarter" idx="11"/>
          </p:nvPr>
        </p:nvSpPr>
        <p:spPr/>
        <p:txBody>
          <a:bodyPr/>
          <a:lstStyle/>
          <a:p>
            <a:pPr>
              <a:defRPr/>
            </a:pPr>
            <a:r>
              <a:rPr lang="en-US"/>
              <a:t>Lecture notes: PSE Summer Course</a:t>
            </a:r>
          </a:p>
        </p:txBody>
      </p:sp>
      <p:sp>
        <p:nvSpPr>
          <p:cNvPr id="6" name="Slide Number Placeholder 5">
            <a:extLst>
              <a:ext uri="{FF2B5EF4-FFF2-40B4-BE49-F238E27FC236}">
                <a16:creationId xmlns:a16="http://schemas.microsoft.com/office/drawing/2014/main" id="{B474EA1D-AD8D-40E3-9D6A-01B60B238D49}"/>
              </a:ext>
            </a:extLst>
          </p:cNvPr>
          <p:cNvSpPr>
            <a:spLocks noGrp="1"/>
          </p:cNvSpPr>
          <p:nvPr>
            <p:ph type="sldNum" sz="quarter" idx="12"/>
          </p:nvPr>
        </p:nvSpPr>
        <p:spPr/>
        <p:txBody>
          <a:bodyPr/>
          <a:lstStyle/>
          <a:p>
            <a:pPr>
              <a:defRPr/>
            </a:pPr>
            <a:fld id="{66BBDB04-EBB1-44B5-BED4-70452BDC4E81}" type="slidenum">
              <a:rPr lang="en-US" smtClean="0"/>
              <a:pPr>
                <a:defRPr/>
              </a:pPr>
              <a:t>‹#›</a:t>
            </a:fld>
            <a:endParaRPr lang="en-US"/>
          </a:p>
        </p:txBody>
      </p:sp>
    </p:spTree>
    <p:extLst>
      <p:ext uri="{BB962C8B-B14F-4D97-AF65-F5344CB8AC3E}">
        <p14:creationId xmlns:p14="http://schemas.microsoft.com/office/powerpoint/2010/main" val="28037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FB0B-F6AF-4979-A4B1-6E253A7D0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E63A-650B-43AA-BEEA-6DBA3E373B1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B1854-B850-4A75-A3B6-44785E87FA10}"/>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78CAF-94CA-4BD4-9C29-92D99599548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B6DA60B-1A88-466D-9CC6-42A86AF68372}"/>
              </a:ext>
            </a:extLst>
          </p:cNvPr>
          <p:cNvSpPr>
            <a:spLocks noGrp="1"/>
          </p:cNvSpPr>
          <p:nvPr>
            <p:ph type="ftr" sz="quarter" idx="11"/>
          </p:nvPr>
        </p:nvSpPr>
        <p:spPr/>
        <p:txBody>
          <a:bodyPr/>
          <a:lstStyle/>
          <a:p>
            <a:pPr>
              <a:defRPr/>
            </a:pPr>
            <a:r>
              <a:rPr lang="en-US"/>
              <a:t>Lecture notes: PSE Summer Course</a:t>
            </a:r>
          </a:p>
        </p:txBody>
      </p:sp>
      <p:sp>
        <p:nvSpPr>
          <p:cNvPr id="7" name="Slide Number Placeholder 6">
            <a:extLst>
              <a:ext uri="{FF2B5EF4-FFF2-40B4-BE49-F238E27FC236}">
                <a16:creationId xmlns:a16="http://schemas.microsoft.com/office/drawing/2014/main" id="{9C9B1FAC-4A7F-4A19-AC4C-C9562434B5FA}"/>
              </a:ext>
            </a:extLst>
          </p:cNvPr>
          <p:cNvSpPr>
            <a:spLocks noGrp="1"/>
          </p:cNvSpPr>
          <p:nvPr>
            <p:ph type="sldNum" sz="quarter" idx="12"/>
          </p:nvPr>
        </p:nvSpPr>
        <p:spPr/>
        <p:txBody>
          <a:bodyPr/>
          <a:lstStyle/>
          <a:p>
            <a:pPr>
              <a:defRPr/>
            </a:pPr>
            <a:fld id="{A3AECA82-48A6-43C8-BA39-A83A9626DDDA}" type="slidenum">
              <a:rPr lang="en-US" smtClean="0"/>
              <a:pPr>
                <a:defRPr/>
              </a:pPr>
              <a:t>‹#›</a:t>
            </a:fld>
            <a:endParaRPr lang="en-US"/>
          </a:p>
        </p:txBody>
      </p:sp>
    </p:spTree>
    <p:extLst>
      <p:ext uri="{BB962C8B-B14F-4D97-AF65-F5344CB8AC3E}">
        <p14:creationId xmlns:p14="http://schemas.microsoft.com/office/powerpoint/2010/main" val="412050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0A07-5586-4445-A5F9-1A9F1DE9F0A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64CA3-C970-4221-9EEB-8B81614439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9BB4318-11D5-455D-97BC-7E1C90D55053}"/>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10E6E-0A28-490F-985D-866278199D5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5C70E97-36B0-4800-B70D-28D6F6C1500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82E05-97BA-458E-B170-044044CFF533}"/>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45978FB-632B-4856-ACF7-FCFCB8341467}"/>
              </a:ext>
            </a:extLst>
          </p:cNvPr>
          <p:cNvSpPr>
            <a:spLocks noGrp="1"/>
          </p:cNvSpPr>
          <p:nvPr>
            <p:ph type="ftr" sz="quarter" idx="11"/>
          </p:nvPr>
        </p:nvSpPr>
        <p:spPr/>
        <p:txBody>
          <a:bodyPr/>
          <a:lstStyle/>
          <a:p>
            <a:pPr>
              <a:defRPr/>
            </a:pPr>
            <a:r>
              <a:rPr lang="en-US"/>
              <a:t>Lecture notes: PSE Summer Course</a:t>
            </a:r>
          </a:p>
        </p:txBody>
      </p:sp>
      <p:sp>
        <p:nvSpPr>
          <p:cNvPr id="9" name="Slide Number Placeholder 8">
            <a:extLst>
              <a:ext uri="{FF2B5EF4-FFF2-40B4-BE49-F238E27FC236}">
                <a16:creationId xmlns:a16="http://schemas.microsoft.com/office/drawing/2014/main" id="{7A6BDD2F-BB4F-4416-B1FF-EECCC88208FD}"/>
              </a:ext>
            </a:extLst>
          </p:cNvPr>
          <p:cNvSpPr>
            <a:spLocks noGrp="1"/>
          </p:cNvSpPr>
          <p:nvPr>
            <p:ph type="sldNum" sz="quarter" idx="12"/>
          </p:nvPr>
        </p:nvSpPr>
        <p:spPr/>
        <p:txBody>
          <a:bodyPr/>
          <a:lstStyle/>
          <a:p>
            <a:pPr>
              <a:defRPr/>
            </a:pPr>
            <a:fld id="{329CC9B0-E257-48D9-AEF3-0582BE659B9B}" type="slidenum">
              <a:rPr lang="en-US" smtClean="0"/>
              <a:pPr>
                <a:defRPr/>
              </a:pPr>
              <a:t>‹#›</a:t>
            </a:fld>
            <a:endParaRPr lang="en-US"/>
          </a:p>
        </p:txBody>
      </p:sp>
    </p:spTree>
    <p:extLst>
      <p:ext uri="{BB962C8B-B14F-4D97-AF65-F5344CB8AC3E}">
        <p14:creationId xmlns:p14="http://schemas.microsoft.com/office/powerpoint/2010/main" val="367082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AB91-EE2B-4EA5-AAC0-148BA0AE0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ADBD6-97E4-4452-8E60-D9356C7A058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661B9FE-F3AC-4B43-868D-DD97189164A5}"/>
              </a:ext>
            </a:extLst>
          </p:cNvPr>
          <p:cNvSpPr>
            <a:spLocks noGrp="1"/>
          </p:cNvSpPr>
          <p:nvPr>
            <p:ph type="ftr" sz="quarter" idx="11"/>
          </p:nvPr>
        </p:nvSpPr>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374EAB4B-3008-4AA5-95CF-64EE5EEB716A}"/>
              </a:ext>
            </a:extLst>
          </p:cNvPr>
          <p:cNvSpPr>
            <a:spLocks noGrp="1"/>
          </p:cNvSpPr>
          <p:nvPr>
            <p:ph type="sldNum" sz="quarter" idx="12"/>
          </p:nvPr>
        </p:nvSpPr>
        <p:spPr/>
        <p:txBody>
          <a:bodyPr/>
          <a:lstStyle/>
          <a:p>
            <a:pPr>
              <a:defRPr/>
            </a:pPr>
            <a:fld id="{1112B4E5-D72A-47EC-9484-1AA11EB6D5CA}" type="slidenum">
              <a:rPr lang="en-US" smtClean="0"/>
              <a:pPr>
                <a:defRPr/>
              </a:pPr>
              <a:t>‹#›</a:t>
            </a:fld>
            <a:endParaRPr lang="en-US"/>
          </a:p>
        </p:txBody>
      </p:sp>
    </p:spTree>
    <p:extLst>
      <p:ext uri="{BB962C8B-B14F-4D97-AF65-F5344CB8AC3E}">
        <p14:creationId xmlns:p14="http://schemas.microsoft.com/office/powerpoint/2010/main" val="6512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7F1D-CD69-47AB-B70D-EB95B49408C2}"/>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121C1354-C679-4D45-A646-C4E402DD0F31}"/>
              </a:ext>
            </a:extLst>
          </p:cNvPr>
          <p:cNvSpPr>
            <a:spLocks noGrp="1"/>
          </p:cNvSpPr>
          <p:nvPr>
            <p:ph type="ftr" sz="quarter" idx="11"/>
          </p:nvPr>
        </p:nvSpPr>
        <p:spPr/>
        <p:txBody>
          <a:bodyPr/>
          <a:lstStyle/>
          <a:p>
            <a:pPr>
              <a:defRPr/>
            </a:pPr>
            <a:r>
              <a:rPr lang="en-US"/>
              <a:t>Lecture notes: PSE Summer Course</a:t>
            </a:r>
          </a:p>
        </p:txBody>
      </p:sp>
      <p:sp>
        <p:nvSpPr>
          <p:cNvPr id="4" name="Slide Number Placeholder 3">
            <a:extLst>
              <a:ext uri="{FF2B5EF4-FFF2-40B4-BE49-F238E27FC236}">
                <a16:creationId xmlns:a16="http://schemas.microsoft.com/office/drawing/2014/main" id="{5C8732FA-05E7-4150-900C-888C59FE9473}"/>
              </a:ext>
            </a:extLst>
          </p:cNvPr>
          <p:cNvSpPr>
            <a:spLocks noGrp="1"/>
          </p:cNvSpPr>
          <p:nvPr>
            <p:ph type="sldNum" sz="quarter" idx="12"/>
          </p:nvPr>
        </p:nvSpPr>
        <p:spPr/>
        <p:txBody>
          <a:bodyPr/>
          <a:lstStyle/>
          <a:p>
            <a:pPr>
              <a:defRPr/>
            </a:pPr>
            <a:fld id="{99156D13-9A6C-45E3-95F8-745810736FC3}" type="slidenum">
              <a:rPr lang="en-US" smtClean="0"/>
              <a:pPr>
                <a:defRPr/>
              </a:pPr>
              <a:t>‹#›</a:t>
            </a:fld>
            <a:endParaRPr lang="en-US"/>
          </a:p>
        </p:txBody>
      </p:sp>
    </p:spTree>
    <p:extLst>
      <p:ext uri="{BB962C8B-B14F-4D97-AF65-F5344CB8AC3E}">
        <p14:creationId xmlns:p14="http://schemas.microsoft.com/office/powerpoint/2010/main" val="124147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8A80-B911-48ED-8CE3-12EE186E3CC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A861733-CA2E-4B04-8662-170EF439ABE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59619-76FE-4D0C-B731-349B3C8097D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F51896B-33BE-4077-9095-64D5EEF424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C97D1B1-9A80-4A75-BFE9-D207A901ABBB}"/>
              </a:ext>
            </a:extLst>
          </p:cNvPr>
          <p:cNvSpPr>
            <a:spLocks noGrp="1"/>
          </p:cNvSpPr>
          <p:nvPr>
            <p:ph type="ftr" sz="quarter" idx="11"/>
          </p:nvPr>
        </p:nvSpPr>
        <p:spPr/>
        <p:txBody>
          <a:bodyPr/>
          <a:lstStyle/>
          <a:p>
            <a:pPr>
              <a:defRPr/>
            </a:pPr>
            <a:r>
              <a:rPr lang="en-US"/>
              <a:t>Lecture notes: PSE Summer Course</a:t>
            </a:r>
          </a:p>
        </p:txBody>
      </p:sp>
      <p:sp>
        <p:nvSpPr>
          <p:cNvPr id="7" name="Slide Number Placeholder 6">
            <a:extLst>
              <a:ext uri="{FF2B5EF4-FFF2-40B4-BE49-F238E27FC236}">
                <a16:creationId xmlns:a16="http://schemas.microsoft.com/office/drawing/2014/main" id="{9B80E8B8-4FFF-4055-80B2-6B4156FC3A48}"/>
              </a:ext>
            </a:extLst>
          </p:cNvPr>
          <p:cNvSpPr>
            <a:spLocks noGrp="1"/>
          </p:cNvSpPr>
          <p:nvPr>
            <p:ph type="sldNum" sz="quarter" idx="12"/>
          </p:nvPr>
        </p:nvSpPr>
        <p:spPr/>
        <p:txBody>
          <a:bodyPr/>
          <a:lstStyle/>
          <a:p>
            <a:pPr>
              <a:defRPr/>
            </a:pPr>
            <a:fld id="{342D24BA-47CA-4A87-BF1D-4F33536D7CFF}" type="slidenum">
              <a:rPr lang="en-US" smtClean="0"/>
              <a:pPr>
                <a:defRPr/>
              </a:pPr>
              <a:t>‹#›</a:t>
            </a:fld>
            <a:endParaRPr lang="en-US"/>
          </a:p>
        </p:txBody>
      </p:sp>
    </p:spTree>
    <p:extLst>
      <p:ext uri="{BB962C8B-B14F-4D97-AF65-F5344CB8AC3E}">
        <p14:creationId xmlns:p14="http://schemas.microsoft.com/office/powerpoint/2010/main" val="189602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AFE7-E79C-45E7-8798-3DB2E901776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27D7EAD-BCFA-43BF-A1DB-29DEFCB0E0A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FAA9897-AAD1-4EC5-89F0-976ACD98B60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2A0A02A-7676-4CDC-95F6-690FF443176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F5D30CF-CA71-4C85-B880-79F7C7C05692}"/>
              </a:ext>
            </a:extLst>
          </p:cNvPr>
          <p:cNvSpPr>
            <a:spLocks noGrp="1"/>
          </p:cNvSpPr>
          <p:nvPr>
            <p:ph type="ftr" sz="quarter" idx="11"/>
          </p:nvPr>
        </p:nvSpPr>
        <p:spPr/>
        <p:txBody>
          <a:bodyPr/>
          <a:lstStyle/>
          <a:p>
            <a:pPr>
              <a:defRPr/>
            </a:pPr>
            <a:r>
              <a:rPr lang="en-US"/>
              <a:t>Lecture notes: PSE Summer Course</a:t>
            </a:r>
          </a:p>
        </p:txBody>
      </p:sp>
      <p:sp>
        <p:nvSpPr>
          <p:cNvPr id="7" name="Slide Number Placeholder 6">
            <a:extLst>
              <a:ext uri="{FF2B5EF4-FFF2-40B4-BE49-F238E27FC236}">
                <a16:creationId xmlns:a16="http://schemas.microsoft.com/office/drawing/2014/main" id="{9B58AE08-04C2-42E2-9616-CA05438B1F40}"/>
              </a:ext>
            </a:extLst>
          </p:cNvPr>
          <p:cNvSpPr>
            <a:spLocks noGrp="1"/>
          </p:cNvSpPr>
          <p:nvPr>
            <p:ph type="sldNum" sz="quarter" idx="12"/>
          </p:nvPr>
        </p:nvSpPr>
        <p:spPr/>
        <p:txBody>
          <a:bodyPr/>
          <a:lstStyle/>
          <a:p>
            <a:pPr>
              <a:defRPr/>
            </a:pPr>
            <a:fld id="{EEA687F8-73EF-4282-A3B3-BE2E0B110F7D}" type="slidenum">
              <a:rPr lang="en-US" smtClean="0"/>
              <a:pPr>
                <a:defRPr/>
              </a:pPr>
              <a:t>‹#›</a:t>
            </a:fld>
            <a:endParaRPr lang="en-US"/>
          </a:p>
        </p:txBody>
      </p:sp>
    </p:spTree>
    <p:extLst>
      <p:ext uri="{BB962C8B-B14F-4D97-AF65-F5344CB8AC3E}">
        <p14:creationId xmlns:p14="http://schemas.microsoft.com/office/powerpoint/2010/main" val="384762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C1E4F-31C6-43C7-A31A-1CDF1D7AA76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7E0A00-82F0-470E-A5B7-3E5B747ED4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BC46-286E-4255-9937-539C2649B1C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A1524314-40E0-4CE0-8BE8-3EF3B3449D9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Lecture notes: PSE Summer Course</a:t>
            </a:r>
          </a:p>
        </p:txBody>
      </p:sp>
      <p:sp>
        <p:nvSpPr>
          <p:cNvPr id="6" name="Slide Number Placeholder 5">
            <a:extLst>
              <a:ext uri="{FF2B5EF4-FFF2-40B4-BE49-F238E27FC236}">
                <a16:creationId xmlns:a16="http://schemas.microsoft.com/office/drawing/2014/main" id="{1F62E7F2-E206-4333-803C-BF5EC79C5F8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5A7853C-8B83-48A2-864B-0B914D9E7466}" type="slidenum">
              <a:rPr lang="en-US" smtClean="0"/>
              <a:pPr>
                <a:defRPr/>
              </a:pPr>
              <a:t>‹#›</a:t>
            </a:fld>
            <a:endParaRPr lang="en-US"/>
          </a:p>
        </p:txBody>
      </p:sp>
    </p:spTree>
    <p:extLst>
      <p:ext uri="{BB962C8B-B14F-4D97-AF65-F5344CB8AC3E}">
        <p14:creationId xmlns:p14="http://schemas.microsoft.com/office/powerpoint/2010/main" val="400694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hyperlink" Target="http://www.bendixenandassociates.com/studies/EBRD_Russia_Presentation.ppt" TargetMode="Externa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ABC7F-6B9E-431F-A33D-8651B0646D35}"/>
              </a:ext>
            </a:extLst>
          </p:cNvPr>
          <p:cNvSpPr>
            <a:spLocks noGrp="1"/>
          </p:cNvSpPr>
          <p:nvPr>
            <p:ph type="ftr" sz="quarter" idx="11"/>
          </p:nvPr>
        </p:nvSpPr>
        <p:spPr/>
        <p:txBody>
          <a:bodyPr/>
          <a:lstStyle/>
          <a:p>
            <a:pPr>
              <a:defRPr/>
            </a:pPr>
            <a:r>
              <a:rPr lang="en-US"/>
              <a:t>Lecture notes: PSE Summer Course</a:t>
            </a:r>
          </a:p>
        </p:txBody>
      </p:sp>
      <p:sp>
        <p:nvSpPr>
          <p:cNvPr id="3" name="Slide Number Placeholder 2">
            <a:extLst>
              <a:ext uri="{FF2B5EF4-FFF2-40B4-BE49-F238E27FC236}">
                <a16:creationId xmlns:a16="http://schemas.microsoft.com/office/drawing/2014/main" id="{F1550FE6-64BD-4E66-9CB5-AF9E1DD35715}"/>
              </a:ext>
            </a:extLst>
          </p:cNvPr>
          <p:cNvSpPr>
            <a:spLocks noGrp="1"/>
          </p:cNvSpPr>
          <p:nvPr>
            <p:ph type="sldNum" sz="quarter" idx="12"/>
          </p:nvPr>
        </p:nvSpPr>
        <p:spPr/>
        <p:txBody>
          <a:bodyPr/>
          <a:lstStyle/>
          <a:p>
            <a:pPr>
              <a:defRPr/>
            </a:pPr>
            <a:fld id="{99156D13-9A6C-45E3-95F8-745810736FC3}" type="slidenum">
              <a:rPr lang="en-US" smtClean="0"/>
              <a:pPr>
                <a:defRPr/>
              </a:pPr>
              <a:t>1</a:t>
            </a:fld>
            <a:endParaRPr lang="en-US"/>
          </a:p>
        </p:txBody>
      </p:sp>
      <p:pic>
        <p:nvPicPr>
          <p:cNvPr id="7" name="Picture 6">
            <a:extLst>
              <a:ext uri="{FF2B5EF4-FFF2-40B4-BE49-F238E27FC236}">
                <a16:creationId xmlns:a16="http://schemas.microsoft.com/office/drawing/2014/main" id="{A945BAD9-5351-4075-AAAC-E56F8EEB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680559"/>
            <a:ext cx="3505200" cy="3177441"/>
          </a:xfrm>
          <a:prstGeom prst="rect">
            <a:avLst/>
          </a:prstGeom>
        </p:spPr>
      </p:pic>
      <p:sp>
        <p:nvSpPr>
          <p:cNvPr id="8" name="TextBox 7">
            <a:extLst>
              <a:ext uri="{FF2B5EF4-FFF2-40B4-BE49-F238E27FC236}">
                <a16:creationId xmlns:a16="http://schemas.microsoft.com/office/drawing/2014/main" id="{8C75479F-4487-46B4-882E-293CB78B202F}"/>
              </a:ext>
            </a:extLst>
          </p:cNvPr>
          <p:cNvSpPr txBox="1"/>
          <p:nvPr/>
        </p:nvSpPr>
        <p:spPr>
          <a:xfrm>
            <a:off x="3352800" y="3680559"/>
            <a:ext cx="5334000" cy="2000548"/>
          </a:xfrm>
          <a:prstGeom prst="rect">
            <a:avLst/>
          </a:prstGeom>
          <a:noFill/>
        </p:spPr>
        <p:txBody>
          <a:bodyPr wrap="square" rtlCol="0">
            <a:spAutoFit/>
          </a:bodyPr>
          <a:lstStyle/>
          <a:p>
            <a:r>
              <a:rPr lang="en-US" sz="3200" dirty="0"/>
              <a:t>Identifying the Development Impacts of Migration</a:t>
            </a:r>
          </a:p>
          <a:p>
            <a:endParaRPr lang="en-US" dirty="0"/>
          </a:p>
          <a:p>
            <a:endParaRPr lang="en-US" dirty="0"/>
          </a:p>
          <a:p>
            <a:r>
              <a:rPr lang="en-US" sz="2400" b="1" dirty="0"/>
              <a:t>David McKenzie</a:t>
            </a:r>
          </a:p>
        </p:txBody>
      </p:sp>
      <p:pic>
        <p:nvPicPr>
          <p:cNvPr id="4" name="Picture 3">
            <a:extLst>
              <a:ext uri="{FF2B5EF4-FFF2-40B4-BE49-F238E27FC236}">
                <a16:creationId xmlns:a16="http://schemas.microsoft.com/office/drawing/2014/main" id="{5118B06C-ADF3-497E-94B7-90369F8086E8}"/>
              </a:ext>
            </a:extLst>
          </p:cNvPr>
          <p:cNvPicPr>
            <a:picLocks noChangeAspect="1"/>
          </p:cNvPicPr>
          <p:nvPr/>
        </p:nvPicPr>
        <p:blipFill>
          <a:blip r:embed="rId3"/>
          <a:stretch>
            <a:fillRect/>
          </a:stretch>
        </p:blipFill>
        <p:spPr>
          <a:xfrm>
            <a:off x="0" y="0"/>
            <a:ext cx="9144000" cy="2869324"/>
          </a:xfrm>
          <a:prstGeom prst="rect">
            <a:avLst/>
          </a:prstGeom>
        </p:spPr>
      </p:pic>
    </p:spTree>
    <p:extLst>
      <p:ext uri="{BB962C8B-B14F-4D97-AF65-F5344CB8AC3E}">
        <p14:creationId xmlns:p14="http://schemas.microsoft.com/office/powerpoint/2010/main" val="64760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758C3A-A84C-4479-8C6D-408DDE432AD5}"/>
              </a:ext>
            </a:extLst>
          </p:cNvPr>
          <p:cNvSpPr>
            <a:spLocks noGrp="1"/>
          </p:cNvSpPr>
          <p:nvPr>
            <p:ph type="ftr" sz="quarter" idx="11"/>
          </p:nvPr>
        </p:nvSpPr>
        <p:spPr/>
        <p:txBody>
          <a:bodyPr/>
          <a:lstStyle/>
          <a:p>
            <a:pPr>
              <a:defRPr/>
            </a:pPr>
            <a:r>
              <a:rPr lang="en-US"/>
              <a:t>Lecture notes: PSE Summer Course</a:t>
            </a:r>
          </a:p>
        </p:txBody>
      </p:sp>
      <p:sp>
        <p:nvSpPr>
          <p:cNvPr id="3" name="Slide Number Placeholder 2">
            <a:extLst>
              <a:ext uri="{FF2B5EF4-FFF2-40B4-BE49-F238E27FC236}">
                <a16:creationId xmlns:a16="http://schemas.microsoft.com/office/drawing/2014/main" id="{29015F75-289F-41EA-8575-2285E516F7B9}"/>
              </a:ext>
            </a:extLst>
          </p:cNvPr>
          <p:cNvSpPr>
            <a:spLocks noGrp="1"/>
          </p:cNvSpPr>
          <p:nvPr>
            <p:ph type="sldNum" sz="quarter" idx="12"/>
          </p:nvPr>
        </p:nvSpPr>
        <p:spPr/>
        <p:txBody>
          <a:bodyPr/>
          <a:lstStyle/>
          <a:p>
            <a:pPr>
              <a:defRPr/>
            </a:pPr>
            <a:fld id="{99156D13-9A6C-45E3-95F8-745810736FC3}" type="slidenum">
              <a:rPr lang="en-US" smtClean="0"/>
              <a:pPr>
                <a:defRPr/>
              </a:pPr>
              <a:t>10</a:t>
            </a:fld>
            <a:endParaRPr lang="en-US"/>
          </a:p>
        </p:txBody>
      </p:sp>
      <p:sp>
        <p:nvSpPr>
          <p:cNvPr id="128004" name="Rectangle 4"/>
          <p:cNvSpPr>
            <a:spLocks noGrp="1" noChangeArrowheads="1"/>
          </p:cNvSpPr>
          <p:nvPr>
            <p:ph type="title" idx="4294967295"/>
          </p:nvPr>
        </p:nvSpPr>
        <p:spPr>
          <a:xfrm>
            <a:off x="1219200" y="381000"/>
            <a:ext cx="7924800" cy="1219200"/>
          </a:xfrm>
        </p:spPr>
        <p:txBody>
          <a:bodyPr/>
          <a:lstStyle/>
          <a:p>
            <a:pPr eaLnBrk="1" hangingPunct="1">
              <a:defRPr/>
            </a:pPr>
            <a:r>
              <a:rPr lang="en-US" sz="2800" dirty="0">
                <a:effectLst>
                  <a:outerShdw blurRad="38100" dist="38100" dir="2700000" algn="tl">
                    <a:srgbClr val="C0C0C0"/>
                  </a:outerShdw>
                </a:effectLst>
              </a:rPr>
              <a:t>What was the main reason you sent money to your relative in your home country in 2006?</a:t>
            </a:r>
          </a:p>
        </p:txBody>
      </p:sp>
      <p:graphicFrame>
        <p:nvGraphicFramePr>
          <p:cNvPr id="1026" name="Object 5"/>
          <p:cNvGraphicFramePr>
            <a:graphicFrameLocks noGrp="1" noChangeAspect="1"/>
          </p:cNvGraphicFramePr>
          <p:nvPr>
            <p:ph type="chart" idx="4294967295"/>
          </p:nvPr>
        </p:nvGraphicFramePr>
        <p:xfrm>
          <a:off x="0" y="1752600"/>
          <a:ext cx="7813675" cy="4197350"/>
        </p:xfrm>
        <a:graphic>
          <a:graphicData uri="http://schemas.openxmlformats.org/presentationml/2006/ole">
            <mc:AlternateContent xmlns:mc="http://schemas.openxmlformats.org/markup-compatibility/2006">
              <mc:Choice xmlns:v="urn:schemas-microsoft-com:vml" Requires="v">
                <p:oleObj spid="_x0000_s2078" name="Chart" r:id="rId3" imgW="12344696" imgH="6743897" progId="MSGraph.Chart.8">
                  <p:embed followColorScheme="full"/>
                </p:oleObj>
              </mc:Choice>
              <mc:Fallback>
                <p:oleObj name="Chart" r:id="rId3" imgW="12344696" imgH="6743897" progId="MSGraph.Chart.8">
                  <p:embed followColorScheme="full"/>
                  <p:pic>
                    <p:nvPicPr>
                      <p:cNvPr id="0" name=""/>
                      <p:cNvPicPr>
                        <a:picLocks noChangeAspect="1" noChangeArrowheads="1"/>
                      </p:cNvPicPr>
                      <p:nvPr/>
                    </p:nvPicPr>
                    <p:blipFill>
                      <a:blip r:embed="rId4"/>
                      <a:srcRect/>
                      <a:stretch>
                        <a:fillRect/>
                      </a:stretch>
                    </p:blipFill>
                    <p:spPr bwMode="auto">
                      <a:xfrm>
                        <a:off x="0" y="1752600"/>
                        <a:ext cx="7813675" cy="419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Box 3"/>
          <p:cNvSpPr txBox="1">
            <a:spLocks noChangeArrowheads="1"/>
          </p:cNvSpPr>
          <p:nvPr/>
        </p:nvSpPr>
        <p:spPr bwMode="auto">
          <a:xfrm>
            <a:off x="914400" y="6172200"/>
            <a:ext cx="6477000" cy="923925"/>
          </a:xfrm>
          <a:prstGeom prst="rect">
            <a:avLst/>
          </a:prstGeom>
          <a:noFill/>
          <a:ln w="9525">
            <a:noFill/>
            <a:miter lim="800000"/>
            <a:headEnd/>
            <a:tailEnd/>
          </a:ln>
        </p:spPr>
        <p:txBody>
          <a:bodyPr>
            <a:spAutoFit/>
          </a:bodyPr>
          <a:lstStyle/>
          <a:p>
            <a:r>
              <a:rPr lang="en-US"/>
              <a:t>Source: Bendixen and Associates </a:t>
            </a:r>
            <a:r>
              <a:rPr lang="en-US">
                <a:hlinkClick r:id="rId5"/>
              </a:rPr>
              <a:t>Survey in Russia of Migrants from Moldova, Georgia, and Azerbaijan</a:t>
            </a:r>
            <a:endParaRPr lang="en-US"/>
          </a:p>
          <a:p>
            <a:endParaRPr lang="en-US"/>
          </a:p>
        </p:txBody>
      </p:sp>
    </p:spTree>
    <p:extLst>
      <p:ext uri="{BB962C8B-B14F-4D97-AF65-F5344CB8AC3E}">
        <p14:creationId xmlns:p14="http://schemas.microsoft.com/office/powerpoint/2010/main" val="284086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solidFill>
                  <a:schemeClr val="accent2"/>
                </a:solidFill>
              </a:rPr>
              <a:t>result</a:t>
            </a:r>
          </a:p>
        </p:txBody>
      </p:sp>
      <p:sp>
        <p:nvSpPr>
          <p:cNvPr id="9220" name="Rectangle 3"/>
          <p:cNvSpPr>
            <a:spLocks noGrp="1" noChangeArrowheads="1"/>
          </p:cNvSpPr>
          <p:nvPr>
            <p:ph idx="1"/>
          </p:nvPr>
        </p:nvSpPr>
        <p:spPr/>
        <p:txBody>
          <a:bodyPr/>
          <a:lstStyle/>
          <a:p>
            <a:pPr eaLnBrk="1" hangingPunct="1"/>
            <a:r>
              <a:rPr lang="en-US"/>
              <a:t>Early studies came to largely pessimistic conclusions about potential of remittances to promote economic growth</a:t>
            </a:r>
          </a:p>
          <a:p>
            <a:pPr eaLnBrk="1" hangingPunct="1">
              <a:buFont typeface="Wingdings" pitchFamily="2" charset="2"/>
              <a:buNone/>
            </a:pPr>
            <a:r>
              <a:rPr lang="en-US"/>
              <a:t>=&gt; View remittances as leading to a “cycle of dependency”, money as being wasted on food, drinks, fiestas and conspicuous consumption.</a:t>
            </a:r>
          </a:p>
        </p:txBody>
      </p:sp>
      <p:sp>
        <p:nvSpPr>
          <p:cNvPr id="2" name="Footer Placeholder 1">
            <a:extLst>
              <a:ext uri="{FF2B5EF4-FFF2-40B4-BE49-F238E27FC236}">
                <a16:creationId xmlns:a16="http://schemas.microsoft.com/office/drawing/2014/main" id="{9C194858-C497-4016-8502-C7C2314D50A3}"/>
              </a:ext>
            </a:extLst>
          </p:cNvPr>
          <p:cNvSpPr>
            <a:spLocks noGrp="1"/>
          </p:cNvSpPr>
          <p:nvPr>
            <p:ph type="ftr" sz="quarter" idx="11"/>
          </p:nvPr>
        </p:nvSpPr>
        <p:spPr/>
        <p:txBody>
          <a:bodyPr/>
          <a:lstStyle/>
          <a:p>
            <a:pPr>
              <a:defRPr/>
            </a:pPr>
            <a:r>
              <a:rPr lang="en-US"/>
              <a:t>Lecture notes: PSE Summer Course</a:t>
            </a:r>
          </a:p>
        </p:txBody>
      </p:sp>
      <p:sp>
        <p:nvSpPr>
          <p:cNvPr id="9218" name="Slide Number Placeholder 4"/>
          <p:cNvSpPr>
            <a:spLocks noGrp="1"/>
          </p:cNvSpPr>
          <p:nvPr>
            <p:ph type="sldNum" sz="quarter" idx="12"/>
          </p:nvPr>
        </p:nvSpPr>
        <p:spPr>
          <a:noFill/>
        </p:spPr>
        <p:txBody>
          <a:bodyPr/>
          <a:lstStyle/>
          <a:p>
            <a:fld id="{E9358B4C-FB20-43FD-8628-AFA85E2ADBFE}" type="slidenum">
              <a:rPr lang="en-US"/>
              <a:pPr/>
              <a:t>11</a:t>
            </a:fld>
            <a:endParaRPr lang="en-US"/>
          </a:p>
        </p:txBody>
      </p:sp>
    </p:spTree>
    <p:extLst>
      <p:ext uri="{BB962C8B-B14F-4D97-AF65-F5344CB8AC3E}">
        <p14:creationId xmlns:p14="http://schemas.microsoft.com/office/powerpoint/2010/main" val="15551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a:solidFill>
                  <a:schemeClr val="accent2"/>
                </a:solidFill>
              </a:rPr>
              <a:t>Next generation of studies</a:t>
            </a:r>
          </a:p>
        </p:txBody>
      </p:sp>
      <p:sp>
        <p:nvSpPr>
          <p:cNvPr id="10244" name="Rectangle 3"/>
          <p:cNvSpPr>
            <a:spLocks noGrp="1" noChangeArrowheads="1"/>
          </p:cNvSpPr>
          <p:nvPr>
            <p:ph idx="1"/>
          </p:nvPr>
        </p:nvSpPr>
        <p:spPr/>
        <p:txBody>
          <a:bodyPr/>
          <a:lstStyle/>
          <a:p>
            <a:pPr eaLnBrk="1" hangingPunct="1"/>
            <a:r>
              <a:rPr lang="en-US"/>
              <a:t>Realize money is fungible, so even if spend remittances on parties, this allows you to spend some of your other income on other uses, including productive investments.</a:t>
            </a:r>
          </a:p>
          <a:p>
            <a:pPr eaLnBrk="1" hangingPunct="1"/>
            <a:r>
              <a:rPr lang="en-US"/>
              <a:t>Use regression approach, e.g.</a:t>
            </a:r>
          </a:p>
          <a:p>
            <a:pPr eaLnBrk="1" hangingPunct="1">
              <a:buFont typeface="Wingdings" pitchFamily="2" charset="2"/>
              <a:buNone/>
            </a:pPr>
            <a:r>
              <a:rPr lang="en-US"/>
              <a:t>Outcome = a + b*Remittances + c’X + e</a:t>
            </a:r>
          </a:p>
        </p:txBody>
      </p:sp>
      <p:sp>
        <p:nvSpPr>
          <p:cNvPr id="2" name="Footer Placeholder 1">
            <a:extLst>
              <a:ext uri="{FF2B5EF4-FFF2-40B4-BE49-F238E27FC236}">
                <a16:creationId xmlns:a16="http://schemas.microsoft.com/office/drawing/2014/main" id="{6A62095E-42B6-4801-ACBA-94520E183EDD}"/>
              </a:ext>
            </a:extLst>
          </p:cNvPr>
          <p:cNvSpPr>
            <a:spLocks noGrp="1"/>
          </p:cNvSpPr>
          <p:nvPr>
            <p:ph type="ftr" sz="quarter" idx="11"/>
          </p:nvPr>
        </p:nvSpPr>
        <p:spPr/>
        <p:txBody>
          <a:bodyPr/>
          <a:lstStyle/>
          <a:p>
            <a:pPr>
              <a:defRPr/>
            </a:pPr>
            <a:r>
              <a:rPr lang="en-US"/>
              <a:t>Lecture notes: PSE Summer Course</a:t>
            </a:r>
          </a:p>
        </p:txBody>
      </p:sp>
      <p:sp>
        <p:nvSpPr>
          <p:cNvPr id="10242" name="Slide Number Placeholder 4"/>
          <p:cNvSpPr>
            <a:spLocks noGrp="1"/>
          </p:cNvSpPr>
          <p:nvPr>
            <p:ph type="sldNum" sz="quarter" idx="12"/>
          </p:nvPr>
        </p:nvSpPr>
        <p:spPr>
          <a:noFill/>
        </p:spPr>
        <p:txBody>
          <a:bodyPr/>
          <a:lstStyle/>
          <a:p>
            <a:fld id="{A9B5D258-D8B1-430D-925F-06999DAB3FA5}" type="slidenum">
              <a:rPr lang="en-US"/>
              <a:pPr/>
              <a:t>12</a:t>
            </a:fld>
            <a:endParaRPr lang="en-US"/>
          </a:p>
        </p:txBody>
      </p:sp>
    </p:spTree>
    <p:extLst>
      <p:ext uri="{BB962C8B-B14F-4D97-AF65-F5344CB8AC3E}">
        <p14:creationId xmlns:p14="http://schemas.microsoft.com/office/powerpoint/2010/main" val="152758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4000" dirty="0">
                <a:solidFill>
                  <a:schemeClr val="accent2"/>
                </a:solidFill>
              </a:rPr>
              <a:t>How do we know what the impact of remittances really is?</a:t>
            </a:r>
          </a:p>
        </p:txBody>
      </p:sp>
      <p:sp>
        <p:nvSpPr>
          <p:cNvPr id="11268" name="Rectangle 3"/>
          <p:cNvSpPr>
            <a:spLocks noGrp="1" noChangeArrowheads="1"/>
          </p:cNvSpPr>
          <p:nvPr>
            <p:ph idx="1"/>
          </p:nvPr>
        </p:nvSpPr>
        <p:spPr/>
        <p:txBody>
          <a:bodyPr/>
          <a:lstStyle/>
          <a:p>
            <a:pPr eaLnBrk="1" hangingPunct="1">
              <a:lnSpc>
                <a:spcPct val="90000"/>
              </a:lnSpc>
              <a:buFont typeface="Wingdings" pitchFamily="2" charset="2"/>
              <a:buNone/>
            </a:pPr>
            <a:r>
              <a:rPr lang="en-US" i="1" dirty="0"/>
              <a:t>Approach 1: </a:t>
            </a:r>
            <a:r>
              <a:rPr lang="en-US" dirty="0"/>
              <a:t>Treat remittances as manna from heaven…</a:t>
            </a:r>
          </a:p>
          <a:p>
            <a:pPr eaLnBrk="1" hangingPunct="1">
              <a:lnSpc>
                <a:spcPct val="90000"/>
              </a:lnSpc>
              <a:buFont typeface="Wingdings" pitchFamily="2" charset="2"/>
              <a:buNone/>
            </a:pPr>
            <a:r>
              <a:rPr lang="en-US" dirty="0"/>
              <a:t> - assume some households just happen to receive remittances, see what they spend the additional income on</a:t>
            </a:r>
          </a:p>
          <a:p>
            <a:pPr eaLnBrk="1" hangingPunct="1">
              <a:lnSpc>
                <a:spcPct val="90000"/>
              </a:lnSpc>
              <a:buFont typeface="Wingdings" pitchFamily="2" charset="2"/>
              <a:buNone/>
            </a:pPr>
            <a:r>
              <a:rPr lang="en-US" dirty="0"/>
              <a:t>- Problem: suppose I only send remittances to my family when my child is sick – then I would see households which receive remittances have worse child health!</a:t>
            </a:r>
            <a:endParaRPr lang="en-US" i="1" dirty="0"/>
          </a:p>
        </p:txBody>
      </p:sp>
      <p:sp>
        <p:nvSpPr>
          <p:cNvPr id="2" name="Footer Placeholder 1">
            <a:extLst>
              <a:ext uri="{FF2B5EF4-FFF2-40B4-BE49-F238E27FC236}">
                <a16:creationId xmlns:a16="http://schemas.microsoft.com/office/drawing/2014/main" id="{08D79F6B-2FD2-4BDE-A02C-F7000E3C3501}"/>
              </a:ext>
            </a:extLst>
          </p:cNvPr>
          <p:cNvSpPr>
            <a:spLocks noGrp="1"/>
          </p:cNvSpPr>
          <p:nvPr>
            <p:ph type="ftr" sz="quarter" idx="11"/>
          </p:nvPr>
        </p:nvSpPr>
        <p:spPr/>
        <p:txBody>
          <a:bodyPr/>
          <a:lstStyle/>
          <a:p>
            <a:pPr>
              <a:defRPr/>
            </a:pPr>
            <a:r>
              <a:rPr lang="en-US"/>
              <a:t>Lecture notes: PSE Summer Course</a:t>
            </a:r>
          </a:p>
        </p:txBody>
      </p:sp>
      <p:sp>
        <p:nvSpPr>
          <p:cNvPr id="11266" name="Slide Number Placeholder 4"/>
          <p:cNvSpPr>
            <a:spLocks noGrp="1"/>
          </p:cNvSpPr>
          <p:nvPr>
            <p:ph type="sldNum" sz="quarter" idx="12"/>
          </p:nvPr>
        </p:nvSpPr>
        <p:spPr>
          <a:noFill/>
        </p:spPr>
        <p:txBody>
          <a:bodyPr/>
          <a:lstStyle/>
          <a:p>
            <a:fld id="{6A53F77F-FEAD-4208-B787-49822CA3102C}" type="slidenum">
              <a:rPr lang="en-US"/>
              <a:pPr/>
              <a:t>13</a:t>
            </a:fld>
            <a:endParaRPr lang="en-US"/>
          </a:p>
        </p:txBody>
      </p:sp>
    </p:spTree>
    <p:extLst>
      <p:ext uri="{BB962C8B-B14F-4D97-AF65-F5344CB8AC3E}">
        <p14:creationId xmlns:p14="http://schemas.microsoft.com/office/powerpoint/2010/main" val="12489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4000" dirty="0">
                <a:solidFill>
                  <a:schemeClr val="accent2"/>
                </a:solidFill>
              </a:rPr>
              <a:t>Are remittances any different from other income?</a:t>
            </a:r>
          </a:p>
        </p:txBody>
      </p:sp>
      <p:sp>
        <p:nvSpPr>
          <p:cNvPr id="12292" name="Rectangle 3"/>
          <p:cNvSpPr>
            <a:spLocks noGrp="1" noChangeArrowheads="1"/>
          </p:cNvSpPr>
          <p:nvPr>
            <p:ph idx="1"/>
          </p:nvPr>
        </p:nvSpPr>
        <p:spPr/>
        <p:txBody>
          <a:bodyPr/>
          <a:lstStyle/>
          <a:p>
            <a:pPr eaLnBrk="1" hangingPunct="1">
              <a:lnSpc>
                <a:spcPct val="90000"/>
              </a:lnSpc>
            </a:pPr>
            <a:r>
              <a:rPr lang="en-US" sz="2800" dirty="0"/>
              <a:t>One reason remittances might be spent differently is that they are only sent for specific events, or conditional on certain actions occurring:</a:t>
            </a:r>
          </a:p>
          <a:p>
            <a:pPr lvl="1" eaLnBrk="1" hangingPunct="1">
              <a:lnSpc>
                <a:spcPct val="90000"/>
              </a:lnSpc>
            </a:pPr>
            <a:r>
              <a:rPr lang="en-US" sz="2400" dirty="0"/>
              <a:t>66% of remittances received in Tonga were for a special purpose.</a:t>
            </a:r>
          </a:p>
          <a:p>
            <a:pPr lvl="1" eaLnBrk="1" hangingPunct="1">
              <a:lnSpc>
                <a:spcPct val="90000"/>
              </a:lnSpc>
            </a:pPr>
            <a:r>
              <a:rPr lang="en-US" sz="2400" dirty="0"/>
              <a:t>Main purposes are: </a:t>
            </a:r>
            <a:r>
              <a:rPr lang="en-US" sz="2400" i="1" dirty="0" err="1"/>
              <a:t>misinale</a:t>
            </a:r>
            <a:r>
              <a:rPr lang="en-US" sz="2400" i="1" dirty="0"/>
              <a:t> </a:t>
            </a:r>
            <a:r>
              <a:rPr lang="en-US" sz="2400" dirty="0"/>
              <a:t>(33%), payment of school fees (28%), funeral expenses (14%)</a:t>
            </a:r>
          </a:p>
          <a:p>
            <a:pPr lvl="1" eaLnBrk="1" hangingPunct="1">
              <a:lnSpc>
                <a:spcPct val="90000"/>
              </a:lnSpc>
            </a:pPr>
            <a:r>
              <a:rPr lang="en-US" sz="2400" dirty="0"/>
              <a:t>Money is fungible, so earmarking only changes consumption if </a:t>
            </a:r>
            <a:r>
              <a:rPr lang="en-US" sz="2400" i="1" dirty="0"/>
              <a:t>conditions are binding</a:t>
            </a:r>
            <a:r>
              <a:rPr lang="en-US" sz="2400" dirty="0"/>
              <a:t>, or if families receiving remittances </a:t>
            </a:r>
            <a:r>
              <a:rPr lang="en-US" sz="2400" i="1" dirty="0"/>
              <a:t>face different prices</a:t>
            </a:r>
            <a:r>
              <a:rPr lang="en-US" sz="2400" dirty="0"/>
              <a:t>.</a:t>
            </a:r>
          </a:p>
        </p:txBody>
      </p:sp>
      <p:sp>
        <p:nvSpPr>
          <p:cNvPr id="2" name="Footer Placeholder 1">
            <a:extLst>
              <a:ext uri="{FF2B5EF4-FFF2-40B4-BE49-F238E27FC236}">
                <a16:creationId xmlns:a16="http://schemas.microsoft.com/office/drawing/2014/main" id="{5E8BD6F9-4095-4F29-AF72-13818AE65E70}"/>
              </a:ext>
            </a:extLst>
          </p:cNvPr>
          <p:cNvSpPr>
            <a:spLocks noGrp="1"/>
          </p:cNvSpPr>
          <p:nvPr>
            <p:ph type="ftr" sz="quarter" idx="11"/>
          </p:nvPr>
        </p:nvSpPr>
        <p:spPr/>
        <p:txBody>
          <a:bodyPr/>
          <a:lstStyle/>
          <a:p>
            <a:pPr>
              <a:defRPr/>
            </a:pPr>
            <a:r>
              <a:rPr lang="en-US"/>
              <a:t>Lecture notes: PSE Summer Course</a:t>
            </a:r>
          </a:p>
        </p:txBody>
      </p:sp>
      <p:sp>
        <p:nvSpPr>
          <p:cNvPr id="12290" name="Slide Number Placeholder 4"/>
          <p:cNvSpPr>
            <a:spLocks noGrp="1"/>
          </p:cNvSpPr>
          <p:nvPr>
            <p:ph type="sldNum" sz="quarter" idx="12"/>
          </p:nvPr>
        </p:nvSpPr>
        <p:spPr>
          <a:noFill/>
        </p:spPr>
        <p:txBody>
          <a:bodyPr/>
          <a:lstStyle/>
          <a:p>
            <a:fld id="{7C8DFB5B-2BA3-4C79-A6E1-04D579A21030}" type="slidenum">
              <a:rPr lang="en-US"/>
              <a:pPr/>
              <a:t>14</a:t>
            </a:fld>
            <a:endParaRPr lang="en-US"/>
          </a:p>
        </p:txBody>
      </p:sp>
    </p:spTree>
    <p:extLst>
      <p:ext uri="{BB962C8B-B14F-4D97-AF65-F5344CB8AC3E}">
        <p14:creationId xmlns:p14="http://schemas.microsoft.com/office/powerpoint/2010/main" val="174294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z="4000" dirty="0">
                <a:solidFill>
                  <a:schemeClr val="accent2"/>
                </a:solidFill>
              </a:rPr>
              <a:t>Why else might remittances be spent differently?</a:t>
            </a:r>
          </a:p>
        </p:txBody>
      </p:sp>
      <p:sp>
        <p:nvSpPr>
          <p:cNvPr id="13316" name="Rectangle 3"/>
          <p:cNvSpPr>
            <a:spLocks noGrp="1" noChangeArrowheads="1"/>
          </p:cNvSpPr>
          <p:nvPr>
            <p:ph idx="1"/>
          </p:nvPr>
        </p:nvSpPr>
        <p:spPr/>
        <p:txBody>
          <a:bodyPr/>
          <a:lstStyle/>
          <a:p>
            <a:pPr eaLnBrk="1" hangingPunct="1">
              <a:lnSpc>
                <a:spcPct val="90000"/>
              </a:lnSpc>
            </a:pPr>
            <a:r>
              <a:rPr lang="en-US"/>
              <a:t>Households may view remittances as being more temporary in nature</a:t>
            </a:r>
          </a:p>
          <a:p>
            <a:pPr eaLnBrk="1" hangingPunct="1">
              <a:lnSpc>
                <a:spcPct val="90000"/>
              </a:lnSpc>
              <a:buFont typeface="Symbol" pitchFamily="18" charset="2"/>
              <a:buChar char="Þ"/>
            </a:pPr>
            <a:r>
              <a:rPr lang="en-US"/>
              <a:t>Permanent income theory suggests households will save a larger fraction of temporary income.</a:t>
            </a:r>
          </a:p>
          <a:p>
            <a:pPr eaLnBrk="1" hangingPunct="1">
              <a:lnSpc>
                <a:spcPct val="90000"/>
              </a:lnSpc>
              <a:buClr>
                <a:schemeClr val="tx1"/>
              </a:buClr>
              <a:buFontTx/>
              <a:buChar char="•"/>
            </a:pPr>
            <a:r>
              <a:rPr lang="en-US"/>
              <a:t>But cross-sectional surveys provide very little information on </a:t>
            </a:r>
            <a:r>
              <a:rPr lang="en-US" i="1"/>
              <a:t>sustainability.</a:t>
            </a:r>
          </a:p>
          <a:p>
            <a:pPr eaLnBrk="1" hangingPunct="1">
              <a:lnSpc>
                <a:spcPct val="90000"/>
              </a:lnSpc>
              <a:buClr>
                <a:schemeClr val="tx1"/>
              </a:buClr>
              <a:buFontTx/>
              <a:buNone/>
            </a:pPr>
            <a:r>
              <a:rPr lang="en-US"/>
              <a:t>=&gt; PINZMS asks migrants and their families expectations for remittances.</a:t>
            </a:r>
          </a:p>
        </p:txBody>
      </p:sp>
      <p:sp>
        <p:nvSpPr>
          <p:cNvPr id="2" name="Footer Placeholder 1">
            <a:extLst>
              <a:ext uri="{FF2B5EF4-FFF2-40B4-BE49-F238E27FC236}">
                <a16:creationId xmlns:a16="http://schemas.microsoft.com/office/drawing/2014/main" id="{9D4296A5-CF92-46A6-A55D-CE41235636D6}"/>
              </a:ext>
            </a:extLst>
          </p:cNvPr>
          <p:cNvSpPr>
            <a:spLocks noGrp="1"/>
          </p:cNvSpPr>
          <p:nvPr>
            <p:ph type="ftr" sz="quarter" idx="11"/>
          </p:nvPr>
        </p:nvSpPr>
        <p:spPr/>
        <p:txBody>
          <a:bodyPr/>
          <a:lstStyle/>
          <a:p>
            <a:pPr>
              <a:defRPr/>
            </a:pPr>
            <a:r>
              <a:rPr lang="en-US"/>
              <a:t>Lecture notes: PSE Summer Course</a:t>
            </a:r>
          </a:p>
        </p:txBody>
      </p:sp>
      <p:sp>
        <p:nvSpPr>
          <p:cNvPr id="13314" name="Slide Number Placeholder 4"/>
          <p:cNvSpPr>
            <a:spLocks noGrp="1"/>
          </p:cNvSpPr>
          <p:nvPr>
            <p:ph type="sldNum" sz="quarter" idx="12"/>
          </p:nvPr>
        </p:nvSpPr>
        <p:spPr>
          <a:noFill/>
        </p:spPr>
        <p:txBody>
          <a:bodyPr/>
          <a:lstStyle/>
          <a:p>
            <a:fld id="{98DE73B5-5D1E-4B22-9002-38E514AA5E17}" type="slidenum">
              <a:rPr lang="en-US"/>
              <a:pPr/>
              <a:t>15</a:t>
            </a:fld>
            <a:endParaRPr lang="en-US"/>
          </a:p>
        </p:txBody>
      </p:sp>
    </p:spTree>
    <p:extLst>
      <p:ext uri="{BB962C8B-B14F-4D97-AF65-F5344CB8AC3E}">
        <p14:creationId xmlns:p14="http://schemas.microsoft.com/office/powerpoint/2010/main" val="30861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4000" dirty="0">
                <a:solidFill>
                  <a:schemeClr val="accent2"/>
                </a:solidFill>
              </a:rPr>
              <a:t>The expected chance of remittances decays</a:t>
            </a:r>
          </a:p>
        </p:txBody>
      </p:sp>
      <p:sp>
        <p:nvSpPr>
          <p:cNvPr id="14340" name="Rectangle 3"/>
          <p:cNvSpPr>
            <a:spLocks noGrp="1" noChangeArrowheads="1"/>
          </p:cNvSpPr>
          <p:nvPr>
            <p:ph idx="1"/>
          </p:nvPr>
        </p:nvSpPr>
        <p:spPr/>
        <p:txBody>
          <a:bodyPr/>
          <a:lstStyle/>
          <a:p>
            <a:pPr eaLnBrk="1" hangingPunct="1"/>
            <a:r>
              <a:rPr lang="en-US"/>
              <a:t>Expectation of receiving remittances declines over time, and declines for almost every single family:</a:t>
            </a:r>
          </a:p>
          <a:p>
            <a:pPr eaLnBrk="1" hangingPunct="1">
              <a:buFont typeface="Wingdings" pitchFamily="2" charset="2"/>
              <a:buNone/>
            </a:pPr>
            <a:endParaRPr lang="en-US"/>
          </a:p>
        </p:txBody>
      </p:sp>
      <p:sp>
        <p:nvSpPr>
          <p:cNvPr id="2" name="Footer Placeholder 1">
            <a:extLst>
              <a:ext uri="{FF2B5EF4-FFF2-40B4-BE49-F238E27FC236}">
                <a16:creationId xmlns:a16="http://schemas.microsoft.com/office/drawing/2014/main" id="{EAC749B8-BC95-4C6A-9945-4D249A4A4914}"/>
              </a:ext>
            </a:extLst>
          </p:cNvPr>
          <p:cNvSpPr>
            <a:spLocks noGrp="1"/>
          </p:cNvSpPr>
          <p:nvPr>
            <p:ph type="ftr" sz="quarter" idx="11"/>
          </p:nvPr>
        </p:nvSpPr>
        <p:spPr/>
        <p:txBody>
          <a:bodyPr/>
          <a:lstStyle/>
          <a:p>
            <a:pPr>
              <a:defRPr/>
            </a:pPr>
            <a:r>
              <a:rPr lang="en-US"/>
              <a:t>Lecture notes: PSE Summer Course</a:t>
            </a:r>
          </a:p>
        </p:txBody>
      </p:sp>
      <p:sp>
        <p:nvSpPr>
          <p:cNvPr id="14338" name="Slide Number Placeholder 4"/>
          <p:cNvSpPr>
            <a:spLocks noGrp="1"/>
          </p:cNvSpPr>
          <p:nvPr>
            <p:ph type="sldNum" sz="quarter" idx="12"/>
          </p:nvPr>
        </p:nvSpPr>
        <p:spPr>
          <a:noFill/>
        </p:spPr>
        <p:txBody>
          <a:bodyPr/>
          <a:lstStyle/>
          <a:p>
            <a:fld id="{CC6ADCB8-9F78-4740-802B-8345C4B32C09}" type="slidenum">
              <a:rPr lang="en-US"/>
              <a:pPr/>
              <a:t>16</a:t>
            </a:fld>
            <a:endParaRPr lang="en-US"/>
          </a:p>
        </p:txBody>
      </p:sp>
      <p:pic>
        <p:nvPicPr>
          <p:cNvPr id="14341" name="Picture 4"/>
          <p:cNvPicPr>
            <a:picLocks noChangeAspect="1" noChangeArrowheads="1"/>
          </p:cNvPicPr>
          <p:nvPr/>
        </p:nvPicPr>
        <p:blipFill>
          <a:blip r:embed="rId2" cstate="print"/>
          <a:srcRect/>
          <a:stretch>
            <a:fillRect/>
          </a:stretch>
        </p:blipFill>
        <p:spPr bwMode="auto">
          <a:xfrm>
            <a:off x="533400" y="3581400"/>
            <a:ext cx="8001000" cy="2355850"/>
          </a:xfrm>
          <a:prstGeom prst="rect">
            <a:avLst/>
          </a:prstGeom>
          <a:noFill/>
          <a:ln w="9525">
            <a:noFill/>
            <a:miter lim="800000"/>
            <a:headEnd/>
            <a:tailEnd/>
          </a:ln>
        </p:spPr>
      </p:pic>
    </p:spTree>
    <p:extLst>
      <p:ext uri="{BB962C8B-B14F-4D97-AF65-F5344CB8AC3E}">
        <p14:creationId xmlns:p14="http://schemas.microsoft.com/office/powerpoint/2010/main" val="50781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dirty="0">
                <a:solidFill>
                  <a:schemeClr val="accent2"/>
                </a:solidFill>
              </a:rPr>
              <a:t>Implications</a:t>
            </a:r>
          </a:p>
        </p:txBody>
      </p:sp>
      <p:sp>
        <p:nvSpPr>
          <p:cNvPr id="15364" name="Rectangle 3"/>
          <p:cNvSpPr>
            <a:spLocks noGrp="1" noChangeArrowheads="1"/>
          </p:cNvSpPr>
          <p:nvPr>
            <p:ph idx="1"/>
          </p:nvPr>
        </p:nvSpPr>
        <p:spPr/>
        <p:txBody>
          <a:bodyPr/>
          <a:lstStyle/>
          <a:p>
            <a:pPr eaLnBrk="1" hangingPunct="1"/>
            <a:r>
              <a:rPr lang="en-US"/>
              <a:t>The chance of receiving remittances is expected to decay over time for both migrants and their families</a:t>
            </a:r>
          </a:p>
          <a:p>
            <a:pPr lvl="1" eaLnBrk="1" hangingPunct="1">
              <a:buFont typeface="Symbol" pitchFamily="18" charset="2"/>
              <a:buChar char="Þ"/>
            </a:pPr>
            <a:r>
              <a:rPr lang="en-US"/>
              <a:t>Should expect to see receiving households save or invest more of it than they would for wage income.</a:t>
            </a:r>
          </a:p>
          <a:p>
            <a:pPr lvl="1" eaLnBrk="1" hangingPunct="1">
              <a:buFont typeface="Symbol" pitchFamily="18" charset="2"/>
              <a:buChar char="Þ"/>
            </a:pPr>
            <a:r>
              <a:rPr lang="en-US"/>
              <a:t>One form of investment is in child health and education</a:t>
            </a:r>
          </a:p>
          <a:p>
            <a:pPr eaLnBrk="1" hangingPunct="1">
              <a:buFont typeface="Symbol" pitchFamily="18" charset="2"/>
              <a:buChar char="Þ"/>
            </a:pPr>
            <a:endParaRPr lang="en-US"/>
          </a:p>
        </p:txBody>
      </p:sp>
      <p:sp>
        <p:nvSpPr>
          <p:cNvPr id="2" name="Footer Placeholder 1">
            <a:extLst>
              <a:ext uri="{FF2B5EF4-FFF2-40B4-BE49-F238E27FC236}">
                <a16:creationId xmlns:a16="http://schemas.microsoft.com/office/drawing/2014/main" id="{7F4DC838-E3E7-4BD7-9782-56ECFDB48E5B}"/>
              </a:ext>
            </a:extLst>
          </p:cNvPr>
          <p:cNvSpPr>
            <a:spLocks noGrp="1"/>
          </p:cNvSpPr>
          <p:nvPr>
            <p:ph type="ftr" sz="quarter" idx="11"/>
          </p:nvPr>
        </p:nvSpPr>
        <p:spPr/>
        <p:txBody>
          <a:bodyPr/>
          <a:lstStyle/>
          <a:p>
            <a:pPr>
              <a:defRPr/>
            </a:pPr>
            <a:r>
              <a:rPr lang="en-US"/>
              <a:t>Lecture notes: PSE Summer Course</a:t>
            </a:r>
          </a:p>
        </p:txBody>
      </p:sp>
      <p:sp>
        <p:nvSpPr>
          <p:cNvPr id="15362" name="Slide Number Placeholder 4"/>
          <p:cNvSpPr>
            <a:spLocks noGrp="1"/>
          </p:cNvSpPr>
          <p:nvPr>
            <p:ph type="sldNum" sz="quarter" idx="12"/>
          </p:nvPr>
        </p:nvSpPr>
        <p:spPr>
          <a:noFill/>
        </p:spPr>
        <p:txBody>
          <a:bodyPr/>
          <a:lstStyle/>
          <a:p>
            <a:fld id="{9DEE76BE-CCEB-492C-8DF8-D74117B0F057}" type="slidenum">
              <a:rPr lang="en-US"/>
              <a:pPr/>
              <a:t>17</a:t>
            </a:fld>
            <a:endParaRPr lang="en-US"/>
          </a:p>
        </p:txBody>
      </p:sp>
    </p:spTree>
    <p:extLst>
      <p:ext uri="{BB962C8B-B14F-4D97-AF65-F5344CB8AC3E}">
        <p14:creationId xmlns:p14="http://schemas.microsoft.com/office/powerpoint/2010/main" val="416240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a:t>
            </a:r>
          </a:p>
        </p:txBody>
      </p:sp>
      <p:sp>
        <p:nvSpPr>
          <p:cNvPr id="7173"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7170" name="Footer Placeholder 3"/>
          <p:cNvSpPr>
            <a:spLocks noGrp="1"/>
          </p:cNvSpPr>
          <p:nvPr>
            <p:ph type="ftr" sz="quarter" idx="11"/>
          </p:nvPr>
        </p:nvSpPr>
        <p:spPr>
          <a:noFill/>
        </p:spPr>
        <p:txBody>
          <a:bodyPr/>
          <a:lstStyle/>
          <a:p>
            <a:r>
              <a:rPr lang="en-US"/>
              <a:t>Lecture notes: PSE Summer Course</a:t>
            </a:r>
          </a:p>
        </p:txBody>
      </p:sp>
      <p:sp>
        <p:nvSpPr>
          <p:cNvPr id="7171" name="Slide Number Placeholder 4"/>
          <p:cNvSpPr>
            <a:spLocks noGrp="1"/>
          </p:cNvSpPr>
          <p:nvPr>
            <p:ph type="sldNum" sz="quarter" idx="12"/>
          </p:nvPr>
        </p:nvSpPr>
        <p:spPr>
          <a:noFill/>
        </p:spPr>
        <p:txBody>
          <a:bodyPr/>
          <a:lstStyle/>
          <a:p>
            <a:fld id="{D1F873FA-681D-409C-A353-8966D0C9CCE9}" type="slidenum">
              <a:rPr lang="en-US" smtClean="0"/>
              <a:pPr/>
              <a:t>18</a:t>
            </a:fld>
            <a:endParaRPr lang="en-US"/>
          </a:p>
        </p:txBody>
      </p:sp>
      <p:sp>
        <p:nvSpPr>
          <p:cNvPr id="7174"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7175"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7176" name="Picture 9" descr="StickFamilyIntact"/>
          <p:cNvPicPr>
            <a:picLocks noChangeAspect="1" noChangeArrowheads="1"/>
          </p:cNvPicPr>
          <p:nvPr/>
        </p:nvPicPr>
        <p:blipFill>
          <a:blip r:embed="rId3" cstate="print"/>
          <a:srcRect/>
          <a:stretch>
            <a:fillRect/>
          </a:stretch>
        </p:blipFill>
        <p:spPr bwMode="auto">
          <a:xfrm>
            <a:off x="990600" y="4281488"/>
            <a:ext cx="3505200" cy="9429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8197"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8194" name="Footer Placeholder 3"/>
          <p:cNvSpPr>
            <a:spLocks noGrp="1"/>
          </p:cNvSpPr>
          <p:nvPr>
            <p:ph type="ftr" sz="quarter" idx="11"/>
          </p:nvPr>
        </p:nvSpPr>
        <p:spPr>
          <a:noFill/>
        </p:spPr>
        <p:txBody>
          <a:bodyPr/>
          <a:lstStyle/>
          <a:p>
            <a:r>
              <a:rPr lang="en-US"/>
              <a:t>Lecture notes: PSE Summer Course</a:t>
            </a:r>
          </a:p>
        </p:txBody>
      </p:sp>
      <p:sp>
        <p:nvSpPr>
          <p:cNvPr id="8195" name="Slide Number Placeholder 4"/>
          <p:cNvSpPr>
            <a:spLocks noGrp="1"/>
          </p:cNvSpPr>
          <p:nvPr>
            <p:ph type="sldNum" sz="quarter" idx="12"/>
          </p:nvPr>
        </p:nvSpPr>
        <p:spPr>
          <a:noFill/>
        </p:spPr>
        <p:txBody>
          <a:bodyPr/>
          <a:lstStyle/>
          <a:p>
            <a:fld id="{D26A0EF8-3225-43DC-835D-A095A9FA21C4}" type="slidenum">
              <a:rPr lang="en-US" smtClean="0"/>
              <a:pPr/>
              <a:t>19</a:t>
            </a:fld>
            <a:endParaRPr lang="en-US"/>
          </a:p>
        </p:txBody>
      </p:sp>
      <p:sp>
        <p:nvSpPr>
          <p:cNvPr id="8198"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8199"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8200" name="Picture 7" descr="StickFamilyLeft"/>
          <p:cNvPicPr>
            <a:picLocks noChangeAspect="1" noChangeArrowheads="1"/>
          </p:cNvPicPr>
          <p:nvPr/>
        </p:nvPicPr>
        <p:blipFill>
          <a:blip r:embed="rId3" cstate="print"/>
          <a:srcRect/>
          <a:stretch>
            <a:fillRect/>
          </a:stretch>
        </p:blipFill>
        <p:spPr bwMode="auto">
          <a:xfrm>
            <a:off x="1447800" y="4419600"/>
            <a:ext cx="2743200" cy="841375"/>
          </a:xfrm>
          <a:prstGeom prst="rect">
            <a:avLst/>
          </a:prstGeom>
          <a:noFill/>
          <a:ln w="9525">
            <a:noFill/>
            <a:miter lim="800000"/>
            <a:headEnd/>
            <a:tailEnd/>
          </a:ln>
        </p:spPr>
      </p:pic>
      <p:pic>
        <p:nvPicPr>
          <p:cNvPr id="8201" name="Picture 8" descr="Migrant"/>
          <p:cNvPicPr>
            <a:picLocks noChangeAspect="1" noChangeArrowheads="1"/>
          </p:cNvPicPr>
          <p:nvPr/>
        </p:nvPicPr>
        <p:blipFill>
          <a:blip r:embed="rId4" cstate="print"/>
          <a:srcRect/>
          <a:stretch>
            <a:fillRect/>
          </a:stretch>
        </p:blipFill>
        <p:spPr bwMode="auto">
          <a:xfrm>
            <a:off x="1066800" y="1447800"/>
            <a:ext cx="488950" cy="914400"/>
          </a:xfrm>
          <a:prstGeom prst="rect">
            <a:avLst/>
          </a:prstGeom>
          <a:noFill/>
          <a:ln w="9525">
            <a:noFill/>
            <a:miter lim="800000"/>
            <a:headEnd/>
            <a:tailEnd/>
          </a:ln>
        </p:spPr>
      </p:pic>
      <p:sp>
        <p:nvSpPr>
          <p:cNvPr id="8202" name="Line 10"/>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8203" name="Text Box 11"/>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8204" name="Text Box 12"/>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b="1"/>
              <a:t>Effect on Migrant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2DB8-B670-42F9-8CA3-2CA778B94C6A}"/>
              </a:ext>
            </a:extLst>
          </p:cNvPr>
          <p:cNvSpPr>
            <a:spLocks noGrp="1"/>
          </p:cNvSpPr>
          <p:nvPr>
            <p:ph type="ctrTitle"/>
          </p:nvPr>
        </p:nvSpPr>
        <p:spPr/>
        <p:txBody>
          <a:bodyPr/>
          <a:lstStyle/>
          <a:p>
            <a:r>
              <a:rPr lang="en-US" dirty="0"/>
              <a:t>LECTURE 1</a:t>
            </a:r>
          </a:p>
        </p:txBody>
      </p:sp>
      <p:sp>
        <p:nvSpPr>
          <p:cNvPr id="3" name="Subtitle 2">
            <a:extLst>
              <a:ext uri="{FF2B5EF4-FFF2-40B4-BE49-F238E27FC236}">
                <a16:creationId xmlns:a16="http://schemas.microsoft.com/office/drawing/2014/main" id="{D76D0F99-36F5-4F05-93F1-4585D4F64ECC}"/>
              </a:ext>
            </a:extLst>
          </p:cNvPr>
          <p:cNvSpPr>
            <a:spLocks noGrp="1"/>
          </p:cNvSpPr>
          <p:nvPr>
            <p:ph type="subTitle" idx="1"/>
          </p:nvPr>
        </p:nvSpPr>
        <p:spPr/>
        <p:txBody>
          <a:bodyPr>
            <a:normAutofit/>
          </a:bodyPr>
          <a:lstStyle/>
          <a:p>
            <a:r>
              <a:rPr lang="en-US" sz="2400" i="1" dirty="0"/>
              <a:t>Why is identification an issue?</a:t>
            </a:r>
          </a:p>
          <a:p>
            <a:endParaRPr lang="en-US" sz="2400" i="1" dirty="0"/>
          </a:p>
          <a:p>
            <a:r>
              <a:rPr lang="en-US" sz="2400" i="1" dirty="0"/>
              <a:t>Identifying the impacts on migrants themselves?</a:t>
            </a:r>
          </a:p>
        </p:txBody>
      </p:sp>
      <p:sp>
        <p:nvSpPr>
          <p:cNvPr id="4" name="Footer Placeholder 3">
            <a:extLst>
              <a:ext uri="{FF2B5EF4-FFF2-40B4-BE49-F238E27FC236}">
                <a16:creationId xmlns:a16="http://schemas.microsoft.com/office/drawing/2014/main" id="{8622B137-A978-44E9-81C4-0FFF27C38ED8}"/>
              </a:ext>
            </a:extLst>
          </p:cNvPr>
          <p:cNvSpPr>
            <a:spLocks noGrp="1"/>
          </p:cNvSpPr>
          <p:nvPr>
            <p:ph type="ftr" sz="quarter" idx="11"/>
          </p:nvPr>
        </p:nvSpPr>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97E3029B-5B13-4B03-8532-4BF26E124085}"/>
              </a:ext>
            </a:extLst>
          </p:cNvPr>
          <p:cNvSpPr>
            <a:spLocks noGrp="1"/>
          </p:cNvSpPr>
          <p:nvPr>
            <p:ph type="sldNum" sz="quarter" idx="12"/>
          </p:nvPr>
        </p:nvSpPr>
        <p:spPr/>
        <p:txBody>
          <a:bodyPr/>
          <a:lstStyle/>
          <a:p>
            <a:pPr>
              <a:defRPr/>
            </a:pPr>
            <a:fld id="{7A8A9DEE-4DA9-43EC-B440-162A19340CBF}" type="slidenum">
              <a:rPr lang="en-US" smtClean="0"/>
              <a:pPr>
                <a:defRPr/>
              </a:pPr>
              <a:t>2</a:t>
            </a:fld>
            <a:endParaRPr lang="en-US"/>
          </a:p>
        </p:txBody>
      </p:sp>
    </p:spTree>
    <p:extLst>
      <p:ext uri="{BB962C8B-B14F-4D97-AF65-F5344CB8AC3E}">
        <p14:creationId xmlns:p14="http://schemas.microsoft.com/office/powerpoint/2010/main" val="122690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9221"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9218" name="Footer Placeholder 3"/>
          <p:cNvSpPr>
            <a:spLocks noGrp="1"/>
          </p:cNvSpPr>
          <p:nvPr>
            <p:ph type="ftr" sz="quarter" idx="11"/>
          </p:nvPr>
        </p:nvSpPr>
        <p:spPr>
          <a:noFill/>
        </p:spPr>
        <p:txBody>
          <a:bodyPr/>
          <a:lstStyle/>
          <a:p>
            <a:r>
              <a:rPr lang="en-US"/>
              <a:t>Lecture notes: PSE Summer Course</a:t>
            </a:r>
          </a:p>
        </p:txBody>
      </p:sp>
      <p:sp>
        <p:nvSpPr>
          <p:cNvPr id="9219" name="Slide Number Placeholder 4"/>
          <p:cNvSpPr>
            <a:spLocks noGrp="1"/>
          </p:cNvSpPr>
          <p:nvPr>
            <p:ph type="sldNum" sz="quarter" idx="12"/>
          </p:nvPr>
        </p:nvSpPr>
        <p:spPr>
          <a:noFill/>
        </p:spPr>
        <p:txBody>
          <a:bodyPr/>
          <a:lstStyle/>
          <a:p>
            <a:fld id="{1B26B8C0-68A6-4697-9EFD-2D9BEC880A96}" type="slidenum">
              <a:rPr lang="en-US" smtClean="0"/>
              <a:pPr/>
              <a:t>20</a:t>
            </a:fld>
            <a:endParaRPr lang="en-US"/>
          </a:p>
        </p:txBody>
      </p:sp>
      <p:sp>
        <p:nvSpPr>
          <p:cNvPr id="9222"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9223"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9224" name="Picture 6" descr="StickFamilyLeft"/>
          <p:cNvPicPr>
            <a:picLocks noChangeAspect="1" noChangeArrowheads="1"/>
          </p:cNvPicPr>
          <p:nvPr/>
        </p:nvPicPr>
        <p:blipFill>
          <a:blip r:embed="rId3" cstate="print"/>
          <a:srcRect/>
          <a:stretch>
            <a:fillRect/>
          </a:stretch>
        </p:blipFill>
        <p:spPr bwMode="auto">
          <a:xfrm>
            <a:off x="1447800" y="4419600"/>
            <a:ext cx="2743200" cy="841375"/>
          </a:xfrm>
          <a:prstGeom prst="rect">
            <a:avLst/>
          </a:prstGeom>
          <a:noFill/>
          <a:ln w="9525">
            <a:noFill/>
            <a:miter lim="800000"/>
            <a:headEnd/>
            <a:tailEnd/>
          </a:ln>
        </p:spPr>
      </p:pic>
      <p:pic>
        <p:nvPicPr>
          <p:cNvPr id="9225" name="Picture 7" descr="Migrant"/>
          <p:cNvPicPr>
            <a:picLocks noChangeAspect="1" noChangeArrowheads="1"/>
          </p:cNvPicPr>
          <p:nvPr/>
        </p:nvPicPr>
        <p:blipFill>
          <a:blip r:embed="rId4" cstate="print"/>
          <a:srcRect/>
          <a:stretch>
            <a:fillRect/>
          </a:stretch>
        </p:blipFill>
        <p:spPr bwMode="auto">
          <a:xfrm>
            <a:off x="1066800" y="1447800"/>
            <a:ext cx="488950" cy="914400"/>
          </a:xfrm>
          <a:prstGeom prst="rect">
            <a:avLst/>
          </a:prstGeom>
          <a:noFill/>
          <a:ln w="9525">
            <a:noFill/>
            <a:miter lim="800000"/>
            <a:headEnd/>
            <a:tailEnd/>
          </a:ln>
        </p:spPr>
      </p:pic>
      <p:sp>
        <p:nvSpPr>
          <p:cNvPr id="9226" name="Line 8"/>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9227" name="Text Box 9"/>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9228" name="Text Box 10"/>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a:t>Effect on Migrant</a:t>
            </a:r>
          </a:p>
        </p:txBody>
      </p:sp>
      <p:sp>
        <p:nvSpPr>
          <p:cNvPr id="9229" name="Line 11"/>
          <p:cNvSpPr>
            <a:spLocks noChangeShapeType="1"/>
          </p:cNvSpPr>
          <p:nvPr/>
        </p:nvSpPr>
        <p:spPr bwMode="auto">
          <a:xfrm>
            <a:off x="3048000" y="2133600"/>
            <a:ext cx="0" cy="2057400"/>
          </a:xfrm>
          <a:prstGeom prst="line">
            <a:avLst/>
          </a:prstGeom>
          <a:noFill/>
          <a:ln w="9525">
            <a:solidFill>
              <a:schemeClr val="tx1"/>
            </a:solidFill>
            <a:round/>
            <a:headEnd/>
            <a:tailEnd type="triangle" w="med" len="med"/>
          </a:ln>
        </p:spPr>
        <p:txBody>
          <a:bodyPr/>
          <a:lstStyle/>
          <a:p>
            <a:endParaRPr lang="en-US"/>
          </a:p>
        </p:txBody>
      </p:sp>
      <p:sp>
        <p:nvSpPr>
          <p:cNvPr id="9230" name="Text Box 12"/>
          <p:cNvSpPr txBox="1">
            <a:spLocks noChangeArrowheads="1"/>
          </p:cNvSpPr>
          <p:nvPr/>
        </p:nvSpPr>
        <p:spPr bwMode="auto">
          <a:xfrm>
            <a:off x="3124200" y="3124200"/>
            <a:ext cx="2286000" cy="366713"/>
          </a:xfrm>
          <a:prstGeom prst="rect">
            <a:avLst/>
          </a:prstGeom>
          <a:noFill/>
          <a:ln w="9525">
            <a:noFill/>
            <a:miter lim="800000"/>
            <a:headEnd/>
            <a:tailEnd/>
          </a:ln>
        </p:spPr>
        <p:txBody>
          <a:bodyPr>
            <a:spAutoFit/>
          </a:bodyPr>
          <a:lstStyle/>
          <a:p>
            <a:pPr>
              <a:spcBef>
                <a:spcPct val="50000"/>
              </a:spcBef>
            </a:pPr>
            <a:r>
              <a:rPr lang="en-US" b="1"/>
              <a:t>Remittances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10245"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10242" name="Footer Placeholder 3"/>
          <p:cNvSpPr>
            <a:spLocks noGrp="1"/>
          </p:cNvSpPr>
          <p:nvPr>
            <p:ph type="ftr" sz="quarter" idx="11"/>
          </p:nvPr>
        </p:nvSpPr>
        <p:spPr>
          <a:noFill/>
        </p:spPr>
        <p:txBody>
          <a:bodyPr/>
          <a:lstStyle/>
          <a:p>
            <a:r>
              <a:rPr lang="en-US"/>
              <a:t>Lecture notes: PSE Summer Course</a:t>
            </a:r>
          </a:p>
        </p:txBody>
      </p:sp>
      <p:sp>
        <p:nvSpPr>
          <p:cNvPr id="10243" name="Slide Number Placeholder 4"/>
          <p:cNvSpPr>
            <a:spLocks noGrp="1"/>
          </p:cNvSpPr>
          <p:nvPr>
            <p:ph type="sldNum" sz="quarter" idx="12"/>
          </p:nvPr>
        </p:nvSpPr>
        <p:spPr>
          <a:noFill/>
        </p:spPr>
        <p:txBody>
          <a:bodyPr/>
          <a:lstStyle/>
          <a:p>
            <a:fld id="{5280C346-E30A-4CB7-9062-CB85E6B6D0AC}" type="slidenum">
              <a:rPr lang="en-US" smtClean="0"/>
              <a:pPr/>
              <a:t>21</a:t>
            </a:fld>
            <a:endParaRPr lang="en-US"/>
          </a:p>
        </p:txBody>
      </p:sp>
      <p:sp>
        <p:nvSpPr>
          <p:cNvPr id="10246"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10247"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10248" name="Picture 6" descr="StickFamilyLeft"/>
          <p:cNvPicPr>
            <a:picLocks noChangeAspect="1" noChangeArrowheads="1"/>
          </p:cNvPicPr>
          <p:nvPr/>
        </p:nvPicPr>
        <p:blipFill>
          <a:blip r:embed="rId3" cstate="print"/>
          <a:srcRect/>
          <a:stretch>
            <a:fillRect/>
          </a:stretch>
        </p:blipFill>
        <p:spPr bwMode="auto">
          <a:xfrm>
            <a:off x="1447800" y="4419600"/>
            <a:ext cx="2743200" cy="841375"/>
          </a:xfrm>
          <a:prstGeom prst="rect">
            <a:avLst/>
          </a:prstGeom>
          <a:noFill/>
          <a:ln w="9525">
            <a:noFill/>
            <a:miter lim="800000"/>
            <a:headEnd/>
            <a:tailEnd/>
          </a:ln>
        </p:spPr>
      </p:pic>
      <p:pic>
        <p:nvPicPr>
          <p:cNvPr id="10249" name="Picture 7" descr="Migrant"/>
          <p:cNvPicPr>
            <a:picLocks noChangeAspect="1" noChangeArrowheads="1"/>
          </p:cNvPicPr>
          <p:nvPr/>
        </p:nvPicPr>
        <p:blipFill>
          <a:blip r:embed="rId4" cstate="print"/>
          <a:srcRect/>
          <a:stretch>
            <a:fillRect/>
          </a:stretch>
        </p:blipFill>
        <p:spPr bwMode="auto">
          <a:xfrm>
            <a:off x="1066800" y="1447800"/>
            <a:ext cx="488950" cy="914400"/>
          </a:xfrm>
          <a:prstGeom prst="rect">
            <a:avLst/>
          </a:prstGeom>
          <a:noFill/>
          <a:ln w="9525">
            <a:noFill/>
            <a:miter lim="800000"/>
            <a:headEnd/>
            <a:tailEnd/>
          </a:ln>
        </p:spPr>
      </p:pic>
      <p:sp>
        <p:nvSpPr>
          <p:cNvPr id="10250" name="Line 8"/>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10251" name="Text Box 9"/>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10252" name="Text Box 10"/>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b="1"/>
              <a:t>Effect on Migrant</a:t>
            </a:r>
          </a:p>
        </p:txBody>
      </p:sp>
      <p:sp>
        <p:nvSpPr>
          <p:cNvPr id="10253" name="Line 11"/>
          <p:cNvSpPr>
            <a:spLocks noChangeShapeType="1"/>
          </p:cNvSpPr>
          <p:nvPr/>
        </p:nvSpPr>
        <p:spPr bwMode="auto">
          <a:xfrm>
            <a:off x="3048000" y="2133600"/>
            <a:ext cx="0" cy="2057400"/>
          </a:xfrm>
          <a:prstGeom prst="line">
            <a:avLst/>
          </a:prstGeom>
          <a:noFill/>
          <a:ln w="9525">
            <a:solidFill>
              <a:schemeClr val="tx1"/>
            </a:solidFill>
            <a:round/>
            <a:headEnd/>
            <a:tailEnd type="triangle" w="med" len="med"/>
          </a:ln>
        </p:spPr>
        <p:txBody>
          <a:bodyPr/>
          <a:lstStyle/>
          <a:p>
            <a:endParaRPr lang="en-US"/>
          </a:p>
        </p:txBody>
      </p:sp>
      <p:sp>
        <p:nvSpPr>
          <p:cNvPr id="10254" name="Text Box 12"/>
          <p:cNvSpPr txBox="1">
            <a:spLocks noChangeArrowheads="1"/>
          </p:cNvSpPr>
          <p:nvPr/>
        </p:nvSpPr>
        <p:spPr bwMode="auto">
          <a:xfrm>
            <a:off x="3124200" y="3124200"/>
            <a:ext cx="2286000" cy="366713"/>
          </a:xfrm>
          <a:prstGeom prst="rect">
            <a:avLst/>
          </a:prstGeom>
          <a:noFill/>
          <a:ln w="9525">
            <a:noFill/>
            <a:miter lim="800000"/>
            <a:headEnd/>
            <a:tailEnd/>
          </a:ln>
        </p:spPr>
        <p:txBody>
          <a:bodyPr>
            <a:spAutoFit/>
          </a:bodyPr>
          <a:lstStyle/>
          <a:p>
            <a:pPr>
              <a:spcBef>
                <a:spcPct val="50000"/>
              </a:spcBef>
            </a:pPr>
            <a:r>
              <a:rPr lang="en-US"/>
              <a:t>Remittances</a:t>
            </a:r>
          </a:p>
        </p:txBody>
      </p:sp>
      <p:sp>
        <p:nvSpPr>
          <p:cNvPr id="10255" name="Rectangle 13"/>
          <p:cNvSpPr>
            <a:spLocks noChangeArrowheads="1"/>
          </p:cNvSpPr>
          <p:nvPr/>
        </p:nvSpPr>
        <p:spPr bwMode="auto">
          <a:xfrm>
            <a:off x="914400" y="4495800"/>
            <a:ext cx="381000" cy="685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256" name="Line 14"/>
          <p:cNvSpPr>
            <a:spLocks noChangeShapeType="1"/>
          </p:cNvSpPr>
          <p:nvPr/>
        </p:nvSpPr>
        <p:spPr bwMode="auto">
          <a:xfrm flipV="1">
            <a:off x="1066800" y="5181600"/>
            <a:ext cx="0" cy="609600"/>
          </a:xfrm>
          <a:prstGeom prst="line">
            <a:avLst/>
          </a:prstGeom>
          <a:noFill/>
          <a:ln w="9525">
            <a:solidFill>
              <a:schemeClr val="tx1"/>
            </a:solidFill>
            <a:round/>
            <a:headEnd/>
            <a:tailEnd type="triangle" w="med" len="med"/>
          </a:ln>
        </p:spPr>
        <p:txBody>
          <a:bodyPr/>
          <a:lstStyle/>
          <a:p>
            <a:endParaRPr lang="en-US"/>
          </a:p>
        </p:txBody>
      </p:sp>
      <p:sp>
        <p:nvSpPr>
          <p:cNvPr id="10257" name="Line 15"/>
          <p:cNvSpPr>
            <a:spLocks noChangeShapeType="1"/>
          </p:cNvSpPr>
          <p:nvPr/>
        </p:nvSpPr>
        <p:spPr bwMode="auto">
          <a:xfrm>
            <a:off x="1066800" y="5791200"/>
            <a:ext cx="609600" cy="0"/>
          </a:xfrm>
          <a:prstGeom prst="line">
            <a:avLst/>
          </a:prstGeom>
          <a:noFill/>
          <a:ln w="9525">
            <a:solidFill>
              <a:schemeClr val="tx1"/>
            </a:solidFill>
            <a:round/>
            <a:headEnd/>
            <a:tailEnd/>
          </a:ln>
        </p:spPr>
        <p:txBody>
          <a:bodyPr/>
          <a:lstStyle/>
          <a:p>
            <a:endParaRPr lang="en-US"/>
          </a:p>
        </p:txBody>
      </p:sp>
      <p:sp>
        <p:nvSpPr>
          <p:cNvPr id="10258" name="Text Box 16"/>
          <p:cNvSpPr txBox="1">
            <a:spLocks noChangeArrowheads="1"/>
          </p:cNvSpPr>
          <p:nvPr/>
        </p:nvSpPr>
        <p:spPr bwMode="auto">
          <a:xfrm>
            <a:off x="1752600" y="5410200"/>
            <a:ext cx="5410200" cy="915988"/>
          </a:xfrm>
          <a:prstGeom prst="rect">
            <a:avLst/>
          </a:prstGeom>
          <a:noFill/>
          <a:ln w="9525">
            <a:noFill/>
            <a:miter lim="800000"/>
            <a:headEnd/>
            <a:tailEnd/>
          </a:ln>
        </p:spPr>
        <p:txBody>
          <a:bodyPr>
            <a:spAutoFit/>
          </a:bodyPr>
          <a:lstStyle/>
          <a:p>
            <a:pPr>
              <a:spcBef>
                <a:spcPct val="50000"/>
              </a:spcBef>
            </a:pPr>
            <a:r>
              <a:rPr lang="en-US" b="1"/>
              <a:t>Absent Member</a:t>
            </a:r>
            <a:r>
              <a:rPr lang="en-US"/>
              <a:t> – affects labor supply, household production, loss in this members earnings, mental health, #mouths to feed,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11269"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11266" name="Footer Placeholder 3"/>
          <p:cNvSpPr>
            <a:spLocks noGrp="1"/>
          </p:cNvSpPr>
          <p:nvPr>
            <p:ph type="ftr" sz="quarter" idx="11"/>
          </p:nvPr>
        </p:nvSpPr>
        <p:spPr>
          <a:noFill/>
        </p:spPr>
        <p:txBody>
          <a:bodyPr/>
          <a:lstStyle/>
          <a:p>
            <a:r>
              <a:rPr lang="en-US"/>
              <a:t>Lecture notes: PSE Summer Course</a:t>
            </a:r>
          </a:p>
        </p:txBody>
      </p:sp>
      <p:sp>
        <p:nvSpPr>
          <p:cNvPr id="11267" name="Slide Number Placeholder 4"/>
          <p:cNvSpPr>
            <a:spLocks noGrp="1"/>
          </p:cNvSpPr>
          <p:nvPr>
            <p:ph type="sldNum" sz="quarter" idx="12"/>
          </p:nvPr>
        </p:nvSpPr>
        <p:spPr>
          <a:noFill/>
        </p:spPr>
        <p:txBody>
          <a:bodyPr/>
          <a:lstStyle/>
          <a:p>
            <a:fld id="{062C0311-F6CF-4BA4-9447-424614A8845C}" type="slidenum">
              <a:rPr lang="en-US" smtClean="0"/>
              <a:pPr/>
              <a:t>22</a:t>
            </a:fld>
            <a:endParaRPr lang="en-US"/>
          </a:p>
        </p:txBody>
      </p:sp>
      <p:sp>
        <p:nvSpPr>
          <p:cNvPr id="11270"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11271"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11272" name="Picture 6" descr="StickFamilyLeft"/>
          <p:cNvPicPr>
            <a:picLocks noChangeAspect="1" noChangeArrowheads="1"/>
          </p:cNvPicPr>
          <p:nvPr/>
        </p:nvPicPr>
        <p:blipFill>
          <a:blip r:embed="rId3" cstate="print"/>
          <a:srcRect/>
          <a:stretch>
            <a:fillRect/>
          </a:stretch>
        </p:blipFill>
        <p:spPr bwMode="auto">
          <a:xfrm>
            <a:off x="1447800" y="4419600"/>
            <a:ext cx="2743200" cy="841375"/>
          </a:xfrm>
          <a:prstGeom prst="rect">
            <a:avLst/>
          </a:prstGeom>
          <a:noFill/>
          <a:ln w="9525">
            <a:noFill/>
            <a:miter lim="800000"/>
            <a:headEnd/>
            <a:tailEnd/>
          </a:ln>
        </p:spPr>
      </p:pic>
      <p:pic>
        <p:nvPicPr>
          <p:cNvPr id="11273" name="Picture 7" descr="Migrant"/>
          <p:cNvPicPr>
            <a:picLocks noChangeAspect="1" noChangeArrowheads="1"/>
          </p:cNvPicPr>
          <p:nvPr/>
        </p:nvPicPr>
        <p:blipFill>
          <a:blip r:embed="rId4" cstate="print"/>
          <a:srcRect/>
          <a:stretch>
            <a:fillRect/>
          </a:stretch>
        </p:blipFill>
        <p:spPr bwMode="auto">
          <a:xfrm>
            <a:off x="1066800" y="1447800"/>
            <a:ext cx="488950" cy="914400"/>
          </a:xfrm>
          <a:prstGeom prst="rect">
            <a:avLst/>
          </a:prstGeom>
          <a:noFill/>
          <a:ln w="9525">
            <a:noFill/>
            <a:miter lim="800000"/>
            <a:headEnd/>
            <a:tailEnd/>
          </a:ln>
        </p:spPr>
      </p:pic>
      <p:sp>
        <p:nvSpPr>
          <p:cNvPr id="11274" name="Line 8"/>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11275" name="Text Box 9"/>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11276" name="Text Box 10"/>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a:t>Effect on Migrant</a:t>
            </a:r>
          </a:p>
        </p:txBody>
      </p:sp>
      <p:sp>
        <p:nvSpPr>
          <p:cNvPr id="11277" name="Line 11"/>
          <p:cNvSpPr>
            <a:spLocks noChangeShapeType="1"/>
          </p:cNvSpPr>
          <p:nvPr/>
        </p:nvSpPr>
        <p:spPr bwMode="auto">
          <a:xfrm>
            <a:off x="3048000" y="2133600"/>
            <a:ext cx="0" cy="2057400"/>
          </a:xfrm>
          <a:prstGeom prst="line">
            <a:avLst/>
          </a:prstGeom>
          <a:noFill/>
          <a:ln w="9525">
            <a:solidFill>
              <a:schemeClr val="tx1"/>
            </a:solidFill>
            <a:round/>
            <a:headEnd/>
            <a:tailEnd type="triangle" w="med" len="med"/>
          </a:ln>
        </p:spPr>
        <p:txBody>
          <a:bodyPr/>
          <a:lstStyle/>
          <a:p>
            <a:endParaRPr lang="en-US"/>
          </a:p>
        </p:txBody>
      </p:sp>
      <p:sp>
        <p:nvSpPr>
          <p:cNvPr id="11278" name="Text Box 12"/>
          <p:cNvSpPr txBox="1">
            <a:spLocks noChangeArrowheads="1"/>
          </p:cNvSpPr>
          <p:nvPr/>
        </p:nvSpPr>
        <p:spPr bwMode="auto">
          <a:xfrm>
            <a:off x="3124200" y="2743200"/>
            <a:ext cx="2286000" cy="1054100"/>
          </a:xfrm>
          <a:prstGeom prst="rect">
            <a:avLst/>
          </a:prstGeom>
          <a:noFill/>
          <a:ln w="9525">
            <a:noFill/>
            <a:miter lim="800000"/>
            <a:headEnd/>
            <a:tailEnd/>
          </a:ln>
        </p:spPr>
        <p:txBody>
          <a:bodyPr>
            <a:spAutoFit/>
          </a:bodyPr>
          <a:lstStyle/>
          <a:p>
            <a:pPr>
              <a:spcBef>
                <a:spcPct val="50000"/>
              </a:spcBef>
            </a:pPr>
            <a:r>
              <a:rPr lang="en-US"/>
              <a:t>Remittances,</a:t>
            </a:r>
          </a:p>
          <a:p>
            <a:pPr>
              <a:spcBef>
                <a:spcPct val="50000"/>
              </a:spcBef>
            </a:pPr>
            <a:r>
              <a:rPr lang="en-US" b="1"/>
              <a:t>Knowledge Transmission</a:t>
            </a:r>
          </a:p>
        </p:txBody>
      </p:sp>
      <p:sp>
        <p:nvSpPr>
          <p:cNvPr id="11279" name="Rectangle 13"/>
          <p:cNvSpPr>
            <a:spLocks noChangeArrowheads="1"/>
          </p:cNvSpPr>
          <p:nvPr/>
        </p:nvSpPr>
        <p:spPr bwMode="auto">
          <a:xfrm>
            <a:off x="914400" y="4495800"/>
            <a:ext cx="381000" cy="685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1280" name="Line 14"/>
          <p:cNvSpPr>
            <a:spLocks noChangeShapeType="1"/>
          </p:cNvSpPr>
          <p:nvPr/>
        </p:nvSpPr>
        <p:spPr bwMode="auto">
          <a:xfrm flipV="1">
            <a:off x="1066800" y="5181600"/>
            <a:ext cx="0" cy="609600"/>
          </a:xfrm>
          <a:prstGeom prst="line">
            <a:avLst/>
          </a:prstGeom>
          <a:noFill/>
          <a:ln w="9525">
            <a:solidFill>
              <a:schemeClr val="tx1"/>
            </a:solidFill>
            <a:round/>
            <a:headEnd/>
            <a:tailEnd type="triangle" w="med" len="med"/>
          </a:ln>
        </p:spPr>
        <p:txBody>
          <a:bodyPr/>
          <a:lstStyle/>
          <a:p>
            <a:endParaRPr lang="en-US"/>
          </a:p>
        </p:txBody>
      </p:sp>
      <p:sp>
        <p:nvSpPr>
          <p:cNvPr id="11281" name="Line 15"/>
          <p:cNvSpPr>
            <a:spLocks noChangeShapeType="1"/>
          </p:cNvSpPr>
          <p:nvPr/>
        </p:nvSpPr>
        <p:spPr bwMode="auto">
          <a:xfrm>
            <a:off x="1066800" y="5791200"/>
            <a:ext cx="609600" cy="0"/>
          </a:xfrm>
          <a:prstGeom prst="line">
            <a:avLst/>
          </a:prstGeom>
          <a:noFill/>
          <a:ln w="9525">
            <a:solidFill>
              <a:schemeClr val="tx1"/>
            </a:solidFill>
            <a:round/>
            <a:headEnd/>
            <a:tailEnd/>
          </a:ln>
        </p:spPr>
        <p:txBody>
          <a:bodyPr/>
          <a:lstStyle/>
          <a:p>
            <a:endParaRPr lang="en-US"/>
          </a:p>
        </p:txBody>
      </p:sp>
      <p:sp>
        <p:nvSpPr>
          <p:cNvPr id="11282" name="Text Box 16"/>
          <p:cNvSpPr txBox="1">
            <a:spLocks noChangeArrowheads="1"/>
          </p:cNvSpPr>
          <p:nvPr/>
        </p:nvSpPr>
        <p:spPr bwMode="auto">
          <a:xfrm>
            <a:off x="1752600" y="5638800"/>
            <a:ext cx="5410200" cy="366713"/>
          </a:xfrm>
          <a:prstGeom prst="rect">
            <a:avLst/>
          </a:prstGeom>
          <a:noFill/>
          <a:ln w="9525">
            <a:noFill/>
            <a:miter lim="800000"/>
            <a:headEnd/>
            <a:tailEnd/>
          </a:ln>
        </p:spPr>
        <p:txBody>
          <a:bodyPr>
            <a:spAutoFit/>
          </a:bodyPr>
          <a:lstStyle/>
          <a:p>
            <a:pPr>
              <a:spcBef>
                <a:spcPct val="50000"/>
              </a:spcBef>
            </a:pPr>
            <a:r>
              <a:rPr lang="en-US"/>
              <a:t>Absent Member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12293"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12290" name="Footer Placeholder 3"/>
          <p:cNvSpPr>
            <a:spLocks noGrp="1"/>
          </p:cNvSpPr>
          <p:nvPr>
            <p:ph type="ftr" sz="quarter" idx="11"/>
          </p:nvPr>
        </p:nvSpPr>
        <p:spPr>
          <a:noFill/>
        </p:spPr>
        <p:txBody>
          <a:bodyPr/>
          <a:lstStyle/>
          <a:p>
            <a:r>
              <a:rPr lang="en-US"/>
              <a:t>Lecture notes: PSE Summer Course</a:t>
            </a:r>
          </a:p>
        </p:txBody>
      </p:sp>
      <p:sp>
        <p:nvSpPr>
          <p:cNvPr id="12291" name="Slide Number Placeholder 4"/>
          <p:cNvSpPr>
            <a:spLocks noGrp="1"/>
          </p:cNvSpPr>
          <p:nvPr>
            <p:ph type="sldNum" sz="quarter" idx="12"/>
          </p:nvPr>
        </p:nvSpPr>
        <p:spPr>
          <a:noFill/>
        </p:spPr>
        <p:txBody>
          <a:bodyPr/>
          <a:lstStyle/>
          <a:p>
            <a:fld id="{D5FC96CA-233B-4207-81D0-A622A64F2341}" type="slidenum">
              <a:rPr lang="en-US" smtClean="0"/>
              <a:pPr/>
              <a:t>23</a:t>
            </a:fld>
            <a:endParaRPr lang="en-US"/>
          </a:p>
        </p:txBody>
      </p:sp>
      <p:sp>
        <p:nvSpPr>
          <p:cNvPr id="12294"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12295"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12296" name="Picture 6" descr="StickFamilyLeft"/>
          <p:cNvPicPr>
            <a:picLocks noChangeAspect="1" noChangeArrowheads="1"/>
          </p:cNvPicPr>
          <p:nvPr/>
        </p:nvPicPr>
        <p:blipFill>
          <a:blip r:embed="rId3" cstate="print"/>
          <a:srcRect/>
          <a:stretch>
            <a:fillRect/>
          </a:stretch>
        </p:blipFill>
        <p:spPr bwMode="auto">
          <a:xfrm>
            <a:off x="1447800" y="4419600"/>
            <a:ext cx="2743200" cy="841375"/>
          </a:xfrm>
          <a:prstGeom prst="rect">
            <a:avLst/>
          </a:prstGeom>
          <a:noFill/>
          <a:ln w="9525">
            <a:noFill/>
            <a:miter lim="800000"/>
            <a:headEnd/>
            <a:tailEnd/>
          </a:ln>
        </p:spPr>
      </p:pic>
      <p:pic>
        <p:nvPicPr>
          <p:cNvPr id="12297" name="Picture 7" descr="Migrant"/>
          <p:cNvPicPr>
            <a:picLocks noChangeAspect="1" noChangeArrowheads="1"/>
          </p:cNvPicPr>
          <p:nvPr/>
        </p:nvPicPr>
        <p:blipFill>
          <a:blip r:embed="rId4" cstate="print"/>
          <a:srcRect/>
          <a:stretch>
            <a:fillRect/>
          </a:stretch>
        </p:blipFill>
        <p:spPr bwMode="auto">
          <a:xfrm>
            <a:off x="1066800" y="1447800"/>
            <a:ext cx="488950" cy="914400"/>
          </a:xfrm>
          <a:prstGeom prst="rect">
            <a:avLst/>
          </a:prstGeom>
          <a:noFill/>
          <a:ln w="9525">
            <a:noFill/>
            <a:miter lim="800000"/>
            <a:headEnd/>
            <a:tailEnd/>
          </a:ln>
        </p:spPr>
      </p:pic>
      <p:sp>
        <p:nvSpPr>
          <p:cNvPr id="12298" name="Line 8"/>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12299" name="Text Box 9"/>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12300" name="Text Box 10"/>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a:t>Effect on Migrant</a:t>
            </a:r>
          </a:p>
        </p:txBody>
      </p:sp>
      <p:sp>
        <p:nvSpPr>
          <p:cNvPr id="12301" name="Line 11"/>
          <p:cNvSpPr>
            <a:spLocks noChangeShapeType="1"/>
          </p:cNvSpPr>
          <p:nvPr/>
        </p:nvSpPr>
        <p:spPr bwMode="auto">
          <a:xfrm>
            <a:off x="3048000" y="2133600"/>
            <a:ext cx="0" cy="2057400"/>
          </a:xfrm>
          <a:prstGeom prst="line">
            <a:avLst/>
          </a:prstGeom>
          <a:noFill/>
          <a:ln w="9525">
            <a:solidFill>
              <a:schemeClr val="tx1"/>
            </a:solidFill>
            <a:round/>
            <a:headEnd/>
            <a:tailEnd type="triangle" w="med" len="med"/>
          </a:ln>
        </p:spPr>
        <p:txBody>
          <a:bodyPr/>
          <a:lstStyle/>
          <a:p>
            <a:endParaRPr lang="en-US"/>
          </a:p>
        </p:txBody>
      </p:sp>
      <p:sp>
        <p:nvSpPr>
          <p:cNvPr id="12302" name="Text Box 12"/>
          <p:cNvSpPr txBox="1">
            <a:spLocks noChangeArrowheads="1"/>
          </p:cNvSpPr>
          <p:nvPr/>
        </p:nvSpPr>
        <p:spPr bwMode="auto">
          <a:xfrm>
            <a:off x="3124200" y="2514600"/>
            <a:ext cx="3276600" cy="1466850"/>
          </a:xfrm>
          <a:prstGeom prst="rect">
            <a:avLst/>
          </a:prstGeom>
          <a:noFill/>
          <a:ln w="9525">
            <a:noFill/>
            <a:miter lim="800000"/>
            <a:headEnd/>
            <a:tailEnd/>
          </a:ln>
        </p:spPr>
        <p:txBody>
          <a:bodyPr>
            <a:spAutoFit/>
          </a:bodyPr>
          <a:lstStyle/>
          <a:p>
            <a:pPr>
              <a:spcBef>
                <a:spcPct val="50000"/>
              </a:spcBef>
            </a:pPr>
            <a:r>
              <a:rPr lang="en-US"/>
              <a:t>Remittances,</a:t>
            </a:r>
          </a:p>
          <a:p>
            <a:pPr>
              <a:spcBef>
                <a:spcPct val="50000"/>
              </a:spcBef>
            </a:pPr>
            <a:r>
              <a:rPr lang="en-US"/>
              <a:t>Knowledge Transmission</a:t>
            </a:r>
          </a:p>
          <a:p>
            <a:pPr>
              <a:spcBef>
                <a:spcPct val="50000"/>
              </a:spcBef>
            </a:pPr>
            <a:r>
              <a:rPr lang="en-US" b="1"/>
              <a:t>Network &amp; Incentives to Migrate</a:t>
            </a:r>
          </a:p>
        </p:txBody>
      </p:sp>
      <p:sp>
        <p:nvSpPr>
          <p:cNvPr id="12303" name="Rectangle 13"/>
          <p:cNvSpPr>
            <a:spLocks noChangeArrowheads="1"/>
          </p:cNvSpPr>
          <p:nvPr/>
        </p:nvSpPr>
        <p:spPr bwMode="auto">
          <a:xfrm>
            <a:off x="914400" y="4495800"/>
            <a:ext cx="381000" cy="685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2304" name="Line 14"/>
          <p:cNvSpPr>
            <a:spLocks noChangeShapeType="1"/>
          </p:cNvSpPr>
          <p:nvPr/>
        </p:nvSpPr>
        <p:spPr bwMode="auto">
          <a:xfrm flipV="1">
            <a:off x="1066800" y="5181600"/>
            <a:ext cx="0" cy="609600"/>
          </a:xfrm>
          <a:prstGeom prst="line">
            <a:avLst/>
          </a:prstGeom>
          <a:noFill/>
          <a:ln w="9525">
            <a:solidFill>
              <a:schemeClr val="tx1"/>
            </a:solidFill>
            <a:round/>
            <a:headEnd/>
            <a:tailEnd type="triangle" w="med" len="med"/>
          </a:ln>
        </p:spPr>
        <p:txBody>
          <a:bodyPr/>
          <a:lstStyle/>
          <a:p>
            <a:endParaRPr lang="en-US"/>
          </a:p>
        </p:txBody>
      </p:sp>
      <p:sp>
        <p:nvSpPr>
          <p:cNvPr id="12305" name="Line 15"/>
          <p:cNvSpPr>
            <a:spLocks noChangeShapeType="1"/>
          </p:cNvSpPr>
          <p:nvPr/>
        </p:nvSpPr>
        <p:spPr bwMode="auto">
          <a:xfrm>
            <a:off x="1066800" y="5791200"/>
            <a:ext cx="609600" cy="0"/>
          </a:xfrm>
          <a:prstGeom prst="line">
            <a:avLst/>
          </a:prstGeom>
          <a:noFill/>
          <a:ln w="9525">
            <a:solidFill>
              <a:schemeClr val="tx1"/>
            </a:solidFill>
            <a:round/>
            <a:headEnd/>
            <a:tailEnd/>
          </a:ln>
        </p:spPr>
        <p:txBody>
          <a:bodyPr/>
          <a:lstStyle/>
          <a:p>
            <a:endParaRPr lang="en-US"/>
          </a:p>
        </p:txBody>
      </p:sp>
      <p:sp>
        <p:nvSpPr>
          <p:cNvPr id="12306" name="Text Box 16"/>
          <p:cNvSpPr txBox="1">
            <a:spLocks noChangeArrowheads="1"/>
          </p:cNvSpPr>
          <p:nvPr/>
        </p:nvSpPr>
        <p:spPr bwMode="auto">
          <a:xfrm>
            <a:off x="1752600" y="5638800"/>
            <a:ext cx="5410200" cy="366713"/>
          </a:xfrm>
          <a:prstGeom prst="rect">
            <a:avLst/>
          </a:prstGeom>
          <a:noFill/>
          <a:ln w="9525">
            <a:noFill/>
            <a:miter lim="800000"/>
            <a:headEnd/>
            <a:tailEnd/>
          </a:ln>
        </p:spPr>
        <p:txBody>
          <a:bodyPr>
            <a:spAutoFit/>
          </a:bodyPr>
          <a:lstStyle/>
          <a:p>
            <a:pPr>
              <a:spcBef>
                <a:spcPct val="50000"/>
              </a:spcBef>
            </a:pPr>
            <a:r>
              <a:rPr lang="en-US"/>
              <a:t>Absent Member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13317"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13314" name="Footer Placeholder 3"/>
          <p:cNvSpPr>
            <a:spLocks noGrp="1"/>
          </p:cNvSpPr>
          <p:nvPr>
            <p:ph type="ftr" sz="quarter" idx="11"/>
          </p:nvPr>
        </p:nvSpPr>
        <p:spPr>
          <a:noFill/>
        </p:spPr>
        <p:txBody>
          <a:bodyPr/>
          <a:lstStyle/>
          <a:p>
            <a:r>
              <a:rPr lang="en-US"/>
              <a:t>Lecture notes: PSE Summer Course</a:t>
            </a:r>
          </a:p>
        </p:txBody>
      </p:sp>
      <p:sp>
        <p:nvSpPr>
          <p:cNvPr id="13315" name="Slide Number Placeholder 4"/>
          <p:cNvSpPr>
            <a:spLocks noGrp="1"/>
          </p:cNvSpPr>
          <p:nvPr>
            <p:ph type="sldNum" sz="quarter" idx="12"/>
          </p:nvPr>
        </p:nvSpPr>
        <p:spPr>
          <a:noFill/>
        </p:spPr>
        <p:txBody>
          <a:bodyPr/>
          <a:lstStyle/>
          <a:p>
            <a:fld id="{59BBBF00-B7A3-4808-BA2A-BEC965CE1968}" type="slidenum">
              <a:rPr lang="en-US" smtClean="0"/>
              <a:pPr/>
              <a:t>24</a:t>
            </a:fld>
            <a:endParaRPr lang="en-US"/>
          </a:p>
        </p:txBody>
      </p:sp>
      <p:sp>
        <p:nvSpPr>
          <p:cNvPr id="13318"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Migrant Destination Country</a:t>
            </a:r>
          </a:p>
        </p:txBody>
      </p:sp>
      <p:sp>
        <p:nvSpPr>
          <p:cNvPr id="13319"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Migrant Origin Country</a:t>
            </a:r>
          </a:p>
        </p:txBody>
      </p:sp>
      <p:pic>
        <p:nvPicPr>
          <p:cNvPr id="13320" name="Picture 6" descr="StickFamilyLeft"/>
          <p:cNvPicPr>
            <a:picLocks noChangeAspect="1" noChangeArrowheads="1"/>
          </p:cNvPicPr>
          <p:nvPr/>
        </p:nvPicPr>
        <p:blipFill>
          <a:blip r:embed="rId3" cstate="print"/>
          <a:srcRect/>
          <a:stretch>
            <a:fillRect/>
          </a:stretch>
        </p:blipFill>
        <p:spPr bwMode="auto">
          <a:xfrm>
            <a:off x="1447800" y="4419600"/>
            <a:ext cx="2743200" cy="841375"/>
          </a:xfrm>
          <a:prstGeom prst="rect">
            <a:avLst/>
          </a:prstGeom>
          <a:noFill/>
          <a:ln w="9525">
            <a:noFill/>
            <a:miter lim="800000"/>
            <a:headEnd/>
            <a:tailEnd/>
          </a:ln>
        </p:spPr>
      </p:pic>
      <p:pic>
        <p:nvPicPr>
          <p:cNvPr id="13321" name="Picture 7" descr="Migrant"/>
          <p:cNvPicPr>
            <a:picLocks noChangeAspect="1" noChangeArrowheads="1"/>
          </p:cNvPicPr>
          <p:nvPr/>
        </p:nvPicPr>
        <p:blipFill>
          <a:blip r:embed="rId4" cstate="print"/>
          <a:srcRect/>
          <a:stretch>
            <a:fillRect/>
          </a:stretch>
        </p:blipFill>
        <p:spPr bwMode="auto">
          <a:xfrm>
            <a:off x="914400" y="4419600"/>
            <a:ext cx="488950" cy="914400"/>
          </a:xfrm>
          <a:prstGeom prst="rect">
            <a:avLst/>
          </a:prstGeom>
          <a:noFill/>
          <a:ln w="9525">
            <a:noFill/>
            <a:miter lim="800000"/>
            <a:headEnd/>
            <a:tailEnd/>
          </a:ln>
        </p:spPr>
      </p:pic>
      <p:sp>
        <p:nvSpPr>
          <p:cNvPr id="13322" name="Text Box 9"/>
          <p:cNvSpPr txBox="1">
            <a:spLocks noChangeArrowheads="1"/>
          </p:cNvSpPr>
          <p:nvPr/>
        </p:nvSpPr>
        <p:spPr bwMode="auto">
          <a:xfrm>
            <a:off x="1279525" y="2932113"/>
            <a:ext cx="920750" cy="366712"/>
          </a:xfrm>
          <a:prstGeom prst="rect">
            <a:avLst/>
          </a:prstGeom>
          <a:noFill/>
          <a:ln w="9525">
            <a:noFill/>
            <a:miter lim="800000"/>
            <a:headEnd/>
            <a:tailEnd/>
          </a:ln>
        </p:spPr>
        <p:txBody>
          <a:bodyPr wrap="none">
            <a:spAutoFit/>
          </a:bodyPr>
          <a:lstStyle/>
          <a:p>
            <a:r>
              <a:rPr lang="en-US" b="1"/>
              <a:t>Return</a:t>
            </a:r>
          </a:p>
        </p:txBody>
      </p:sp>
      <p:sp>
        <p:nvSpPr>
          <p:cNvPr id="13323" name="Text Box 10"/>
          <p:cNvSpPr txBox="1">
            <a:spLocks noChangeArrowheads="1"/>
          </p:cNvSpPr>
          <p:nvPr/>
        </p:nvSpPr>
        <p:spPr bwMode="auto">
          <a:xfrm>
            <a:off x="1828800" y="1600200"/>
            <a:ext cx="17526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3324" name="Line 11"/>
          <p:cNvSpPr>
            <a:spLocks noChangeShapeType="1"/>
          </p:cNvSpPr>
          <p:nvPr/>
        </p:nvSpPr>
        <p:spPr bwMode="auto">
          <a:xfrm>
            <a:off x="1143000" y="2133600"/>
            <a:ext cx="0" cy="2057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14341"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14338" name="Footer Placeholder 3"/>
          <p:cNvSpPr>
            <a:spLocks noGrp="1"/>
          </p:cNvSpPr>
          <p:nvPr>
            <p:ph type="ftr" sz="quarter" idx="11"/>
          </p:nvPr>
        </p:nvSpPr>
        <p:spPr>
          <a:noFill/>
        </p:spPr>
        <p:txBody>
          <a:bodyPr/>
          <a:lstStyle/>
          <a:p>
            <a:r>
              <a:rPr lang="en-US"/>
              <a:t>Lecture notes: PSE Summer Course</a:t>
            </a:r>
          </a:p>
        </p:txBody>
      </p:sp>
      <p:sp>
        <p:nvSpPr>
          <p:cNvPr id="14339" name="Slide Number Placeholder 4"/>
          <p:cNvSpPr>
            <a:spLocks noGrp="1"/>
          </p:cNvSpPr>
          <p:nvPr>
            <p:ph type="sldNum" sz="quarter" idx="12"/>
          </p:nvPr>
        </p:nvSpPr>
        <p:spPr>
          <a:noFill/>
        </p:spPr>
        <p:txBody>
          <a:bodyPr/>
          <a:lstStyle/>
          <a:p>
            <a:fld id="{3A3C5594-2CA2-4B71-887E-9EE2EFDBA50A}" type="slidenum">
              <a:rPr lang="en-US" smtClean="0"/>
              <a:pPr/>
              <a:t>25</a:t>
            </a:fld>
            <a:endParaRPr lang="en-US"/>
          </a:p>
        </p:txBody>
      </p:sp>
      <p:sp>
        <p:nvSpPr>
          <p:cNvPr id="14342"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a:t>
            </a:r>
          </a:p>
        </p:txBody>
      </p:sp>
      <p:sp>
        <p:nvSpPr>
          <p:cNvPr id="14343"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a:t>
            </a:r>
          </a:p>
        </p:txBody>
      </p:sp>
      <p:pic>
        <p:nvPicPr>
          <p:cNvPr id="14344" name="Picture 7" descr="Migrant"/>
          <p:cNvPicPr>
            <a:picLocks noChangeAspect="1" noChangeArrowheads="1"/>
          </p:cNvPicPr>
          <p:nvPr/>
        </p:nvPicPr>
        <p:blipFill>
          <a:blip r:embed="rId3" cstate="print"/>
          <a:srcRect/>
          <a:stretch>
            <a:fillRect/>
          </a:stretch>
        </p:blipFill>
        <p:spPr bwMode="auto">
          <a:xfrm>
            <a:off x="1066800" y="1447800"/>
            <a:ext cx="488950" cy="914400"/>
          </a:xfrm>
          <a:prstGeom prst="rect">
            <a:avLst/>
          </a:prstGeom>
          <a:noFill/>
          <a:ln w="9525">
            <a:noFill/>
            <a:miter lim="800000"/>
            <a:headEnd/>
            <a:tailEnd/>
          </a:ln>
        </p:spPr>
      </p:pic>
      <p:sp>
        <p:nvSpPr>
          <p:cNvPr id="14345" name="Line 8"/>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14346" name="Text Box 9"/>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14347" name="Text Box 10"/>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a:t>Effect on Migrant</a:t>
            </a:r>
          </a:p>
        </p:txBody>
      </p:sp>
      <p:sp>
        <p:nvSpPr>
          <p:cNvPr id="14348" name="Line 11"/>
          <p:cNvSpPr>
            <a:spLocks noChangeShapeType="1"/>
          </p:cNvSpPr>
          <p:nvPr/>
        </p:nvSpPr>
        <p:spPr bwMode="auto">
          <a:xfrm>
            <a:off x="5791200" y="2133600"/>
            <a:ext cx="0" cy="2057400"/>
          </a:xfrm>
          <a:prstGeom prst="line">
            <a:avLst/>
          </a:prstGeom>
          <a:noFill/>
          <a:ln w="9525">
            <a:solidFill>
              <a:schemeClr val="tx1"/>
            </a:solidFill>
            <a:round/>
            <a:headEnd/>
            <a:tailEnd type="triangle" w="med" len="med"/>
          </a:ln>
        </p:spPr>
        <p:txBody>
          <a:bodyPr/>
          <a:lstStyle/>
          <a:p>
            <a:endParaRPr lang="en-US"/>
          </a:p>
        </p:txBody>
      </p:sp>
      <p:sp>
        <p:nvSpPr>
          <p:cNvPr id="14349" name="Text Box 12"/>
          <p:cNvSpPr txBox="1">
            <a:spLocks noChangeArrowheads="1"/>
          </p:cNvSpPr>
          <p:nvPr/>
        </p:nvSpPr>
        <p:spPr bwMode="auto">
          <a:xfrm>
            <a:off x="5867400" y="2514600"/>
            <a:ext cx="3276600" cy="1466850"/>
          </a:xfrm>
          <a:prstGeom prst="rect">
            <a:avLst/>
          </a:prstGeom>
          <a:noFill/>
          <a:ln w="9525">
            <a:noFill/>
            <a:miter lim="800000"/>
            <a:headEnd/>
            <a:tailEnd/>
          </a:ln>
        </p:spPr>
        <p:txBody>
          <a:bodyPr>
            <a:spAutoFit/>
          </a:bodyPr>
          <a:lstStyle/>
          <a:p>
            <a:pPr>
              <a:spcBef>
                <a:spcPct val="50000"/>
              </a:spcBef>
            </a:pPr>
            <a:r>
              <a:rPr lang="en-US"/>
              <a:t>Remittances,</a:t>
            </a:r>
          </a:p>
          <a:p>
            <a:pPr>
              <a:spcBef>
                <a:spcPct val="50000"/>
              </a:spcBef>
            </a:pPr>
            <a:r>
              <a:rPr lang="en-US"/>
              <a:t>Knowledge Transmission</a:t>
            </a:r>
          </a:p>
          <a:p>
            <a:pPr>
              <a:spcBef>
                <a:spcPct val="50000"/>
              </a:spcBef>
            </a:pPr>
            <a:r>
              <a:rPr lang="en-US"/>
              <a:t>Network &amp; Incentives to Migrate</a:t>
            </a:r>
          </a:p>
        </p:txBody>
      </p:sp>
      <p:sp>
        <p:nvSpPr>
          <p:cNvPr id="14350" name="Rectangle 13"/>
          <p:cNvSpPr>
            <a:spLocks noChangeArrowheads="1"/>
          </p:cNvSpPr>
          <p:nvPr/>
        </p:nvSpPr>
        <p:spPr bwMode="auto">
          <a:xfrm>
            <a:off x="914400" y="4495800"/>
            <a:ext cx="381000" cy="685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51" name="Line 14"/>
          <p:cNvSpPr>
            <a:spLocks noChangeShapeType="1"/>
          </p:cNvSpPr>
          <p:nvPr/>
        </p:nvSpPr>
        <p:spPr bwMode="auto">
          <a:xfrm flipV="1">
            <a:off x="1066800" y="5181600"/>
            <a:ext cx="0" cy="609600"/>
          </a:xfrm>
          <a:prstGeom prst="line">
            <a:avLst/>
          </a:prstGeom>
          <a:noFill/>
          <a:ln w="9525">
            <a:solidFill>
              <a:schemeClr val="tx1"/>
            </a:solidFill>
            <a:round/>
            <a:headEnd/>
            <a:tailEnd type="triangle" w="med" len="med"/>
          </a:ln>
        </p:spPr>
        <p:txBody>
          <a:bodyPr/>
          <a:lstStyle/>
          <a:p>
            <a:endParaRPr lang="en-US"/>
          </a:p>
        </p:txBody>
      </p:sp>
      <p:sp>
        <p:nvSpPr>
          <p:cNvPr id="14352" name="Line 15"/>
          <p:cNvSpPr>
            <a:spLocks noChangeShapeType="1"/>
          </p:cNvSpPr>
          <p:nvPr/>
        </p:nvSpPr>
        <p:spPr bwMode="auto">
          <a:xfrm>
            <a:off x="1066800" y="5791200"/>
            <a:ext cx="609600" cy="0"/>
          </a:xfrm>
          <a:prstGeom prst="line">
            <a:avLst/>
          </a:prstGeom>
          <a:noFill/>
          <a:ln w="9525">
            <a:solidFill>
              <a:schemeClr val="tx1"/>
            </a:solidFill>
            <a:round/>
            <a:headEnd/>
            <a:tailEnd/>
          </a:ln>
        </p:spPr>
        <p:txBody>
          <a:bodyPr/>
          <a:lstStyle/>
          <a:p>
            <a:endParaRPr lang="en-US"/>
          </a:p>
        </p:txBody>
      </p:sp>
      <p:sp>
        <p:nvSpPr>
          <p:cNvPr id="14353" name="Text Box 16"/>
          <p:cNvSpPr txBox="1">
            <a:spLocks noChangeArrowheads="1"/>
          </p:cNvSpPr>
          <p:nvPr/>
        </p:nvSpPr>
        <p:spPr bwMode="auto">
          <a:xfrm>
            <a:off x="1752600" y="5638800"/>
            <a:ext cx="5410200" cy="366713"/>
          </a:xfrm>
          <a:prstGeom prst="rect">
            <a:avLst/>
          </a:prstGeom>
          <a:noFill/>
          <a:ln w="9525">
            <a:noFill/>
            <a:miter lim="800000"/>
            <a:headEnd/>
            <a:tailEnd/>
          </a:ln>
        </p:spPr>
        <p:txBody>
          <a:bodyPr>
            <a:spAutoFit/>
          </a:bodyPr>
          <a:lstStyle/>
          <a:p>
            <a:pPr>
              <a:spcBef>
                <a:spcPct val="50000"/>
              </a:spcBef>
            </a:pPr>
            <a:r>
              <a:rPr lang="en-US"/>
              <a:t>Absent Member</a:t>
            </a:r>
          </a:p>
        </p:txBody>
      </p:sp>
      <p:pic>
        <p:nvPicPr>
          <p:cNvPr id="14354" name="Picture 17" descr="NewMigrants"/>
          <p:cNvPicPr>
            <a:picLocks noChangeAspect="1" noChangeArrowheads="1"/>
          </p:cNvPicPr>
          <p:nvPr/>
        </p:nvPicPr>
        <p:blipFill>
          <a:blip r:embed="rId4" cstate="print"/>
          <a:srcRect/>
          <a:stretch>
            <a:fillRect/>
          </a:stretch>
        </p:blipFill>
        <p:spPr bwMode="auto">
          <a:xfrm>
            <a:off x="3124200" y="1447800"/>
            <a:ext cx="825500" cy="914400"/>
          </a:xfrm>
          <a:prstGeom prst="rect">
            <a:avLst/>
          </a:prstGeom>
          <a:noFill/>
          <a:ln w="9525">
            <a:noFill/>
            <a:miter lim="800000"/>
            <a:headEnd/>
            <a:tailEnd/>
          </a:ln>
        </p:spPr>
      </p:pic>
      <p:pic>
        <p:nvPicPr>
          <p:cNvPr id="14355" name="Picture 18" descr="mom"/>
          <p:cNvPicPr>
            <a:picLocks noChangeAspect="1" noChangeArrowheads="1"/>
          </p:cNvPicPr>
          <p:nvPr/>
        </p:nvPicPr>
        <p:blipFill>
          <a:blip r:embed="rId5" cstate="print"/>
          <a:srcRect/>
          <a:stretch>
            <a:fillRect/>
          </a:stretch>
        </p:blipFill>
        <p:spPr bwMode="auto">
          <a:xfrm>
            <a:off x="1828800" y="4343400"/>
            <a:ext cx="428625" cy="838200"/>
          </a:xfrm>
          <a:prstGeom prst="rect">
            <a:avLst/>
          </a:prstGeom>
          <a:noFill/>
          <a:ln w="9525">
            <a:noFill/>
            <a:miter lim="800000"/>
            <a:headEnd/>
            <a:tailEnd/>
          </a:ln>
        </p:spPr>
      </p:pic>
      <p:pic>
        <p:nvPicPr>
          <p:cNvPr id="14356" name="Picture 19" descr="SmallFamilyLeft"/>
          <p:cNvPicPr>
            <a:picLocks noChangeAspect="1" noChangeArrowheads="1"/>
          </p:cNvPicPr>
          <p:nvPr/>
        </p:nvPicPr>
        <p:blipFill>
          <a:blip r:embed="rId6" cstate="print"/>
          <a:srcRect/>
          <a:stretch>
            <a:fillRect/>
          </a:stretch>
        </p:blipFill>
        <p:spPr bwMode="auto">
          <a:xfrm>
            <a:off x="2743200" y="4343400"/>
            <a:ext cx="1524000" cy="836613"/>
          </a:xfrm>
          <a:prstGeom prst="rect">
            <a:avLst/>
          </a:prstGeom>
          <a:noFill/>
          <a:ln w="9525">
            <a:noFill/>
            <a:miter lim="800000"/>
            <a:headEnd/>
            <a:tailEnd/>
          </a:ln>
        </p:spPr>
      </p:pic>
      <p:sp>
        <p:nvSpPr>
          <p:cNvPr id="14357" name="Line 20"/>
          <p:cNvSpPr>
            <a:spLocks noChangeShapeType="1"/>
          </p:cNvSpPr>
          <p:nvPr/>
        </p:nvSpPr>
        <p:spPr bwMode="auto">
          <a:xfrm flipV="1">
            <a:off x="2438400" y="2514600"/>
            <a:ext cx="914400" cy="2286000"/>
          </a:xfrm>
          <a:prstGeom prst="line">
            <a:avLst/>
          </a:prstGeom>
          <a:noFill/>
          <a:ln w="9525">
            <a:solidFill>
              <a:schemeClr val="tx1"/>
            </a:solidFill>
            <a:round/>
            <a:headEnd/>
            <a:tailEnd type="triangle" w="med" len="med"/>
          </a:ln>
        </p:spPr>
        <p:txBody>
          <a:bodyPr/>
          <a:lstStyle/>
          <a:p>
            <a:endParaRPr lang="en-US"/>
          </a:p>
        </p:txBody>
      </p:sp>
      <p:sp>
        <p:nvSpPr>
          <p:cNvPr id="14358" name="Text Box 21"/>
          <p:cNvSpPr txBox="1">
            <a:spLocks noChangeArrowheads="1"/>
          </p:cNvSpPr>
          <p:nvPr/>
        </p:nvSpPr>
        <p:spPr bwMode="auto">
          <a:xfrm>
            <a:off x="3200400" y="2819400"/>
            <a:ext cx="1828800" cy="1054100"/>
          </a:xfrm>
          <a:prstGeom prst="rect">
            <a:avLst/>
          </a:prstGeom>
          <a:noFill/>
          <a:ln w="9525">
            <a:noFill/>
            <a:miter lim="800000"/>
            <a:headEnd/>
            <a:tailEnd/>
          </a:ln>
        </p:spPr>
        <p:txBody>
          <a:bodyPr>
            <a:spAutoFit/>
          </a:bodyPr>
          <a:lstStyle/>
          <a:p>
            <a:pPr>
              <a:spcBef>
                <a:spcPct val="50000"/>
              </a:spcBef>
            </a:pPr>
            <a:r>
              <a:rPr lang="en-US" b="1"/>
              <a:t>Subsequent</a:t>
            </a:r>
          </a:p>
          <a:p>
            <a:pPr>
              <a:spcBef>
                <a:spcPct val="50000"/>
              </a:spcBef>
            </a:pPr>
            <a:r>
              <a:rPr lang="en-US" b="1"/>
              <a:t>Family Migration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457200"/>
            <a:ext cx="6400800" cy="457200"/>
          </a:xfrm>
        </p:spPr>
        <p:txBody>
          <a:bodyPr>
            <a:normAutofit fontScale="90000"/>
          </a:bodyPr>
          <a:lstStyle/>
          <a:p>
            <a:pPr eaLnBrk="1" hangingPunct="1"/>
            <a:r>
              <a:rPr lang="en-US" sz="4000" dirty="0">
                <a:solidFill>
                  <a:schemeClr val="accent2"/>
                </a:solidFill>
              </a:rPr>
              <a:t>Channels of Impact</a:t>
            </a:r>
          </a:p>
        </p:txBody>
      </p:sp>
      <p:sp>
        <p:nvSpPr>
          <p:cNvPr id="15365" name="Rectangle 3"/>
          <p:cNvSpPr>
            <a:spLocks noGrp="1" noChangeArrowheads="1"/>
          </p:cNvSpPr>
          <p:nvPr>
            <p:ph idx="1"/>
          </p:nvPr>
        </p:nvSpPr>
        <p:spPr>
          <a:xfrm>
            <a:off x="304800" y="1143000"/>
            <a:ext cx="8229600" cy="3886200"/>
          </a:xfrm>
        </p:spPr>
        <p:txBody>
          <a:bodyPr/>
          <a:lstStyle/>
          <a:p>
            <a:pPr eaLnBrk="1" hangingPunct="1">
              <a:buFont typeface="Wingdings" pitchFamily="2" charset="2"/>
              <a:buNone/>
            </a:pPr>
            <a:r>
              <a:rPr lang="en-US"/>
              <a:t> </a:t>
            </a:r>
          </a:p>
        </p:txBody>
      </p:sp>
      <p:sp>
        <p:nvSpPr>
          <p:cNvPr id="15362" name="Footer Placeholder 3"/>
          <p:cNvSpPr>
            <a:spLocks noGrp="1"/>
          </p:cNvSpPr>
          <p:nvPr>
            <p:ph type="ftr" sz="quarter" idx="11"/>
          </p:nvPr>
        </p:nvSpPr>
        <p:spPr>
          <a:noFill/>
        </p:spPr>
        <p:txBody>
          <a:bodyPr/>
          <a:lstStyle/>
          <a:p>
            <a:r>
              <a:rPr lang="en-US"/>
              <a:t>Lecture notes: PSE Summer Course</a:t>
            </a:r>
          </a:p>
        </p:txBody>
      </p:sp>
      <p:sp>
        <p:nvSpPr>
          <p:cNvPr id="15363" name="Slide Number Placeholder 4"/>
          <p:cNvSpPr>
            <a:spLocks noGrp="1"/>
          </p:cNvSpPr>
          <p:nvPr>
            <p:ph type="sldNum" sz="quarter" idx="12"/>
          </p:nvPr>
        </p:nvSpPr>
        <p:spPr>
          <a:noFill/>
        </p:spPr>
        <p:txBody>
          <a:bodyPr/>
          <a:lstStyle/>
          <a:p>
            <a:fld id="{D8F087D4-E7B0-4A5B-8BCA-4ECA377905F8}" type="slidenum">
              <a:rPr lang="en-US" smtClean="0"/>
              <a:pPr/>
              <a:t>26</a:t>
            </a:fld>
            <a:endParaRPr lang="en-US"/>
          </a:p>
        </p:txBody>
      </p:sp>
      <p:sp>
        <p:nvSpPr>
          <p:cNvPr id="15366" name="Rectangle 4"/>
          <p:cNvSpPr>
            <a:spLocks noChangeArrowheads="1"/>
          </p:cNvSpPr>
          <p:nvPr/>
        </p:nvSpPr>
        <p:spPr bwMode="auto">
          <a:xfrm>
            <a:off x="533400" y="1371600"/>
            <a:ext cx="6858000" cy="1066800"/>
          </a:xfrm>
          <a:prstGeom prst="rect">
            <a:avLst/>
          </a:prstGeom>
          <a:solidFill>
            <a:schemeClr val="accent1"/>
          </a:solidFill>
          <a:ln w="9525">
            <a:solidFill>
              <a:schemeClr val="tx1"/>
            </a:solidFill>
            <a:miter lim="800000"/>
            <a:headEnd/>
            <a:tailEnd/>
          </a:ln>
        </p:spPr>
        <p:txBody>
          <a:bodyPr wrap="none" anchor="ctr"/>
          <a:lstStyle/>
          <a:p>
            <a:pPr algn="ctr"/>
            <a:r>
              <a:rPr lang="en-US"/>
              <a:t>                                                      </a:t>
            </a:r>
          </a:p>
        </p:txBody>
      </p:sp>
      <p:sp>
        <p:nvSpPr>
          <p:cNvPr id="15367" name="Rectangle 5"/>
          <p:cNvSpPr>
            <a:spLocks noChangeArrowheads="1"/>
          </p:cNvSpPr>
          <p:nvPr/>
        </p:nvSpPr>
        <p:spPr bwMode="auto">
          <a:xfrm>
            <a:off x="685800" y="3962400"/>
            <a:ext cx="6781800" cy="1447800"/>
          </a:xfrm>
          <a:prstGeom prst="rect">
            <a:avLst/>
          </a:prstGeom>
          <a:solidFill>
            <a:schemeClr val="accent1"/>
          </a:solidFill>
          <a:ln w="9525">
            <a:solidFill>
              <a:schemeClr val="tx1"/>
            </a:solidFill>
            <a:miter lim="800000"/>
            <a:headEnd/>
            <a:tailEnd/>
          </a:ln>
        </p:spPr>
        <p:txBody>
          <a:bodyPr wrap="none" anchor="ctr"/>
          <a:lstStyle/>
          <a:p>
            <a:pPr algn="ctr"/>
            <a:r>
              <a:rPr lang="en-US"/>
              <a:t>                                                           </a:t>
            </a:r>
          </a:p>
        </p:txBody>
      </p:sp>
      <p:pic>
        <p:nvPicPr>
          <p:cNvPr id="15368" name="Picture 6" descr="Migrant"/>
          <p:cNvPicPr>
            <a:picLocks noChangeAspect="1" noChangeArrowheads="1"/>
          </p:cNvPicPr>
          <p:nvPr/>
        </p:nvPicPr>
        <p:blipFill>
          <a:blip r:embed="rId3" cstate="print"/>
          <a:srcRect/>
          <a:stretch>
            <a:fillRect/>
          </a:stretch>
        </p:blipFill>
        <p:spPr bwMode="auto">
          <a:xfrm>
            <a:off x="1066800" y="1447800"/>
            <a:ext cx="488950" cy="914400"/>
          </a:xfrm>
          <a:prstGeom prst="rect">
            <a:avLst/>
          </a:prstGeom>
          <a:noFill/>
          <a:ln w="9525">
            <a:noFill/>
            <a:miter lim="800000"/>
            <a:headEnd/>
            <a:tailEnd/>
          </a:ln>
        </p:spPr>
      </p:pic>
      <p:sp>
        <p:nvSpPr>
          <p:cNvPr id="15369" name="Line 7"/>
          <p:cNvSpPr>
            <a:spLocks noChangeShapeType="1"/>
          </p:cNvSpPr>
          <p:nvPr/>
        </p:nvSpPr>
        <p:spPr bwMode="auto">
          <a:xfrm flipV="1">
            <a:off x="1219200" y="2590800"/>
            <a:ext cx="0" cy="2286000"/>
          </a:xfrm>
          <a:prstGeom prst="line">
            <a:avLst/>
          </a:prstGeom>
          <a:noFill/>
          <a:ln w="9525">
            <a:solidFill>
              <a:schemeClr val="tx1"/>
            </a:solidFill>
            <a:round/>
            <a:headEnd/>
            <a:tailEnd type="triangle" w="med" len="med"/>
          </a:ln>
        </p:spPr>
        <p:txBody>
          <a:bodyPr/>
          <a:lstStyle/>
          <a:p>
            <a:endParaRPr lang="en-US"/>
          </a:p>
        </p:txBody>
      </p:sp>
      <p:sp>
        <p:nvSpPr>
          <p:cNvPr id="15370" name="Text Box 8"/>
          <p:cNvSpPr txBox="1">
            <a:spLocks noChangeArrowheads="1"/>
          </p:cNvSpPr>
          <p:nvPr/>
        </p:nvSpPr>
        <p:spPr bwMode="auto">
          <a:xfrm>
            <a:off x="1279525" y="2932113"/>
            <a:ext cx="1123950" cy="366712"/>
          </a:xfrm>
          <a:prstGeom prst="rect">
            <a:avLst/>
          </a:prstGeom>
          <a:noFill/>
          <a:ln w="9525">
            <a:noFill/>
            <a:miter lim="800000"/>
            <a:headEnd/>
            <a:tailEnd/>
          </a:ln>
        </p:spPr>
        <p:txBody>
          <a:bodyPr wrap="none">
            <a:spAutoFit/>
          </a:bodyPr>
          <a:lstStyle/>
          <a:p>
            <a:r>
              <a:rPr lang="en-US"/>
              <a:t>Migration</a:t>
            </a:r>
          </a:p>
        </p:txBody>
      </p:sp>
      <p:sp>
        <p:nvSpPr>
          <p:cNvPr id="15371" name="Text Box 9"/>
          <p:cNvSpPr txBox="1">
            <a:spLocks noChangeArrowheads="1"/>
          </p:cNvSpPr>
          <p:nvPr/>
        </p:nvSpPr>
        <p:spPr bwMode="auto">
          <a:xfrm>
            <a:off x="1828800" y="1600200"/>
            <a:ext cx="1752600" cy="641350"/>
          </a:xfrm>
          <a:prstGeom prst="rect">
            <a:avLst/>
          </a:prstGeom>
          <a:noFill/>
          <a:ln w="9525">
            <a:noFill/>
            <a:miter lim="800000"/>
            <a:headEnd/>
            <a:tailEnd/>
          </a:ln>
        </p:spPr>
        <p:txBody>
          <a:bodyPr>
            <a:spAutoFit/>
          </a:bodyPr>
          <a:lstStyle/>
          <a:p>
            <a:pPr>
              <a:spcBef>
                <a:spcPct val="50000"/>
              </a:spcBef>
            </a:pPr>
            <a:r>
              <a:rPr lang="en-US"/>
              <a:t>Effect on Migrant</a:t>
            </a:r>
          </a:p>
        </p:txBody>
      </p:sp>
      <p:sp>
        <p:nvSpPr>
          <p:cNvPr id="15372" name="Line 10"/>
          <p:cNvSpPr>
            <a:spLocks noChangeShapeType="1"/>
          </p:cNvSpPr>
          <p:nvPr/>
        </p:nvSpPr>
        <p:spPr bwMode="auto">
          <a:xfrm>
            <a:off x="5791200" y="2133600"/>
            <a:ext cx="0" cy="2057400"/>
          </a:xfrm>
          <a:prstGeom prst="line">
            <a:avLst/>
          </a:prstGeom>
          <a:noFill/>
          <a:ln w="9525">
            <a:solidFill>
              <a:schemeClr val="tx1"/>
            </a:solidFill>
            <a:round/>
            <a:headEnd/>
            <a:tailEnd type="triangle" w="med" len="med"/>
          </a:ln>
        </p:spPr>
        <p:txBody>
          <a:bodyPr/>
          <a:lstStyle/>
          <a:p>
            <a:endParaRPr lang="en-US"/>
          </a:p>
        </p:txBody>
      </p:sp>
      <p:sp>
        <p:nvSpPr>
          <p:cNvPr id="15373" name="Text Box 11"/>
          <p:cNvSpPr txBox="1">
            <a:spLocks noChangeArrowheads="1"/>
          </p:cNvSpPr>
          <p:nvPr/>
        </p:nvSpPr>
        <p:spPr bwMode="auto">
          <a:xfrm>
            <a:off x="5867400" y="2514600"/>
            <a:ext cx="3276600" cy="1466850"/>
          </a:xfrm>
          <a:prstGeom prst="rect">
            <a:avLst/>
          </a:prstGeom>
          <a:noFill/>
          <a:ln w="9525">
            <a:noFill/>
            <a:miter lim="800000"/>
            <a:headEnd/>
            <a:tailEnd/>
          </a:ln>
        </p:spPr>
        <p:txBody>
          <a:bodyPr>
            <a:spAutoFit/>
          </a:bodyPr>
          <a:lstStyle/>
          <a:p>
            <a:pPr>
              <a:spcBef>
                <a:spcPct val="50000"/>
              </a:spcBef>
            </a:pPr>
            <a:r>
              <a:rPr lang="en-US"/>
              <a:t>Remittances,</a:t>
            </a:r>
          </a:p>
          <a:p>
            <a:pPr>
              <a:spcBef>
                <a:spcPct val="50000"/>
              </a:spcBef>
            </a:pPr>
            <a:r>
              <a:rPr lang="en-US"/>
              <a:t>Knowledge Transmission</a:t>
            </a:r>
          </a:p>
          <a:p>
            <a:pPr>
              <a:spcBef>
                <a:spcPct val="50000"/>
              </a:spcBef>
            </a:pPr>
            <a:r>
              <a:rPr lang="en-US"/>
              <a:t>Network &amp; Incentives to Migrate</a:t>
            </a:r>
          </a:p>
        </p:txBody>
      </p:sp>
      <p:sp>
        <p:nvSpPr>
          <p:cNvPr id="15374" name="Rectangle 12"/>
          <p:cNvSpPr>
            <a:spLocks noChangeArrowheads="1"/>
          </p:cNvSpPr>
          <p:nvPr/>
        </p:nvSpPr>
        <p:spPr bwMode="auto">
          <a:xfrm>
            <a:off x="914400" y="4495800"/>
            <a:ext cx="381000" cy="685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375" name="Line 13"/>
          <p:cNvSpPr>
            <a:spLocks noChangeShapeType="1"/>
          </p:cNvSpPr>
          <p:nvPr/>
        </p:nvSpPr>
        <p:spPr bwMode="auto">
          <a:xfrm flipV="1">
            <a:off x="1066800" y="5181600"/>
            <a:ext cx="0" cy="609600"/>
          </a:xfrm>
          <a:prstGeom prst="line">
            <a:avLst/>
          </a:prstGeom>
          <a:noFill/>
          <a:ln w="9525">
            <a:solidFill>
              <a:schemeClr val="tx1"/>
            </a:solidFill>
            <a:round/>
            <a:headEnd/>
            <a:tailEnd type="triangle" w="med" len="med"/>
          </a:ln>
        </p:spPr>
        <p:txBody>
          <a:bodyPr/>
          <a:lstStyle/>
          <a:p>
            <a:endParaRPr lang="en-US"/>
          </a:p>
        </p:txBody>
      </p:sp>
      <p:sp>
        <p:nvSpPr>
          <p:cNvPr id="15376" name="Line 14"/>
          <p:cNvSpPr>
            <a:spLocks noChangeShapeType="1"/>
          </p:cNvSpPr>
          <p:nvPr/>
        </p:nvSpPr>
        <p:spPr bwMode="auto">
          <a:xfrm>
            <a:off x="1066800" y="5791200"/>
            <a:ext cx="609600" cy="0"/>
          </a:xfrm>
          <a:prstGeom prst="line">
            <a:avLst/>
          </a:prstGeom>
          <a:noFill/>
          <a:ln w="9525">
            <a:solidFill>
              <a:schemeClr val="tx1"/>
            </a:solidFill>
            <a:round/>
            <a:headEnd/>
            <a:tailEnd/>
          </a:ln>
        </p:spPr>
        <p:txBody>
          <a:bodyPr/>
          <a:lstStyle/>
          <a:p>
            <a:endParaRPr lang="en-US"/>
          </a:p>
        </p:txBody>
      </p:sp>
      <p:sp>
        <p:nvSpPr>
          <p:cNvPr id="15377" name="Text Box 15"/>
          <p:cNvSpPr txBox="1">
            <a:spLocks noChangeArrowheads="1"/>
          </p:cNvSpPr>
          <p:nvPr/>
        </p:nvSpPr>
        <p:spPr bwMode="auto">
          <a:xfrm>
            <a:off x="1752600" y="5638800"/>
            <a:ext cx="5410200" cy="366713"/>
          </a:xfrm>
          <a:prstGeom prst="rect">
            <a:avLst/>
          </a:prstGeom>
          <a:noFill/>
          <a:ln w="9525">
            <a:noFill/>
            <a:miter lim="800000"/>
            <a:headEnd/>
            <a:tailEnd/>
          </a:ln>
        </p:spPr>
        <p:txBody>
          <a:bodyPr>
            <a:spAutoFit/>
          </a:bodyPr>
          <a:lstStyle/>
          <a:p>
            <a:pPr>
              <a:spcBef>
                <a:spcPct val="50000"/>
              </a:spcBef>
            </a:pPr>
            <a:r>
              <a:rPr lang="en-US"/>
              <a:t>Absent Member</a:t>
            </a:r>
          </a:p>
        </p:txBody>
      </p:sp>
      <p:pic>
        <p:nvPicPr>
          <p:cNvPr id="15378" name="Picture 16" descr="NewMigrants"/>
          <p:cNvPicPr>
            <a:picLocks noChangeAspect="1" noChangeArrowheads="1"/>
          </p:cNvPicPr>
          <p:nvPr/>
        </p:nvPicPr>
        <p:blipFill>
          <a:blip r:embed="rId4" cstate="print"/>
          <a:srcRect/>
          <a:stretch>
            <a:fillRect/>
          </a:stretch>
        </p:blipFill>
        <p:spPr bwMode="auto">
          <a:xfrm>
            <a:off x="3124200" y="1447800"/>
            <a:ext cx="825500" cy="914400"/>
          </a:xfrm>
          <a:prstGeom prst="rect">
            <a:avLst/>
          </a:prstGeom>
          <a:noFill/>
          <a:ln w="9525">
            <a:noFill/>
            <a:miter lim="800000"/>
            <a:headEnd/>
            <a:tailEnd/>
          </a:ln>
        </p:spPr>
      </p:pic>
      <p:pic>
        <p:nvPicPr>
          <p:cNvPr id="15379" name="Picture 17" descr="mom"/>
          <p:cNvPicPr>
            <a:picLocks noChangeAspect="1" noChangeArrowheads="1"/>
          </p:cNvPicPr>
          <p:nvPr/>
        </p:nvPicPr>
        <p:blipFill>
          <a:blip r:embed="rId5" cstate="print"/>
          <a:srcRect/>
          <a:stretch>
            <a:fillRect/>
          </a:stretch>
        </p:blipFill>
        <p:spPr bwMode="auto">
          <a:xfrm>
            <a:off x="1828800" y="4343400"/>
            <a:ext cx="428625" cy="838200"/>
          </a:xfrm>
          <a:prstGeom prst="rect">
            <a:avLst/>
          </a:prstGeom>
          <a:noFill/>
          <a:ln w="9525">
            <a:noFill/>
            <a:miter lim="800000"/>
            <a:headEnd/>
            <a:tailEnd/>
          </a:ln>
        </p:spPr>
      </p:pic>
      <p:pic>
        <p:nvPicPr>
          <p:cNvPr id="15380" name="Picture 18" descr="SmallFamilyLeft"/>
          <p:cNvPicPr>
            <a:picLocks noChangeAspect="1" noChangeArrowheads="1"/>
          </p:cNvPicPr>
          <p:nvPr/>
        </p:nvPicPr>
        <p:blipFill>
          <a:blip r:embed="rId6" cstate="print"/>
          <a:srcRect/>
          <a:stretch>
            <a:fillRect/>
          </a:stretch>
        </p:blipFill>
        <p:spPr bwMode="auto">
          <a:xfrm>
            <a:off x="2743200" y="4343400"/>
            <a:ext cx="1524000" cy="836613"/>
          </a:xfrm>
          <a:prstGeom prst="rect">
            <a:avLst/>
          </a:prstGeom>
          <a:noFill/>
          <a:ln w="9525">
            <a:noFill/>
            <a:miter lim="800000"/>
            <a:headEnd/>
            <a:tailEnd/>
          </a:ln>
        </p:spPr>
      </p:pic>
      <p:sp>
        <p:nvSpPr>
          <p:cNvPr id="15381" name="Line 19"/>
          <p:cNvSpPr>
            <a:spLocks noChangeShapeType="1"/>
          </p:cNvSpPr>
          <p:nvPr/>
        </p:nvSpPr>
        <p:spPr bwMode="auto">
          <a:xfrm flipV="1">
            <a:off x="2438400" y="2514600"/>
            <a:ext cx="914400" cy="2286000"/>
          </a:xfrm>
          <a:prstGeom prst="line">
            <a:avLst/>
          </a:prstGeom>
          <a:noFill/>
          <a:ln w="9525">
            <a:solidFill>
              <a:schemeClr val="tx1"/>
            </a:solidFill>
            <a:round/>
            <a:headEnd/>
            <a:tailEnd type="triangle" w="med" len="med"/>
          </a:ln>
        </p:spPr>
        <p:txBody>
          <a:bodyPr/>
          <a:lstStyle/>
          <a:p>
            <a:endParaRPr lang="en-US"/>
          </a:p>
        </p:txBody>
      </p:sp>
      <p:sp>
        <p:nvSpPr>
          <p:cNvPr id="15382" name="Text Box 20"/>
          <p:cNvSpPr txBox="1">
            <a:spLocks noChangeArrowheads="1"/>
          </p:cNvSpPr>
          <p:nvPr/>
        </p:nvSpPr>
        <p:spPr bwMode="auto">
          <a:xfrm>
            <a:off x="3200400" y="2819400"/>
            <a:ext cx="1828800" cy="1054100"/>
          </a:xfrm>
          <a:prstGeom prst="rect">
            <a:avLst/>
          </a:prstGeom>
          <a:noFill/>
          <a:ln w="9525">
            <a:noFill/>
            <a:miter lim="800000"/>
            <a:headEnd/>
            <a:tailEnd/>
          </a:ln>
        </p:spPr>
        <p:txBody>
          <a:bodyPr>
            <a:spAutoFit/>
          </a:bodyPr>
          <a:lstStyle/>
          <a:p>
            <a:pPr>
              <a:spcBef>
                <a:spcPct val="50000"/>
              </a:spcBef>
            </a:pPr>
            <a:r>
              <a:rPr lang="en-US"/>
              <a:t>Subsequent</a:t>
            </a:r>
          </a:p>
          <a:p>
            <a:pPr>
              <a:spcBef>
                <a:spcPct val="50000"/>
              </a:spcBef>
            </a:pPr>
            <a:r>
              <a:rPr lang="en-US"/>
              <a:t>Family Migration</a:t>
            </a:r>
          </a:p>
        </p:txBody>
      </p:sp>
      <p:sp>
        <p:nvSpPr>
          <p:cNvPr id="15383" name="Oval 22"/>
          <p:cNvSpPr>
            <a:spLocks noChangeArrowheads="1"/>
          </p:cNvSpPr>
          <p:nvPr/>
        </p:nvSpPr>
        <p:spPr bwMode="auto">
          <a:xfrm>
            <a:off x="6324600" y="533400"/>
            <a:ext cx="1981200" cy="1905000"/>
          </a:xfrm>
          <a:prstGeom prst="ellipse">
            <a:avLst/>
          </a:prstGeom>
          <a:solidFill>
            <a:srgbClr val="CC99FF"/>
          </a:solidFill>
          <a:ln w="9525">
            <a:solidFill>
              <a:schemeClr val="tx1"/>
            </a:solidFill>
            <a:round/>
            <a:headEnd/>
            <a:tailEnd/>
          </a:ln>
        </p:spPr>
        <p:txBody>
          <a:bodyPr wrap="none" anchor="ctr"/>
          <a:lstStyle/>
          <a:p>
            <a:pPr algn="ctr"/>
            <a:r>
              <a:rPr lang="en-US" b="1"/>
              <a:t>Impact on </a:t>
            </a:r>
          </a:p>
          <a:p>
            <a:pPr algn="ctr"/>
            <a:r>
              <a:rPr lang="en-US" b="1"/>
              <a:t>natives</a:t>
            </a:r>
          </a:p>
        </p:txBody>
      </p:sp>
      <p:sp>
        <p:nvSpPr>
          <p:cNvPr id="15384" name="Oval 23"/>
          <p:cNvSpPr>
            <a:spLocks noChangeArrowheads="1"/>
          </p:cNvSpPr>
          <p:nvPr/>
        </p:nvSpPr>
        <p:spPr bwMode="auto">
          <a:xfrm>
            <a:off x="6324600" y="4114800"/>
            <a:ext cx="1981200" cy="1905000"/>
          </a:xfrm>
          <a:prstGeom prst="ellipse">
            <a:avLst/>
          </a:prstGeom>
          <a:solidFill>
            <a:srgbClr val="CC99FF"/>
          </a:solidFill>
          <a:ln w="9525">
            <a:solidFill>
              <a:schemeClr val="tx1"/>
            </a:solidFill>
            <a:round/>
            <a:headEnd/>
            <a:tailEnd/>
          </a:ln>
        </p:spPr>
        <p:txBody>
          <a:bodyPr wrap="none" anchor="ctr"/>
          <a:lstStyle/>
          <a:p>
            <a:pPr algn="ctr"/>
            <a:r>
              <a:rPr lang="en-US" b="1"/>
              <a:t>Impact on </a:t>
            </a:r>
          </a:p>
          <a:p>
            <a:pPr algn="ctr"/>
            <a:r>
              <a:rPr lang="en-US" b="1"/>
              <a:t>others in</a:t>
            </a:r>
          </a:p>
          <a:p>
            <a:pPr algn="ctr"/>
            <a:r>
              <a:rPr lang="en-US" b="1"/>
              <a:t>Origin country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3300"/>
            <a:ext cx="8229600" cy="1371600"/>
          </a:xfrm>
        </p:spPr>
        <p:txBody>
          <a:bodyPr/>
          <a:lstStyle/>
          <a:p>
            <a:r>
              <a:rPr lang="en-US" dirty="0">
                <a:solidFill>
                  <a:schemeClr val="accent2"/>
                </a:solidFill>
              </a:rPr>
              <a:t>What does this mean for papers that aim to estimate the impact of remittances?</a:t>
            </a:r>
          </a:p>
        </p:txBody>
      </p:sp>
      <p:sp>
        <p:nvSpPr>
          <p:cNvPr id="3" name="Content Placeholder 2"/>
          <p:cNvSpPr>
            <a:spLocks noGrp="1"/>
          </p:cNvSpPr>
          <p:nvPr>
            <p:ph idx="1"/>
          </p:nvPr>
        </p:nvSpPr>
        <p:spPr>
          <a:xfrm>
            <a:off x="457200" y="2362200"/>
            <a:ext cx="8229600" cy="3886200"/>
          </a:xfrm>
        </p:spPr>
        <p:txBody>
          <a:bodyPr/>
          <a:lstStyle/>
          <a:p>
            <a:endParaRPr lang="en-US" dirty="0"/>
          </a:p>
          <a:p>
            <a:r>
              <a:rPr lang="en-US" dirty="0"/>
              <a:t>Super hard to identify impact of remittances separately from overall impact of migration</a:t>
            </a:r>
          </a:p>
          <a:p>
            <a:pPr lvl="1"/>
            <a:r>
              <a:rPr lang="en-US" dirty="0"/>
              <a:t>Remittances don’t fall as manna from heaven – but are result of migration</a:t>
            </a:r>
          </a:p>
        </p:txBody>
      </p:sp>
      <p:sp>
        <p:nvSpPr>
          <p:cNvPr id="4" name="Footer Placeholder 3"/>
          <p:cNvSpPr>
            <a:spLocks noGrp="1"/>
          </p:cNvSpPr>
          <p:nvPr>
            <p:ph type="ftr" sz="quarter" idx="11"/>
          </p:nvPr>
        </p:nvSpPr>
        <p:spPr/>
        <p:txBody>
          <a:bodyPr/>
          <a:lstStyle/>
          <a:p>
            <a:pPr>
              <a:defRPr/>
            </a:pPr>
            <a:r>
              <a:rPr lang="en-US"/>
              <a:t>Lecture notes: PSE Summer Course</a:t>
            </a:r>
          </a:p>
        </p:txBody>
      </p:sp>
      <p:sp>
        <p:nvSpPr>
          <p:cNvPr id="5" name="Slide Number Placeholder 4"/>
          <p:cNvSpPr>
            <a:spLocks noGrp="1"/>
          </p:cNvSpPr>
          <p:nvPr>
            <p:ph type="sldNum" sz="quarter" idx="12"/>
          </p:nvPr>
        </p:nvSpPr>
        <p:spPr/>
        <p:txBody>
          <a:bodyPr/>
          <a:lstStyle/>
          <a:p>
            <a:pPr>
              <a:defRPr/>
            </a:pPr>
            <a:fld id="{DE1F14B9-E859-4558-80C1-136E63EC8DE2}" type="slidenum">
              <a:rPr lang="en-US" smtClean="0"/>
              <a:pPr>
                <a:defRPr/>
              </a:pPr>
              <a:t>27</a:t>
            </a:fld>
            <a:endParaRPr lang="en-US"/>
          </a:p>
        </p:txBody>
      </p:sp>
    </p:spTree>
    <p:extLst>
      <p:ext uri="{BB962C8B-B14F-4D97-AF65-F5344CB8AC3E}">
        <p14:creationId xmlns:p14="http://schemas.microsoft.com/office/powerpoint/2010/main" val="665393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Implications for estimating impact of remittances</a:t>
            </a:r>
          </a:p>
        </p:txBody>
      </p:sp>
      <p:sp>
        <p:nvSpPr>
          <p:cNvPr id="3" name="Content Placeholder 2"/>
          <p:cNvSpPr>
            <a:spLocks noGrp="1"/>
          </p:cNvSpPr>
          <p:nvPr>
            <p:ph idx="1"/>
          </p:nvPr>
        </p:nvSpPr>
        <p:spPr/>
        <p:txBody>
          <a:bodyPr/>
          <a:lstStyle/>
          <a:p>
            <a:r>
              <a:rPr lang="en-US" dirty="0"/>
              <a:t>Need to think of reasons why one household (or country) receives more remittances than an otherwise similar household, than aren’t due to differences in migration</a:t>
            </a:r>
          </a:p>
          <a:p>
            <a:pPr lvl="1"/>
            <a:r>
              <a:rPr lang="en-US" dirty="0"/>
              <a:t>Variation in cost of remitting?</a:t>
            </a:r>
          </a:p>
          <a:p>
            <a:pPr lvl="1"/>
            <a:r>
              <a:rPr lang="en-US" dirty="0"/>
              <a:t>Exogenous increases in migrants’ incomes?</a:t>
            </a:r>
          </a:p>
          <a:p>
            <a:pPr lvl="1"/>
            <a:r>
              <a:rPr lang="en-US" dirty="0"/>
              <a:t>Even these can have wealth effects, depend on expectations, etc.</a:t>
            </a:r>
          </a:p>
        </p:txBody>
      </p:sp>
      <p:sp>
        <p:nvSpPr>
          <p:cNvPr id="4" name="Footer Placeholder 3"/>
          <p:cNvSpPr>
            <a:spLocks noGrp="1"/>
          </p:cNvSpPr>
          <p:nvPr>
            <p:ph type="ftr" sz="quarter" idx="11"/>
          </p:nvPr>
        </p:nvSpPr>
        <p:spPr/>
        <p:txBody>
          <a:bodyPr/>
          <a:lstStyle/>
          <a:p>
            <a:pPr>
              <a:defRPr/>
            </a:pPr>
            <a:r>
              <a:rPr lang="en-US"/>
              <a:t>Lecture notes: PSE Summer Course</a:t>
            </a:r>
          </a:p>
        </p:txBody>
      </p:sp>
      <p:sp>
        <p:nvSpPr>
          <p:cNvPr id="5" name="Slide Number Placeholder 4"/>
          <p:cNvSpPr>
            <a:spLocks noGrp="1"/>
          </p:cNvSpPr>
          <p:nvPr>
            <p:ph type="sldNum" sz="quarter" idx="12"/>
          </p:nvPr>
        </p:nvSpPr>
        <p:spPr/>
        <p:txBody>
          <a:bodyPr/>
          <a:lstStyle/>
          <a:p>
            <a:pPr>
              <a:defRPr/>
            </a:pPr>
            <a:fld id="{DE1F14B9-E859-4558-80C1-136E63EC8DE2}" type="slidenum">
              <a:rPr lang="en-US" smtClean="0"/>
              <a:pPr>
                <a:defRPr/>
              </a:pPr>
              <a:t>28</a:t>
            </a:fld>
            <a:endParaRPr lang="en-US"/>
          </a:p>
        </p:txBody>
      </p:sp>
    </p:spTree>
    <p:extLst>
      <p:ext uri="{BB962C8B-B14F-4D97-AF65-F5344CB8AC3E}">
        <p14:creationId xmlns:p14="http://schemas.microsoft.com/office/powerpoint/2010/main" val="296544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4000" dirty="0">
                <a:solidFill>
                  <a:schemeClr val="accent2"/>
                </a:solidFill>
              </a:rPr>
              <a:t>How do we measure the overall impact of migration then?</a:t>
            </a:r>
          </a:p>
        </p:txBody>
      </p:sp>
      <p:sp>
        <p:nvSpPr>
          <p:cNvPr id="33795" name="Rectangle 3"/>
          <p:cNvSpPr>
            <a:spLocks noGrp="1" noChangeArrowheads="1"/>
          </p:cNvSpPr>
          <p:nvPr>
            <p:ph idx="1"/>
          </p:nvPr>
        </p:nvSpPr>
        <p:spPr/>
        <p:txBody>
          <a:bodyPr>
            <a:normAutofit lnSpcReduction="10000"/>
          </a:bodyPr>
          <a:lstStyle/>
          <a:p>
            <a:pPr eaLnBrk="1" hangingPunct="1">
              <a:lnSpc>
                <a:spcPct val="90000"/>
              </a:lnSpc>
            </a:pPr>
            <a:r>
              <a:rPr lang="en-US" sz="2400" dirty="0"/>
              <a:t>Obviously difficult – first, need detailed household surveys</a:t>
            </a:r>
          </a:p>
          <a:p>
            <a:pPr eaLnBrk="1" hangingPunct="1">
              <a:lnSpc>
                <a:spcPct val="90000"/>
              </a:lnSpc>
            </a:pPr>
            <a:r>
              <a:rPr lang="en-US" sz="2400" dirty="0"/>
              <a:t>But then the main problem faced is</a:t>
            </a:r>
          </a:p>
          <a:p>
            <a:pPr eaLnBrk="1" hangingPunct="1">
              <a:lnSpc>
                <a:spcPct val="90000"/>
              </a:lnSpc>
              <a:buFont typeface="Wingdings" pitchFamily="2" charset="2"/>
              <a:buNone/>
            </a:pPr>
            <a:r>
              <a:rPr lang="en-US" sz="2400" dirty="0"/>
              <a:t> </a:t>
            </a:r>
            <a:r>
              <a:rPr lang="en-US" sz="2400" b="1" dirty="0"/>
              <a:t>Self-selection </a:t>
            </a:r>
            <a:r>
              <a:rPr lang="en-US" sz="2400" dirty="0"/>
              <a:t>– households decide:</a:t>
            </a:r>
          </a:p>
          <a:p>
            <a:pPr eaLnBrk="1" hangingPunct="1">
              <a:lnSpc>
                <a:spcPct val="90000"/>
              </a:lnSpc>
              <a:buFont typeface="Wingdings" pitchFamily="2" charset="2"/>
              <a:buNone/>
            </a:pPr>
            <a:r>
              <a:rPr lang="en-US" sz="2400" dirty="0"/>
              <a:t>	- whether or not to have someone migrate</a:t>
            </a:r>
          </a:p>
          <a:p>
            <a:pPr eaLnBrk="1" hangingPunct="1">
              <a:lnSpc>
                <a:spcPct val="90000"/>
              </a:lnSpc>
              <a:buFont typeface="Wingdings" pitchFamily="2" charset="2"/>
              <a:buNone/>
            </a:pPr>
            <a:r>
              <a:rPr lang="en-US" sz="2400" dirty="0"/>
              <a:t>	- whether whole household should move, or only some members</a:t>
            </a:r>
          </a:p>
          <a:p>
            <a:pPr eaLnBrk="1" hangingPunct="1">
              <a:lnSpc>
                <a:spcPct val="90000"/>
              </a:lnSpc>
              <a:buFont typeface="Wingdings" pitchFamily="2" charset="2"/>
              <a:buNone/>
            </a:pPr>
            <a:r>
              <a:rPr lang="en-US" sz="2400" dirty="0"/>
              <a:t>- Whether to return or not, and if so, after how long</a:t>
            </a:r>
          </a:p>
          <a:p>
            <a:pPr eaLnBrk="1" hangingPunct="1">
              <a:lnSpc>
                <a:spcPct val="90000"/>
              </a:lnSpc>
              <a:buFont typeface="Wingdings" pitchFamily="2" charset="2"/>
              <a:buNone/>
            </a:pPr>
            <a:endParaRPr lang="en-US" sz="2400" dirty="0"/>
          </a:p>
          <a:p>
            <a:pPr eaLnBrk="1" hangingPunct="1">
              <a:lnSpc>
                <a:spcPct val="90000"/>
              </a:lnSpc>
              <a:buFont typeface="Wingdings" pitchFamily="2" charset="2"/>
              <a:buNone/>
            </a:pPr>
            <a:r>
              <a:rPr lang="en-US" sz="2400" b="1" dirty="0"/>
              <a:t>=&gt; </a:t>
            </a:r>
            <a:r>
              <a:rPr lang="en-US" sz="2400" dirty="0"/>
              <a:t>This means that households without migrants differ in both observable and unobservable ways from households with migrants.</a:t>
            </a:r>
            <a:endParaRPr lang="en-US" sz="2400" b="1" dirty="0"/>
          </a:p>
        </p:txBody>
      </p:sp>
      <p:sp>
        <p:nvSpPr>
          <p:cNvPr id="16386" name="Footer Placeholder 3"/>
          <p:cNvSpPr>
            <a:spLocks noGrp="1"/>
          </p:cNvSpPr>
          <p:nvPr>
            <p:ph type="ftr" sz="quarter" idx="11"/>
          </p:nvPr>
        </p:nvSpPr>
        <p:spPr>
          <a:noFill/>
        </p:spPr>
        <p:txBody>
          <a:bodyPr/>
          <a:lstStyle/>
          <a:p>
            <a:r>
              <a:rPr lang="en-US"/>
              <a:t>Lecture notes: PSE Summer Course</a:t>
            </a:r>
          </a:p>
        </p:txBody>
      </p:sp>
      <p:sp>
        <p:nvSpPr>
          <p:cNvPr id="16387" name="Slide Number Placeholder 4"/>
          <p:cNvSpPr>
            <a:spLocks noGrp="1"/>
          </p:cNvSpPr>
          <p:nvPr>
            <p:ph type="sldNum" sz="quarter" idx="12"/>
          </p:nvPr>
        </p:nvSpPr>
        <p:spPr>
          <a:noFill/>
        </p:spPr>
        <p:txBody>
          <a:bodyPr/>
          <a:lstStyle/>
          <a:p>
            <a:fld id="{74FDEB6E-9396-489F-BAA8-D5F9CAFF64E6}"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anim calcmode="lin" valueType="num">
                                      <p:cBhvr additive="base">
                                        <p:cTn id="11"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anim calcmode="lin" valueType="num">
                                      <p:cBhvr additive="base">
                                        <p:cTn id="15"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anim calcmode="lin" valueType="num">
                                      <p:cBhvr additive="base">
                                        <p:cTn id="19"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7" end="7"/>
                                            </p:txEl>
                                          </p:spTgt>
                                        </p:tgtEl>
                                        <p:attrNameLst>
                                          <p:attrName>style.visibility</p:attrName>
                                        </p:attrNameLst>
                                      </p:cBhvr>
                                      <p:to>
                                        <p:strVal val="visible"/>
                                      </p:to>
                                    </p:set>
                                    <p:anim calcmode="lin" valueType="num">
                                      <p:cBhvr additive="base">
                                        <p:cTn id="25"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1"/>
          </p:nvPr>
        </p:nvSpPr>
        <p:spPr>
          <a:noFill/>
        </p:spPr>
        <p:txBody>
          <a:bodyPr/>
          <a:lstStyle/>
          <a:p>
            <a:r>
              <a:rPr lang="en-US" dirty="0"/>
              <a:t>Lecture notes: PSE Summer Course</a:t>
            </a:r>
          </a:p>
        </p:txBody>
      </p:sp>
      <p:sp>
        <p:nvSpPr>
          <p:cNvPr id="6147" name="Slide Number Placeholder 2"/>
          <p:cNvSpPr>
            <a:spLocks noGrp="1"/>
          </p:cNvSpPr>
          <p:nvPr>
            <p:ph type="sldNum" sz="quarter" idx="12"/>
          </p:nvPr>
        </p:nvSpPr>
        <p:spPr>
          <a:noFill/>
        </p:spPr>
        <p:txBody>
          <a:bodyPr/>
          <a:lstStyle/>
          <a:p>
            <a:fld id="{830C735A-0ACC-4044-9A19-2E748F2D6C36}" type="slidenum">
              <a:rPr lang="en-US" smtClean="0"/>
              <a:pPr/>
              <a:t>3</a:t>
            </a:fld>
            <a:endParaRPr lang="en-US"/>
          </a:p>
        </p:txBody>
      </p:sp>
      <p:pic>
        <p:nvPicPr>
          <p:cNvPr id="6148" name="Picture 5"/>
          <p:cNvPicPr>
            <a:picLocks noChangeAspect="1" noChangeArrowheads="1"/>
          </p:cNvPicPr>
          <p:nvPr/>
        </p:nvPicPr>
        <p:blipFill>
          <a:blip r:embed="rId3" cstate="print"/>
          <a:srcRect/>
          <a:stretch>
            <a:fillRect/>
          </a:stretch>
        </p:blipFill>
        <p:spPr bwMode="auto">
          <a:xfrm>
            <a:off x="381000" y="457200"/>
            <a:ext cx="8382000" cy="5734050"/>
          </a:xfrm>
          <a:prstGeom prst="rect">
            <a:avLst/>
          </a:prstGeom>
          <a:noFill/>
          <a:ln w="9525">
            <a:noFill/>
            <a:miter lim="800000"/>
            <a:headEnd/>
            <a:tailEnd/>
          </a:ln>
        </p:spPr>
      </p:pic>
      <p:sp>
        <p:nvSpPr>
          <p:cNvPr id="2" name="TextBox 1"/>
          <p:cNvSpPr txBox="1"/>
          <p:nvPr/>
        </p:nvSpPr>
        <p:spPr>
          <a:xfrm>
            <a:off x="7760208" y="838200"/>
            <a:ext cx="1371600" cy="646331"/>
          </a:xfrm>
          <a:prstGeom prst="rect">
            <a:avLst/>
          </a:prstGeom>
          <a:noFill/>
        </p:spPr>
        <p:txBody>
          <a:bodyPr wrap="square" rtlCol="0">
            <a:spAutoFit/>
          </a:bodyPr>
          <a:lstStyle/>
          <a:p>
            <a:r>
              <a:rPr lang="en-US" dirty="0"/>
              <a:t>2015 = 188</a:t>
            </a:r>
          </a:p>
          <a:p>
            <a:r>
              <a:rPr lang="en-US" dirty="0"/>
              <a:t>2018 = 228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dirty="0">
                <a:solidFill>
                  <a:schemeClr val="accent2"/>
                </a:solidFill>
              </a:rPr>
              <a:t>What determines self-selection?</a:t>
            </a:r>
          </a:p>
        </p:txBody>
      </p:sp>
      <p:sp>
        <p:nvSpPr>
          <p:cNvPr id="34819" name="Rectangle 3"/>
          <p:cNvSpPr>
            <a:spLocks noGrp="1" noChangeArrowheads="1"/>
          </p:cNvSpPr>
          <p:nvPr>
            <p:ph idx="1"/>
          </p:nvPr>
        </p:nvSpPr>
        <p:spPr/>
        <p:txBody>
          <a:bodyPr/>
          <a:lstStyle/>
          <a:p>
            <a:pPr eaLnBrk="1" hangingPunct="1"/>
            <a:r>
              <a:rPr lang="en-US" sz="2800"/>
              <a:t>Sjaastad (1962) model: migration as an investment</a:t>
            </a:r>
          </a:p>
          <a:p>
            <a:pPr lvl="1" eaLnBrk="1" hangingPunct="1"/>
            <a:r>
              <a:rPr lang="en-US" sz="2400"/>
              <a:t>Pay costs</a:t>
            </a:r>
          </a:p>
          <a:p>
            <a:pPr lvl="1" eaLnBrk="1" hangingPunct="1"/>
            <a:r>
              <a:rPr lang="en-US" sz="2400"/>
              <a:t>Get benefit in terms of higher wages</a:t>
            </a:r>
          </a:p>
          <a:p>
            <a:pPr lvl="1" eaLnBrk="1" hangingPunct="1">
              <a:buFont typeface="Symbol" pitchFamily="18" charset="2"/>
              <a:buChar char="Þ"/>
            </a:pPr>
            <a:r>
              <a:rPr lang="en-US" sz="2400"/>
              <a:t>Migrate if net present value of benefits &gt;costs.</a:t>
            </a:r>
          </a:p>
          <a:p>
            <a:pPr lvl="1" eaLnBrk="1" hangingPunct="1">
              <a:buFont typeface="Symbol" pitchFamily="18" charset="2"/>
              <a:buNone/>
            </a:pPr>
            <a:r>
              <a:rPr lang="en-US" sz="2400"/>
              <a:t>Implication: only those who it benefits to migrate do so, those who don’t migrate don’t have any benefit to doing so (and so aren’t a good comparison for migrants).</a:t>
            </a:r>
          </a:p>
        </p:txBody>
      </p:sp>
      <p:sp>
        <p:nvSpPr>
          <p:cNvPr id="17410" name="Footer Placeholder 3"/>
          <p:cNvSpPr>
            <a:spLocks noGrp="1"/>
          </p:cNvSpPr>
          <p:nvPr>
            <p:ph type="ftr" sz="quarter" idx="11"/>
          </p:nvPr>
        </p:nvSpPr>
        <p:spPr>
          <a:noFill/>
        </p:spPr>
        <p:txBody>
          <a:bodyPr/>
          <a:lstStyle/>
          <a:p>
            <a:r>
              <a:rPr lang="en-US"/>
              <a:t>Lecture notes: PSE Summer Course</a:t>
            </a:r>
          </a:p>
        </p:txBody>
      </p:sp>
      <p:sp>
        <p:nvSpPr>
          <p:cNvPr id="17411" name="Slide Number Placeholder 4"/>
          <p:cNvSpPr>
            <a:spLocks noGrp="1"/>
          </p:cNvSpPr>
          <p:nvPr>
            <p:ph type="sldNum" sz="quarter" idx="12"/>
          </p:nvPr>
        </p:nvSpPr>
        <p:spPr>
          <a:noFill/>
        </p:spPr>
        <p:txBody>
          <a:bodyPr/>
          <a:lstStyle/>
          <a:p>
            <a:fld id="{80861DA3-B6CB-4973-9081-AA0EC303BAEC}"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 calcmode="lin" valueType="num">
                                      <p:cBhvr additive="base">
                                        <p:cTn id="7"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solidFill>
                  <a:schemeClr val="accent2"/>
                </a:solidFill>
              </a:rPr>
              <a:t>What determines self-selection?</a:t>
            </a:r>
          </a:p>
        </p:txBody>
      </p:sp>
      <p:sp>
        <p:nvSpPr>
          <p:cNvPr id="18437" name="Rectangle 3"/>
          <p:cNvSpPr>
            <a:spLocks noGrp="1" noChangeArrowheads="1"/>
          </p:cNvSpPr>
          <p:nvPr>
            <p:ph idx="1"/>
          </p:nvPr>
        </p:nvSpPr>
        <p:spPr/>
        <p:txBody>
          <a:bodyPr/>
          <a:lstStyle/>
          <a:p>
            <a:pPr eaLnBrk="1" hangingPunct="1"/>
            <a:r>
              <a:rPr lang="en-US"/>
              <a:t>Borjas (1987) model: applies Roy model to migration context.</a:t>
            </a:r>
          </a:p>
          <a:p>
            <a:pPr eaLnBrk="1" hangingPunct="1"/>
            <a:r>
              <a:rPr lang="en-US"/>
              <a:t>Earnings for individual at home and abroad given by:</a:t>
            </a:r>
          </a:p>
          <a:p>
            <a:pPr eaLnBrk="1" hangingPunct="1">
              <a:buFont typeface="Wingdings" pitchFamily="2" charset="2"/>
              <a:buNone/>
            </a:pPr>
            <a:endParaRPr lang="en-US"/>
          </a:p>
        </p:txBody>
      </p:sp>
      <p:sp>
        <p:nvSpPr>
          <p:cNvPr id="18434" name="Footer Placeholder 3"/>
          <p:cNvSpPr>
            <a:spLocks noGrp="1"/>
          </p:cNvSpPr>
          <p:nvPr>
            <p:ph type="ftr" sz="quarter" idx="11"/>
          </p:nvPr>
        </p:nvSpPr>
        <p:spPr>
          <a:noFill/>
        </p:spPr>
        <p:txBody>
          <a:bodyPr/>
          <a:lstStyle/>
          <a:p>
            <a:r>
              <a:rPr lang="en-US"/>
              <a:t>Lecture notes: PSE Summer Course</a:t>
            </a:r>
          </a:p>
        </p:txBody>
      </p:sp>
      <p:sp>
        <p:nvSpPr>
          <p:cNvPr id="18435" name="Slide Number Placeholder 4"/>
          <p:cNvSpPr>
            <a:spLocks noGrp="1"/>
          </p:cNvSpPr>
          <p:nvPr>
            <p:ph type="sldNum" sz="quarter" idx="12"/>
          </p:nvPr>
        </p:nvSpPr>
        <p:spPr>
          <a:noFill/>
        </p:spPr>
        <p:txBody>
          <a:bodyPr/>
          <a:lstStyle/>
          <a:p>
            <a:fld id="{F9F955BA-AD26-4F8C-BF0B-F2BC99C17FE2}" type="slidenum">
              <a:rPr lang="en-US" smtClean="0"/>
              <a:pPr/>
              <a:t>31</a:t>
            </a:fld>
            <a:endParaRPr lang="en-US"/>
          </a:p>
        </p:txBody>
      </p:sp>
      <p:pic>
        <p:nvPicPr>
          <p:cNvPr id="18438" name="Picture 4"/>
          <p:cNvPicPr>
            <a:picLocks noChangeAspect="1" noChangeArrowheads="1"/>
          </p:cNvPicPr>
          <p:nvPr/>
        </p:nvPicPr>
        <p:blipFill>
          <a:blip r:embed="rId3" cstate="print"/>
          <a:srcRect/>
          <a:stretch>
            <a:fillRect/>
          </a:stretch>
        </p:blipFill>
        <p:spPr bwMode="auto">
          <a:xfrm>
            <a:off x="1295400" y="4191000"/>
            <a:ext cx="2971800" cy="142716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err="1">
                <a:solidFill>
                  <a:schemeClr val="accent2"/>
                </a:solidFill>
              </a:rPr>
              <a:t>Borjas</a:t>
            </a:r>
            <a:r>
              <a:rPr lang="en-US" dirty="0">
                <a:solidFill>
                  <a:schemeClr val="accent2"/>
                </a:solidFill>
              </a:rPr>
              <a:t>(1987)</a:t>
            </a:r>
          </a:p>
        </p:txBody>
      </p:sp>
      <p:sp>
        <p:nvSpPr>
          <p:cNvPr id="19461" name="Rectangle 3"/>
          <p:cNvSpPr>
            <a:spLocks noGrp="1" noChangeArrowheads="1"/>
          </p:cNvSpPr>
          <p:nvPr>
            <p:ph idx="1"/>
          </p:nvPr>
        </p:nvSpPr>
        <p:spPr/>
        <p:txBody>
          <a:bodyPr/>
          <a:lstStyle/>
          <a:p>
            <a:pPr eaLnBrk="1" hangingPunct="1"/>
            <a:r>
              <a:rPr lang="en-US"/>
              <a:t>Migrate if:</a:t>
            </a:r>
          </a:p>
          <a:p>
            <a:pPr eaLnBrk="1" hangingPunct="1">
              <a:buFont typeface="Wingdings" pitchFamily="2" charset="2"/>
              <a:buNone/>
            </a:pPr>
            <a:endParaRPr lang="en-US"/>
          </a:p>
        </p:txBody>
      </p:sp>
      <p:sp>
        <p:nvSpPr>
          <p:cNvPr id="19458" name="Footer Placeholder 3"/>
          <p:cNvSpPr>
            <a:spLocks noGrp="1"/>
          </p:cNvSpPr>
          <p:nvPr>
            <p:ph type="ftr" sz="quarter" idx="11"/>
          </p:nvPr>
        </p:nvSpPr>
        <p:spPr>
          <a:noFill/>
        </p:spPr>
        <p:txBody>
          <a:bodyPr/>
          <a:lstStyle/>
          <a:p>
            <a:r>
              <a:rPr lang="en-US"/>
              <a:t>Lecture notes: PSE Summer Course</a:t>
            </a:r>
          </a:p>
        </p:txBody>
      </p:sp>
      <p:sp>
        <p:nvSpPr>
          <p:cNvPr id="19459" name="Slide Number Placeholder 4"/>
          <p:cNvSpPr>
            <a:spLocks noGrp="1"/>
          </p:cNvSpPr>
          <p:nvPr>
            <p:ph type="sldNum" sz="quarter" idx="12"/>
          </p:nvPr>
        </p:nvSpPr>
        <p:spPr>
          <a:noFill/>
        </p:spPr>
        <p:txBody>
          <a:bodyPr/>
          <a:lstStyle/>
          <a:p>
            <a:fld id="{A7A28321-48ED-45F1-BA83-5FC7AB86A18A}" type="slidenum">
              <a:rPr lang="en-US" smtClean="0"/>
              <a:pPr/>
              <a:t>32</a:t>
            </a:fld>
            <a:endParaRPr lang="en-US"/>
          </a:p>
        </p:txBody>
      </p:sp>
      <p:pic>
        <p:nvPicPr>
          <p:cNvPr id="19462" name="Picture 4"/>
          <p:cNvPicPr>
            <a:picLocks noChangeAspect="1" noChangeArrowheads="1"/>
          </p:cNvPicPr>
          <p:nvPr/>
        </p:nvPicPr>
        <p:blipFill>
          <a:blip r:embed="rId3" cstate="print"/>
          <a:srcRect/>
          <a:stretch>
            <a:fillRect/>
          </a:stretch>
        </p:blipFill>
        <p:spPr bwMode="auto">
          <a:xfrm>
            <a:off x="914400" y="2971800"/>
            <a:ext cx="6705600" cy="889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dirty="0" err="1">
                <a:solidFill>
                  <a:schemeClr val="accent2"/>
                </a:solidFill>
              </a:rPr>
              <a:t>Borjas</a:t>
            </a:r>
            <a:r>
              <a:rPr lang="en-US" dirty="0">
                <a:solidFill>
                  <a:schemeClr val="accent2"/>
                </a:solidFill>
              </a:rPr>
              <a:t>(1987)</a:t>
            </a:r>
          </a:p>
        </p:txBody>
      </p:sp>
      <p:sp>
        <p:nvSpPr>
          <p:cNvPr id="20485" name="Rectangle 3"/>
          <p:cNvSpPr>
            <a:spLocks noGrp="1" noChangeArrowheads="1"/>
          </p:cNvSpPr>
          <p:nvPr>
            <p:ph idx="1"/>
          </p:nvPr>
        </p:nvSpPr>
        <p:spPr/>
        <p:txBody>
          <a:bodyPr/>
          <a:lstStyle/>
          <a:p>
            <a:pPr eaLnBrk="1" hangingPunct="1"/>
            <a:r>
              <a:rPr lang="en-US"/>
              <a:t>Implication:</a:t>
            </a:r>
          </a:p>
          <a:p>
            <a:pPr eaLnBrk="1" hangingPunct="1">
              <a:buFont typeface="Wingdings" pitchFamily="2" charset="2"/>
              <a:buNone/>
            </a:pPr>
            <a:endParaRPr lang="en-US"/>
          </a:p>
          <a:p>
            <a:pPr eaLnBrk="1" hangingPunct="1">
              <a:buFont typeface="Wingdings" pitchFamily="2" charset="2"/>
              <a:buNone/>
            </a:pPr>
            <a:endParaRPr lang="en-US"/>
          </a:p>
        </p:txBody>
      </p:sp>
      <p:sp>
        <p:nvSpPr>
          <p:cNvPr id="20482" name="Footer Placeholder 3"/>
          <p:cNvSpPr>
            <a:spLocks noGrp="1"/>
          </p:cNvSpPr>
          <p:nvPr>
            <p:ph type="ftr" sz="quarter" idx="11"/>
          </p:nvPr>
        </p:nvSpPr>
        <p:spPr>
          <a:noFill/>
        </p:spPr>
        <p:txBody>
          <a:bodyPr/>
          <a:lstStyle/>
          <a:p>
            <a:r>
              <a:rPr lang="en-US"/>
              <a:t>Lecture notes: PSE Summer Course</a:t>
            </a:r>
          </a:p>
        </p:txBody>
      </p:sp>
      <p:sp>
        <p:nvSpPr>
          <p:cNvPr id="20483" name="Slide Number Placeholder 4"/>
          <p:cNvSpPr>
            <a:spLocks noGrp="1"/>
          </p:cNvSpPr>
          <p:nvPr>
            <p:ph type="sldNum" sz="quarter" idx="12"/>
          </p:nvPr>
        </p:nvSpPr>
        <p:spPr>
          <a:noFill/>
        </p:spPr>
        <p:txBody>
          <a:bodyPr/>
          <a:lstStyle/>
          <a:p>
            <a:fld id="{020AC4F3-63EA-4650-8337-63E909D032A0}" type="slidenum">
              <a:rPr lang="en-US" smtClean="0"/>
              <a:pPr/>
              <a:t>33</a:t>
            </a:fld>
            <a:endParaRPr lang="en-US"/>
          </a:p>
        </p:txBody>
      </p:sp>
      <p:pic>
        <p:nvPicPr>
          <p:cNvPr id="20486" name="Picture 5"/>
          <p:cNvPicPr>
            <a:picLocks noChangeAspect="1" noChangeArrowheads="1"/>
          </p:cNvPicPr>
          <p:nvPr/>
        </p:nvPicPr>
        <p:blipFill>
          <a:blip r:embed="rId3" cstate="print"/>
          <a:srcRect/>
          <a:stretch>
            <a:fillRect/>
          </a:stretch>
        </p:blipFill>
        <p:spPr bwMode="auto">
          <a:xfrm>
            <a:off x="762000" y="2971800"/>
            <a:ext cx="7010400" cy="1295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dirty="0" err="1">
                <a:solidFill>
                  <a:schemeClr val="accent2"/>
                </a:solidFill>
              </a:rPr>
              <a:t>Borjas</a:t>
            </a:r>
            <a:r>
              <a:rPr lang="en-US" dirty="0">
                <a:solidFill>
                  <a:schemeClr val="accent2"/>
                </a:solidFill>
              </a:rPr>
              <a:t>(1987)</a:t>
            </a:r>
          </a:p>
        </p:txBody>
      </p:sp>
      <p:sp>
        <p:nvSpPr>
          <p:cNvPr id="21509" name="Rectangle 3"/>
          <p:cNvSpPr>
            <a:spLocks noGrp="1" noChangeArrowheads="1"/>
          </p:cNvSpPr>
          <p:nvPr>
            <p:ph idx="1"/>
          </p:nvPr>
        </p:nvSpPr>
        <p:spPr/>
        <p:txBody>
          <a:bodyPr/>
          <a:lstStyle/>
          <a:p>
            <a:pPr eaLnBrk="1" hangingPunct="1"/>
            <a:r>
              <a:rPr lang="en-US"/>
              <a:t>Implication:</a:t>
            </a:r>
          </a:p>
          <a:p>
            <a:pPr eaLnBrk="1" hangingPunct="1">
              <a:buFont typeface="Wingdings" pitchFamily="2" charset="2"/>
              <a:buNone/>
            </a:pPr>
            <a:endParaRPr lang="en-US"/>
          </a:p>
          <a:p>
            <a:pPr eaLnBrk="1" hangingPunct="1">
              <a:buFont typeface="Wingdings" pitchFamily="2" charset="2"/>
              <a:buNone/>
            </a:pPr>
            <a:endParaRPr lang="en-US"/>
          </a:p>
        </p:txBody>
      </p:sp>
      <p:sp>
        <p:nvSpPr>
          <p:cNvPr id="21506" name="Footer Placeholder 3"/>
          <p:cNvSpPr>
            <a:spLocks noGrp="1"/>
          </p:cNvSpPr>
          <p:nvPr>
            <p:ph type="ftr" sz="quarter" idx="11"/>
          </p:nvPr>
        </p:nvSpPr>
        <p:spPr>
          <a:noFill/>
        </p:spPr>
        <p:txBody>
          <a:bodyPr/>
          <a:lstStyle/>
          <a:p>
            <a:r>
              <a:rPr lang="en-US"/>
              <a:t>Lecture notes: PSE Summer Course</a:t>
            </a:r>
          </a:p>
        </p:txBody>
      </p:sp>
      <p:sp>
        <p:nvSpPr>
          <p:cNvPr id="21507" name="Slide Number Placeholder 4"/>
          <p:cNvSpPr>
            <a:spLocks noGrp="1"/>
          </p:cNvSpPr>
          <p:nvPr>
            <p:ph type="sldNum" sz="quarter" idx="12"/>
          </p:nvPr>
        </p:nvSpPr>
        <p:spPr>
          <a:noFill/>
        </p:spPr>
        <p:txBody>
          <a:bodyPr/>
          <a:lstStyle/>
          <a:p>
            <a:fld id="{13F536EF-2DDD-49D6-95A8-14B8BA8C19A0}" type="slidenum">
              <a:rPr lang="en-US" smtClean="0"/>
              <a:pPr/>
              <a:t>34</a:t>
            </a:fld>
            <a:endParaRPr lang="en-US"/>
          </a:p>
        </p:txBody>
      </p:sp>
      <p:pic>
        <p:nvPicPr>
          <p:cNvPr id="21510" name="Picture 4"/>
          <p:cNvPicPr>
            <a:picLocks noChangeAspect="1" noChangeArrowheads="1"/>
          </p:cNvPicPr>
          <p:nvPr/>
        </p:nvPicPr>
        <p:blipFill>
          <a:blip r:embed="rId3" cstate="print"/>
          <a:srcRect/>
          <a:stretch>
            <a:fillRect/>
          </a:stretch>
        </p:blipFill>
        <p:spPr bwMode="auto">
          <a:xfrm>
            <a:off x="762000" y="2971800"/>
            <a:ext cx="7010400" cy="1295400"/>
          </a:xfrm>
          <a:prstGeom prst="rect">
            <a:avLst/>
          </a:prstGeom>
          <a:noFill/>
          <a:ln w="9525">
            <a:noFill/>
            <a:miter lim="800000"/>
            <a:headEnd/>
            <a:tailEnd/>
          </a:ln>
        </p:spPr>
      </p:pic>
      <p:sp>
        <p:nvSpPr>
          <p:cNvPr id="21511" name="Text Box 5"/>
          <p:cNvSpPr txBox="1">
            <a:spLocks noChangeArrowheads="1"/>
          </p:cNvSpPr>
          <p:nvPr/>
        </p:nvSpPr>
        <p:spPr bwMode="auto">
          <a:xfrm>
            <a:off x="4876800" y="1676400"/>
            <a:ext cx="1524000" cy="641350"/>
          </a:xfrm>
          <a:prstGeom prst="rect">
            <a:avLst/>
          </a:prstGeom>
          <a:noFill/>
          <a:ln w="9525">
            <a:noFill/>
            <a:miter lim="800000"/>
            <a:headEnd/>
            <a:tailEnd/>
          </a:ln>
        </p:spPr>
        <p:txBody>
          <a:bodyPr>
            <a:spAutoFit/>
          </a:bodyPr>
          <a:lstStyle/>
          <a:p>
            <a:pPr>
              <a:spcBef>
                <a:spcPct val="50000"/>
              </a:spcBef>
            </a:pPr>
            <a:r>
              <a:rPr lang="en-US"/>
              <a:t>Inequality at home</a:t>
            </a:r>
          </a:p>
        </p:txBody>
      </p:sp>
      <p:sp>
        <p:nvSpPr>
          <p:cNvPr id="21512" name="Line 6"/>
          <p:cNvSpPr>
            <a:spLocks noChangeShapeType="1"/>
          </p:cNvSpPr>
          <p:nvPr/>
        </p:nvSpPr>
        <p:spPr bwMode="auto">
          <a:xfrm>
            <a:off x="5181600" y="2362200"/>
            <a:ext cx="0" cy="838200"/>
          </a:xfrm>
          <a:prstGeom prst="line">
            <a:avLst/>
          </a:prstGeom>
          <a:noFill/>
          <a:ln w="9525">
            <a:solidFill>
              <a:schemeClr val="tx1"/>
            </a:solidFill>
            <a:round/>
            <a:headEnd/>
            <a:tailEnd type="triangle" w="med" len="med"/>
          </a:ln>
        </p:spPr>
        <p:txBody>
          <a:bodyPr/>
          <a:lstStyle/>
          <a:p>
            <a:endParaRPr lang="en-US"/>
          </a:p>
        </p:txBody>
      </p:sp>
      <p:sp>
        <p:nvSpPr>
          <p:cNvPr id="21513" name="Text Box 7"/>
          <p:cNvSpPr txBox="1">
            <a:spLocks noChangeArrowheads="1"/>
          </p:cNvSpPr>
          <p:nvPr/>
        </p:nvSpPr>
        <p:spPr bwMode="auto">
          <a:xfrm>
            <a:off x="6781800" y="1600200"/>
            <a:ext cx="1752600" cy="641350"/>
          </a:xfrm>
          <a:prstGeom prst="rect">
            <a:avLst/>
          </a:prstGeom>
          <a:noFill/>
          <a:ln w="9525">
            <a:noFill/>
            <a:miter lim="800000"/>
            <a:headEnd/>
            <a:tailEnd/>
          </a:ln>
        </p:spPr>
        <p:txBody>
          <a:bodyPr>
            <a:spAutoFit/>
          </a:bodyPr>
          <a:lstStyle/>
          <a:p>
            <a:pPr>
              <a:spcBef>
                <a:spcPct val="50000"/>
              </a:spcBef>
            </a:pPr>
            <a:r>
              <a:rPr lang="en-US"/>
              <a:t>Inequality abroad</a:t>
            </a:r>
          </a:p>
        </p:txBody>
      </p:sp>
      <p:sp>
        <p:nvSpPr>
          <p:cNvPr id="21514" name="Line 8"/>
          <p:cNvSpPr>
            <a:spLocks noChangeShapeType="1"/>
          </p:cNvSpPr>
          <p:nvPr/>
        </p:nvSpPr>
        <p:spPr bwMode="auto">
          <a:xfrm flipH="1">
            <a:off x="5715000" y="2209800"/>
            <a:ext cx="1219200" cy="990600"/>
          </a:xfrm>
          <a:prstGeom prst="line">
            <a:avLst/>
          </a:prstGeom>
          <a:noFill/>
          <a:ln w="9525">
            <a:solidFill>
              <a:schemeClr val="tx1"/>
            </a:solidFill>
            <a:round/>
            <a:headEnd/>
            <a:tailEnd type="triangle" w="med" len="med"/>
          </a:ln>
        </p:spPr>
        <p:txBody>
          <a:bodyPr/>
          <a:lstStyle/>
          <a:p>
            <a:endParaRPr lang="en-US"/>
          </a:p>
        </p:txBody>
      </p:sp>
      <p:sp>
        <p:nvSpPr>
          <p:cNvPr id="21515" name="Text Box 9"/>
          <p:cNvSpPr txBox="1">
            <a:spLocks noChangeArrowheads="1"/>
          </p:cNvSpPr>
          <p:nvPr/>
        </p:nvSpPr>
        <p:spPr bwMode="auto">
          <a:xfrm>
            <a:off x="6324600" y="4953000"/>
            <a:ext cx="1828800" cy="1190625"/>
          </a:xfrm>
          <a:prstGeom prst="rect">
            <a:avLst/>
          </a:prstGeom>
          <a:noFill/>
          <a:ln w="9525">
            <a:noFill/>
            <a:miter lim="800000"/>
            <a:headEnd/>
            <a:tailEnd/>
          </a:ln>
        </p:spPr>
        <p:txBody>
          <a:bodyPr>
            <a:spAutoFit/>
          </a:bodyPr>
          <a:lstStyle/>
          <a:p>
            <a:pPr>
              <a:spcBef>
                <a:spcPct val="50000"/>
              </a:spcBef>
            </a:pPr>
            <a:r>
              <a:rPr lang="en-US"/>
              <a:t>Correlation of earnings abroad and at home</a:t>
            </a:r>
          </a:p>
        </p:txBody>
      </p:sp>
      <p:sp>
        <p:nvSpPr>
          <p:cNvPr id="21516" name="Line 10"/>
          <p:cNvSpPr>
            <a:spLocks noChangeShapeType="1"/>
          </p:cNvSpPr>
          <p:nvPr/>
        </p:nvSpPr>
        <p:spPr bwMode="auto">
          <a:xfrm flipH="1" flipV="1">
            <a:off x="6324600" y="3886200"/>
            <a:ext cx="381000" cy="914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dirty="0" err="1">
                <a:solidFill>
                  <a:schemeClr val="accent2"/>
                </a:solidFill>
              </a:rPr>
              <a:t>Borjas</a:t>
            </a:r>
            <a:r>
              <a:rPr lang="en-US" dirty="0">
                <a:solidFill>
                  <a:schemeClr val="accent2"/>
                </a:solidFill>
              </a:rPr>
              <a:t> (1987)</a:t>
            </a:r>
          </a:p>
        </p:txBody>
      </p:sp>
      <p:sp>
        <p:nvSpPr>
          <p:cNvPr id="22533" name="Rectangle 3"/>
          <p:cNvSpPr>
            <a:spLocks noGrp="1" noChangeArrowheads="1"/>
          </p:cNvSpPr>
          <p:nvPr>
            <p:ph idx="1"/>
          </p:nvPr>
        </p:nvSpPr>
        <p:spPr/>
        <p:txBody>
          <a:bodyPr/>
          <a:lstStyle/>
          <a:p>
            <a:pPr eaLnBrk="1" hangingPunct="1"/>
            <a:r>
              <a:rPr lang="en-US" sz="2800"/>
              <a:t>Implication:</a:t>
            </a:r>
          </a:p>
          <a:p>
            <a:pPr eaLnBrk="1" hangingPunct="1">
              <a:buFont typeface="Wingdings" pitchFamily="2" charset="2"/>
              <a:buNone/>
            </a:pPr>
            <a:r>
              <a:rPr lang="en-US" sz="2800"/>
              <a:t>- In general average earnings at home for migrant will differ from average earnings for overall population.</a:t>
            </a:r>
          </a:p>
          <a:p>
            <a:pPr eaLnBrk="1" hangingPunct="1">
              <a:buFont typeface="Wingdings" pitchFamily="2" charset="2"/>
              <a:buNone/>
            </a:pPr>
            <a:r>
              <a:rPr lang="en-US" sz="2800"/>
              <a:t>- Whether migrant positively or negatively selected depends on correlation of earnings at home and abroad, and on inequality (and returns to skill at home and abroad).</a:t>
            </a:r>
          </a:p>
        </p:txBody>
      </p:sp>
      <p:sp>
        <p:nvSpPr>
          <p:cNvPr id="22530" name="Footer Placeholder 3"/>
          <p:cNvSpPr>
            <a:spLocks noGrp="1"/>
          </p:cNvSpPr>
          <p:nvPr>
            <p:ph type="ftr" sz="quarter" idx="11"/>
          </p:nvPr>
        </p:nvSpPr>
        <p:spPr>
          <a:noFill/>
        </p:spPr>
        <p:txBody>
          <a:bodyPr/>
          <a:lstStyle/>
          <a:p>
            <a:r>
              <a:rPr lang="en-US"/>
              <a:t>Lecture notes: PSE Summer Course</a:t>
            </a:r>
          </a:p>
        </p:txBody>
      </p:sp>
      <p:sp>
        <p:nvSpPr>
          <p:cNvPr id="22531" name="Slide Number Placeholder 4"/>
          <p:cNvSpPr>
            <a:spLocks noGrp="1"/>
          </p:cNvSpPr>
          <p:nvPr>
            <p:ph type="sldNum" sz="quarter" idx="12"/>
          </p:nvPr>
        </p:nvSpPr>
        <p:spPr>
          <a:noFill/>
        </p:spPr>
        <p:txBody>
          <a:bodyPr/>
          <a:lstStyle/>
          <a:p>
            <a:fld id="{F68487DC-26F1-4FFE-8CFB-FF36A8C8158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dirty="0" err="1">
                <a:solidFill>
                  <a:schemeClr val="accent2"/>
                </a:solidFill>
              </a:rPr>
              <a:t>Borjas</a:t>
            </a:r>
            <a:r>
              <a:rPr lang="en-US" dirty="0">
                <a:solidFill>
                  <a:schemeClr val="accent2"/>
                </a:solidFill>
              </a:rPr>
              <a:t> (1987)</a:t>
            </a:r>
          </a:p>
        </p:txBody>
      </p:sp>
      <p:sp>
        <p:nvSpPr>
          <p:cNvPr id="23557" name="Rectangle 3"/>
          <p:cNvSpPr>
            <a:spLocks noGrp="1" noChangeArrowheads="1"/>
          </p:cNvSpPr>
          <p:nvPr>
            <p:ph idx="1"/>
          </p:nvPr>
        </p:nvSpPr>
        <p:spPr/>
        <p:txBody>
          <a:bodyPr/>
          <a:lstStyle/>
          <a:p>
            <a:pPr eaLnBrk="1" hangingPunct="1"/>
            <a:r>
              <a:rPr lang="en-US"/>
              <a:t>Cases:</a:t>
            </a:r>
          </a:p>
          <a:p>
            <a:pPr eaLnBrk="1" hangingPunct="1">
              <a:buFont typeface="Wingdings" pitchFamily="2" charset="2"/>
              <a:buNone/>
            </a:pPr>
            <a:r>
              <a:rPr lang="en-US"/>
              <a:t>1) Positive selection: Assumes </a:t>
            </a:r>
            <a:r>
              <a:rPr lang="el-GR">
                <a:cs typeface="Arial" charset="0"/>
              </a:rPr>
              <a:t>ρ</a:t>
            </a:r>
            <a:r>
              <a:rPr lang="en-US">
                <a:cs typeface="Arial" charset="0"/>
              </a:rPr>
              <a:t> high (employers value similar skills at home and abroad). Then if abroad more unequal/higher returns to education than at home – get positive selection (brain drain).</a:t>
            </a:r>
            <a:endParaRPr lang="el-GR">
              <a:cs typeface="Arial" charset="0"/>
            </a:endParaRPr>
          </a:p>
        </p:txBody>
      </p:sp>
      <p:sp>
        <p:nvSpPr>
          <p:cNvPr id="23554" name="Footer Placeholder 3"/>
          <p:cNvSpPr>
            <a:spLocks noGrp="1"/>
          </p:cNvSpPr>
          <p:nvPr>
            <p:ph type="ftr" sz="quarter" idx="11"/>
          </p:nvPr>
        </p:nvSpPr>
        <p:spPr>
          <a:noFill/>
        </p:spPr>
        <p:txBody>
          <a:bodyPr/>
          <a:lstStyle/>
          <a:p>
            <a:r>
              <a:rPr lang="en-US"/>
              <a:t>Lecture notes: PSE Summer Course</a:t>
            </a:r>
          </a:p>
        </p:txBody>
      </p:sp>
      <p:sp>
        <p:nvSpPr>
          <p:cNvPr id="23555" name="Slide Number Placeholder 4"/>
          <p:cNvSpPr>
            <a:spLocks noGrp="1"/>
          </p:cNvSpPr>
          <p:nvPr>
            <p:ph type="sldNum" sz="quarter" idx="12"/>
          </p:nvPr>
        </p:nvSpPr>
        <p:spPr>
          <a:noFill/>
        </p:spPr>
        <p:txBody>
          <a:bodyPr/>
          <a:lstStyle/>
          <a:p>
            <a:fld id="{16E0D5B5-FD0C-4387-9C05-8981EFDD276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err="1">
                <a:solidFill>
                  <a:schemeClr val="accent2"/>
                </a:solidFill>
              </a:rPr>
              <a:t>Borjas</a:t>
            </a:r>
            <a:r>
              <a:rPr lang="en-US" dirty="0">
                <a:solidFill>
                  <a:schemeClr val="accent2"/>
                </a:solidFill>
              </a:rPr>
              <a:t> (1987)</a:t>
            </a:r>
          </a:p>
        </p:txBody>
      </p:sp>
      <p:sp>
        <p:nvSpPr>
          <p:cNvPr id="24581" name="Rectangle 3"/>
          <p:cNvSpPr>
            <a:spLocks noGrp="1" noChangeArrowheads="1"/>
          </p:cNvSpPr>
          <p:nvPr>
            <p:ph idx="1"/>
          </p:nvPr>
        </p:nvSpPr>
        <p:spPr/>
        <p:txBody>
          <a:bodyPr/>
          <a:lstStyle/>
          <a:p>
            <a:pPr eaLnBrk="1" hangingPunct="1">
              <a:lnSpc>
                <a:spcPct val="80000"/>
              </a:lnSpc>
              <a:buFont typeface="Wingdings" pitchFamily="2" charset="2"/>
              <a:buNone/>
            </a:pPr>
            <a:r>
              <a:rPr lang="en-US" sz="2800"/>
              <a:t>2) Negative selection: if inequality greater at home than abroad/returns to education low abroad, get negative selection</a:t>
            </a:r>
          </a:p>
          <a:p>
            <a:pPr eaLnBrk="1" hangingPunct="1">
              <a:lnSpc>
                <a:spcPct val="80000"/>
              </a:lnSpc>
              <a:buFont typeface="Wingdings" pitchFamily="2" charset="2"/>
              <a:buNone/>
            </a:pPr>
            <a:r>
              <a:rPr lang="en-US" sz="2800"/>
              <a:t>3) “Refugee Sorting”: </a:t>
            </a:r>
            <a:r>
              <a:rPr lang="el-GR" sz="2800">
                <a:cs typeface="Arial" charset="0"/>
              </a:rPr>
              <a:t>ρ</a:t>
            </a:r>
            <a:r>
              <a:rPr lang="en-US" sz="2800">
                <a:cs typeface="Arial" charset="0"/>
              </a:rPr>
              <a:t> small – if coming from war zone or communist country, skills that are rewarded at home may bear little relation to those rewarded abroad – so then negatively selected in term of home earnings, but positively selected in terms of how well they will perform abroad.</a:t>
            </a:r>
            <a:endParaRPr lang="el-GR" sz="2800">
              <a:cs typeface="Arial" charset="0"/>
            </a:endParaRPr>
          </a:p>
        </p:txBody>
      </p:sp>
      <p:sp>
        <p:nvSpPr>
          <p:cNvPr id="24578" name="Footer Placeholder 3"/>
          <p:cNvSpPr>
            <a:spLocks noGrp="1"/>
          </p:cNvSpPr>
          <p:nvPr>
            <p:ph type="ftr" sz="quarter" idx="11"/>
          </p:nvPr>
        </p:nvSpPr>
        <p:spPr>
          <a:noFill/>
        </p:spPr>
        <p:txBody>
          <a:bodyPr/>
          <a:lstStyle/>
          <a:p>
            <a:r>
              <a:rPr lang="en-US"/>
              <a:t>Lecture notes: PSE Summer Course</a:t>
            </a:r>
          </a:p>
        </p:txBody>
      </p:sp>
      <p:sp>
        <p:nvSpPr>
          <p:cNvPr id="24579" name="Slide Number Placeholder 4"/>
          <p:cNvSpPr>
            <a:spLocks noGrp="1"/>
          </p:cNvSpPr>
          <p:nvPr>
            <p:ph type="sldNum" sz="quarter" idx="12"/>
          </p:nvPr>
        </p:nvSpPr>
        <p:spPr>
          <a:noFill/>
        </p:spPr>
        <p:txBody>
          <a:bodyPr/>
          <a:lstStyle/>
          <a:p>
            <a:fld id="{AB10C795-208F-475E-A037-C7CA8A184C8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a:solidFill>
                  <a:schemeClr val="accent2"/>
                </a:solidFill>
              </a:rPr>
              <a:t>Limitations</a:t>
            </a:r>
          </a:p>
        </p:txBody>
      </p:sp>
      <p:sp>
        <p:nvSpPr>
          <p:cNvPr id="25605" name="Rectangle 3"/>
          <p:cNvSpPr>
            <a:spLocks noGrp="1" noChangeArrowheads="1"/>
          </p:cNvSpPr>
          <p:nvPr>
            <p:ph idx="1"/>
          </p:nvPr>
        </p:nvSpPr>
        <p:spPr/>
        <p:txBody>
          <a:bodyPr/>
          <a:lstStyle/>
          <a:p>
            <a:pPr eaLnBrk="1" hangingPunct="1">
              <a:lnSpc>
                <a:spcPct val="90000"/>
              </a:lnSpc>
            </a:pPr>
            <a:r>
              <a:rPr lang="en-US" dirty="0" err="1"/>
              <a:t>Borjas</a:t>
            </a:r>
            <a:r>
              <a:rPr lang="en-US" dirty="0"/>
              <a:t> model assumes that all who want to migrate can do so. </a:t>
            </a:r>
          </a:p>
          <a:p>
            <a:pPr eaLnBrk="1" hangingPunct="1">
              <a:lnSpc>
                <a:spcPct val="90000"/>
              </a:lnSpc>
            </a:pPr>
            <a:r>
              <a:rPr lang="en-US" dirty="0"/>
              <a:t>But in practice the costs of migrating are high, and are unlikely to be constant across skill groups.</a:t>
            </a:r>
          </a:p>
          <a:p>
            <a:pPr eaLnBrk="1" hangingPunct="1">
              <a:lnSpc>
                <a:spcPct val="90000"/>
              </a:lnSpc>
            </a:pPr>
            <a:r>
              <a:rPr lang="en-US" dirty="0"/>
              <a:t>McKenzie and </a:t>
            </a:r>
            <a:r>
              <a:rPr lang="en-US" dirty="0" err="1"/>
              <a:t>Rapoport</a:t>
            </a:r>
            <a:r>
              <a:rPr lang="en-US" dirty="0"/>
              <a:t> (</a:t>
            </a:r>
            <a:r>
              <a:rPr lang="en-US" dirty="0" err="1"/>
              <a:t>ReStat</a:t>
            </a:r>
            <a:r>
              <a:rPr lang="en-US" dirty="0"/>
              <a:t>) look at the role of costs in self-selection.</a:t>
            </a:r>
          </a:p>
        </p:txBody>
      </p:sp>
      <p:sp>
        <p:nvSpPr>
          <p:cNvPr id="25602" name="Footer Placeholder 3"/>
          <p:cNvSpPr>
            <a:spLocks noGrp="1"/>
          </p:cNvSpPr>
          <p:nvPr>
            <p:ph type="ftr" sz="quarter" idx="11"/>
          </p:nvPr>
        </p:nvSpPr>
        <p:spPr>
          <a:noFill/>
        </p:spPr>
        <p:txBody>
          <a:bodyPr/>
          <a:lstStyle/>
          <a:p>
            <a:r>
              <a:rPr lang="en-US"/>
              <a:t>Lecture notes: PSE Summer Course</a:t>
            </a:r>
          </a:p>
        </p:txBody>
      </p:sp>
      <p:sp>
        <p:nvSpPr>
          <p:cNvPr id="25603" name="Slide Number Placeholder 4"/>
          <p:cNvSpPr>
            <a:spLocks noGrp="1"/>
          </p:cNvSpPr>
          <p:nvPr>
            <p:ph type="sldNum" sz="quarter" idx="12"/>
          </p:nvPr>
        </p:nvSpPr>
        <p:spPr>
          <a:noFill/>
        </p:spPr>
        <p:txBody>
          <a:bodyPr/>
          <a:lstStyle/>
          <a:p>
            <a:fld id="{AB676BCB-1150-463B-86E7-F4E6E122292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z="4000" dirty="0">
                <a:solidFill>
                  <a:schemeClr val="accent2"/>
                </a:solidFill>
              </a:rPr>
              <a:t>Costs, Networks and Self-selection</a:t>
            </a:r>
          </a:p>
        </p:txBody>
      </p:sp>
      <p:sp>
        <p:nvSpPr>
          <p:cNvPr id="50179" name="Rectangle 3"/>
          <p:cNvSpPr>
            <a:spLocks noGrp="1" noChangeArrowheads="1"/>
          </p:cNvSpPr>
          <p:nvPr>
            <p:ph idx="1"/>
          </p:nvPr>
        </p:nvSpPr>
        <p:spPr/>
        <p:txBody>
          <a:bodyPr/>
          <a:lstStyle/>
          <a:p>
            <a:pPr eaLnBrk="1" hangingPunct="1">
              <a:lnSpc>
                <a:spcPct val="90000"/>
              </a:lnSpc>
            </a:pPr>
            <a:r>
              <a:rPr lang="en-US" sz="2400"/>
              <a:t>Basic idea: Networks act to lower the costs of migration.</a:t>
            </a:r>
          </a:p>
          <a:p>
            <a:pPr eaLnBrk="1" hangingPunct="1">
              <a:lnSpc>
                <a:spcPct val="90000"/>
              </a:lnSpc>
            </a:pPr>
            <a:r>
              <a:rPr lang="en-US" sz="2400"/>
              <a:t>If costs are high, then only more educated will afford costs of migrating.</a:t>
            </a:r>
          </a:p>
          <a:p>
            <a:pPr eaLnBrk="1" hangingPunct="1">
              <a:lnSpc>
                <a:spcPct val="90000"/>
              </a:lnSpc>
            </a:pPr>
            <a:r>
              <a:rPr lang="en-US" sz="2400"/>
              <a:t>As networks form, they lower the costs of migrating, which matters more for lower ability</a:t>
            </a:r>
          </a:p>
          <a:p>
            <a:pPr eaLnBrk="1" hangingPunct="1">
              <a:lnSpc>
                <a:spcPct val="90000"/>
              </a:lnSpc>
            </a:pPr>
            <a:r>
              <a:rPr lang="en-US" sz="2400"/>
              <a:t>If earnings much higher abroad, but returns to education lower abroad than at home, suggests will see positive or immediate selection when networks small, and negative selection when networks are large.</a:t>
            </a:r>
          </a:p>
          <a:p>
            <a:pPr eaLnBrk="1" hangingPunct="1">
              <a:lnSpc>
                <a:spcPct val="90000"/>
              </a:lnSpc>
              <a:buFont typeface="Wingdings" pitchFamily="2" charset="2"/>
              <a:buNone/>
            </a:pPr>
            <a:r>
              <a:rPr lang="en-US" sz="2400"/>
              <a:t>=&gt; This is what McKenzie and Rapoport find.</a:t>
            </a:r>
          </a:p>
        </p:txBody>
      </p:sp>
      <p:sp>
        <p:nvSpPr>
          <p:cNvPr id="26626" name="Footer Placeholder 3"/>
          <p:cNvSpPr>
            <a:spLocks noGrp="1"/>
          </p:cNvSpPr>
          <p:nvPr>
            <p:ph type="ftr" sz="quarter" idx="11"/>
          </p:nvPr>
        </p:nvSpPr>
        <p:spPr>
          <a:noFill/>
        </p:spPr>
        <p:txBody>
          <a:bodyPr/>
          <a:lstStyle/>
          <a:p>
            <a:r>
              <a:rPr lang="en-US"/>
              <a:t>Lecture notes: PSE Summer Course</a:t>
            </a:r>
          </a:p>
        </p:txBody>
      </p:sp>
      <p:sp>
        <p:nvSpPr>
          <p:cNvPr id="26627" name="Slide Number Placeholder 4"/>
          <p:cNvSpPr>
            <a:spLocks noGrp="1"/>
          </p:cNvSpPr>
          <p:nvPr>
            <p:ph type="sldNum" sz="quarter" idx="12"/>
          </p:nvPr>
        </p:nvSpPr>
        <p:spPr>
          <a:noFill/>
        </p:spPr>
        <p:txBody>
          <a:bodyPr/>
          <a:lstStyle/>
          <a:p>
            <a:fld id="{0122CE42-1EBF-4641-B889-7CF200DA803E}"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 calcmode="lin" valueType="num">
                                      <p:cBhvr additive="base">
                                        <p:cTn id="7"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anim calcmode="lin" valueType="num">
                                      <p:cBhvr additive="base">
                                        <p:cTn id="13"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anim calcmode="lin" valueType="num">
                                      <p:cBhvr additive="base">
                                        <p:cTn id="17"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2"/>
                </a:solidFill>
              </a:rPr>
              <a:t>Lots of causal claims out there</a:t>
            </a:r>
          </a:p>
        </p:txBody>
      </p:sp>
      <p:pic>
        <p:nvPicPr>
          <p:cNvPr id="6" name="Content Placeholder 5"/>
          <p:cNvPicPr>
            <a:picLocks noGrp="1" noChangeAspect="1"/>
          </p:cNvPicPr>
          <p:nvPr>
            <p:ph idx="1"/>
          </p:nvPr>
        </p:nvPicPr>
        <p:blipFill>
          <a:blip r:embed="rId2"/>
          <a:stretch>
            <a:fillRect/>
          </a:stretch>
        </p:blipFill>
        <p:spPr>
          <a:xfrm>
            <a:off x="423672" y="1600200"/>
            <a:ext cx="8661873" cy="700088"/>
          </a:xfrm>
          <a:prstGeom prst="rect">
            <a:avLst/>
          </a:prstGeom>
        </p:spPr>
      </p:pic>
      <p:sp>
        <p:nvSpPr>
          <p:cNvPr id="2" name="Footer Placeholder 1"/>
          <p:cNvSpPr>
            <a:spLocks noGrp="1"/>
          </p:cNvSpPr>
          <p:nvPr>
            <p:ph type="ftr" sz="quarter" idx="11"/>
          </p:nvPr>
        </p:nvSpPr>
        <p:spPr/>
        <p:txBody>
          <a:bodyPr/>
          <a:lstStyle/>
          <a:p>
            <a:pPr>
              <a:defRPr/>
            </a:pPr>
            <a:r>
              <a:rPr lang="en-US"/>
              <a:t>Lecture notes: PSE Summer Course</a:t>
            </a:r>
          </a:p>
        </p:txBody>
      </p:sp>
      <p:sp>
        <p:nvSpPr>
          <p:cNvPr id="3" name="Slide Number Placeholder 2"/>
          <p:cNvSpPr>
            <a:spLocks noGrp="1"/>
          </p:cNvSpPr>
          <p:nvPr>
            <p:ph type="sldNum" sz="quarter" idx="12"/>
          </p:nvPr>
        </p:nvSpPr>
        <p:spPr/>
        <p:txBody>
          <a:bodyPr/>
          <a:lstStyle/>
          <a:p>
            <a:pPr>
              <a:defRPr/>
            </a:pPr>
            <a:fld id="{99156D13-9A6C-45E3-95F8-745810736FC3}" type="slidenum">
              <a:rPr lang="en-US" smtClean="0"/>
              <a:pPr>
                <a:defRPr/>
              </a:pPr>
              <a:t>4</a:t>
            </a:fld>
            <a:endParaRPr lang="en-US"/>
          </a:p>
        </p:txBody>
      </p:sp>
      <p:pic>
        <p:nvPicPr>
          <p:cNvPr id="8" name="Picture 7"/>
          <p:cNvPicPr>
            <a:picLocks noChangeAspect="1"/>
          </p:cNvPicPr>
          <p:nvPr/>
        </p:nvPicPr>
        <p:blipFill>
          <a:blip r:embed="rId3"/>
          <a:stretch>
            <a:fillRect/>
          </a:stretch>
        </p:blipFill>
        <p:spPr>
          <a:xfrm>
            <a:off x="457200" y="2636044"/>
            <a:ext cx="8261684" cy="304800"/>
          </a:xfrm>
          <a:prstGeom prst="rect">
            <a:avLst/>
          </a:prstGeom>
        </p:spPr>
      </p:pic>
      <p:pic>
        <p:nvPicPr>
          <p:cNvPr id="9" name="Picture 8"/>
          <p:cNvPicPr>
            <a:picLocks noChangeAspect="1"/>
          </p:cNvPicPr>
          <p:nvPr/>
        </p:nvPicPr>
        <p:blipFill>
          <a:blip r:embed="rId4"/>
          <a:stretch>
            <a:fillRect/>
          </a:stretch>
        </p:blipFill>
        <p:spPr>
          <a:xfrm>
            <a:off x="463296" y="3276600"/>
            <a:ext cx="7181967" cy="623888"/>
          </a:xfrm>
          <a:prstGeom prst="rect">
            <a:avLst/>
          </a:prstGeom>
        </p:spPr>
      </p:pic>
      <p:pic>
        <p:nvPicPr>
          <p:cNvPr id="10" name="Picture 9"/>
          <p:cNvPicPr>
            <a:picLocks noChangeAspect="1"/>
          </p:cNvPicPr>
          <p:nvPr/>
        </p:nvPicPr>
        <p:blipFill>
          <a:blip r:embed="rId5"/>
          <a:stretch>
            <a:fillRect/>
          </a:stretch>
        </p:blipFill>
        <p:spPr>
          <a:xfrm>
            <a:off x="457200" y="3988594"/>
            <a:ext cx="8730621" cy="735806"/>
          </a:xfrm>
          <a:prstGeom prst="rect">
            <a:avLst/>
          </a:prstGeom>
        </p:spPr>
      </p:pic>
      <p:pic>
        <p:nvPicPr>
          <p:cNvPr id="5" name="Picture 4">
            <a:extLst>
              <a:ext uri="{FF2B5EF4-FFF2-40B4-BE49-F238E27FC236}">
                <a16:creationId xmlns:a16="http://schemas.microsoft.com/office/drawing/2014/main" id="{A0332027-292E-402A-B4A1-51F076A6E3E7}"/>
              </a:ext>
            </a:extLst>
          </p:cNvPr>
          <p:cNvPicPr>
            <a:picLocks noChangeAspect="1"/>
          </p:cNvPicPr>
          <p:nvPr/>
        </p:nvPicPr>
        <p:blipFill>
          <a:blip r:embed="rId6"/>
          <a:stretch>
            <a:fillRect/>
          </a:stretch>
        </p:blipFill>
        <p:spPr>
          <a:xfrm>
            <a:off x="43821" y="4812506"/>
            <a:ext cx="9144000" cy="704468"/>
          </a:xfrm>
          <a:prstGeom prst="rect">
            <a:avLst/>
          </a:prstGeom>
        </p:spPr>
      </p:pic>
    </p:spTree>
    <p:extLst>
      <p:ext uri="{BB962C8B-B14F-4D97-AF65-F5344CB8AC3E}">
        <p14:creationId xmlns:p14="http://schemas.microsoft.com/office/powerpoint/2010/main" val="2233475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sz="4000" dirty="0">
                <a:solidFill>
                  <a:schemeClr val="accent2"/>
                </a:solidFill>
              </a:rPr>
              <a:t>Graphical summary of </a:t>
            </a:r>
            <a:br>
              <a:rPr lang="en-US" sz="4000" dirty="0">
                <a:solidFill>
                  <a:schemeClr val="accent2"/>
                </a:solidFill>
              </a:rPr>
            </a:br>
            <a:r>
              <a:rPr lang="en-US" sz="4000" dirty="0">
                <a:solidFill>
                  <a:schemeClr val="accent2"/>
                </a:solidFill>
              </a:rPr>
              <a:t>McKenzie-Rapoport results</a:t>
            </a:r>
          </a:p>
        </p:txBody>
      </p:sp>
      <p:pic>
        <p:nvPicPr>
          <p:cNvPr id="27653" name="Picture 4" descr="selectfig1"/>
          <p:cNvPicPr>
            <a:picLocks noGrp="1" noChangeAspect="1" noChangeArrowheads="1"/>
          </p:cNvPicPr>
          <p:nvPr>
            <p:ph idx="1"/>
          </p:nvPr>
        </p:nvPicPr>
        <p:blipFill>
          <a:blip r:embed="rId3" cstate="print"/>
          <a:srcRect/>
          <a:stretch>
            <a:fillRect/>
          </a:stretch>
        </p:blipFill>
        <p:spPr>
          <a:xfrm>
            <a:off x="990600" y="1828800"/>
            <a:ext cx="6858000" cy="4987925"/>
          </a:xfrm>
          <a:noFill/>
        </p:spPr>
      </p:pic>
      <p:sp>
        <p:nvSpPr>
          <p:cNvPr id="27650" name="Footer Placeholder 3"/>
          <p:cNvSpPr>
            <a:spLocks noGrp="1"/>
          </p:cNvSpPr>
          <p:nvPr>
            <p:ph type="ftr" sz="quarter" idx="11"/>
          </p:nvPr>
        </p:nvSpPr>
        <p:spPr>
          <a:noFill/>
        </p:spPr>
        <p:txBody>
          <a:bodyPr/>
          <a:lstStyle/>
          <a:p>
            <a:r>
              <a:rPr lang="en-US"/>
              <a:t>Lecture notes: PSE Summer Course</a:t>
            </a:r>
          </a:p>
        </p:txBody>
      </p:sp>
      <p:sp>
        <p:nvSpPr>
          <p:cNvPr id="27651" name="Slide Number Placeholder 4"/>
          <p:cNvSpPr>
            <a:spLocks noGrp="1"/>
          </p:cNvSpPr>
          <p:nvPr>
            <p:ph type="sldNum" sz="quarter" idx="12"/>
          </p:nvPr>
        </p:nvSpPr>
        <p:spPr>
          <a:noFill/>
        </p:spPr>
        <p:txBody>
          <a:bodyPr/>
          <a:lstStyle/>
          <a:p>
            <a:fld id="{AC00F154-D874-4EF7-BC7C-83233AB59EC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dirty="0">
                <a:solidFill>
                  <a:schemeClr val="accent2"/>
                </a:solidFill>
              </a:rPr>
              <a:t>The role of selection</a:t>
            </a:r>
          </a:p>
        </p:txBody>
      </p:sp>
      <p:sp>
        <p:nvSpPr>
          <p:cNvPr id="53251" name="Rectangle 3"/>
          <p:cNvSpPr>
            <a:spLocks noGrp="1" noChangeArrowheads="1"/>
          </p:cNvSpPr>
          <p:nvPr>
            <p:ph idx="1"/>
          </p:nvPr>
        </p:nvSpPr>
        <p:spPr/>
        <p:txBody>
          <a:bodyPr/>
          <a:lstStyle/>
          <a:p>
            <a:pPr marL="609600" indent="-609600" eaLnBrk="1" hangingPunct="1">
              <a:lnSpc>
                <a:spcPct val="80000"/>
              </a:lnSpc>
            </a:pPr>
            <a:r>
              <a:rPr lang="en-US" sz="2400" dirty="0"/>
              <a:t>This selection will matter in two important ways for thinking about impacts:</a:t>
            </a:r>
          </a:p>
          <a:p>
            <a:pPr marL="609600" indent="-609600" eaLnBrk="1" hangingPunct="1">
              <a:lnSpc>
                <a:spcPct val="80000"/>
              </a:lnSpc>
              <a:buFont typeface="Wingdings" pitchFamily="2" charset="2"/>
              <a:buAutoNum type="arabicParenR"/>
            </a:pPr>
            <a:r>
              <a:rPr lang="en-US" sz="2400" dirty="0"/>
              <a:t>Impact of migration depends on WHO migrates – clearly poverty alleviation is different if it is rich person migrating vs poor person.</a:t>
            </a:r>
          </a:p>
          <a:p>
            <a:pPr marL="609600" indent="-609600" eaLnBrk="1" hangingPunct="1">
              <a:lnSpc>
                <a:spcPct val="80000"/>
              </a:lnSpc>
              <a:buFont typeface="Wingdings" pitchFamily="2" charset="2"/>
              <a:buNone/>
            </a:pPr>
            <a:r>
              <a:rPr lang="en-US" sz="2400" i="1" dirty="0"/>
              <a:t>Corollary: </a:t>
            </a:r>
            <a:r>
              <a:rPr lang="en-US" sz="2400" dirty="0"/>
              <a:t>there is no “the” impact of migration – the impact will vary according to who migrates, the type of migration, why they migrated, whether their family came with them, etc. etc.</a:t>
            </a:r>
            <a:endParaRPr lang="en-US" sz="2400" i="1" dirty="0"/>
          </a:p>
          <a:p>
            <a:pPr marL="609600" indent="-609600" eaLnBrk="1" hangingPunct="1">
              <a:lnSpc>
                <a:spcPct val="80000"/>
              </a:lnSpc>
              <a:buFont typeface="Wingdings" pitchFamily="2" charset="2"/>
              <a:buNone/>
            </a:pPr>
            <a:r>
              <a:rPr lang="en-US" sz="2400" dirty="0"/>
              <a:t>2) Measuring the impact will need to try and take account this self-selection when arriving at a counterfactual.</a:t>
            </a:r>
          </a:p>
        </p:txBody>
      </p:sp>
      <p:sp>
        <p:nvSpPr>
          <p:cNvPr id="28674" name="Footer Placeholder 3"/>
          <p:cNvSpPr>
            <a:spLocks noGrp="1"/>
          </p:cNvSpPr>
          <p:nvPr>
            <p:ph type="ftr" sz="quarter" idx="11"/>
          </p:nvPr>
        </p:nvSpPr>
        <p:spPr>
          <a:noFill/>
        </p:spPr>
        <p:txBody>
          <a:bodyPr/>
          <a:lstStyle/>
          <a:p>
            <a:r>
              <a:rPr lang="en-US"/>
              <a:t>Lecture notes: PSE Summer Course</a:t>
            </a:r>
          </a:p>
        </p:txBody>
      </p:sp>
      <p:sp>
        <p:nvSpPr>
          <p:cNvPr id="28675" name="Slide Number Placeholder 4"/>
          <p:cNvSpPr>
            <a:spLocks noGrp="1"/>
          </p:cNvSpPr>
          <p:nvPr>
            <p:ph type="sldNum" sz="quarter" idx="12"/>
          </p:nvPr>
        </p:nvSpPr>
        <p:spPr>
          <a:noFill/>
        </p:spPr>
        <p:txBody>
          <a:bodyPr/>
          <a:lstStyle/>
          <a:p>
            <a:fld id="{49529BC8-2A7F-4969-AD36-2159036DA4E9}"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 calcmode="lin" valueType="num">
                                      <p:cBhvr additive="base">
                                        <p:cTn id="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 calcmode="lin" valueType="num">
                                      <p:cBhvr additive="base">
                                        <p:cTn id="13"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42BE-9D24-44E8-8E04-64BBE9027411}"/>
              </a:ext>
            </a:extLst>
          </p:cNvPr>
          <p:cNvSpPr>
            <a:spLocks noGrp="1"/>
          </p:cNvSpPr>
          <p:nvPr>
            <p:ph type="title"/>
          </p:nvPr>
        </p:nvSpPr>
        <p:spPr/>
        <p:txBody>
          <a:bodyPr/>
          <a:lstStyle/>
          <a:p>
            <a:r>
              <a:rPr lang="en-US" sz="3600" dirty="0">
                <a:solidFill>
                  <a:schemeClr val="accent2"/>
                </a:solidFill>
              </a:rPr>
              <a:t>there is no “the” impact of migration</a:t>
            </a:r>
            <a:endParaRPr lang="en-US" dirty="0">
              <a:solidFill>
                <a:schemeClr val="accent2"/>
              </a:solidFill>
            </a:endParaRPr>
          </a:p>
        </p:txBody>
      </p:sp>
      <p:pic>
        <p:nvPicPr>
          <p:cNvPr id="6" name="Content Placeholder 5">
            <a:extLst>
              <a:ext uri="{FF2B5EF4-FFF2-40B4-BE49-F238E27FC236}">
                <a16:creationId xmlns:a16="http://schemas.microsoft.com/office/drawing/2014/main" id="{EB97C7C9-8822-4AFE-B45D-AB82391A0DDD}"/>
              </a:ext>
            </a:extLst>
          </p:cNvPr>
          <p:cNvPicPr>
            <a:picLocks noGrp="1" noChangeAspect="1"/>
          </p:cNvPicPr>
          <p:nvPr>
            <p:ph idx="1"/>
          </p:nvPr>
        </p:nvPicPr>
        <p:blipFill>
          <a:blip r:embed="rId2"/>
          <a:stretch>
            <a:fillRect/>
          </a:stretch>
        </p:blipFill>
        <p:spPr>
          <a:xfrm>
            <a:off x="2440107" y="1825625"/>
            <a:ext cx="4263785" cy="4351338"/>
          </a:xfrm>
          <a:prstGeom prst="rect">
            <a:avLst/>
          </a:prstGeom>
        </p:spPr>
      </p:pic>
      <p:sp>
        <p:nvSpPr>
          <p:cNvPr id="4" name="Footer Placeholder 3">
            <a:extLst>
              <a:ext uri="{FF2B5EF4-FFF2-40B4-BE49-F238E27FC236}">
                <a16:creationId xmlns:a16="http://schemas.microsoft.com/office/drawing/2014/main" id="{A906FFF5-84E7-4A7B-B400-5771E0F0BDCD}"/>
              </a:ext>
            </a:extLst>
          </p:cNvPr>
          <p:cNvSpPr>
            <a:spLocks noGrp="1"/>
          </p:cNvSpPr>
          <p:nvPr>
            <p:ph type="ftr" sz="quarter" idx="11"/>
          </p:nvPr>
        </p:nvSpPr>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8AAB7CBA-8C23-4604-B37A-B1CF99C24328}"/>
              </a:ext>
            </a:extLst>
          </p:cNvPr>
          <p:cNvSpPr>
            <a:spLocks noGrp="1"/>
          </p:cNvSpPr>
          <p:nvPr>
            <p:ph type="sldNum" sz="quarter" idx="12"/>
          </p:nvPr>
        </p:nvSpPr>
        <p:spPr/>
        <p:txBody>
          <a:bodyPr/>
          <a:lstStyle/>
          <a:p>
            <a:pPr>
              <a:defRPr/>
            </a:pPr>
            <a:fld id="{DE1F14B9-E859-4558-80C1-136E63EC8DE2}" type="slidenum">
              <a:rPr lang="en-US" smtClean="0"/>
              <a:pPr>
                <a:defRPr/>
              </a:pPr>
              <a:t>42</a:t>
            </a:fld>
            <a:endParaRPr lang="en-US"/>
          </a:p>
        </p:txBody>
      </p:sp>
    </p:spTree>
    <p:extLst>
      <p:ext uri="{BB962C8B-B14F-4D97-AF65-F5344CB8AC3E}">
        <p14:creationId xmlns:p14="http://schemas.microsoft.com/office/powerpoint/2010/main" val="423009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sz="4000" dirty="0">
                <a:solidFill>
                  <a:schemeClr val="accent2"/>
                </a:solidFill>
              </a:rPr>
              <a:t>What is the impact of migration on the migrants themselves?</a:t>
            </a:r>
          </a:p>
        </p:txBody>
      </p:sp>
      <p:sp>
        <p:nvSpPr>
          <p:cNvPr id="29701" name="Rectangle 3"/>
          <p:cNvSpPr>
            <a:spLocks noGrp="1" noChangeArrowheads="1"/>
          </p:cNvSpPr>
          <p:nvPr>
            <p:ph idx="1"/>
          </p:nvPr>
        </p:nvSpPr>
        <p:spPr/>
        <p:txBody>
          <a:bodyPr/>
          <a:lstStyle/>
          <a:p>
            <a:pPr eaLnBrk="1" hangingPunct="1">
              <a:lnSpc>
                <a:spcPct val="90000"/>
              </a:lnSpc>
            </a:pPr>
            <a:r>
              <a:rPr lang="en-US"/>
              <a:t>This is perhaps the most important first-order effect of migration, but often over-looked</a:t>
            </a:r>
          </a:p>
          <a:p>
            <a:pPr lvl="1" eaLnBrk="1" hangingPunct="1">
              <a:lnSpc>
                <a:spcPct val="90000"/>
              </a:lnSpc>
            </a:pPr>
            <a:r>
              <a:rPr lang="en-US"/>
              <a:t>Most of the focus in the immigration literature is on effects on natives, how well immigrants acculturate, etc.</a:t>
            </a:r>
          </a:p>
          <a:p>
            <a:pPr lvl="1" eaLnBrk="1" hangingPunct="1">
              <a:lnSpc>
                <a:spcPct val="90000"/>
              </a:lnSpc>
            </a:pPr>
            <a:r>
              <a:rPr lang="en-US"/>
              <a:t>Much of the focus in the development literature is on effects on those left behind, impact on development in home country.</a:t>
            </a:r>
          </a:p>
        </p:txBody>
      </p:sp>
      <p:sp>
        <p:nvSpPr>
          <p:cNvPr id="29698" name="Footer Placeholder 3"/>
          <p:cNvSpPr>
            <a:spLocks noGrp="1"/>
          </p:cNvSpPr>
          <p:nvPr>
            <p:ph type="ftr" sz="quarter" idx="11"/>
          </p:nvPr>
        </p:nvSpPr>
        <p:spPr>
          <a:noFill/>
        </p:spPr>
        <p:txBody>
          <a:bodyPr/>
          <a:lstStyle/>
          <a:p>
            <a:r>
              <a:rPr lang="en-US"/>
              <a:t>Lecture notes: PSE Summer Course</a:t>
            </a:r>
          </a:p>
        </p:txBody>
      </p:sp>
      <p:sp>
        <p:nvSpPr>
          <p:cNvPr id="29699" name="Slide Number Placeholder 4"/>
          <p:cNvSpPr>
            <a:spLocks noGrp="1"/>
          </p:cNvSpPr>
          <p:nvPr>
            <p:ph type="sldNum" sz="quarter" idx="12"/>
          </p:nvPr>
        </p:nvSpPr>
        <p:spPr>
          <a:noFill/>
        </p:spPr>
        <p:txBody>
          <a:bodyPr/>
          <a:lstStyle/>
          <a:p>
            <a:fld id="{AAF58782-3606-4166-9396-3C96990749E1}"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solidFill>
                  <a:schemeClr val="accent2"/>
                </a:solidFill>
              </a:rPr>
              <a:t>Clemens/Pritchett (2008)</a:t>
            </a:r>
          </a:p>
        </p:txBody>
      </p:sp>
      <p:sp>
        <p:nvSpPr>
          <p:cNvPr id="30725" name="Rectangle 3"/>
          <p:cNvSpPr>
            <a:spLocks noGrp="1" noChangeArrowheads="1"/>
          </p:cNvSpPr>
          <p:nvPr>
            <p:ph idx="1"/>
          </p:nvPr>
        </p:nvSpPr>
        <p:spPr/>
        <p:txBody>
          <a:bodyPr/>
          <a:lstStyle/>
          <a:p>
            <a:pPr eaLnBrk="1" hangingPunct="1">
              <a:lnSpc>
                <a:spcPct val="90000"/>
              </a:lnSpc>
            </a:pPr>
            <a:r>
              <a:rPr lang="en-US" sz="2800" dirty="0"/>
              <a:t>Basic idea: we should care about people, not places.</a:t>
            </a:r>
          </a:p>
          <a:p>
            <a:pPr eaLnBrk="1" hangingPunct="1">
              <a:lnSpc>
                <a:spcPct val="90000"/>
              </a:lnSpc>
            </a:pPr>
            <a:r>
              <a:rPr lang="en-US" sz="2800" dirty="0"/>
              <a:t>Example: consider </a:t>
            </a:r>
            <a:r>
              <a:rPr lang="en-US" sz="2800" dirty="0" err="1"/>
              <a:t>Salvadorean</a:t>
            </a:r>
            <a:r>
              <a:rPr lang="en-US" sz="2800" dirty="0"/>
              <a:t> who earns $10,000 per year in El Salvador (twice per capita income), and moves to U.S. where earns $30,000.</a:t>
            </a:r>
          </a:p>
          <a:p>
            <a:pPr lvl="1" eaLnBrk="1" hangingPunct="1">
              <a:lnSpc>
                <a:spcPct val="90000"/>
              </a:lnSpc>
            </a:pPr>
            <a:r>
              <a:rPr lang="en-US" sz="2400" dirty="0"/>
              <a:t>His income has tripled</a:t>
            </a:r>
          </a:p>
          <a:p>
            <a:pPr lvl="1" eaLnBrk="1" hangingPunct="1">
              <a:lnSpc>
                <a:spcPct val="90000"/>
              </a:lnSpc>
            </a:pPr>
            <a:r>
              <a:rPr lang="en-US" sz="2400" dirty="0"/>
              <a:t>Yet GDP per capita in BOTH El Salvador and U.S. has fallen!</a:t>
            </a:r>
          </a:p>
        </p:txBody>
      </p:sp>
      <p:sp>
        <p:nvSpPr>
          <p:cNvPr id="30722" name="Footer Placeholder 3"/>
          <p:cNvSpPr>
            <a:spLocks noGrp="1"/>
          </p:cNvSpPr>
          <p:nvPr>
            <p:ph type="ftr" sz="quarter" idx="11"/>
          </p:nvPr>
        </p:nvSpPr>
        <p:spPr>
          <a:noFill/>
        </p:spPr>
        <p:txBody>
          <a:bodyPr/>
          <a:lstStyle/>
          <a:p>
            <a:r>
              <a:rPr lang="en-US"/>
              <a:t>Lecture notes: PSE Summer Course</a:t>
            </a:r>
          </a:p>
        </p:txBody>
      </p:sp>
      <p:sp>
        <p:nvSpPr>
          <p:cNvPr id="30723" name="Slide Number Placeholder 4"/>
          <p:cNvSpPr>
            <a:spLocks noGrp="1"/>
          </p:cNvSpPr>
          <p:nvPr>
            <p:ph type="sldNum" sz="quarter" idx="12"/>
          </p:nvPr>
        </p:nvSpPr>
        <p:spPr>
          <a:noFill/>
        </p:spPr>
        <p:txBody>
          <a:bodyPr/>
          <a:lstStyle/>
          <a:p>
            <a:fld id="{42CFD511-1B97-4865-9A3D-89CAE455512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solidFill>
                  <a:schemeClr val="accent2"/>
                </a:solidFill>
              </a:rPr>
              <a:t>Clemens/Pritchett (2008)</a:t>
            </a:r>
          </a:p>
        </p:txBody>
      </p:sp>
      <p:sp>
        <p:nvSpPr>
          <p:cNvPr id="56323" name="Rectangle 3"/>
          <p:cNvSpPr>
            <a:spLocks noGrp="1" noChangeArrowheads="1"/>
          </p:cNvSpPr>
          <p:nvPr>
            <p:ph idx="1"/>
          </p:nvPr>
        </p:nvSpPr>
        <p:spPr/>
        <p:txBody>
          <a:bodyPr/>
          <a:lstStyle/>
          <a:p>
            <a:pPr eaLnBrk="1" hangingPunct="1">
              <a:lnSpc>
                <a:spcPct val="90000"/>
              </a:lnSpc>
            </a:pPr>
            <a:r>
              <a:rPr lang="en-US" sz="2400"/>
              <a:t>They propose a new measure “Income per natural”, the mean income of a person born in a particular country, regardless of whether they live.</a:t>
            </a:r>
          </a:p>
          <a:p>
            <a:pPr eaLnBrk="1" hangingPunct="1">
              <a:lnSpc>
                <a:spcPct val="90000"/>
              </a:lnSpc>
            </a:pPr>
            <a:r>
              <a:rPr lang="en-US" sz="2400"/>
              <a:t>Results </a:t>
            </a:r>
            <a:r>
              <a:rPr lang="en-US" sz="2400" i="1"/>
              <a:t>suggest</a:t>
            </a:r>
            <a:r>
              <a:rPr lang="en-US" sz="2400"/>
              <a:t> migration is a major pathway out of poverty</a:t>
            </a:r>
          </a:p>
          <a:p>
            <a:pPr lvl="1" eaLnBrk="1" hangingPunct="1">
              <a:lnSpc>
                <a:spcPct val="90000"/>
              </a:lnSpc>
            </a:pPr>
            <a:r>
              <a:rPr lang="en-US" sz="2000"/>
              <a:t>About half of all Mexicans and 80% of Haitians who have attained an income level of $10/day have done so while living in the U.S.</a:t>
            </a:r>
          </a:p>
          <a:p>
            <a:pPr lvl="1" eaLnBrk="1" hangingPunct="1">
              <a:lnSpc>
                <a:spcPct val="90000"/>
              </a:lnSpc>
            </a:pPr>
            <a:r>
              <a:rPr lang="en-US" sz="2000"/>
              <a:t>Note: this is </a:t>
            </a:r>
            <a:r>
              <a:rPr lang="en-US" sz="2000" b="1"/>
              <a:t>not</a:t>
            </a:r>
            <a:r>
              <a:rPr lang="en-US" sz="2000"/>
              <a:t> a causal statement – could be all due to self-selection if it is just the rich leaving these countries.</a:t>
            </a:r>
          </a:p>
        </p:txBody>
      </p:sp>
      <p:sp>
        <p:nvSpPr>
          <p:cNvPr id="31746" name="Footer Placeholder 3"/>
          <p:cNvSpPr>
            <a:spLocks noGrp="1"/>
          </p:cNvSpPr>
          <p:nvPr>
            <p:ph type="ftr" sz="quarter" idx="11"/>
          </p:nvPr>
        </p:nvSpPr>
        <p:spPr>
          <a:noFill/>
        </p:spPr>
        <p:txBody>
          <a:bodyPr/>
          <a:lstStyle/>
          <a:p>
            <a:r>
              <a:rPr lang="en-US"/>
              <a:t>Lecture notes: PSE Summer Course</a:t>
            </a:r>
          </a:p>
        </p:txBody>
      </p:sp>
      <p:sp>
        <p:nvSpPr>
          <p:cNvPr id="31747" name="Slide Number Placeholder 4"/>
          <p:cNvSpPr>
            <a:spLocks noGrp="1"/>
          </p:cNvSpPr>
          <p:nvPr>
            <p:ph type="sldNum" sz="quarter" idx="12"/>
          </p:nvPr>
        </p:nvSpPr>
        <p:spPr>
          <a:noFill/>
        </p:spPr>
        <p:txBody>
          <a:bodyPr/>
          <a:lstStyle/>
          <a:p>
            <a:fld id="{FC79BD19-3570-4DB2-9278-48B7242CBB94}"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 calcmode="lin" valueType="num">
                                      <p:cBhvr additive="base">
                                        <p:cTn id="7"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anim calcmode="lin" valueType="num">
                                      <p:cBhvr additive="base">
                                        <p:cTn id="13"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4000" dirty="0">
                <a:solidFill>
                  <a:schemeClr val="accent2"/>
                </a:solidFill>
              </a:rPr>
              <a:t>Big differences for some countries</a:t>
            </a:r>
          </a:p>
        </p:txBody>
      </p:sp>
      <p:pic>
        <p:nvPicPr>
          <p:cNvPr id="32773" name="Picture 4"/>
          <p:cNvPicPr>
            <a:picLocks noGrp="1" noChangeAspect="1" noChangeArrowheads="1"/>
          </p:cNvPicPr>
          <p:nvPr>
            <p:ph idx="1"/>
          </p:nvPr>
        </p:nvPicPr>
        <p:blipFill>
          <a:blip r:embed="rId2" cstate="print"/>
          <a:srcRect/>
          <a:stretch>
            <a:fillRect/>
          </a:stretch>
        </p:blipFill>
        <p:spPr>
          <a:xfrm>
            <a:off x="1828800" y="1866900"/>
            <a:ext cx="5715000" cy="3956050"/>
          </a:xfrm>
          <a:noFill/>
        </p:spPr>
      </p:pic>
      <p:sp>
        <p:nvSpPr>
          <p:cNvPr id="32770" name="Footer Placeholder 3"/>
          <p:cNvSpPr>
            <a:spLocks noGrp="1"/>
          </p:cNvSpPr>
          <p:nvPr>
            <p:ph type="ftr" sz="quarter" idx="11"/>
          </p:nvPr>
        </p:nvSpPr>
        <p:spPr>
          <a:noFill/>
        </p:spPr>
        <p:txBody>
          <a:bodyPr/>
          <a:lstStyle/>
          <a:p>
            <a:r>
              <a:rPr lang="en-US"/>
              <a:t>Lecture notes: PSE Summer Course</a:t>
            </a:r>
          </a:p>
        </p:txBody>
      </p:sp>
      <p:sp>
        <p:nvSpPr>
          <p:cNvPr id="32771" name="Slide Number Placeholder 4"/>
          <p:cNvSpPr>
            <a:spLocks noGrp="1"/>
          </p:cNvSpPr>
          <p:nvPr>
            <p:ph type="sldNum" sz="quarter" idx="12"/>
          </p:nvPr>
        </p:nvSpPr>
        <p:spPr>
          <a:noFill/>
        </p:spPr>
        <p:txBody>
          <a:bodyPr/>
          <a:lstStyle/>
          <a:p>
            <a:fld id="{A8602009-98E6-46B6-890E-83FDDB917317}"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dirty="0">
                <a:solidFill>
                  <a:schemeClr val="accent2"/>
                </a:solidFill>
              </a:rPr>
              <a:t>Countervailing argument</a:t>
            </a:r>
          </a:p>
        </p:txBody>
      </p:sp>
      <p:sp>
        <p:nvSpPr>
          <p:cNvPr id="33797" name="Rectangle 3"/>
          <p:cNvSpPr>
            <a:spLocks noGrp="1" noChangeArrowheads="1"/>
          </p:cNvSpPr>
          <p:nvPr>
            <p:ph idx="1"/>
          </p:nvPr>
        </p:nvSpPr>
        <p:spPr/>
        <p:txBody>
          <a:bodyPr/>
          <a:lstStyle/>
          <a:p>
            <a:pPr eaLnBrk="1" hangingPunct="1">
              <a:lnSpc>
                <a:spcPct val="90000"/>
              </a:lnSpc>
            </a:pPr>
            <a:r>
              <a:rPr lang="en-US"/>
              <a:t>Governments only care about/have a responsibility to citizens who remain within the host country.</a:t>
            </a:r>
          </a:p>
          <a:p>
            <a:pPr eaLnBrk="1" hangingPunct="1">
              <a:lnSpc>
                <a:spcPct val="90000"/>
              </a:lnSpc>
            </a:pPr>
            <a:r>
              <a:rPr lang="en-US"/>
              <a:t>Do you agree – if so, can you make the case more strongly why they should only care this way? </a:t>
            </a:r>
          </a:p>
          <a:p>
            <a:pPr eaLnBrk="1" hangingPunct="1">
              <a:lnSpc>
                <a:spcPct val="90000"/>
              </a:lnSpc>
            </a:pPr>
            <a:r>
              <a:rPr lang="en-US"/>
              <a:t>How would you argue against this viewpoint? </a:t>
            </a:r>
          </a:p>
        </p:txBody>
      </p:sp>
      <p:sp>
        <p:nvSpPr>
          <p:cNvPr id="33794" name="Footer Placeholder 3"/>
          <p:cNvSpPr>
            <a:spLocks noGrp="1"/>
          </p:cNvSpPr>
          <p:nvPr>
            <p:ph type="ftr" sz="quarter" idx="11"/>
          </p:nvPr>
        </p:nvSpPr>
        <p:spPr>
          <a:noFill/>
        </p:spPr>
        <p:txBody>
          <a:bodyPr/>
          <a:lstStyle/>
          <a:p>
            <a:r>
              <a:rPr lang="en-US"/>
              <a:t>Lecture notes: PSE Summer Course</a:t>
            </a:r>
          </a:p>
        </p:txBody>
      </p:sp>
      <p:sp>
        <p:nvSpPr>
          <p:cNvPr id="33795" name="Slide Number Placeholder 4"/>
          <p:cNvSpPr>
            <a:spLocks noGrp="1"/>
          </p:cNvSpPr>
          <p:nvPr>
            <p:ph type="sldNum" sz="quarter" idx="12"/>
          </p:nvPr>
        </p:nvSpPr>
        <p:spPr>
          <a:noFill/>
        </p:spPr>
        <p:txBody>
          <a:bodyPr/>
          <a:lstStyle/>
          <a:p>
            <a:fld id="{5092EEEB-380E-45C7-AC34-B823FD387165}"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dirty="0">
                <a:solidFill>
                  <a:schemeClr val="accent2"/>
                </a:solidFill>
              </a:rPr>
              <a:t>Beegle et al. paper</a:t>
            </a:r>
          </a:p>
        </p:txBody>
      </p:sp>
      <p:sp>
        <p:nvSpPr>
          <p:cNvPr id="34821" name="Rectangle 3"/>
          <p:cNvSpPr>
            <a:spLocks noGrp="1" noChangeArrowheads="1"/>
          </p:cNvSpPr>
          <p:nvPr>
            <p:ph idx="1"/>
          </p:nvPr>
        </p:nvSpPr>
        <p:spPr/>
        <p:txBody>
          <a:bodyPr/>
          <a:lstStyle/>
          <a:p>
            <a:pPr eaLnBrk="1" hangingPunct="1">
              <a:lnSpc>
                <a:spcPct val="90000"/>
              </a:lnSpc>
            </a:pPr>
            <a:r>
              <a:rPr lang="en-US" sz="2800"/>
              <a:t>Looking at role of (internal) migration in Tanzania on poverty alleviation.</a:t>
            </a:r>
          </a:p>
          <a:p>
            <a:pPr eaLnBrk="1" hangingPunct="1">
              <a:lnSpc>
                <a:spcPct val="90000"/>
              </a:lnSpc>
            </a:pPr>
            <a:r>
              <a:rPr lang="en-US" sz="2800"/>
              <a:t>Panel data in Kagera region, surveyed in 1991 and then follow-up in 2004.</a:t>
            </a:r>
          </a:p>
          <a:p>
            <a:pPr eaLnBrk="1" hangingPunct="1">
              <a:lnSpc>
                <a:spcPct val="90000"/>
              </a:lnSpc>
            </a:pPr>
            <a:r>
              <a:rPr lang="en-US" sz="2800"/>
              <a:t>Substantial effort put into tracking whole households that move out of area</a:t>
            </a:r>
          </a:p>
          <a:p>
            <a:pPr eaLnBrk="1" hangingPunct="1">
              <a:lnSpc>
                <a:spcPct val="90000"/>
              </a:lnSpc>
            </a:pPr>
            <a:r>
              <a:rPr lang="en-US" sz="2800"/>
              <a:t>Find that those who had moved out of the region experienced consumption growth 10 times that of individuals who didn’t move.</a:t>
            </a:r>
          </a:p>
        </p:txBody>
      </p:sp>
      <p:sp>
        <p:nvSpPr>
          <p:cNvPr id="34818" name="Footer Placeholder 3"/>
          <p:cNvSpPr>
            <a:spLocks noGrp="1"/>
          </p:cNvSpPr>
          <p:nvPr>
            <p:ph type="ftr" sz="quarter" idx="11"/>
          </p:nvPr>
        </p:nvSpPr>
        <p:spPr>
          <a:noFill/>
        </p:spPr>
        <p:txBody>
          <a:bodyPr/>
          <a:lstStyle/>
          <a:p>
            <a:r>
              <a:rPr lang="en-US"/>
              <a:t>Lecture notes: PSE Summer Course</a:t>
            </a:r>
          </a:p>
        </p:txBody>
      </p:sp>
      <p:sp>
        <p:nvSpPr>
          <p:cNvPr id="34819" name="Slide Number Placeholder 4"/>
          <p:cNvSpPr>
            <a:spLocks noGrp="1"/>
          </p:cNvSpPr>
          <p:nvPr>
            <p:ph type="sldNum" sz="quarter" idx="12"/>
          </p:nvPr>
        </p:nvSpPr>
        <p:spPr>
          <a:noFill/>
        </p:spPr>
        <p:txBody>
          <a:bodyPr/>
          <a:lstStyle/>
          <a:p>
            <a:fld id="{115131BA-510F-45F1-A865-48256FAD74A1}"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dirty="0">
                <a:solidFill>
                  <a:schemeClr val="accent2"/>
                </a:solidFill>
              </a:rPr>
              <a:t>Beegle et al. paper</a:t>
            </a:r>
          </a:p>
        </p:txBody>
      </p:sp>
      <p:sp>
        <p:nvSpPr>
          <p:cNvPr id="35845" name="Rectangle 3"/>
          <p:cNvSpPr>
            <a:spLocks noGrp="1" noChangeArrowheads="1"/>
          </p:cNvSpPr>
          <p:nvPr>
            <p:ph idx="1"/>
          </p:nvPr>
        </p:nvSpPr>
        <p:spPr/>
        <p:txBody>
          <a:bodyPr/>
          <a:lstStyle/>
          <a:p>
            <a:pPr eaLnBrk="1" hangingPunct="1"/>
            <a:r>
              <a:rPr lang="en-US"/>
              <a:t>Would get big differences in poverty dynamics if ignored movers</a:t>
            </a:r>
          </a:p>
          <a:p>
            <a:pPr lvl="1" eaLnBrk="1" hangingPunct="1"/>
            <a:r>
              <a:rPr lang="en-US"/>
              <a:t>Would have reported poverty reduction at about half its true level.</a:t>
            </a:r>
          </a:p>
          <a:p>
            <a:pPr lvl="1" eaLnBrk="1" hangingPunct="1">
              <a:buFont typeface="Wingdings" pitchFamily="2" charset="2"/>
              <a:buNone/>
            </a:pPr>
            <a:r>
              <a:rPr lang="en-US"/>
              <a:t>=&gt; </a:t>
            </a:r>
            <a:r>
              <a:rPr lang="en-US" b="1"/>
              <a:t>Measuring</a:t>
            </a:r>
            <a:r>
              <a:rPr lang="en-US"/>
              <a:t> migration crucial to getting accurate measures of poverty dynamics.</a:t>
            </a:r>
          </a:p>
        </p:txBody>
      </p:sp>
      <p:sp>
        <p:nvSpPr>
          <p:cNvPr id="35842" name="Footer Placeholder 3"/>
          <p:cNvSpPr>
            <a:spLocks noGrp="1"/>
          </p:cNvSpPr>
          <p:nvPr>
            <p:ph type="ftr" sz="quarter" idx="11"/>
          </p:nvPr>
        </p:nvSpPr>
        <p:spPr>
          <a:noFill/>
        </p:spPr>
        <p:txBody>
          <a:bodyPr/>
          <a:lstStyle/>
          <a:p>
            <a:r>
              <a:rPr lang="en-US"/>
              <a:t>Lecture notes: PSE Summer Course</a:t>
            </a:r>
          </a:p>
        </p:txBody>
      </p:sp>
      <p:sp>
        <p:nvSpPr>
          <p:cNvPr id="35843" name="Slide Number Placeholder 4"/>
          <p:cNvSpPr>
            <a:spLocks noGrp="1"/>
          </p:cNvSpPr>
          <p:nvPr>
            <p:ph type="sldNum" sz="quarter" idx="12"/>
          </p:nvPr>
        </p:nvSpPr>
        <p:spPr>
          <a:noFill/>
        </p:spPr>
        <p:txBody>
          <a:bodyPr/>
          <a:lstStyle/>
          <a:p>
            <a:fld id="{EEFD7B2E-DA9E-4798-9C70-4268B521C0DD}"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a:solidFill>
                  <a:schemeClr val="accent2"/>
                </a:solidFill>
              </a:rPr>
              <a:t>Mini-course aims</a:t>
            </a:r>
          </a:p>
        </p:txBody>
      </p:sp>
      <p:sp>
        <p:nvSpPr>
          <p:cNvPr id="5125" name="Rectangle 3"/>
          <p:cNvSpPr>
            <a:spLocks noGrp="1" noChangeArrowheads="1"/>
          </p:cNvSpPr>
          <p:nvPr>
            <p:ph idx="1"/>
          </p:nvPr>
        </p:nvSpPr>
        <p:spPr/>
        <p:txBody>
          <a:bodyPr/>
          <a:lstStyle/>
          <a:p>
            <a:pPr marL="0" lvl="0" indent="0">
              <a:buNone/>
            </a:pPr>
            <a:r>
              <a:rPr lang="en-GB" sz="2000" dirty="0"/>
              <a:t>1) Be critical consumers of research papers in migration that aim to establish causal relationships</a:t>
            </a:r>
            <a:endParaRPr lang="en-US" sz="2000" dirty="0"/>
          </a:p>
          <a:p>
            <a:pPr marL="0" lvl="0" indent="0">
              <a:buNone/>
            </a:pPr>
            <a:r>
              <a:rPr lang="en-GB" sz="2000" dirty="0"/>
              <a:t>2) Know multiple potential methods of identifying the impacts of migration and the strengths and weaknesses of each</a:t>
            </a:r>
            <a:endParaRPr lang="en-US" sz="2000" dirty="0"/>
          </a:p>
          <a:p>
            <a:pPr marL="0" lvl="0" indent="0">
              <a:buNone/>
            </a:pPr>
            <a:r>
              <a:rPr lang="en-GB" sz="2000" dirty="0"/>
              <a:t>3) Understand what makes a good instrumental variable in a migration setting, and the problems associated with some commonly used candidates</a:t>
            </a:r>
            <a:endParaRPr lang="en-US" sz="2000" dirty="0"/>
          </a:p>
          <a:p>
            <a:pPr marL="0" lvl="0" indent="0">
              <a:buNone/>
            </a:pPr>
            <a:r>
              <a:rPr lang="en-US" sz="2000" dirty="0"/>
              <a:t>4) </a:t>
            </a:r>
            <a:r>
              <a:rPr lang="en-GB" sz="2000" dirty="0"/>
              <a:t>Know when matched difference-in-differences might be plausible as a way of identifying migration impacts and when it will not</a:t>
            </a:r>
            <a:endParaRPr lang="en-US" sz="2000" dirty="0"/>
          </a:p>
          <a:p>
            <a:pPr marL="0" indent="0">
              <a:buNone/>
            </a:pPr>
            <a:r>
              <a:rPr lang="en-US" sz="2000" dirty="0"/>
              <a:t>5) Think through the design of a randomized experiment on migration and be able to plan such an experiment themselves</a:t>
            </a:r>
          </a:p>
        </p:txBody>
      </p:sp>
      <p:sp>
        <p:nvSpPr>
          <p:cNvPr id="5122" name="Footer Placeholder 3"/>
          <p:cNvSpPr>
            <a:spLocks noGrp="1"/>
          </p:cNvSpPr>
          <p:nvPr>
            <p:ph type="ftr" sz="quarter" idx="11"/>
          </p:nvPr>
        </p:nvSpPr>
        <p:spPr>
          <a:noFill/>
        </p:spPr>
        <p:txBody>
          <a:bodyPr/>
          <a:lstStyle/>
          <a:p>
            <a:r>
              <a:rPr lang="en-US"/>
              <a:t>Lecture notes: PSE Summer Course</a:t>
            </a:r>
            <a:endParaRPr lang="en-US" dirty="0"/>
          </a:p>
        </p:txBody>
      </p:sp>
      <p:sp>
        <p:nvSpPr>
          <p:cNvPr id="5123" name="Slide Number Placeholder 4"/>
          <p:cNvSpPr>
            <a:spLocks noGrp="1"/>
          </p:cNvSpPr>
          <p:nvPr>
            <p:ph type="sldNum" sz="quarter" idx="12"/>
          </p:nvPr>
        </p:nvSpPr>
        <p:spPr>
          <a:noFill/>
        </p:spPr>
        <p:txBody>
          <a:bodyPr/>
          <a:lstStyle/>
          <a:p>
            <a:fld id="{4F576489-B3BC-4D9C-A5EC-2F9884770B73}"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1"/>
          </p:nvPr>
        </p:nvSpPr>
        <p:spPr>
          <a:noFill/>
        </p:spPr>
        <p:txBody>
          <a:bodyPr/>
          <a:lstStyle/>
          <a:p>
            <a:r>
              <a:rPr lang="en-US"/>
              <a:t>Lecture notes: PSE Summer Course</a:t>
            </a:r>
          </a:p>
        </p:txBody>
      </p:sp>
      <p:sp>
        <p:nvSpPr>
          <p:cNvPr id="36867" name="Slide Number Placeholder 2"/>
          <p:cNvSpPr>
            <a:spLocks noGrp="1"/>
          </p:cNvSpPr>
          <p:nvPr>
            <p:ph type="sldNum" sz="quarter" idx="12"/>
          </p:nvPr>
        </p:nvSpPr>
        <p:spPr>
          <a:noFill/>
        </p:spPr>
        <p:txBody>
          <a:bodyPr/>
          <a:lstStyle/>
          <a:p>
            <a:fld id="{C3287E67-1660-4380-B8BB-6556854B365F}" type="slidenum">
              <a:rPr lang="en-US" smtClean="0"/>
              <a:pPr/>
              <a:t>50</a:t>
            </a:fld>
            <a:endParaRPr lang="en-US"/>
          </a:p>
        </p:txBody>
      </p:sp>
      <p:pic>
        <p:nvPicPr>
          <p:cNvPr id="36868" name="Picture 4"/>
          <p:cNvPicPr>
            <a:picLocks noChangeAspect="1" noChangeArrowheads="1"/>
          </p:cNvPicPr>
          <p:nvPr/>
        </p:nvPicPr>
        <p:blipFill>
          <a:blip r:embed="rId3" cstate="print"/>
          <a:srcRect/>
          <a:stretch>
            <a:fillRect/>
          </a:stretch>
        </p:blipFill>
        <p:spPr bwMode="auto">
          <a:xfrm>
            <a:off x="549275" y="446088"/>
            <a:ext cx="7756525" cy="576103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dirty="0">
                <a:solidFill>
                  <a:schemeClr val="accent2"/>
                </a:solidFill>
              </a:rPr>
              <a:t>Key question</a:t>
            </a:r>
          </a:p>
        </p:txBody>
      </p:sp>
      <p:sp>
        <p:nvSpPr>
          <p:cNvPr id="64515" name="Rectangle 3"/>
          <p:cNvSpPr>
            <a:spLocks noGrp="1" noChangeArrowheads="1"/>
          </p:cNvSpPr>
          <p:nvPr>
            <p:ph idx="1"/>
          </p:nvPr>
        </p:nvSpPr>
        <p:spPr/>
        <p:txBody>
          <a:bodyPr/>
          <a:lstStyle/>
          <a:p>
            <a:pPr eaLnBrk="1" hangingPunct="1">
              <a:lnSpc>
                <a:spcPct val="90000"/>
              </a:lnSpc>
            </a:pPr>
            <a:r>
              <a:rPr lang="en-US" sz="2800"/>
              <a:t>How much of this can we attribute to migration?</a:t>
            </a:r>
          </a:p>
          <a:p>
            <a:pPr eaLnBrk="1" hangingPunct="1">
              <a:lnSpc>
                <a:spcPct val="90000"/>
              </a:lnSpc>
            </a:pPr>
            <a:r>
              <a:rPr lang="en-US" sz="2800" i="1"/>
              <a:t>Concern: </a:t>
            </a:r>
            <a:r>
              <a:rPr lang="en-US" sz="2800"/>
              <a:t>results may be all driven by selection</a:t>
            </a:r>
          </a:p>
          <a:p>
            <a:pPr eaLnBrk="1" hangingPunct="1">
              <a:lnSpc>
                <a:spcPct val="90000"/>
              </a:lnSpc>
            </a:pPr>
            <a:r>
              <a:rPr lang="en-US" sz="2800"/>
              <a:t>E.g. 1: perhaps the reason they moved was that they inherited a lot of money, which allowed them to pay the costs of moving. i.e. Wealth -&gt; migration, not vice versa.</a:t>
            </a:r>
          </a:p>
          <a:p>
            <a:pPr eaLnBrk="1" hangingPunct="1">
              <a:lnSpc>
                <a:spcPct val="90000"/>
              </a:lnSpc>
            </a:pPr>
            <a:r>
              <a:rPr lang="en-US" sz="2800"/>
              <a:t>E.g.2: perhaps it is only the entrepreneurial individuals, whose income would have still grown faster at home, who are the movers. </a:t>
            </a:r>
            <a:endParaRPr lang="en-US" sz="2800" i="1"/>
          </a:p>
        </p:txBody>
      </p:sp>
      <p:sp>
        <p:nvSpPr>
          <p:cNvPr id="37890" name="Footer Placeholder 3"/>
          <p:cNvSpPr>
            <a:spLocks noGrp="1"/>
          </p:cNvSpPr>
          <p:nvPr>
            <p:ph type="ftr" sz="quarter" idx="11"/>
          </p:nvPr>
        </p:nvSpPr>
        <p:spPr>
          <a:noFill/>
        </p:spPr>
        <p:txBody>
          <a:bodyPr/>
          <a:lstStyle/>
          <a:p>
            <a:r>
              <a:rPr lang="en-US"/>
              <a:t>Lecture notes: PSE Summer Course</a:t>
            </a:r>
          </a:p>
        </p:txBody>
      </p:sp>
      <p:sp>
        <p:nvSpPr>
          <p:cNvPr id="37891" name="Slide Number Placeholder 4"/>
          <p:cNvSpPr>
            <a:spLocks noGrp="1"/>
          </p:cNvSpPr>
          <p:nvPr>
            <p:ph type="sldNum" sz="quarter" idx="12"/>
          </p:nvPr>
        </p:nvSpPr>
        <p:spPr>
          <a:noFill/>
        </p:spPr>
        <p:txBody>
          <a:bodyPr/>
          <a:lstStyle/>
          <a:p>
            <a:fld id="{48D273D5-E8E1-4A33-90DB-562C9766DB76}"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additive="base">
                                        <p:cTn id="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 calcmode="lin" valueType="num">
                                      <p:cBhvr additive="base">
                                        <p:cTn id="13"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sz="4000" dirty="0">
                <a:solidFill>
                  <a:schemeClr val="accent2"/>
                </a:solidFill>
              </a:rPr>
              <a:t>How do Beegle et al. address this concern?</a:t>
            </a:r>
          </a:p>
        </p:txBody>
      </p:sp>
      <p:pic>
        <p:nvPicPr>
          <p:cNvPr id="38917" name="Picture 4"/>
          <p:cNvPicPr>
            <a:picLocks noGrp="1" noChangeAspect="1" noChangeArrowheads="1"/>
          </p:cNvPicPr>
          <p:nvPr>
            <p:ph idx="1"/>
          </p:nvPr>
        </p:nvPicPr>
        <p:blipFill>
          <a:blip r:embed="rId2" cstate="print"/>
          <a:srcRect/>
          <a:stretch>
            <a:fillRect/>
          </a:stretch>
        </p:blipFill>
        <p:spPr>
          <a:xfrm>
            <a:off x="914400" y="2895600"/>
            <a:ext cx="7370763" cy="1341438"/>
          </a:xfrm>
          <a:noFill/>
        </p:spPr>
      </p:pic>
      <p:sp>
        <p:nvSpPr>
          <p:cNvPr id="38914" name="Footer Placeholder 3"/>
          <p:cNvSpPr>
            <a:spLocks noGrp="1"/>
          </p:cNvSpPr>
          <p:nvPr>
            <p:ph type="ftr" sz="quarter" idx="11"/>
          </p:nvPr>
        </p:nvSpPr>
        <p:spPr>
          <a:noFill/>
        </p:spPr>
        <p:txBody>
          <a:bodyPr/>
          <a:lstStyle/>
          <a:p>
            <a:r>
              <a:rPr lang="en-US"/>
              <a:t>Lecture notes: PSE Summer Course</a:t>
            </a:r>
          </a:p>
        </p:txBody>
      </p:sp>
      <p:sp>
        <p:nvSpPr>
          <p:cNvPr id="38915" name="Slide Number Placeholder 4"/>
          <p:cNvSpPr>
            <a:spLocks noGrp="1"/>
          </p:cNvSpPr>
          <p:nvPr>
            <p:ph type="sldNum" sz="quarter" idx="12"/>
          </p:nvPr>
        </p:nvSpPr>
        <p:spPr>
          <a:noFill/>
        </p:spPr>
        <p:txBody>
          <a:bodyPr/>
          <a:lstStyle/>
          <a:p>
            <a:fld id="{8FA10F07-4E71-4B28-B578-ADDB4DA7A65E}" type="slidenum">
              <a:rPr lang="en-US" smtClean="0"/>
              <a:pPr/>
              <a:t>52</a:t>
            </a:fld>
            <a:endParaRPr lang="en-US"/>
          </a:p>
        </p:txBody>
      </p:sp>
      <p:sp>
        <p:nvSpPr>
          <p:cNvPr id="38918" name="Line 6"/>
          <p:cNvSpPr>
            <a:spLocks noChangeShapeType="1"/>
          </p:cNvSpPr>
          <p:nvPr/>
        </p:nvSpPr>
        <p:spPr bwMode="auto">
          <a:xfrm>
            <a:off x="1981200" y="2362200"/>
            <a:ext cx="0" cy="990600"/>
          </a:xfrm>
          <a:prstGeom prst="line">
            <a:avLst/>
          </a:prstGeom>
          <a:noFill/>
          <a:ln w="9525">
            <a:solidFill>
              <a:schemeClr val="tx1"/>
            </a:solidFill>
            <a:round/>
            <a:headEnd/>
            <a:tailEnd type="triangle" w="med" len="med"/>
          </a:ln>
        </p:spPr>
        <p:txBody>
          <a:bodyPr/>
          <a:lstStyle/>
          <a:p>
            <a:endParaRPr lang="en-US"/>
          </a:p>
        </p:txBody>
      </p:sp>
      <p:sp>
        <p:nvSpPr>
          <p:cNvPr id="38919" name="Line 7"/>
          <p:cNvSpPr>
            <a:spLocks noChangeShapeType="1"/>
          </p:cNvSpPr>
          <p:nvPr/>
        </p:nvSpPr>
        <p:spPr bwMode="auto">
          <a:xfrm>
            <a:off x="1981200" y="2362200"/>
            <a:ext cx="152400" cy="0"/>
          </a:xfrm>
          <a:prstGeom prst="line">
            <a:avLst/>
          </a:prstGeom>
          <a:noFill/>
          <a:ln w="9525">
            <a:solidFill>
              <a:schemeClr val="tx1"/>
            </a:solidFill>
            <a:round/>
            <a:headEnd/>
            <a:tailEnd/>
          </a:ln>
        </p:spPr>
        <p:txBody>
          <a:bodyPr/>
          <a:lstStyle/>
          <a:p>
            <a:endParaRPr lang="en-US"/>
          </a:p>
        </p:txBody>
      </p:sp>
      <p:sp>
        <p:nvSpPr>
          <p:cNvPr id="38920" name="Text Box 8"/>
          <p:cNvSpPr txBox="1">
            <a:spLocks noChangeArrowheads="1"/>
          </p:cNvSpPr>
          <p:nvPr/>
        </p:nvSpPr>
        <p:spPr bwMode="auto">
          <a:xfrm>
            <a:off x="2362200" y="2209800"/>
            <a:ext cx="2743200" cy="641350"/>
          </a:xfrm>
          <a:prstGeom prst="rect">
            <a:avLst/>
          </a:prstGeom>
          <a:noFill/>
          <a:ln w="9525">
            <a:noFill/>
            <a:miter lim="800000"/>
            <a:headEnd/>
            <a:tailEnd/>
          </a:ln>
        </p:spPr>
        <p:txBody>
          <a:bodyPr>
            <a:spAutoFit/>
          </a:bodyPr>
          <a:lstStyle/>
          <a:p>
            <a:pPr>
              <a:spcBef>
                <a:spcPct val="50000"/>
              </a:spcBef>
            </a:pPr>
            <a:r>
              <a:rPr lang="en-US"/>
              <a:t>Change in Consumption per person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sz="4000" dirty="0">
                <a:solidFill>
                  <a:schemeClr val="accent2"/>
                </a:solidFill>
              </a:rPr>
              <a:t>How do Beegle et al. address this concern?</a:t>
            </a:r>
          </a:p>
        </p:txBody>
      </p:sp>
      <p:pic>
        <p:nvPicPr>
          <p:cNvPr id="39941" name="Picture 3"/>
          <p:cNvPicPr>
            <a:picLocks noGrp="1" noChangeAspect="1" noChangeArrowheads="1"/>
          </p:cNvPicPr>
          <p:nvPr>
            <p:ph idx="1"/>
          </p:nvPr>
        </p:nvPicPr>
        <p:blipFill>
          <a:blip r:embed="rId3" cstate="print"/>
          <a:srcRect/>
          <a:stretch>
            <a:fillRect/>
          </a:stretch>
        </p:blipFill>
        <p:spPr>
          <a:xfrm>
            <a:off x="914400" y="2895600"/>
            <a:ext cx="7370763" cy="1341438"/>
          </a:xfrm>
          <a:noFill/>
        </p:spPr>
      </p:pic>
      <p:sp>
        <p:nvSpPr>
          <p:cNvPr id="39938" name="Footer Placeholder 3"/>
          <p:cNvSpPr>
            <a:spLocks noGrp="1"/>
          </p:cNvSpPr>
          <p:nvPr>
            <p:ph type="ftr" sz="quarter" idx="11"/>
          </p:nvPr>
        </p:nvSpPr>
        <p:spPr>
          <a:noFill/>
        </p:spPr>
        <p:txBody>
          <a:bodyPr/>
          <a:lstStyle/>
          <a:p>
            <a:r>
              <a:rPr lang="en-US"/>
              <a:t>Lecture notes: PSE Summer Course</a:t>
            </a:r>
          </a:p>
        </p:txBody>
      </p:sp>
      <p:sp>
        <p:nvSpPr>
          <p:cNvPr id="39939" name="Slide Number Placeholder 4"/>
          <p:cNvSpPr>
            <a:spLocks noGrp="1"/>
          </p:cNvSpPr>
          <p:nvPr>
            <p:ph type="sldNum" sz="quarter" idx="12"/>
          </p:nvPr>
        </p:nvSpPr>
        <p:spPr>
          <a:noFill/>
        </p:spPr>
        <p:txBody>
          <a:bodyPr/>
          <a:lstStyle/>
          <a:p>
            <a:fld id="{A1F90B78-5972-4EED-BDDB-9DD20C71A3A7}" type="slidenum">
              <a:rPr lang="en-US" smtClean="0"/>
              <a:pPr/>
              <a:t>53</a:t>
            </a:fld>
            <a:endParaRPr lang="en-US"/>
          </a:p>
        </p:txBody>
      </p:sp>
      <p:sp>
        <p:nvSpPr>
          <p:cNvPr id="39942" name="Line 4"/>
          <p:cNvSpPr>
            <a:spLocks noChangeShapeType="1"/>
          </p:cNvSpPr>
          <p:nvPr/>
        </p:nvSpPr>
        <p:spPr bwMode="auto">
          <a:xfrm>
            <a:off x="1981200" y="2362200"/>
            <a:ext cx="0" cy="990600"/>
          </a:xfrm>
          <a:prstGeom prst="line">
            <a:avLst/>
          </a:prstGeom>
          <a:noFill/>
          <a:ln w="9525">
            <a:solidFill>
              <a:schemeClr val="tx1"/>
            </a:solidFill>
            <a:round/>
            <a:headEnd/>
            <a:tailEnd type="triangle" w="med" len="med"/>
          </a:ln>
        </p:spPr>
        <p:txBody>
          <a:bodyPr/>
          <a:lstStyle/>
          <a:p>
            <a:endParaRPr lang="en-US"/>
          </a:p>
        </p:txBody>
      </p:sp>
      <p:sp>
        <p:nvSpPr>
          <p:cNvPr id="39943" name="Line 5"/>
          <p:cNvSpPr>
            <a:spLocks noChangeShapeType="1"/>
          </p:cNvSpPr>
          <p:nvPr/>
        </p:nvSpPr>
        <p:spPr bwMode="auto">
          <a:xfrm>
            <a:off x="1981200" y="2362200"/>
            <a:ext cx="152400" cy="0"/>
          </a:xfrm>
          <a:prstGeom prst="line">
            <a:avLst/>
          </a:prstGeom>
          <a:noFill/>
          <a:ln w="9525">
            <a:solidFill>
              <a:schemeClr val="tx1"/>
            </a:solidFill>
            <a:round/>
            <a:headEnd/>
            <a:tailEnd/>
          </a:ln>
        </p:spPr>
        <p:txBody>
          <a:bodyPr/>
          <a:lstStyle/>
          <a:p>
            <a:endParaRPr lang="en-US"/>
          </a:p>
        </p:txBody>
      </p:sp>
      <p:sp>
        <p:nvSpPr>
          <p:cNvPr id="39944" name="Text Box 6"/>
          <p:cNvSpPr txBox="1">
            <a:spLocks noChangeArrowheads="1"/>
          </p:cNvSpPr>
          <p:nvPr/>
        </p:nvSpPr>
        <p:spPr bwMode="auto">
          <a:xfrm>
            <a:off x="2362200" y="2209800"/>
            <a:ext cx="2743200" cy="641350"/>
          </a:xfrm>
          <a:prstGeom prst="rect">
            <a:avLst/>
          </a:prstGeom>
          <a:noFill/>
          <a:ln w="9525">
            <a:noFill/>
            <a:miter lim="800000"/>
            <a:headEnd/>
            <a:tailEnd/>
          </a:ln>
        </p:spPr>
        <p:txBody>
          <a:bodyPr>
            <a:spAutoFit/>
          </a:bodyPr>
          <a:lstStyle/>
          <a:p>
            <a:pPr>
              <a:spcBef>
                <a:spcPct val="50000"/>
              </a:spcBef>
            </a:pPr>
            <a:r>
              <a:rPr lang="en-US"/>
              <a:t>Change in Consumption per person</a:t>
            </a:r>
          </a:p>
        </p:txBody>
      </p:sp>
      <p:sp>
        <p:nvSpPr>
          <p:cNvPr id="39945" name="Line 9"/>
          <p:cNvSpPr>
            <a:spLocks noChangeShapeType="1"/>
          </p:cNvSpPr>
          <p:nvPr/>
        </p:nvSpPr>
        <p:spPr bwMode="auto">
          <a:xfrm flipV="1">
            <a:off x="6400800" y="3886200"/>
            <a:ext cx="0" cy="685800"/>
          </a:xfrm>
          <a:prstGeom prst="line">
            <a:avLst/>
          </a:prstGeom>
          <a:noFill/>
          <a:ln w="9525">
            <a:solidFill>
              <a:schemeClr val="tx1"/>
            </a:solidFill>
            <a:round/>
            <a:headEnd/>
            <a:tailEnd type="triangle" w="med" len="med"/>
          </a:ln>
        </p:spPr>
        <p:txBody>
          <a:bodyPr/>
          <a:lstStyle/>
          <a:p>
            <a:endParaRPr lang="en-US"/>
          </a:p>
        </p:txBody>
      </p:sp>
      <p:sp>
        <p:nvSpPr>
          <p:cNvPr id="39946" name="Text Box 10"/>
          <p:cNvSpPr txBox="1">
            <a:spLocks noChangeArrowheads="1"/>
          </p:cNvSpPr>
          <p:nvPr/>
        </p:nvSpPr>
        <p:spPr bwMode="auto">
          <a:xfrm>
            <a:off x="5486400" y="4724400"/>
            <a:ext cx="2590800" cy="915988"/>
          </a:xfrm>
          <a:prstGeom prst="rect">
            <a:avLst/>
          </a:prstGeom>
          <a:noFill/>
          <a:ln w="9525">
            <a:noFill/>
            <a:miter lim="800000"/>
            <a:headEnd/>
            <a:tailEnd/>
          </a:ln>
        </p:spPr>
        <p:txBody>
          <a:bodyPr>
            <a:spAutoFit/>
          </a:bodyPr>
          <a:lstStyle/>
          <a:p>
            <a:pPr>
              <a:spcBef>
                <a:spcPct val="50000"/>
              </a:spcBef>
            </a:pPr>
            <a:r>
              <a:rPr lang="en-US"/>
              <a:t>Initial household fixed effects =&gt; looking within households.</a:t>
            </a:r>
          </a:p>
        </p:txBody>
      </p:sp>
      <p:sp>
        <p:nvSpPr>
          <p:cNvPr id="39947" name="Line 11"/>
          <p:cNvSpPr>
            <a:spLocks noChangeShapeType="1"/>
          </p:cNvSpPr>
          <p:nvPr/>
        </p:nvSpPr>
        <p:spPr bwMode="auto">
          <a:xfrm flipV="1">
            <a:off x="3962400" y="3810000"/>
            <a:ext cx="1371600" cy="762000"/>
          </a:xfrm>
          <a:prstGeom prst="line">
            <a:avLst/>
          </a:prstGeom>
          <a:noFill/>
          <a:ln w="9525">
            <a:solidFill>
              <a:schemeClr val="tx1"/>
            </a:solidFill>
            <a:round/>
            <a:headEnd/>
            <a:tailEnd type="triangle" w="med" len="med"/>
          </a:ln>
        </p:spPr>
        <p:txBody>
          <a:bodyPr/>
          <a:lstStyle/>
          <a:p>
            <a:endParaRPr lang="en-US"/>
          </a:p>
        </p:txBody>
      </p:sp>
      <p:sp>
        <p:nvSpPr>
          <p:cNvPr id="39948" name="Text Box 12"/>
          <p:cNvSpPr txBox="1">
            <a:spLocks noChangeArrowheads="1"/>
          </p:cNvSpPr>
          <p:nvPr/>
        </p:nvSpPr>
        <p:spPr bwMode="auto">
          <a:xfrm>
            <a:off x="1905000" y="4343400"/>
            <a:ext cx="2286000" cy="1739900"/>
          </a:xfrm>
          <a:prstGeom prst="rect">
            <a:avLst/>
          </a:prstGeom>
          <a:noFill/>
          <a:ln w="9525">
            <a:noFill/>
            <a:miter lim="800000"/>
            <a:headEnd/>
            <a:tailEnd/>
          </a:ln>
        </p:spPr>
        <p:txBody>
          <a:bodyPr>
            <a:spAutoFit/>
          </a:bodyPr>
          <a:lstStyle/>
          <a:p>
            <a:pPr>
              <a:spcBef>
                <a:spcPct val="50000"/>
              </a:spcBef>
            </a:pPr>
            <a:r>
              <a:rPr lang="en-US"/>
              <a:t>Controlling for observable individual characteristics (sex, age, education, marital status)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a:solidFill>
                  <a:schemeClr val="accent2"/>
                </a:solidFill>
              </a:rPr>
              <a:t>Approach two: IVs</a:t>
            </a:r>
          </a:p>
        </p:txBody>
      </p:sp>
      <p:sp>
        <p:nvSpPr>
          <p:cNvPr id="70659" name="Rectangle 3"/>
          <p:cNvSpPr>
            <a:spLocks noGrp="1" noChangeArrowheads="1"/>
          </p:cNvSpPr>
          <p:nvPr>
            <p:ph idx="1"/>
          </p:nvPr>
        </p:nvSpPr>
        <p:spPr/>
        <p:txBody>
          <a:bodyPr/>
          <a:lstStyle/>
          <a:p>
            <a:pPr eaLnBrk="1" hangingPunct="1">
              <a:lnSpc>
                <a:spcPct val="80000"/>
              </a:lnSpc>
            </a:pPr>
            <a:r>
              <a:rPr lang="en-US" sz="2400"/>
              <a:t>Basic idea of an instrumental variable: </a:t>
            </a:r>
          </a:p>
          <a:p>
            <a:pPr eaLnBrk="1" hangingPunct="1">
              <a:lnSpc>
                <a:spcPct val="80000"/>
              </a:lnSpc>
            </a:pPr>
            <a:r>
              <a:rPr lang="en-US" sz="2400"/>
              <a:t>Consider basic regression:</a:t>
            </a:r>
          </a:p>
          <a:p>
            <a:pPr eaLnBrk="1" hangingPunct="1">
              <a:lnSpc>
                <a:spcPct val="80000"/>
              </a:lnSpc>
              <a:buFont typeface="Wingdings" pitchFamily="2" charset="2"/>
              <a:buNone/>
            </a:pPr>
            <a:r>
              <a:rPr lang="en-US" sz="2400"/>
              <a:t>Outcome = a + b*Migration + e</a:t>
            </a:r>
          </a:p>
          <a:p>
            <a:pPr eaLnBrk="1" hangingPunct="1">
              <a:lnSpc>
                <a:spcPct val="80000"/>
              </a:lnSpc>
              <a:buFont typeface="Wingdings" pitchFamily="2" charset="2"/>
              <a:buNone/>
            </a:pPr>
            <a:r>
              <a:rPr lang="en-US" sz="2400"/>
              <a:t>Concern: Unobserved variables (in e) which are correlated with Migration.</a:t>
            </a:r>
          </a:p>
          <a:p>
            <a:pPr eaLnBrk="1" hangingPunct="1">
              <a:lnSpc>
                <a:spcPct val="80000"/>
              </a:lnSpc>
              <a:buFont typeface="Wingdings" pitchFamily="2" charset="2"/>
              <a:buNone/>
            </a:pPr>
            <a:r>
              <a:rPr lang="en-US" sz="2400"/>
              <a:t>Solution: Find a variable Z (the instrument) which predicts why someone migrates, but is otherwise not correlated with the outcome of interest – then can isolate the part of migration which is due to the exogenous reason Z, and find the effect of this on the outcome of interest.</a:t>
            </a:r>
          </a:p>
          <a:p>
            <a:pPr eaLnBrk="1" hangingPunct="1">
              <a:lnSpc>
                <a:spcPct val="80000"/>
              </a:lnSpc>
              <a:buFont typeface="Wingdings" pitchFamily="2" charset="2"/>
              <a:buNone/>
            </a:pPr>
            <a:r>
              <a:rPr lang="en-US" sz="2400"/>
              <a:t>=&gt; In practice this is hard!!!! </a:t>
            </a:r>
          </a:p>
        </p:txBody>
      </p:sp>
      <p:sp>
        <p:nvSpPr>
          <p:cNvPr id="40962" name="Footer Placeholder 3"/>
          <p:cNvSpPr>
            <a:spLocks noGrp="1"/>
          </p:cNvSpPr>
          <p:nvPr>
            <p:ph type="ftr" sz="quarter" idx="11"/>
          </p:nvPr>
        </p:nvSpPr>
        <p:spPr>
          <a:noFill/>
        </p:spPr>
        <p:txBody>
          <a:bodyPr/>
          <a:lstStyle/>
          <a:p>
            <a:r>
              <a:rPr lang="en-US"/>
              <a:t>Lecture notes: PSE Summer Course</a:t>
            </a:r>
          </a:p>
        </p:txBody>
      </p:sp>
      <p:sp>
        <p:nvSpPr>
          <p:cNvPr id="40963" name="Slide Number Placeholder 4"/>
          <p:cNvSpPr>
            <a:spLocks noGrp="1"/>
          </p:cNvSpPr>
          <p:nvPr>
            <p:ph type="sldNum" sz="quarter" idx="12"/>
          </p:nvPr>
        </p:nvSpPr>
        <p:spPr>
          <a:noFill/>
        </p:spPr>
        <p:txBody>
          <a:bodyPr/>
          <a:lstStyle/>
          <a:p>
            <a:fld id="{49E3470A-3B76-4AEC-BD74-81A60B2FC48C}"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4" end="4"/>
                                            </p:txEl>
                                          </p:spTgt>
                                        </p:tgtEl>
                                        <p:attrNameLst>
                                          <p:attrName>style.visibility</p:attrName>
                                        </p:attrNameLst>
                                      </p:cBhvr>
                                      <p:to>
                                        <p:strVal val="visible"/>
                                      </p:to>
                                    </p:set>
                                    <p:anim calcmode="lin" valueType="num">
                                      <p:cBhvr additive="base">
                                        <p:cTn id="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5" end="5"/>
                                            </p:txEl>
                                          </p:spTgt>
                                        </p:tgtEl>
                                        <p:attrNameLst>
                                          <p:attrName>style.visibility</p:attrName>
                                        </p:attrNameLst>
                                      </p:cBhvr>
                                      <p:to>
                                        <p:strVal val="visible"/>
                                      </p:to>
                                    </p:set>
                                    <p:anim calcmode="lin" valueType="num">
                                      <p:cBhvr additive="base">
                                        <p:cTn id="1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solidFill>
                  <a:schemeClr val="accent2"/>
                </a:solidFill>
              </a:rPr>
              <a:t>Beegle et al.’s instruments</a:t>
            </a:r>
          </a:p>
        </p:txBody>
      </p:sp>
      <p:sp>
        <p:nvSpPr>
          <p:cNvPr id="71683" name="Rectangle 3"/>
          <p:cNvSpPr>
            <a:spLocks noGrp="1" noChangeArrowheads="1"/>
          </p:cNvSpPr>
          <p:nvPr>
            <p:ph idx="1"/>
          </p:nvPr>
        </p:nvSpPr>
        <p:spPr/>
        <p:txBody>
          <a:bodyPr/>
          <a:lstStyle/>
          <a:p>
            <a:pPr eaLnBrk="1" hangingPunct="1">
              <a:lnSpc>
                <a:spcPct val="80000"/>
              </a:lnSpc>
            </a:pPr>
            <a:r>
              <a:rPr lang="en-US" sz="2400"/>
              <a:t>Set 1: pull factors:</a:t>
            </a:r>
          </a:p>
          <a:p>
            <a:pPr lvl="1" eaLnBrk="1" hangingPunct="1">
              <a:lnSpc>
                <a:spcPct val="80000"/>
              </a:lnSpc>
            </a:pPr>
            <a:r>
              <a:rPr lang="en-US" sz="2000"/>
              <a:t>They argue migration incentives and costs lower for young male adults than other family members.</a:t>
            </a:r>
          </a:p>
          <a:p>
            <a:pPr lvl="1" eaLnBrk="1" hangingPunct="1">
              <a:lnSpc>
                <a:spcPct val="80000"/>
              </a:lnSpc>
            </a:pPr>
            <a:r>
              <a:rPr lang="en-US" sz="2000"/>
              <a:t>Are controlling directly for male, age, but use interaction with distance to regional capital as instrument.</a:t>
            </a:r>
          </a:p>
          <a:p>
            <a:pPr lvl="1" eaLnBrk="1" hangingPunct="1">
              <a:lnSpc>
                <a:spcPct val="80000"/>
              </a:lnSpc>
              <a:buFont typeface="Symbol" pitchFamily="18" charset="2"/>
              <a:buChar char="Þ"/>
            </a:pPr>
            <a:r>
              <a:rPr lang="en-US" sz="2000"/>
              <a:t>This certainly helps predict who migrates.</a:t>
            </a:r>
          </a:p>
          <a:p>
            <a:pPr lvl="1" eaLnBrk="1" hangingPunct="1">
              <a:lnSpc>
                <a:spcPct val="80000"/>
              </a:lnSpc>
              <a:buFont typeface="Symbol" pitchFamily="18" charset="2"/>
              <a:buChar char="Þ"/>
            </a:pPr>
            <a:r>
              <a:rPr lang="en-US" sz="2000"/>
              <a:t>But: exclusion restriction seems implausible – have to argue that consumption growth path of young adult male close to regional capital would be the same as that of older adult male close to capital or young male further from capital in the absence of migration. </a:t>
            </a:r>
          </a:p>
          <a:p>
            <a:pPr lvl="2" eaLnBrk="1" hangingPunct="1">
              <a:lnSpc>
                <a:spcPct val="80000"/>
              </a:lnSpc>
              <a:buFont typeface="Symbol" pitchFamily="18" charset="2"/>
              <a:buChar char="Þ"/>
            </a:pPr>
            <a:r>
              <a:rPr lang="en-US" sz="1800"/>
              <a:t>Distance from capital likely to be correlated with trade, transmission of price shocks, etc.</a:t>
            </a:r>
          </a:p>
          <a:p>
            <a:pPr lvl="2" eaLnBrk="1" hangingPunct="1">
              <a:lnSpc>
                <a:spcPct val="80000"/>
              </a:lnSpc>
              <a:buFont typeface="Symbol" pitchFamily="18" charset="2"/>
              <a:buChar char="Þ"/>
            </a:pPr>
            <a:r>
              <a:rPr lang="en-US" sz="1800"/>
              <a:t>Young males likely to be affected differently from such shocks </a:t>
            </a:r>
          </a:p>
        </p:txBody>
      </p:sp>
      <p:sp>
        <p:nvSpPr>
          <p:cNvPr id="41986" name="Footer Placeholder 3"/>
          <p:cNvSpPr>
            <a:spLocks noGrp="1"/>
          </p:cNvSpPr>
          <p:nvPr>
            <p:ph type="ftr" sz="quarter" idx="11"/>
          </p:nvPr>
        </p:nvSpPr>
        <p:spPr>
          <a:noFill/>
        </p:spPr>
        <p:txBody>
          <a:bodyPr/>
          <a:lstStyle/>
          <a:p>
            <a:r>
              <a:rPr lang="en-US"/>
              <a:t>Lecture notes: PSE Summer Course</a:t>
            </a:r>
          </a:p>
        </p:txBody>
      </p:sp>
      <p:sp>
        <p:nvSpPr>
          <p:cNvPr id="41987" name="Slide Number Placeholder 4"/>
          <p:cNvSpPr>
            <a:spLocks noGrp="1"/>
          </p:cNvSpPr>
          <p:nvPr>
            <p:ph type="sldNum" sz="quarter" idx="12"/>
          </p:nvPr>
        </p:nvSpPr>
        <p:spPr>
          <a:noFill/>
        </p:spPr>
        <p:txBody>
          <a:bodyPr/>
          <a:lstStyle/>
          <a:p>
            <a:fld id="{9DD87A7D-4186-4E63-9410-8FD143B82A47}"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anim calcmode="lin" valueType="num">
                                      <p:cBhvr additive="base">
                                        <p:cTn id="7"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5" end="5"/>
                                            </p:txEl>
                                          </p:spTgt>
                                        </p:tgtEl>
                                        <p:attrNameLst>
                                          <p:attrName>style.visibility</p:attrName>
                                        </p:attrNameLst>
                                      </p:cBhvr>
                                      <p:to>
                                        <p:strVal val="visible"/>
                                      </p:to>
                                    </p:set>
                                    <p:anim calcmode="lin" valueType="num">
                                      <p:cBhvr additive="base">
                                        <p:cTn id="11"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anim calcmode="lin" valueType="num">
                                      <p:cBhvr additive="base">
                                        <p:cTn id="15"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dirty="0">
                <a:solidFill>
                  <a:schemeClr val="accent2"/>
                </a:solidFill>
              </a:rPr>
              <a:t>Beegle et al.’s instruments</a:t>
            </a:r>
          </a:p>
        </p:txBody>
      </p:sp>
      <p:sp>
        <p:nvSpPr>
          <p:cNvPr id="73731" name="Rectangle 3"/>
          <p:cNvSpPr>
            <a:spLocks noGrp="1" noChangeArrowheads="1"/>
          </p:cNvSpPr>
          <p:nvPr>
            <p:ph idx="1"/>
          </p:nvPr>
        </p:nvSpPr>
        <p:spPr/>
        <p:txBody>
          <a:bodyPr/>
          <a:lstStyle/>
          <a:p>
            <a:pPr eaLnBrk="1" hangingPunct="1">
              <a:lnSpc>
                <a:spcPct val="80000"/>
              </a:lnSpc>
            </a:pPr>
            <a:r>
              <a:rPr lang="en-US" sz="2800"/>
              <a:t>Set 2: push factors:</a:t>
            </a:r>
          </a:p>
          <a:p>
            <a:pPr lvl="1" eaLnBrk="1" hangingPunct="1">
              <a:lnSpc>
                <a:spcPct val="80000"/>
              </a:lnSpc>
            </a:pPr>
            <a:r>
              <a:rPr lang="en-US" sz="2400"/>
              <a:t>Interact being young and male with rainfall shocks</a:t>
            </a:r>
          </a:p>
          <a:p>
            <a:pPr lvl="1" eaLnBrk="1" hangingPunct="1">
              <a:lnSpc>
                <a:spcPct val="80000"/>
              </a:lnSpc>
              <a:buFont typeface="Symbol" pitchFamily="18" charset="2"/>
              <a:buChar char="Þ"/>
            </a:pPr>
            <a:r>
              <a:rPr lang="en-US" sz="2400"/>
              <a:t>This certainly helps predict who migrates.</a:t>
            </a:r>
          </a:p>
          <a:p>
            <a:pPr lvl="1" eaLnBrk="1" hangingPunct="1">
              <a:lnSpc>
                <a:spcPct val="80000"/>
              </a:lnSpc>
              <a:buFont typeface="Symbol" pitchFamily="18" charset="2"/>
              <a:buChar char="Þ"/>
            </a:pPr>
            <a:r>
              <a:rPr lang="en-US" sz="2400"/>
              <a:t>But: exclusion restriction again seems implausible – have to argue rainfall shocks would have same effect on all household members otherwise. </a:t>
            </a:r>
          </a:p>
          <a:p>
            <a:pPr lvl="2" eaLnBrk="1" hangingPunct="1">
              <a:lnSpc>
                <a:spcPct val="80000"/>
              </a:lnSpc>
              <a:buFont typeface="Symbol" pitchFamily="18" charset="2"/>
              <a:buChar char="Þ"/>
            </a:pPr>
            <a:r>
              <a:rPr lang="en-US" sz="2000"/>
              <a:t>But income-generating opportunities of young males might be affected differently by rainfall shock than other household members</a:t>
            </a:r>
          </a:p>
          <a:p>
            <a:pPr lvl="2" eaLnBrk="1" hangingPunct="1">
              <a:lnSpc>
                <a:spcPct val="80000"/>
              </a:lnSpc>
              <a:buFont typeface="Symbol" pitchFamily="18" charset="2"/>
              <a:buChar char="Þ"/>
            </a:pPr>
            <a:r>
              <a:rPr lang="en-US" sz="2000"/>
              <a:t>Young males are at age where deciding to finish school, get married, etc. All these important life decisions might be affected by economic shocks at home.</a:t>
            </a:r>
          </a:p>
        </p:txBody>
      </p:sp>
      <p:sp>
        <p:nvSpPr>
          <p:cNvPr id="43010" name="Footer Placeholder 3"/>
          <p:cNvSpPr>
            <a:spLocks noGrp="1"/>
          </p:cNvSpPr>
          <p:nvPr>
            <p:ph type="ftr" sz="quarter" idx="11"/>
          </p:nvPr>
        </p:nvSpPr>
        <p:spPr>
          <a:noFill/>
        </p:spPr>
        <p:txBody>
          <a:bodyPr/>
          <a:lstStyle/>
          <a:p>
            <a:r>
              <a:rPr lang="en-US"/>
              <a:t>Lecture notes: PSE Summer Course</a:t>
            </a:r>
          </a:p>
        </p:txBody>
      </p:sp>
      <p:sp>
        <p:nvSpPr>
          <p:cNvPr id="43011" name="Slide Number Placeholder 4"/>
          <p:cNvSpPr>
            <a:spLocks noGrp="1"/>
          </p:cNvSpPr>
          <p:nvPr>
            <p:ph type="sldNum" sz="quarter" idx="12"/>
          </p:nvPr>
        </p:nvSpPr>
        <p:spPr>
          <a:noFill/>
        </p:spPr>
        <p:txBody>
          <a:bodyPr/>
          <a:lstStyle/>
          <a:p>
            <a:fld id="{B7E12983-A70A-4147-8753-D838D29287F0}" type="slidenum">
              <a:rPr lang="en-US" smtClean="0"/>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anim calcmode="lin" valueType="num">
                                      <p:cBhvr additive="base">
                                        <p:cTn id="7"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1">
                                            <p:txEl>
                                              <p:pRg st="4" end="4"/>
                                            </p:txEl>
                                          </p:spTgt>
                                        </p:tgtEl>
                                        <p:attrNameLst>
                                          <p:attrName>style.visibility</p:attrName>
                                        </p:attrNameLst>
                                      </p:cBhvr>
                                      <p:to>
                                        <p:strVal val="visible"/>
                                      </p:to>
                                    </p:set>
                                    <p:anim calcmode="lin" valueType="num">
                                      <p:cBhvr additive="base">
                                        <p:cTn id="11"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31">
                                            <p:txEl>
                                              <p:pRg st="5" end="5"/>
                                            </p:txEl>
                                          </p:spTgt>
                                        </p:tgtEl>
                                        <p:attrNameLst>
                                          <p:attrName>style.visibility</p:attrName>
                                        </p:attrNameLst>
                                      </p:cBhvr>
                                      <p:to>
                                        <p:strVal val="visible"/>
                                      </p:to>
                                    </p:set>
                                    <p:anim calcmode="lin" valueType="num">
                                      <p:cBhvr additive="base">
                                        <p:cTn id="15"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a:solidFill>
                  <a:schemeClr val="accent2"/>
                </a:solidFill>
              </a:rPr>
              <a:t>Beegle et al.’s instruments</a:t>
            </a:r>
          </a:p>
        </p:txBody>
      </p:sp>
      <p:sp>
        <p:nvSpPr>
          <p:cNvPr id="75779" name="Rectangle 3"/>
          <p:cNvSpPr>
            <a:spLocks noGrp="1" noChangeArrowheads="1"/>
          </p:cNvSpPr>
          <p:nvPr>
            <p:ph idx="1"/>
          </p:nvPr>
        </p:nvSpPr>
        <p:spPr/>
        <p:txBody>
          <a:bodyPr/>
          <a:lstStyle/>
          <a:p>
            <a:pPr eaLnBrk="1" hangingPunct="1"/>
            <a:r>
              <a:rPr lang="en-US" sz="2800"/>
              <a:t>Set 3: push factors:</a:t>
            </a:r>
          </a:p>
          <a:p>
            <a:pPr lvl="1" eaLnBrk="1" hangingPunct="1"/>
            <a:r>
              <a:rPr lang="en-US" sz="2400"/>
              <a:t>Norms – say you are less likely to migrate if you are the head or spouse</a:t>
            </a:r>
          </a:p>
          <a:p>
            <a:pPr lvl="1" eaLnBrk="1" hangingPunct="1">
              <a:buFont typeface="Symbol" pitchFamily="18" charset="2"/>
              <a:buChar char="Þ"/>
            </a:pPr>
            <a:r>
              <a:rPr lang="en-US" sz="2400"/>
              <a:t>This certainly helps predict who migrates.</a:t>
            </a:r>
          </a:p>
          <a:p>
            <a:pPr lvl="1" eaLnBrk="1" hangingPunct="1">
              <a:buFont typeface="Symbol" pitchFamily="18" charset="2"/>
              <a:buChar char="Þ"/>
            </a:pPr>
            <a:r>
              <a:rPr lang="en-US" sz="2400"/>
              <a:t>But: exclusion restriction again seems implausible – being the head or spouse may yield different control over resources than being other household member, especially if household members are at age where about to form their own household.</a:t>
            </a:r>
          </a:p>
        </p:txBody>
      </p:sp>
      <p:sp>
        <p:nvSpPr>
          <p:cNvPr id="44034" name="Footer Placeholder 3"/>
          <p:cNvSpPr>
            <a:spLocks noGrp="1"/>
          </p:cNvSpPr>
          <p:nvPr>
            <p:ph type="ftr" sz="quarter" idx="11"/>
          </p:nvPr>
        </p:nvSpPr>
        <p:spPr>
          <a:noFill/>
        </p:spPr>
        <p:txBody>
          <a:bodyPr/>
          <a:lstStyle/>
          <a:p>
            <a:r>
              <a:rPr lang="en-US"/>
              <a:t>Lecture notes: PSE Summer Course</a:t>
            </a:r>
          </a:p>
        </p:txBody>
      </p:sp>
      <p:sp>
        <p:nvSpPr>
          <p:cNvPr id="44035" name="Slide Number Placeholder 4"/>
          <p:cNvSpPr>
            <a:spLocks noGrp="1"/>
          </p:cNvSpPr>
          <p:nvPr>
            <p:ph type="sldNum" sz="quarter" idx="12"/>
          </p:nvPr>
        </p:nvSpPr>
        <p:spPr>
          <a:noFill/>
        </p:spPr>
        <p:txBody>
          <a:bodyPr/>
          <a:lstStyle/>
          <a:p>
            <a:fld id="{4A68B36E-C344-45E9-A280-C224CA9716F6}"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anim calcmode="lin" valueType="num">
                                      <p:cBhvr additive="base">
                                        <p:cTn id="7"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dirty="0">
                <a:solidFill>
                  <a:schemeClr val="accent2"/>
                </a:solidFill>
              </a:rPr>
              <a:t>Assessing instruments</a:t>
            </a:r>
          </a:p>
        </p:txBody>
      </p:sp>
      <p:sp>
        <p:nvSpPr>
          <p:cNvPr id="77827" name="Rectangle 3"/>
          <p:cNvSpPr>
            <a:spLocks noGrp="1" noChangeArrowheads="1"/>
          </p:cNvSpPr>
          <p:nvPr>
            <p:ph idx="1"/>
          </p:nvPr>
        </p:nvSpPr>
        <p:spPr/>
        <p:txBody>
          <a:bodyPr/>
          <a:lstStyle/>
          <a:p>
            <a:pPr eaLnBrk="1" hangingPunct="1"/>
            <a:r>
              <a:rPr lang="en-US" sz="2800"/>
              <a:t>Two things papers will normally report:</a:t>
            </a:r>
          </a:p>
          <a:p>
            <a:pPr lvl="1" eaLnBrk="1" hangingPunct="1"/>
            <a:r>
              <a:rPr lang="en-US" sz="2400"/>
              <a:t>First stage F-statistics (or Craig-Donald statistics). Tell you about instrument </a:t>
            </a:r>
            <a:r>
              <a:rPr lang="en-US" sz="2400" i="1"/>
              <a:t>relevance</a:t>
            </a:r>
            <a:r>
              <a:rPr lang="en-US" sz="2400"/>
              <a:t> = does this variable really help predict migration. </a:t>
            </a:r>
          </a:p>
          <a:p>
            <a:pPr lvl="1" eaLnBrk="1" hangingPunct="1">
              <a:buFont typeface="Wingdings" pitchFamily="2" charset="2"/>
              <a:buNone/>
            </a:pPr>
            <a:r>
              <a:rPr lang="en-US" sz="2400"/>
              <a:t>	Rule of thumb: want F&gt;10.</a:t>
            </a:r>
          </a:p>
          <a:p>
            <a:pPr lvl="1" eaLnBrk="1" hangingPunct="1"/>
            <a:r>
              <a:rPr lang="en-US" sz="2400"/>
              <a:t>Sargan test/Overidentification test: Tells you whether, </a:t>
            </a:r>
            <a:r>
              <a:rPr lang="en-US" sz="2400" i="1"/>
              <a:t>given one of the instruments is valid</a:t>
            </a:r>
            <a:r>
              <a:rPr lang="en-US" sz="2400"/>
              <a:t>, you can reject that the other instruments are valid.</a:t>
            </a:r>
          </a:p>
          <a:p>
            <a:pPr lvl="2" eaLnBrk="1" hangingPunct="1"/>
            <a:r>
              <a:rPr lang="en-US" sz="2000"/>
              <a:t>Failure to reject does NOT mean instruments are valid.</a:t>
            </a:r>
          </a:p>
        </p:txBody>
      </p:sp>
      <p:sp>
        <p:nvSpPr>
          <p:cNvPr id="45058" name="Footer Placeholder 3"/>
          <p:cNvSpPr>
            <a:spLocks noGrp="1"/>
          </p:cNvSpPr>
          <p:nvPr>
            <p:ph type="ftr" sz="quarter" idx="11"/>
          </p:nvPr>
        </p:nvSpPr>
        <p:spPr>
          <a:noFill/>
        </p:spPr>
        <p:txBody>
          <a:bodyPr/>
          <a:lstStyle/>
          <a:p>
            <a:r>
              <a:rPr lang="en-US"/>
              <a:t>Lecture notes: PSE Summer Course</a:t>
            </a:r>
          </a:p>
        </p:txBody>
      </p:sp>
      <p:sp>
        <p:nvSpPr>
          <p:cNvPr id="45059" name="Slide Number Placeholder 4"/>
          <p:cNvSpPr>
            <a:spLocks noGrp="1"/>
          </p:cNvSpPr>
          <p:nvPr>
            <p:ph type="sldNum" sz="quarter" idx="12"/>
          </p:nvPr>
        </p:nvSpPr>
        <p:spPr>
          <a:noFill/>
        </p:spPr>
        <p:txBody>
          <a:bodyPr/>
          <a:lstStyle/>
          <a:p>
            <a:fld id="{687BBE78-81D0-4727-9A79-F6A79C009580}"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anim calcmode="lin" valueType="num">
                                      <p:cBhvr additive="base">
                                        <p:cTn id="7"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7">
                                            <p:txEl>
                                              <p:pRg st="4" end="4"/>
                                            </p:txEl>
                                          </p:spTgt>
                                        </p:tgtEl>
                                        <p:attrNameLst>
                                          <p:attrName>style.visibility</p:attrName>
                                        </p:attrNameLst>
                                      </p:cBhvr>
                                      <p:to>
                                        <p:strVal val="visible"/>
                                      </p:to>
                                    </p:set>
                                    <p:anim calcmode="lin" valueType="num">
                                      <p:cBhvr additive="base">
                                        <p:cTn id="11"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z="4000" dirty="0">
                <a:solidFill>
                  <a:schemeClr val="accent2"/>
                </a:solidFill>
              </a:rPr>
              <a:t>How would we ideally measure the gain in income from migrating?</a:t>
            </a:r>
          </a:p>
        </p:txBody>
      </p:sp>
      <p:sp>
        <p:nvSpPr>
          <p:cNvPr id="46085" name="Rectangle 3"/>
          <p:cNvSpPr>
            <a:spLocks noGrp="1" noChangeArrowheads="1"/>
          </p:cNvSpPr>
          <p:nvPr>
            <p:ph idx="1"/>
          </p:nvPr>
        </p:nvSpPr>
        <p:spPr/>
        <p:txBody>
          <a:bodyPr/>
          <a:lstStyle/>
          <a:p>
            <a:pPr eaLnBrk="1" hangingPunct="1"/>
            <a:r>
              <a:rPr lang="en-US" dirty="0"/>
              <a:t>Ideally have a group of individuals interested in migrating, then randomly let some migrate, and some not migrate.</a:t>
            </a:r>
          </a:p>
          <a:p>
            <a:pPr eaLnBrk="1" hangingPunct="1"/>
            <a:r>
              <a:rPr lang="en-US" dirty="0"/>
              <a:t>McKenzie, Gibson and </a:t>
            </a:r>
            <a:r>
              <a:rPr lang="en-US" dirty="0" err="1"/>
              <a:t>Stillman</a:t>
            </a:r>
            <a:r>
              <a:rPr lang="en-US" dirty="0"/>
              <a:t> (JEEA) does this – visa lottery in New Zealand.</a:t>
            </a:r>
          </a:p>
          <a:p>
            <a:pPr eaLnBrk="1" hangingPunct="1"/>
            <a:r>
              <a:rPr lang="en-US" dirty="0"/>
              <a:t>Green card lottery in the U.S. also provides another example (see paper by </a:t>
            </a:r>
            <a:r>
              <a:rPr lang="en-US" dirty="0" err="1"/>
              <a:t>Mergo</a:t>
            </a:r>
            <a:r>
              <a:rPr lang="en-US" dirty="0"/>
              <a:t>)..</a:t>
            </a:r>
          </a:p>
        </p:txBody>
      </p:sp>
      <p:sp>
        <p:nvSpPr>
          <p:cNvPr id="46082" name="Footer Placeholder 3"/>
          <p:cNvSpPr>
            <a:spLocks noGrp="1"/>
          </p:cNvSpPr>
          <p:nvPr>
            <p:ph type="ftr" sz="quarter" idx="11"/>
          </p:nvPr>
        </p:nvSpPr>
        <p:spPr>
          <a:noFill/>
        </p:spPr>
        <p:txBody>
          <a:bodyPr/>
          <a:lstStyle/>
          <a:p>
            <a:r>
              <a:rPr lang="en-US"/>
              <a:t>Lecture notes: PSE Summer Course</a:t>
            </a:r>
          </a:p>
        </p:txBody>
      </p:sp>
      <p:sp>
        <p:nvSpPr>
          <p:cNvPr id="46083" name="Slide Number Placeholder 4"/>
          <p:cNvSpPr>
            <a:spLocks noGrp="1"/>
          </p:cNvSpPr>
          <p:nvPr>
            <p:ph type="sldNum" sz="quarter" idx="12"/>
          </p:nvPr>
        </p:nvSpPr>
        <p:spPr>
          <a:noFill/>
        </p:spPr>
        <p:txBody>
          <a:bodyPr/>
          <a:lstStyle/>
          <a:p>
            <a:fld id="{56FD8B6F-F801-4A17-BDEB-0DE8E3F55811}"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A note about slides</a:t>
            </a:r>
          </a:p>
        </p:txBody>
      </p:sp>
      <p:pic>
        <p:nvPicPr>
          <p:cNvPr id="6" name="Content Placeholder 5"/>
          <p:cNvPicPr>
            <a:picLocks noGrp="1" noChangeAspect="1"/>
          </p:cNvPicPr>
          <p:nvPr>
            <p:ph idx="1"/>
          </p:nvPr>
        </p:nvPicPr>
        <p:blipFill>
          <a:blip r:embed="rId2"/>
          <a:stretch>
            <a:fillRect/>
          </a:stretch>
        </p:blipFill>
        <p:spPr>
          <a:xfrm>
            <a:off x="304800" y="2057400"/>
            <a:ext cx="7696200" cy="962025"/>
          </a:xfrm>
          <a:prstGeom prst="rect">
            <a:avLst/>
          </a:prstGeom>
        </p:spPr>
      </p:pic>
      <p:sp>
        <p:nvSpPr>
          <p:cNvPr id="4" name="Footer Placeholder 3"/>
          <p:cNvSpPr>
            <a:spLocks noGrp="1"/>
          </p:cNvSpPr>
          <p:nvPr>
            <p:ph type="ftr" sz="quarter" idx="11"/>
          </p:nvPr>
        </p:nvSpPr>
        <p:spPr/>
        <p:txBody>
          <a:bodyPr/>
          <a:lstStyle/>
          <a:p>
            <a:pPr>
              <a:defRPr/>
            </a:pPr>
            <a:r>
              <a:rPr lang="en-US"/>
              <a:t>Lecture notes: PSE Summer Course</a:t>
            </a:r>
          </a:p>
        </p:txBody>
      </p:sp>
      <p:sp>
        <p:nvSpPr>
          <p:cNvPr id="5" name="Slide Number Placeholder 4"/>
          <p:cNvSpPr>
            <a:spLocks noGrp="1"/>
          </p:cNvSpPr>
          <p:nvPr>
            <p:ph type="sldNum" sz="quarter" idx="12"/>
          </p:nvPr>
        </p:nvSpPr>
        <p:spPr/>
        <p:txBody>
          <a:bodyPr/>
          <a:lstStyle/>
          <a:p>
            <a:pPr>
              <a:defRPr/>
            </a:pPr>
            <a:fld id="{DE1F14B9-E859-4558-80C1-136E63EC8DE2}" type="slidenum">
              <a:rPr lang="en-US" smtClean="0"/>
              <a:pPr>
                <a:defRPr/>
              </a:pPr>
              <a:t>6</a:t>
            </a:fld>
            <a:endParaRPr lang="en-US"/>
          </a:p>
        </p:txBody>
      </p:sp>
      <p:pic>
        <p:nvPicPr>
          <p:cNvPr id="7" name="Picture 6"/>
          <p:cNvPicPr>
            <a:picLocks noChangeAspect="1"/>
          </p:cNvPicPr>
          <p:nvPr/>
        </p:nvPicPr>
        <p:blipFill>
          <a:blip r:embed="rId3"/>
          <a:stretch>
            <a:fillRect/>
          </a:stretch>
        </p:blipFill>
        <p:spPr>
          <a:xfrm>
            <a:off x="469392" y="3248025"/>
            <a:ext cx="6743700" cy="1095375"/>
          </a:xfrm>
          <a:prstGeom prst="rect">
            <a:avLst/>
          </a:prstGeom>
        </p:spPr>
      </p:pic>
      <p:pic>
        <p:nvPicPr>
          <p:cNvPr id="8" name="Picture 7"/>
          <p:cNvPicPr>
            <a:picLocks noChangeAspect="1"/>
          </p:cNvPicPr>
          <p:nvPr/>
        </p:nvPicPr>
        <p:blipFill>
          <a:blip r:embed="rId4"/>
          <a:stretch>
            <a:fillRect/>
          </a:stretch>
        </p:blipFill>
        <p:spPr>
          <a:xfrm>
            <a:off x="2971800" y="3626394"/>
            <a:ext cx="3724275" cy="3198804"/>
          </a:xfrm>
          <a:prstGeom prst="rect">
            <a:avLst/>
          </a:prstGeom>
        </p:spPr>
      </p:pic>
    </p:spTree>
    <p:extLst>
      <p:ext uri="{BB962C8B-B14F-4D97-AF65-F5344CB8AC3E}">
        <p14:creationId xmlns:p14="http://schemas.microsoft.com/office/powerpoint/2010/main" val="1461983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dirty="0">
                <a:solidFill>
                  <a:schemeClr val="accent2"/>
                </a:solidFill>
              </a:rPr>
              <a:t>McKenzie et al. JEEA paper</a:t>
            </a:r>
          </a:p>
        </p:txBody>
      </p:sp>
      <p:sp>
        <p:nvSpPr>
          <p:cNvPr id="47109" name="Rectangle 3"/>
          <p:cNvSpPr>
            <a:spLocks noGrp="1" noChangeArrowheads="1"/>
          </p:cNvSpPr>
          <p:nvPr>
            <p:ph idx="1"/>
          </p:nvPr>
        </p:nvSpPr>
        <p:spPr/>
        <p:txBody>
          <a:bodyPr/>
          <a:lstStyle/>
          <a:p>
            <a:pPr eaLnBrk="1" hangingPunct="1">
              <a:lnSpc>
                <a:spcPct val="90000"/>
              </a:lnSpc>
            </a:pPr>
            <a:r>
              <a:rPr lang="en-US" sz="2400"/>
              <a:t>Pacific Access Category of New Zealand’s immigration system allows annual quota of Tongans, Kiribati and Tuvalu to move to New Zealand.</a:t>
            </a:r>
          </a:p>
          <a:p>
            <a:pPr eaLnBrk="1" hangingPunct="1">
              <a:lnSpc>
                <a:spcPct val="90000"/>
              </a:lnSpc>
            </a:pPr>
            <a:r>
              <a:rPr lang="en-US" sz="2400"/>
              <a:t>Many more want to move than quota allows, so a random ballot (lottery) is used to choose among all who register</a:t>
            </a:r>
          </a:p>
          <a:p>
            <a:pPr eaLnBrk="1" hangingPunct="1">
              <a:lnSpc>
                <a:spcPct val="90000"/>
              </a:lnSpc>
              <a:buFont typeface="Wingdings" pitchFamily="2" charset="2"/>
              <a:buNone/>
            </a:pPr>
            <a:r>
              <a:rPr lang="en-US" sz="2400"/>
              <a:t>=&gt; Can get at the income gains from migration from comparing income of people who win the lottery (most of whom migrate) to those who lose the lottery (all of whom remain in Tonga).</a:t>
            </a:r>
          </a:p>
        </p:txBody>
      </p:sp>
      <p:sp>
        <p:nvSpPr>
          <p:cNvPr id="47106" name="Footer Placeholder 3"/>
          <p:cNvSpPr>
            <a:spLocks noGrp="1"/>
          </p:cNvSpPr>
          <p:nvPr>
            <p:ph type="ftr" sz="quarter" idx="11"/>
          </p:nvPr>
        </p:nvSpPr>
        <p:spPr>
          <a:noFill/>
        </p:spPr>
        <p:txBody>
          <a:bodyPr/>
          <a:lstStyle/>
          <a:p>
            <a:r>
              <a:rPr lang="en-US"/>
              <a:t>Lecture notes: PSE Summer Course</a:t>
            </a:r>
          </a:p>
        </p:txBody>
      </p:sp>
      <p:sp>
        <p:nvSpPr>
          <p:cNvPr id="47107" name="Slide Number Placeholder 4"/>
          <p:cNvSpPr>
            <a:spLocks noGrp="1"/>
          </p:cNvSpPr>
          <p:nvPr>
            <p:ph type="sldNum" sz="quarter" idx="12"/>
          </p:nvPr>
        </p:nvSpPr>
        <p:spPr>
          <a:noFill/>
        </p:spPr>
        <p:txBody>
          <a:bodyPr/>
          <a:lstStyle/>
          <a:p>
            <a:fld id="{A020306B-730C-4A35-9CEB-755CC49FE877}"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2"/>
          <p:cNvPicPr>
            <a:picLocks noGrp="1" noChangeAspect="1" noChangeArrowheads="1"/>
          </p:cNvPicPr>
          <p:nvPr>
            <p:ph/>
          </p:nvPr>
        </p:nvPicPr>
        <p:blipFill>
          <a:blip r:embed="rId2" cstate="print"/>
          <a:srcRect/>
          <a:stretch>
            <a:fillRect/>
          </a:stretch>
        </p:blipFill>
        <p:spPr>
          <a:xfrm>
            <a:off x="1390650" y="0"/>
            <a:ext cx="6188075" cy="6858000"/>
          </a:xfrm>
          <a:noFill/>
        </p:spPr>
      </p:pic>
      <p:sp>
        <p:nvSpPr>
          <p:cNvPr id="48130" name="Footer Placeholder 2"/>
          <p:cNvSpPr>
            <a:spLocks noGrp="1"/>
          </p:cNvSpPr>
          <p:nvPr>
            <p:ph type="ftr" sz="quarter" idx="10"/>
          </p:nvPr>
        </p:nvSpPr>
        <p:spPr>
          <a:noFill/>
        </p:spPr>
        <p:txBody>
          <a:bodyPr/>
          <a:lstStyle/>
          <a:p>
            <a:r>
              <a:rPr lang="en-US"/>
              <a:t>Lecture notes: PSE Summer Course</a:t>
            </a:r>
          </a:p>
        </p:txBody>
      </p:sp>
      <p:sp>
        <p:nvSpPr>
          <p:cNvPr id="48131" name="Slide Number Placeholder 3"/>
          <p:cNvSpPr>
            <a:spLocks noGrp="1"/>
          </p:cNvSpPr>
          <p:nvPr>
            <p:ph type="sldNum" sz="quarter" idx="11"/>
          </p:nvPr>
        </p:nvSpPr>
        <p:spPr>
          <a:noFill/>
        </p:spPr>
        <p:txBody>
          <a:bodyPr/>
          <a:lstStyle/>
          <a:p>
            <a:fld id="{80BDA145-D17A-4F78-BC83-2F781CA3D91D}" type="slidenum">
              <a:rPr lang="en-US" smtClean="0"/>
              <a:pPr/>
              <a:t>61</a:t>
            </a:fld>
            <a:endParaRPr lang="en-US"/>
          </a:p>
        </p:txBody>
      </p:sp>
      <p:pic>
        <p:nvPicPr>
          <p:cNvPr id="48133" name="Picture 3"/>
          <p:cNvPicPr>
            <a:picLocks noChangeAspect="1" noChangeArrowheads="1"/>
          </p:cNvPicPr>
          <p:nvPr/>
        </p:nvPicPr>
        <p:blipFill>
          <a:blip r:embed="rId3" cstate="print"/>
          <a:srcRect/>
          <a:stretch>
            <a:fillRect/>
          </a:stretch>
        </p:blipFill>
        <p:spPr bwMode="auto">
          <a:xfrm>
            <a:off x="1600200" y="492125"/>
            <a:ext cx="3581400" cy="292417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dirty="0">
                <a:solidFill>
                  <a:schemeClr val="accent2"/>
                </a:solidFill>
              </a:rPr>
              <a:t>Background</a:t>
            </a:r>
          </a:p>
        </p:txBody>
      </p:sp>
      <p:sp>
        <p:nvSpPr>
          <p:cNvPr id="49157" name="Rectangle 3"/>
          <p:cNvSpPr>
            <a:spLocks noGrp="1" noChangeArrowheads="1"/>
          </p:cNvSpPr>
          <p:nvPr>
            <p:ph idx="1"/>
          </p:nvPr>
        </p:nvSpPr>
        <p:spPr/>
        <p:txBody>
          <a:bodyPr/>
          <a:lstStyle/>
          <a:p>
            <a:pPr eaLnBrk="1" hangingPunct="1"/>
            <a:r>
              <a:rPr lang="en-US"/>
              <a:t>History of Tongan Migration to NZ:</a:t>
            </a:r>
          </a:p>
          <a:p>
            <a:pPr lvl="1" eaLnBrk="1" hangingPunct="1"/>
            <a:r>
              <a:rPr lang="en-US"/>
              <a:t>Started with temporary workers in 1960s and 1970s, some of whom overstayed</a:t>
            </a:r>
          </a:p>
          <a:p>
            <a:pPr lvl="1" eaLnBrk="1" hangingPunct="1"/>
            <a:r>
              <a:rPr lang="en-US"/>
              <a:t>Amnesty granted in 1976.</a:t>
            </a:r>
          </a:p>
          <a:p>
            <a:pPr lvl="1" eaLnBrk="1" hangingPunct="1"/>
            <a:r>
              <a:rPr lang="en-US"/>
              <a:t>Shift to points-system in 1991, mostly family-based migration in 1990s</a:t>
            </a:r>
          </a:p>
          <a:p>
            <a:pPr lvl="1" eaLnBrk="1" hangingPunct="1"/>
            <a:r>
              <a:rPr lang="en-US"/>
              <a:t>2002: Pacific Access Category launched to provide another means of migrating.</a:t>
            </a:r>
          </a:p>
          <a:p>
            <a:pPr eaLnBrk="1" hangingPunct="1">
              <a:buFont typeface="Wingdings" pitchFamily="2" charset="2"/>
              <a:buNone/>
            </a:pPr>
            <a:endParaRPr lang="en-US"/>
          </a:p>
        </p:txBody>
      </p:sp>
      <p:sp>
        <p:nvSpPr>
          <p:cNvPr id="49154" name="Footer Placeholder 3"/>
          <p:cNvSpPr>
            <a:spLocks noGrp="1"/>
          </p:cNvSpPr>
          <p:nvPr>
            <p:ph type="ftr" sz="quarter" idx="11"/>
          </p:nvPr>
        </p:nvSpPr>
        <p:spPr>
          <a:noFill/>
        </p:spPr>
        <p:txBody>
          <a:bodyPr/>
          <a:lstStyle/>
          <a:p>
            <a:r>
              <a:rPr lang="en-US"/>
              <a:t>Lecture notes: PSE Summer Course</a:t>
            </a:r>
          </a:p>
        </p:txBody>
      </p:sp>
      <p:sp>
        <p:nvSpPr>
          <p:cNvPr id="49155" name="Slide Number Placeholder 4"/>
          <p:cNvSpPr>
            <a:spLocks noGrp="1"/>
          </p:cNvSpPr>
          <p:nvPr>
            <p:ph type="sldNum" sz="quarter" idx="12"/>
          </p:nvPr>
        </p:nvSpPr>
        <p:spPr>
          <a:noFill/>
        </p:spPr>
        <p:txBody>
          <a:bodyPr/>
          <a:lstStyle/>
          <a:p>
            <a:fld id="{32EA1505-2B64-4A98-A737-2002EC5CC05C}"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sz="4000" dirty="0">
                <a:solidFill>
                  <a:schemeClr val="accent2"/>
                </a:solidFill>
              </a:rPr>
              <a:t>Pacific Access Category Conditions</a:t>
            </a:r>
          </a:p>
        </p:txBody>
      </p:sp>
      <p:sp>
        <p:nvSpPr>
          <p:cNvPr id="50181" name="Rectangle 3"/>
          <p:cNvSpPr>
            <a:spLocks noGrp="1" noChangeArrowheads="1"/>
          </p:cNvSpPr>
          <p:nvPr>
            <p:ph idx="1"/>
          </p:nvPr>
        </p:nvSpPr>
        <p:spPr/>
        <p:txBody>
          <a:bodyPr/>
          <a:lstStyle/>
          <a:p>
            <a:pPr eaLnBrk="1" hangingPunct="1">
              <a:lnSpc>
                <a:spcPct val="90000"/>
              </a:lnSpc>
            </a:pPr>
            <a:r>
              <a:rPr lang="en-US" sz="2400"/>
              <a:t>Be born in Tonga of Tongan-born parents</a:t>
            </a:r>
          </a:p>
          <a:p>
            <a:pPr eaLnBrk="1" hangingPunct="1">
              <a:lnSpc>
                <a:spcPct val="90000"/>
              </a:lnSpc>
            </a:pPr>
            <a:r>
              <a:rPr lang="en-US" sz="2400"/>
              <a:t>Age 18-45</a:t>
            </a:r>
          </a:p>
          <a:p>
            <a:pPr eaLnBrk="1" hangingPunct="1">
              <a:lnSpc>
                <a:spcPct val="90000"/>
              </a:lnSpc>
            </a:pPr>
            <a:r>
              <a:rPr lang="en-US" sz="2400"/>
              <a:t>Meet minimal English requirement</a:t>
            </a:r>
          </a:p>
          <a:p>
            <a:pPr eaLnBrk="1" hangingPunct="1">
              <a:lnSpc>
                <a:spcPct val="90000"/>
              </a:lnSpc>
            </a:pPr>
            <a:r>
              <a:rPr lang="en-US" sz="2400"/>
              <a:t>Meet health and character requirements</a:t>
            </a:r>
          </a:p>
          <a:p>
            <a:pPr eaLnBrk="1" hangingPunct="1">
              <a:lnSpc>
                <a:spcPct val="90000"/>
              </a:lnSpc>
            </a:pPr>
            <a:r>
              <a:rPr lang="en-US" sz="2400"/>
              <a:t>Show that you have a job offer in New Zealand</a:t>
            </a:r>
          </a:p>
          <a:p>
            <a:pPr lvl="1" eaLnBrk="1" hangingPunct="1">
              <a:lnSpc>
                <a:spcPct val="90000"/>
              </a:lnSpc>
            </a:pPr>
            <a:r>
              <a:rPr lang="en-US" sz="2000"/>
              <a:t>Only 5% have job offer when apply</a:t>
            </a:r>
          </a:p>
          <a:p>
            <a:pPr lvl="1" eaLnBrk="1" hangingPunct="1">
              <a:lnSpc>
                <a:spcPct val="90000"/>
              </a:lnSpc>
            </a:pPr>
            <a:r>
              <a:rPr lang="en-US" sz="2000"/>
              <a:t>Only 38% work in job for which offer is for</a:t>
            </a:r>
          </a:p>
          <a:p>
            <a:pPr eaLnBrk="1" hangingPunct="1">
              <a:lnSpc>
                <a:spcPct val="90000"/>
              </a:lnSpc>
              <a:buFontTx/>
              <a:buChar char="-"/>
            </a:pPr>
            <a:r>
              <a:rPr lang="en-US" sz="2400"/>
              <a:t>Approximately 10% chance of having name drawn in lottery</a:t>
            </a:r>
          </a:p>
          <a:p>
            <a:pPr eaLnBrk="1" hangingPunct="1">
              <a:lnSpc>
                <a:spcPct val="90000"/>
              </a:lnSpc>
              <a:buFontTx/>
              <a:buChar char="-"/>
            </a:pPr>
            <a:r>
              <a:rPr lang="en-US" sz="2400"/>
              <a:t>Get permanent residence; can bring spouse and children under 18.</a:t>
            </a:r>
          </a:p>
        </p:txBody>
      </p:sp>
      <p:sp>
        <p:nvSpPr>
          <p:cNvPr id="50178" name="Footer Placeholder 3"/>
          <p:cNvSpPr>
            <a:spLocks noGrp="1"/>
          </p:cNvSpPr>
          <p:nvPr>
            <p:ph type="ftr" sz="quarter" idx="11"/>
          </p:nvPr>
        </p:nvSpPr>
        <p:spPr>
          <a:noFill/>
        </p:spPr>
        <p:txBody>
          <a:bodyPr/>
          <a:lstStyle/>
          <a:p>
            <a:r>
              <a:rPr lang="en-US"/>
              <a:t>Lecture notes: PSE Summer Course</a:t>
            </a:r>
          </a:p>
        </p:txBody>
      </p:sp>
      <p:sp>
        <p:nvSpPr>
          <p:cNvPr id="50179" name="Slide Number Placeholder 4"/>
          <p:cNvSpPr>
            <a:spLocks noGrp="1"/>
          </p:cNvSpPr>
          <p:nvPr>
            <p:ph type="sldNum" sz="quarter" idx="12"/>
          </p:nvPr>
        </p:nvSpPr>
        <p:spPr>
          <a:noFill/>
        </p:spPr>
        <p:txBody>
          <a:bodyPr/>
          <a:lstStyle/>
          <a:p>
            <a:fld id="{BD0D9F61-FD26-4402-9736-0A73EEAE823A}"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dirty="0">
                <a:solidFill>
                  <a:schemeClr val="accent2"/>
                </a:solidFill>
              </a:rPr>
              <a:t>Few other migration options</a:t>
            </a:r>
          </a:p>
        </p:txBody>
      </p:sp>
      <p:sp>
        <p:nvSpPr>
          <p:cNvPr id="51205" name="Rectangle 3"/>
          <p:cNvSpPr>
            <a:spLocks noGrp="1" noChangeArrowheads="1"/>
          </p:cNvSpPr>
          <p:nvPr>
            <p:ph idx="1"/>
          </p:nvPr>
        </p:nvSpPr>
        <p:spPr/>
        <p:txBody>
          <a:bodyPr/>
          <a:lstStyle/>
          <a:p>
            <a:pPr eaLnBrk="1" hangingPunct="1"/>
            <a:r>
              <a:rPr lang="en-US" sz="2400"/>
              <a:t>94% of all Tongan migrants located in NZ, US and Australia</a:t>
            </a:r>
          </a:p>
          <a:p>
            <a:pPr eaLnBrk="1" hangingPunct="1"/>
            <a:r>
              <a:rPr lang="en-US" sz="2400"/>
              <a:t>In 2004/05 New Zealand admitted 1482 Tongans</a:t>
            </a:r>
          </a:p>
          <a:p>
            <a:pPr lvl="1" eaLnBrk="1" hangingPunct="1"/>
            <a:r>
              <a:rPr lang="en-US" sz="2400"/>
              <a:t>58 business/skilled; 549 family-based; 749 through Pacific Access Category</a:t>
            </a:r>
          </a:p>
          <a:p>
            <a:pPr eaLnBrk="1" hangingPunct="1"/>
            <a:r>
              <a:rPr lang="en-US" sz="2400"/>
              <a:t>Australia: 284 Tongans</a:t>
            </a:r>
          </a:p>
          <a:p>
            <a:pPr eaLnBrk="1" hangingPunct="1"/>
            <a:r>
              <a:rPr lang="en-US" sz="2400"/>
              <a:t>United States: 324 Tongans</a:t>
            </a:r>
          </a:p>
          <a:p>
            <a:pPr lvl="1" eaLnBrk="1" hangingPunct="1"/>
            <a:r>
              <a:rPr lang="en-US" sz="2400"/>
              <a:t>290 under immediate relative or family.</a:t>
            </a:r>
          </a:p>
          <a:p>
            <a:pPr eaLnBrk="1" hangingPunct="1">
              <a:buFont typeface="Wingdings" pitchFamily="2" charset="2"/>
              <a:buNone/>
            </a:pPr>
            <a:r>
              <a:rPr lang="en-US" sz="2400"/>
              <a:t>=&gt; Few options for </a:t>
            </a:r>
            <a:r>
              <a:rPr lang="en-US" sz="2400" i="1"/>
              <a:t>substitution.</a:t>
            </a:r>
          </a:p>
        </p:txBody>
      </p:sp>
      <p:sp>
        <p:nvSpPr>
          <p:cNvPr id="51202" name="Footer Placeholder 3"/>
          <p:cNvSpPr>
            <a:spLocks noGrp="1"/>
          </p:cNvSpPr>
          <p:nvPr>
            <p:ph type="ftr" sz="quarter" idx="11"/>
          </p:nvPr>
        </p:nvSpPr>
        <p:spPr>
          <a:noFill/>
        </p:spPr>
        <p:txBody>
          <a:bodyPr/>
          <a:lstStyle/>
          <a:p>
            <a:r>
              <a:rPr lang="en-US"/>
              <a:t>Lecture notes: PSE Summer Course</a:t>
            </a:r>
          </a:p>
        </p:txBody>
      </p:sp>
      <p:sp>
        <p:nvSpPr>
          <p:cNvPr id="51203" name="Slide Number Placeholder 4"/>
          <p:cNvSpPr>
            <a:spLocks noGrp="1"/>
          </p:cNvSpPr>
          <p:nvPr>
            <p:ph type="sldNum" sz="quarter" idx="12"/>
          </p:nvPr>
        </p:nvSpPr>
        <p:spPr>
          <a:noFill/>
        </p:spPr>
        <p:txBody>
          <a:bodyPr/>
          <a:lstStyle/>
          <a:p>
            <a:fld id="{110A2C4C-8532-45ED-92E8-0E2A43A380F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dirty="0">
                <a:solidFill>
                  <a:schemeClr val="accent2"/>
                </a:solidFill>
              </a:rPr>
              <a:t>What do Tongans tell us?</a:t>
            </a:r>
          </a:p>
        </p:txBody>
      </p:sp>
      <p:sp>
        <p:nvSpPr>
          <p:cNvPr id="52229" name="Rectangle 3"/>
          <p:cNvSpPr>
            <a:spLocks noGrp="1" noChangeArrowheads="1"/>
          </p:cNvSpPr>
          <p:nvPr>
            <p:ph idx="1"/>
          </p:nvPr>
        </p:nvSpPr>
        <p:spPr/>
        <p:txBody>
          <a:bodyPr/>
          <a:lstStyle/>
          <a:p>
            <a:pPr eaLnBrk="1" hangingPunct="1">
              <a:lnSpc>
                <a:spcPct val="90000"/>
              </a:lnSpc>
            </a:pPr>
            <a:r>
              <a:rPr lang="en-US" sz="2800"/>
              <a:t>Tongan migrants to New Zealand not atypical of average developing country migrants elsewhere</a:t>
            </a:r>
          </a:p>
          <a:p>
            <a:pPr eaLnBrk="1" hangingPunct="1">
              <a:lnSpc>
                <a:spcPct val="90000"/>
              </a:lnSpc>
            </a:pPr>
            <a:r>
              <a:rPr lang="en-US" sz="2800"/>
              <a:t>Average years of education (18-45 year olds)</a:t>
            </a:r>
          </a:p>
          <a:p>
            <a:pPr lvl="1" eaLnBrk="1" hangingPunct="1">
              <a:lnSpc>
                <a:spcPct val="90000"/>
              </a:lnSpc>
            </a:pPr>
            <a:r>
              <a:rPr lang="en-US" sz="2400"/>
              <a:t>Tongans migrating to NZ -  11.7 years</a:t>
            </a:r>
          </a:p>
          <a:p>
            <a:pPr lvl="1" eaLnBrk="1" hangingPunct="1">
              <a:lnSpc>
                <a:spcPct val="90000"/>
              </a:lnSpc>
            </a:pPr>
            <a:r>
              <a:rPr lang="en-US" sz="2400"/>
              <a:t>Developing country migrants to U.S. – 11.0 </a:t>
            </a:r>
          </a:p>
          <a:p>
            <a:pPr lvl="1" eaLnBrk="1" hangingPunct="1">
              <a:lnSpc>
                <a:spcPct val="90000"/>
              </a:lnSpc>
            </a:pPr>
            <a:r>
              <a:rPr lang="en-US" sz="2400"/>
              <a:t>Developing country migrants to Canada – 15.1</a:t>
            </a:r>
          </a:p>
          <a:p>
            <a:pPr eaLnBrk="1" hangingPunct="1">
              <a:lnSpc>
                <a:spcPct val="90000"/>
              </a:lnSpc>
            </a:pPr>
            <a:r>
              <a:rPr lang="en-US" sz="2800"/>
              <a:t>Tongan migrants average more schooling than non-migrants – similar degree of positive selection on education as Mexicans to U.S.</a:t>
            </a:r>
          </a:p>
          <a:p>
            <a:pPr eaLnBrk="1" hangingPunct="1">
              <a:lnSpc>
                <a:spcPct val="90000"/>
              </a:lnSpc>
              <a:buFont typeface="Wingdings" pitchFamily="2" charset="2"/>
              <a:buNone/>
            </a:pPr>
            <a:r>
              <a:rPr lang="en-US" sz="2800"/>
              <a:t>=&gt; Findings may apply more broadly.</a:t>
            </a:r>
          </a:p>
          <a:p>
            <a:pPr lvl="1" eaLnBrk="1" hangingPunct="1">
              <a:lnSpc>
                <a:spcPct val="90000"/>
              </a:lnSpc>
            </a:pPr>
            <a:endParaRPr lang="en-US" sz="2400"/>
          </a:p>
        </p:txBody>
      </p:sp>
      <p:sp>
        <p:nvSpPr>
          <p:cNvPr id="52226" name="Footer Placeholder 3"/>
          <p:cNvSpPr>
            <a:spLocks noGrp="1"/>
          </p:cNvSpPr>
          <p:nvPr>
            <p:ph type="ftr" sz="quarter" idx="11"/>
          </p:nvPr>
        </p:nvSpPr>
        <p:spPr>
          <a:noFill/>
        </p:spPr>
        <p:txBody>
          <a:bodyPr/>
          <a:lstStyle/>
          <a:p>
            <a:r>
              <a:rPr lang="en-US"/>
              <a:t>Lecture notes: PSE Summer Course</a:t>
            </a:r>
          </a:p>
        </p:txBody>
      </p:sp>
      <p:sp>
        <p:nvSpPr>
          <p:cNvPr id="52227" name="Slide Number Placeholder 4"/>
          <p:cNvSpPr>
            <a:spLocks noGrp="1"/>
          </p:cNvSpPr>
          <p:nvPr>
            <p:ph type="sldNum" sz="quarter" idx="12"/>
          </p:nvPr>
        </p:nvSpPr>
        <p:spPr>
          <a:noFill/>
        </p:spPr>
        <p:txBody>
          <a:bodyPr/>
          <a:lstStyle/>
          <a:p>
            <a:fld id="{FBF76693-3A00-4341-BEC2-9D52A4DCC751}"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solidFill>
                  <a:schemeClr val="accent2"/>
                </a:solidFill>
              </a:rPr>
              <a:t>The income gain from migration</a:t>
            </a:r>
          </a:p>
        </p:txBody>
      </p:sp>
      <p:sp>
        <p:nvSpPr>
          <p:cNvPr id="53253" name="Rectangle 3"/>
          <p:cNvSpPr>
            <a:spLocks noGrp="1" noChangeArrowheads="1"/>
          </p:cNvSpPr>
          <p:nvPr>
            <p:ph idx="1"/>
          </p:nvPr>
        </p:nvSpPr>
        <p:spPr/>
        <p:txBody>
          <a:bodyPr/>
          <a:lstStyle/>
          <a:p>
            <a:pPr eaLnBrk="1" hangingPunct="1"/>
            <a:r>
              <a:rPr lang="en-US"/>
              <a:t>For this group of Tongans, find an income gain of 263% within first year of moving.</a:t>
            </a:r>
          </a:p>
          <a:p>
            <a:pPr lvl="1" eaLnBrk="1" hangingPunct="1"/>
            <a:r>
              <a:rPr lang="en-US"/>
              <a:t>Large gain just from crossing a border</a:t>
            </a:r>
          </a:p>
          <a:p>
            <a:pPr lvl="1" eaLnBrk="1" hangingPunct="1"/>
            <a:r>
              <a:rPr lang="en-US"/>
              <a:t>But only half of what simple comparison of GDP per capita would predict.</a:t>
            </a:r>
          </a:p>
        </p:txBody>
      </p:sp>
      <p:sp>
        <p:nvSpPr>
          <p:cNvPr id="53250" name="Footer Placeholder 3"/>
          <p:cNvSpPr>
            <a:spLocks noGrp="1"/>
          </p:cNvSpPr>
          <p:nvPr>
            <p:ph type="ftr" sz="quarter" idx="11"/>
          </p:nvPr>
        </p:nvSpPr>
        <p:spPr>
          <a:noFill/>
        </p:spPr>
        <p:txBody>
          <a:bodyPr/>
          <a:lstStyle/>
          <a:p>
            <a:r>
              <a:rPr lang="en-US"/>
              <a:t>Lecture notes: PSE Summer Course</a:t>
            </a:r>
          </a:p>
        </p:txBody>
      </p:sp>
      <p:sp>
        <p:nvSpPr>
          <p:cNvPr id="53251" name="Slide Number Placeholder 4"/>
          <p:cNvSpPr>
            <a:spLocks noGrp="1"/>
          </p:cNvSpPr>
          <p:nvPr>
            <p:ph type="sldNum" sz="quarter" idx="12"/>
          </p:nvPr>
        </p:nvSpPr>
        <p:spPr>
          <a:noFill/>
        </p:spPr>
        <p:txBody>
          <a:bodyPr/>
          <a:lstStyle/>
          <a:p>
            <a:fld id="{D180142C-2A81-4421-AA57-581450AD555C}"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z="4000" dirty="0">
                <a:solidFill>
                  <a:schemeClr val="accent2"/>
                </a:solidFill>
              </a:rPr>
              <a:t>How does this compare to other income gain estimates?</a:t>
            </a:r>
          </a:p>
        </p:txBody>
      </p:sp>
      <p:sp>
        <p:nvSpPr>
          <p:cNvPr id="54277" name="Rectangle 3"/>
          <p:cNvSpPr>
            <a:spLocks noGrp="1" noChangeArrowheads="1"/>
          </p:cNvSpPr>
          <p:nvPr>
            <p:ph idx="1"/>
          </p:nvPr>
        </p:nvSpPr>
        <p:spPr/>
        <p:txBody>
          <a:bodyPr/>
          <a:lstStyle/>
          <a:p>
            <a:pPr eaLnBrk="1" hangingPunct="1"/>
            <a:r>
              <a:rPr lang="en-US" sz="2800" dirty="0"/>
              <a:t>Clemens, Montenegro and Pritchett (2009/18) </a:t>
            </a:r>
            <a:r>
              <a:rPr lang="en-US" sz="1600" dirty="0"/>
              <a:t>“</a:t>
            </a:r>
            <a:r>
              <a:rPr lang="en-US" sz="1600" b="1" dirty="0"/>
              <a:t>The Place Premium: Wage Differences for Identical Workers across the U.S. Border”</a:t>
            </a:r>
          </a:p>
          <a:p>
            <a:pPr lvl="1" eaLnBrk="1" hangingPunct="1"/>
            <a:r>
              <a:rPr lang="en-US" sz="2000" dirty="0"/>
              <a:t>Estimate 2.6x for Peru, 3.5x Philippines, 7.8 for Haiti.</a:t>
            </a:r>
          </a:p>
          <a:p>
            <a:pPr lvl="1" eaLnBrk="1" hangingPunct="1"/>
            <a:r>
              <a:rPr lang="en-US" sz="2000" dirty="0"/>
              <a:t>Using variety of methods – estimate 10,000 US$ per year in PPP terms for moderately skilled developing country worker from migrating to the U.S.</a:t>
            </a:r>
          </a:p>
          <a:p>
            <a:pPr eaLnBrk="1" hangingPunct="1"/>
            <a:r>
              <a:rPr lang="en-US" sz="2400" dirty="0"/>
              <a:t>Gibson and McKenzie (2009) estimate income gains for $US1000 per week! for the best and brightest from Tonga, PNG, and New Zealand from migration.</a:t>
            </a:r>
          </a:p>
          <a:p>
            <a:pPr eaLnBrk="1" hangingPunct="1">
              <a:buFont typeface="Wingdings" pitchFamily="2" charset="2"/>
              <a:buNone/>
            </a:pPr>
            <a:endParaRPr lang="en-US" sz="2400" dirty="0"/>
          </a:p>
          <a:p>
            <a:pPr eaLnBrk="1" hangingPunct="1">
              <a:buFont typeface="Wingdings" pitchFamily="2" charset="2"/>
              <a:buNone/>
            </a:pPr>
            <a:endParaRPr lang="en-US" sz="1600" dirty="0"/>
          </a:p>
        </p:txBody>
      </p:sp>
      <p:sp>
        <p:nvSpPr>
          <p:cNvPr id="54274" name="Footer Placeholder 3"/>
          <p:cNvSpPr>
            <a:spLocks noGrp="1"/>
          </p:cNvSpPr>
          <p:nvPr>
            <p:ph type="ftr" sz="quarter" idx="11"/>
          </p:nvPr>
        </p:nvSpPr>
        <p:spPr>
          <a:noFill/>
        </p:spPr>
        <p:txBody>
          <a:bodyPr/>
          <a:lstStyle/>
          <a:p>
            <a:r>
              <a:rPr lang="en-US"/>
              <a:t>Lecture notes: PSE Summer Course</a:t>
            </a:r>
          </a:p>
        </p:txBody>
      </p:sp>
      <p:sp>
        <p:nvSpPr>
          <p:cNvPr id="54275" name="Slide Number Placeholder 4"/>
          <p:cNvSpPr>
            <a:spLocks noGrp="1"/>
          </p:cNvSpPr>
          <p:nvPr>
            <p:ph type="sldNum" sz="quarter" idx="12"/>
          </p:nvPr>
        </p:nvSpPr>
        <p:spPr>
          <a:noFill/>
        </p:spPr>
        <p:txBody>
          <a:bodyPr/>
          <a:lstStyle/>
          <a:p>
            <a:fld id="{756B1CF4-B8A1-471F-8193-6FE16BAEFF91}"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dirty="0">
                <a:solidFill>
                  <a:schemeClr val="accent2"/>
                </a:solidFill>
              </a:rPr>
              <a:t>Self-selection among Tongans</a:t>
            </a:r>
          </a:p>
        </p:txBody>
      </p:sp>
      <p:sp>
        <p:nvSpPr>
          <p:cNvPr id="84995" name="Rectangle 3"/>
          <p:cNvSpPr>
            <a:spLocks noGrp="1" noChangeArrowheads="1"/>
          </p:cNvSpPr>
          <p:nvPr>
            <p:ph idx="1"/>
          </p:nvPr>
        </p:nvSpPr>
        <p:spPr/>
        <p:txBody>
          <a:bodyPr/>
          <a:lstStyle/>
          <a:p>
            <a:pPr eaLnBrk="1" hangingPunct="1">
              <a:lnSpc>
                <a:spcPct val="90000"/>
              </a:lnSpc>
            </a:pPr>
            <a:r>
              <a:rPr lang="en-US" sz="2400"/>
              <a:t>Average ballot entrant had 11.9 years of education, compared to 9.8 years for age-eligible non-applicants.</a:t>
            </a:r>
          </a:p>
          <a:p>
            <a:pPr eaLnBrk="1" hangingPunct="1">
              <a:lnSpc>
                <a:spcPct val="90000"/>
              </a:lnSpc>
            </a:pPr>
            <a:r>
              <a:rPr lang="en-US" sz="2400"/>
              <a:t>Using data on income prior to migration, can test also whether selection on unobservables.</a:t>
            </a:r>
          </a:p>
          <a:p>
            <a:pPr lvl="1" eaLnBrk="1" hangingPunct="1">
              <a:lnSpc>
                <a:spcPct val="90000"/>
              </a:lnSpc>
            </a:pPr>
            <a:r>
              <a:rPr lang="en-US" sz="2000"/>
              <a:t>Find that migrant applicants earn almost twice as much as non-applicants of the same age, education, gender, marital status, height, and migrant network prior to migration.</a:t>
            </a:r>
          </a:p>
          <a:p>
            <a:pPr lvl="2" eaLnBrk="1" hangingPunct="1">
              <a:lnSpc>
                <a:spcPct val="90000"/>
              </a:lnSpc>
              <a:buFont typeface="Wingdings" pitchFamily="2" charset="2"/>
              <a:buNone/>
            </a:pPr>
            <a:r>
              <a:rPr lang="en-US" sz="1800"/>
              <a:t>=&gt; Strong positive selection on unobservables -&gt; so would expect non-experimental estimates to overstate the income gains from migration.</a:t>
            </a:r>
          </a:p>
        </p:txBody>
      </p:sp>
      <p:sp>
        <p:nvSpPr>
          <p:cNvPr id="55298" name="Footer Placeholder 3"/>
          <p:cNvSpPr>
            <a:spLocks noGrp="1"/>
          </p:cNvSpPr>
          <p:nvPr>
            <p:ph type="ftr" sz="quarter" idx="11"/>
          </p:nvPr>
        </p:nvSpPr>
        <p:spPr>
          <a:noFill/>
        </p:spPr>
        <p:txBody>
          <a:bodyPr/>
          <a:lstStyle/>
          <a:p>
            <a:r>
              <a:rPr lang="en-US"/>
              <a:t>Lecture notes: PSE Summer Course</a:t>
            </a:r>
          </a:p>
        </p:txBody>
      </p:sp>
      <p:sp>
        <p:nvSpPr>
          <p:cNvPr id="55299" name="Slide Number Placeholder 4"/>
          <p:cNvSpPr>
            <a:spLocks noGrp="1"/>
          </p:cNvSpPr>
          <p:nvPr>
            <p:ph type="sldNum" sz="quarter" idx="12"/>
          </p:nvPr>
        </p:nvSpPr>
        <p:spPr>
          <a:noFill/>
        </p:spPr>
        <p:txBody>
          <a:bodyPr/>
          <a:lstStyle/>
          <a:p>
            <a:fld id="{A82E057F-87EF-441A-83D0-410F30234704}"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2" end="2"/>
                                            </p:txEl>
                                          </p:spTgt>
                                        </p:tgtEl>
                                        <p:attrNameLst>
                                          <p:attrName>style.visibility</p:attrName>
                                        </p:attrNameLst>
                                      </p:cBhvr>
                                      <p:to>
                                        <p:strVal val="visible"/>
                                      </p:to>
                                    </p:set>
                                    <p:anim calcmode="lin" valueType="num">
                                      <p:cBhvr additive="base">
                                        <p:cTn id="7"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5">
                                            <p:txEl>
                                              <p:pRg st="3" end="3"/>
                                            </p:txEl>
                                          </p:spTgt>
                                        </p:tgtEl>
                                        <p:attrNameLst>
                                          <p:attrName>style.visibility</p:attrName>
                                        </p:attrNameLst>
                                      </p:cBhvr>
                                      <p:to>
                                        <p:strVal val="visible"/>
                                      </p:to>
                                    </p:set>
                                    <p:anim calcmode="lin" valueType="num">
                                      <p:cBhvr additive="base">
                                        <p:cTn id="11"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533400" y="457200"/>
            <a:ext cx="8153400" cy="762000"/>
          </a:xfrm>
        </p:spPr>
        <p:txBody>
          <a:bodyPr/>
          <a:lstStyle/>
          <a:p>
            <a:pPr eaLnBrk="1" hangingPunct="1"/>
            <a:r>
              <a:rPr lang="en-US" dirty="0">
                <a:solidFill>
                  <a:schemeClr val="accent2"/>
                </a:solidFill>
              </a:rPr>
              <a:t>Non-experimental estimators:</a:t>
            </a:r>
          </a:p>
        </p:txBody>
      </p:sp>
      <p:sp>
        <p:nvSpPr>
          <p:cNvPr id="56325" name="Rectangle 3"/>
          <p:cNvSpPr>
            <a:spLocks noGrp="1" noChangeArrowheads="1"/>
          </p:cNvSpPr>
          <p:nvPr>
            <p:ph idx="1"/>
          </p:nvPr>
        </p:nvSpPr>
        <p:spPr>
          <a:xfrm>
            <a:off x="381000" y="1371600"/>
            <a:ext cx="8221663" cy="4389438"/>
          </a:xfrm>
        </p:spPr>
        <p:txBody>
          <a:bodyPr/>
          <a:lstStyle/>
          <a:p>
            <a:pPr marL="609600" indent="-609600" eaLnBrk="1" hangingPunct="1">
              <a:buFont typeface="Wingdings" pitchFamily="2" charset="2"/>
              <a:buNone/>
            </a:pPr>
            <a:r>
              <a:rPr lang="en-US"/>
              <a:t>1) Single difference: use pre-migration income as a counter-factual:</a:t>
            </a:r>
          </a:p>
          <a:p>
            <a:pPr marL="609600" indent="-609600" eaLnBrk="1" hangingPunct="1">
              <a:buFont typeface="Wingdings" pitchFamily="2" charset="2"/>
              <a:buNone/>
            </a:pPr>
            <a:r>
              <a:rPr lang="en-US" sz="2400">
                <a:solidFill>
                  <a:srgbClr val="000000"/>
                </a:solidFill>
                <a:cs typeface="Times New Roman" pitchFamily="18" charset="0"/>
                <a:sym typeface="Symbol" pitchFamily="18" charset="2"/>
              </a:rPr>
              <a:t></a:t>
            </a:r>
            <a:r>
              <a:rPr lang="en-US" sz="2400" baseline="-30000">
                <a:solidFill>
                  <a:srgbClr val="000000"/>
                </a:solidFill>
                <a:cs typeface="Times New Roman" pitchFamily="18" charset="0"/>
              </a:rPr>
              <a:t>PM</a:t>
            </a:r>
            <a:r>
              <a:rPr lang="en-US" sz="2400">
                <a:solidFill>
                  <a:srgbClr val="000000"/>
                </a:solidFill>
                <a:cs typeface="Times New Roman" pitchFamily="18" charset="0"/>
              </a:rPr>
              <a:t> = E[Income</a:t>
            </a:r>
            <a:r>
              <a:rPr lang="en-US" sz="2400" baseline="-30000">
                <a:solidFill>
                  <a:srgbClr val="000000"/>
                </a:solidFill>
                <a:cs typeface="Times New Roman" pitchFamily="18" charset="0"/>
              </a:rPr>
              <a:t>i,t</a:t>
            </a:r>
            <a:r>
              <a:rPr lang="en-US" sz="2400">
                <a:solidFill>
                  <a:srgbClr val="000000"/>
                </a:solidFill>
                <a:cs typeface="Times New Roman" pitchFamily="18" charset="0"/>
              </a:rPr>
              <a:t> – Income</a:t>
            </a:r>
            <a:r>
              <a:rPr lang="en-US" sz="2400" baseline="-30000">
                <a:solidFill>
                  <a:srgbClr val="000000"/>
                </a:solidFill>
                <a:cs typeface="Times New Roman" pitchFamily="18" charset="0"/>
              </a:rPr>
              <a:t>i,t-1</a:t>
            </a:r>
            <a:r>
              <a:rPr lang="en-US" sz="2400">
                <a:solidFill>
                  <a:srgbClr val="000000"/>
                </a:solidFill>
                <a:cs typeface="Times New Roman" pitchFamily="18" charset="0"/>
              </a:rPr>
              <a:t>|</a:t>
            </a:r>
            <a:r>
              <a:rPr lang="en-US" sz="2400" i="1">
                <a:solidFill>
                  <a:srgbClr val="000000"/>
                </a:solidFill>
                <a:cs typeface="Times New Roman" pitchFamily="18" charset="0"/>
              </a:rPr>
              <a:t>i migrating between t and t</a:t>
            </a:r>
            <a:r>
              <a:rPr lang="en-US" sz="2400">
                <a:solidFill>
                  <a:srgbClr val="000000"/>
                </a:solidFill>
                <a:cs typeface="Times New Roman" pitchFamily="18" charset="0"/>
              </a:rPr>
              <a:t>–</a:t>
            </a:r>
            <a:r>
              <a:rPr lang="en-US" sz="2400" i="1">
                <a:solidFill>
                  <a:srgbClr val="000000"/>
                </a:solidFill>
                <a:cs typeface="Times New Roman" pitchFamily="18" charset="0"/>
              </a:rPr>
              <a:t>1</a:t>
            </a:r>
            <a:r>
              <a:rPr lang="en-US" sz="2400">
                <a:solidFill>
                  <a:srgbClr val="000000"/>
                </a:solidFill>
                <a:cs typeface="Times New Roman" pitchFamily="18" charset="0"/>
              </a:rPr>
              <a:t>]</a:t>
            </a:r>
            <a:r>
              <a:rPr lang="en-US" sz="2400"/>
              <a:t> </a:t>
            </a:r>
          </a:p>
          <a:p>
            <a:pPr marL="609600" indent="-609600" eaLnBrk="1" hangingPunct="1">
              <a:buFont typeface="Wingdings" pitchFamily="2" charset="2"/>
              <a:buNone/>
            </a:pPr>
            <a:r>
              <a:rPr lang="en-US" sz="2000"/>
              <a:t>Problems </a:t>
            </a:r>
          </a:p>
          <a:p>
            <a:pPr marL="1004888" lvl="1" indent="-533400" eaLnBrk="1" hangingPunct="1"/>
            <a:r>
              <a:rPr lang="en-US" sz="2000"/>
              <a:t>What if characteristics change with migration?</a:t>
            </a:r>
          </a:p>
          <a:p>
            <a:pPr marL="1004888" lvl="1" indent="-533400" eaLnBrk="1" hangingPunct="1"/>
            <a:r>
              <a:rPr lang="en-US" sz="2000"/>
              <a:t>Can’t capture aggregate wage movements in source country</a:t>
            </a:r>
          </a:p>
          <a:p>
            <a:pPr marL="609600" indent="-609600" eaLnBrk="1" hangingPunct="1">
              <a:buFont typeface="Wingdings" pitchFamily="2" charset="2"/>
              <a:buNone/>
            </a:pPr>
            <a:r>
              <a:rPr lang="en-NZ"/>
              <a:t>2) Regression assuming selection on observables</a:t>
            </a:r>
          </a:p>
          <a:p>
            <a:pPr marL="1004888" lvl="1" indent="-533400" eaLnBrk="1" hangingPunct="1"/>
            <a:r>
              <a:rPr lang="en-US" sz="2000"/>
              <a:t>Use migrant sample together with sample of non-applicants</a:t>
            </a:r>
            <a:endParaRPr lang="en-NZ" sz="2000"/>
          </a:p>
          <a:p>
            <a:pPr marL="609600" indent="-609600" eaLnBrk="1" hangingPunct="1">
              <a:buFont typeface="Wingdings" pitchFamily="2" charset="2"/>
              <a:buNone/>
            </a:pPr>
            <a:endParaRPr lang="en-US" sz="2000"/>
          </a:p>
          <a:p>
            <a:pPr marL="609600" indent="-609600" eaLnBrk="1" hangingPunct="1">
              <a:buFont typeface="Wingdings" pitchFamily="2" charset="2"/>
              <a:buNone/>
            </a:pPr>
            <a:endParaRPr lang="en-US"/>
          </a:p>
        </p:txBody>
      </p:sp>
      <p:sp>
        <p:nvSpPr>
          <p:cNvPr id="56322" name="Footer Placeholder 3"/>
          <p:cNvSpPr>
            <a:spLocks noGrp="1"/>
          </p:cNvSpPr>
          <p:nvPr>
            <p:ph type="ftr" sz="quarter" idx="11"/>
          </p:nvPr>
        </p:nvSpPr>
        <p:spPr>
          <a:noFill/>
        </p:spPr>
        <p:txBody>
          <a:bodyPr/>
          <a:lstStyle/>
          <a:p>
            <a:r>
              <a:rPr lang="en-US"/>
              <a:t>Lecture notes: PSE Summer Course</a:t>
            </a:r>
          </a:p>
        </p:txBody>
      </p:sp>
      <p:sp>
        <p:nvSpPr>
          <p:cNvPr id="56323" name="Slide Number Placeholder 4"/>
          <p:cNvSpPr>
            <a:spLocks noGrp="1"/>
          </p:cNvSpPr>
          <p:nvPr>
            <p:ph type="sldNum" sz="quarter" idx="12"/>
          </p:nvPr>
        </p:nvSpPr>
        <p:spPr>
          <a:noFill/>
        </p:spPr>
        <p:txBody>
          <a:bodyPr/>
          <a:lstStyle/>
          <a:p>
            <a:fld id="{53D4634E-C06B-438D-A7BB-A2580D79FF2C}" type="slidenum">
              <a:rPr lang="en-US" smtClean="0"/>
              <a:pPr/>
              <a:t>69</a:t>
            </a:fld>
            <a:endParaRPr lang="en-US"/>
          </a:p>
        </p:txBody>
      </p:sp>
      <p:pic>
        <p:nvPicPr>
          <p:cNvPr id="56326" name="Picture 4"/>
          <p:cNvPicPr>
            <a:picLocks noChangeAspect="1" noChangeArrowheads="1"/>
          </p:cNvPicPr>
          <p:nvPr/>
        </p:nvPicPr>
        <p:blipFill>
          <a:blip r:embed="rId3" cstate="print"/>
          <a:srcRect/>
          <a:stretch>
            <a:fillRect/>
          </a:stretch>
        </p:blipFill>
        <p:spPr bwMode="auto">
          <a:xfrm>
            <a:off x="838200" y="5562600"/>
            <a:ext cx="10480675" cy="457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solidFill>
              </a:rPr>
              <a:t>Thinking about how migration affects people</a:t>
            </a:r>
          </a:p>
        </p:txBody>
      </p:sp>
      <p:sp>
        <p:nvSpPr>
          <p:cNvPr id="3" name="Subtitle 2"/>
          <p:cNvSpPr>
            <a:spLocks noGrp="1"/>
          </p:cNvSpPr>
          <p:nvPr>
            <p:ph type="subTitle" idx="1"/>
          </p:nvPr>
        </p:nvSpPr>
        <p:spPr/>
        <p:txBody>
          <a:bodyPr/>
          <a:lstStyle/>
          <a:p>
            <a:r>
              <a:rPr lang="en-US" dirty="0"/>
              <a:t> </a:t>
            </a:r>
          </a:p>
        </p:txBody>
      </p:sp>
      <p:sp>
        <p:nvSpPr>
          <p:cNvPr id="4" name="Footer Placeholder 3"/>
          <p:cNvSpPr>
            <a:spLocks noGrp="1"/>
          </p:cNvSpPr>
          <p:nvPr>
            <p:ph type="ftr" sz="quarter" idx="11"/>
          </p:nvPr>
        </p:nvSpPr>
        <p:spPr/>
        <p:txBody>
          <a:bodyPr/>
          <a:lstStyle/>
          <a:p>
            <a:pPr>
              <a:defRPr/>
            </a:pPr>
            <a:r>
              <a:rPr lang="en-US"/>
              <a:t>Lecture notes: PSE Summer Course</a:t>
            </a:r>
          </a:p>
        </p:txBody>
      </p:sp>
      <p:sp>
        <p:nvSpPr>
          <p:cNvPr id="5" name="Slide Number Placeholder 4"/>
          <p:cNvSpPr>
            <a:spLocks noGrp="1"/>
          </p:cNvSpPr>
          <p:nvPr>
            <p:ph type="sldNum" sz="quarter" idx="12"/>
          </p:nvPr>
        </p:nvSpPr>
        <p:spPr/>
        <p:txBody>
          <a:bodyPr/>
          <a:lstStyle/>
          <a:p>
            <a:pPr>
              <a:defRPr/>
            </a:pPr>
            <a:fld id="{7A8A9DEE-4DA9-43EC-B440-162A19340CBF}" type="slidenum">
              <a:rPr lang="en-US" smtClean="0"/>
              <a:pPr>
                <a:defRPr/>
              </a:pPr>
              <a:t>7</a:t>
            </a:fld>
            <a:endParaRPr lang="en-US"/>
          </a:p>
        </p:txBody>
      </p:sp>
    </p:spTree>
    <p:extLst>
      <p:ext uri="{BB962C8B-B14F-4D97-AF65-F5344CB8AC3E}">
        <p14:creationId xmlns:p14="http://schemas.microsoft.com/office/powerpoint/2010/main" val="2637180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457200" y="0"/>
            <a:ext cx="8229600" cy="1371600"/>
          </a:xfrm>
        </p:spPr>
        <p:txBody>
          <a:bodyPr/>
          <a:lstStyle/>
          <a:p>
            <a:pPr eaLnBrk="1" hangingPunct="1"/>
            <a:r>
              <a:rPr lang="en-US" dirty="0">
                <a:solidFill>
                  <a:schemeClr val="accent2"/>
                </a:solidFill>
              </a:rPr>
              <a:t>3) Difference-in-differences </a:t>
            </a:r>
          </a:p>
        </p:txBody>
      </p:sp>
      <p:sp>
        <p:nvSpPr>
          <p:cNvPr id="57349" name="Rectangle 3"/>
          <p:cNvSpPr>
            <a:spLocks noGrp="1" noChangeArrowheads="1"/>
          </p:cNvSpPr>
          <p:nvPr>
            <p:ph idx="1"/>
          </p:nvPr>
        </p:nvSpPr>
        <p:spPr>
          <a:xfrm>
            <a:off x="457200" y="1295400"/>
            <a:ext cx="8229600" cy="3886200"/>
          </a:xfrm>
        </p:spPr>
        <p:txBody>
          <a:bodyPr/>
          <a:lstStyle/>
          <a:p>
            <a:pPr eaLnBrk="1" hangingPunct="1">
              <a:lnSpc>
                <a:spcPct val="90000"/>
              </a:lnSpc>
            </a:pPr>
            <a:r>
              <a:rPr lang="en-US"/>
              <a:t>Potentially controls for time invariant individual attributes </a:t>
            </a:r>
          </a:p>
          <a:p>
            <a:pPr lvl="1" eaLnBrk="1" hangingPunct="1">
              <a:lnSpc>
                <a:spcPct val="90000"/>
              </a:lnSpc>
              <a:buFont typeface="Wingdings" pitchFamily="2" charset="2"/>
              <a:buNone/>
            </a:pPr>
            <a:r>
              <a:rPr lang="en-US"/>
              <a:t>Income</a:t>
            </a:r>
            <a:r>
              <a:rPr lang="en-US" baseline="-25000"/>
              <a:t>i</a:t>
            </a:r>
            <a:r>
              <a:rPr lang="en-US"/>
              <a:t> – Past Income</a:t>
            </a:r>
            <a:r>
              <a:rPr lang="en-US" baseline="-25000"/>
              <a:t>i</a:t>
            </a:r>
            <a:r>
              <a:rPr lang="en-US"/>
              <a:t>= </a:t>
            </a:r>
            <a:r>
              <a:rPr lang="en-US">
                <a:sym typeface="Symbol" pitchFamily="18" charset="2"/>
              </a:rPr>
              <a:t></a:t>
            </a:r>
            <a:r>
              <a:rPr lang="en-US"/>
              <a:t> + </a:t>
            </a:r>
            <a:r>
              <a:rPr lang="en-US">
                <a:sym typeface="Symbol" pitchFamily="18" charset="2"/>
              </a:rPr>
              <a:t></a:t>
            </a:r>
            <a:r>
              <a:rPr lang="en-US"/>
              <a:t>*Migrate</a:t>
            </a:r>
            <a:r>
              <a:rPr lang="en-US" baseline="-25000"/>
              <a:t>i</a:t>
            </a:r>
            <a:r>
              <a:rPr lang="en-US"/>
              <a:t>  + </a:t>
            </a:r>
            <a:r>
              <a:rPr lang="en-US">
                <a:sym typeface="Symbol" pitchFamily="18" charset="2"/>
              </a:rPr>
              <a:t></a:t>
            </a:r>
            <a:r>
              <a:rPr lang="en-US"/>
              <a:t>’X</a:t>
            </a:r>
            <a:r>
              <a:rPr lang="en-US" baseline="-25000"/>
              <a:t>i</a:t>
            </a:r>
            <a:r>
              <a:rPr lang="en-US"/>
              <a:t>+ </a:t>
            </a:r>
            <a:r>
              <a:rPr lang="en-US">
                <a:sym typeface="Symbol" pitchFamily="18" charset="2"/>
              </a:rPr>
              <a:t></a:t>
            </a:r>
            <a:r>
              <a:rPr lang="en-US" baseline="-25000"/>
              <a:t>i</a:t>
            </a:r>
            <a:r>
              <a:rPr lang="en-US"/>
              <a:t> </a:t>
            </a:r>
          </a:p>
          <a:p>
            <a:pPr eaLnBrk="1" hangingPunct="1">
              <a:lnSpc>
                <a:spcPct val="90000"/>
              </a:lnSpc>
            </a:pPr>
            <a:r>
              <a:rPr lang="en-US"/>
              <a:t>Use retrospective estimate of past income rather than a true panel</a:t>
            </a:r>
          </a:p>
          <a:p>
            <a:pPr eaLnBrk="1" hangingPunct="1">
              <a:lnSpc>
                <a:spcPct val="90000"/>
              </a:lnSpc>
            </a:pPr>
            <a:r>
              <a:rPr lang="en-US"/>
              <a:t>Problems</a:t>
            </a:r>
          </a:p>
          <a:p>
            <a:pPr lvl="1" eaLnBrk="1" hangingPunct="1">
              <a:lnSpc>
                <a:spcPct val="90000"/>
              </a:lnSpc>
            </a:pPr>
            <a:r>
              <a:rPr lang="en-US"/>
              <a:t>Unobservables may be rewarded differently in NZ than in Tonga, so no longer time-invariant individual effects</a:t>
            </a:r>
          </a:p>
        </p:txBody>
      </p:sp>
      <p:sp>
        <p:nvSpPr>
          <p:cNvPr id="57346" name="Footer Placeholder 3"/>
          <p:cNvSpPr>
            <a:spLocks noGrp="1"/>
          </p:cNvSpPr>
          <p:nvPr>
            <p:ph type="ftr" sz="quarter" idx="11"/>
          </p:nvPr>
        </p:nvSpPr>
        <p:spPr>
          <a:noFill/>
        </p:spPr>
        <p:txBody>
          <a:bodyPr/>
          <a:lstStyle/>
          <a:p>
            <a:r>
              <a:rPr lang="en-US"/>
              <a:t>Lecture notes: PSE Summer Course</a:t>
            </a:r>
          </a:p>
        </p:txBody>
      </p:sp>
      <p:sp>
        <p:nvSpPr>
          <p:cNvPr id="57347" name="Slide Number Placeholder 4"/>
          <p:cNvSpPr>
            <a:spLocks noGrp="1"/>
          </p:cNvSpPr>
          <p:nvPr>
            <p:ph type="sldNum" sz="quarter" idx="12"/>
          </p:nvPr>
        </p:nvSpPr>
        <p:spPr>
          <a:noFill/>
        </p:spPr>
        <p:txBody>
          <a:bodyPr/>
          <a:lstStyle/>
          <a:p>
            <a:fld id="{EDB163C7-211C-406C-BEAB-0DD4201B4286}"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dirty="0">
                <a:solidFill>
                  <a:schemeClr val="accent2"/>
                </a:solidFill>
              </a:rPr>
              <a:t>4) Matching Estimators</a:t>
            </a:r>
          </a:p>
        </p:txBody>
      </p:sp>
      <p:sp>
        <p:nvSpPr>
          <p:cNvPr id="58373" name="Rectangle 3"/>
          <p:cNvSpPr>
            <a:spLocks noGrp="1" noChangeArrowheads="1"/>
          </p:cNvSpPr>
          <p:nvPr>
            <p:ph idx="1"/>
          </p:nvPr>
        </p:nvSpPr>
        <p:spPr/>
        <p:txBody>
          <a:bodyPr/>
          <a:lstStyle/>
          <a:p>
            <a:pPr eaLnBrk="1" hangingPunct="1">
              <a:lnSpc>
                <a:spcPct val="90000"/>
              </a:lnSpc>
            </a:pPr>
            <a:r>
              <a:rPr lang="en-US" sz="2400"/>
              <a:t>Again use the sample of migrants and Tongan non-applicants.</a:t>
            </a:r>
          </a:p>
          <a:p>
            <a:pPr eaLnBrk="1" hangingPunct="1">
              <a:lnSpc>
                <a:spcPct val="90000"/>
              </a:lnSpc>
            </a:pPr>
            <a:r>
              <a:rPr lang="en-US" sz="2400"/>
              <a:t>Two methods:</a:t>
            </a:r>
          </a:p>
          <a:p>
            <a:pPr lvl="1" eaLnBrk="1" hangingPunct="1">
              <a:lnSpc>
                <a:spcPct val="90000"/>
              </a:lnSpc>
            </a:pPr>
            <a:r>
              <a:rPr lang="en-US" sz="2000"/>
              <a:t>Probit first-stage, match on propensity score</a:t>
            </a:r>
          </a:p>
          <a:p>
            <a:pPr lvl="1" eaLnBrk="1" hangingPunct="1">
              <a:lnSpc>
                <a:spcPct val="90000"/>
              </a:lnSpc>
            </a:pPr>
            <a:r>
              <a:rPr lang="en-US" sz="2000"/>
              <a:t>Full match, using bias-adjustment of Abadie and Imbens (2005)</a:t>
            </a:r>
          </a:p>
          <a:p>
            <a:pPr eaLnBrk="1" hangingPunct="1">
              <a:lnSpc>
                <a:spcPct val="90000"/>
              </a:lnSpc>
            </a:pPr>
            <a:r>
              <a:rPr lang="en-US" sz="2400"/>
              <a:t>Then compare migrants to individuals with similar probabilities of migrating according to observed ex-ante characteristics.</a:t>
            </a:r>
          </a:p>
          <a:p>
            <a:pPr eaLnBrk="1" hangingPunct="1">
              <a:lnSpc>
                <a:spcPct val="90000"/>
              </a:lnSpc>
            </a:pPr>
            <a:r>
              <a:rPr lang="en-US" sz="2400"/>
              <a:t>Use nearest-neighbor matching:</a:t>
            </a:r>
          </a:p>
          <a:p>
            <a:pPr lvl="1" eaLnBrk="1" hangingPunct="1">
              <a:lnSpc>
                <a:spcPct val="90000"/>
              </a:lnSpc>
            </a:pPr>
            <a:r>
              <a:rPr lang="en-US" sz="2000"/>
              <a:t>With same controls as regression</a:t>
            </a:r>
          </a:p>
          <a:p>
            <a:pPr lvl="1" eaLnBrk="1" hangingPunct="1">
              <a:lnSpc>
                <a:spcPct val="90000"/>
              </a:lnSpc>
            </a:pPr>
            <a:r>
              <a:rPr lang="en-US" sz="2000"/>
              <a:t>Include past income (difference-in-difference matching)</a:t>
            </a:r>
          </a:p>
          <a:p>
            <a:pPr lvl="1" eaLnBrk="1" hangingPunct="1">
              <a:lnSpc>
                <a:spcPct val="90000"/>
              </a:lnSpc>
            </a:pPr>
            <a:r>
              <a:rPr lang="en-US" sz="2000"/>
              <a:t>Higher order interactions</a:t>
            </a:r>
          </a:p>
        </p:txBody>
      </p:sp>
      <p:sp>
        <p:nvSpPr>
          <p:cNvPr id="58370" name="Footer Placeholder 3"/>
          <p:cNvSpPr>
            <a:spLocks noGrp="1"/>
          </p:cNvSpPr>
          <p:nvPr>
            <p:ph type="ftr" sz="quarter" idx="11"/>
          </p:nvPr>
        </p:nvSpPr>
        <p:spPr>
          <a:noFill/>
        </p:spPr>
        <p:txBody>
          <a:bodyPr/>
          <a:lstStyle/>
          <a:p>
            <a:r>
              <a:rPr lang="en-US"/>
              <a:t>Lecture notes: PSE Summer Course</a:t>
            </a:r>
          </a:p>
        </p:txBody>
      </p:sp>
      <p:sp>
        <p:nvSpPr>
          <p:cNvPr id="58371" name="Slide Number Placeholder 4"/>
          <p:cNvSpPr>
            <a:spLocks noGrp="1"/>
          </p:cNvSpPr>
          <p:nvPr>
            <p:ph type="sldNum" sz="quarter" idx="12"/>
          </p:nvPr>
        </p:nvSpPr>
        <p:spPr>
          <a:noFill/>
        </p:spPr>
        <p:txBody>
          <a:bodyPr/>
          <a:lstStyle/>
          <a:p>
            <a:fld id="{CC51AE78-D7E0-4D92-9FF7-D2C54E50D83D}"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762000" y="335914"/>
            <a:ext cx="7886700" cy="1325563"/>
          </a:xfrm>
        </p:spPr>
        <p:txBody>
          <a:bodyPr/>
          <a:lstStyle/>
          <a:p>
            <a:pPr eaLnBrk="1" hangingPunct="1"/>
            <a:r>
              <a:rPr lang="en-US" dirty="0">
                <a:solidFill>
                  <a:schemeClr val="accent2"/>
                </a:solidFill>
              </a:rPr>
              <a:t>5) Instrumental Variables</a:t>
            </a:r>
          </a:p>
        </p:txBody>
      </p:sp>
      <p:sp>
        <p:nvSpPr>
          <p:cNvPr id="59397" name="Rectangle 3"/>
          <p:cNvSpPr>
            <a:spLocks noGrp="1" noChangeArrowheads="1"/>
          </p:cNvSpPr>
          <p:nvPr>
            <p:ph idx="1"/>
          </p:nvPr>
        </p:nvSpPr>
        <p:spPr/>
        <p:txBody>
          <a:bodyPr/>
          <a:lstStyle/>
          <a:p>
            <a:pPr marL="609600" indent="-609600" eaLnBrk="1" hangingPunct="1"/>
            <a:r>
              <a:rPr lang="en-US"/>
              <a:t>Two potential instruments:</a:t>
            </a:r>
          </a:p>
          <a:p>
            <a:pPr marL="609600" indent="-609600" eaLnBrk="1" hangingPunct="1">
              <a:buFont typeface="Wingdings" pitchFamily="2" charset="2"/>
              <a:buAutoNum type="arabicParenR"/>
            </a:pPr>
            <a:r>
              <a:rPr lang="en-US"/>
              <a:t>Migrant network: Use the total number of types of relatives in New Zealand as an instrument for migration (First stage F=14.2)</a:t>
            </a:r>
          </a:p>
          <a:p>
            <a:pPr marL="609600" indent="-609600" eaLnBrk="1" hangingPunct="1"/>
            <a:r>
              <a:rPr lang="en-US"/>
              <a:t>Exclusion restriction for 1) will be violated if networks also help find migrants better jobs.</a:t>
            </a:r>
          </a:p>
        </p:txBody>
      </p:sp>
      <p:sp>
        <p:nvSpPr>
          <p:cNvPr id="59394" name="Footer Placeholder 3"/>
          <p:cNvSpPr>
            <a:spLocks noGrp="1"/>
          </p:cNvSpPr>
          <p:nvPr>
            <p:ph type="ftr" sz="quarter" idx="11"/>
          </p:nvPr>
        </p:nvSpPr>
        <p:spPr>
          <a:noFill/>
        </p:spPr>
        <p:txBody>
          <a:bodyPr/>
          <a:lstStyle/>
          <a:p>
            <a:r>
              <a:rPr lang="en-US"/>
              <a:t>Lecture notes: PSE Summer Course</a:t>
            </a:r>
          </a:p>
        </p:txBody>
      </p:sp>
      <p:sp>
        <p:nvSpPr>
          <p:cNvPr id="59395" name="Slide Number Placeholder 4"/>
          <p:cNvSpPr>
            <a:spLocks noGrp="1"/>
          </p:cNvSpPr>
          <p:nvPr>
            <p:ph type="sldNum" sz="quarter" idx="12"/>
          </p:nvPr>
        </p:nvSpPr>
        <p:spPr>
          <a:noFill/>
        </p:spPr>
        <p:txBody>
          <a:bodyPr/>
          <a:lstStyle/>
          <a:p>
            <a:fld id="{97B175C8-7FCE-4F8E-A233-7749B34D6045}"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dirty="0">
                <a:solidFill>
                  <a:schemeClr val="accent2"/>
                </a:solidFill>
              </a:rPr>
              <a:t>5) Instrumental Variables</a:t>
            </a:r>
          </a:p>
        </p:txBody>
      </p:sp>
      <p:sp>
        <p:nvSpPr>
          <p:cNvPr id="60421" name="Rectangle 3"/>
          <p:cNvSpPr>
            <a:spLocks noGrp="1" noChangeArrowheads="1"/>
          </p:cNvSpPr>
          <p:nvPr>
            <p:ph idx="1"/>
          </p:nvPr>
        </p:nvSpPr>
        <p:spPr/>
        <p:txBody>
          <a:bodyPr/>
          <a:lstStyle/>
          <a:p>
            <a:pPr marL="609600" indent="-609600" eaLnBrk="1" hangingPunct="1">
              <a:lnSpc>
                <a:spcPct val="80000"/>
              </a:lnSpc>
              <a:buFont typeface="Wingdings" pitchFamily="2" charset="2"/>
              <a:buNone/>
            </a:pPr>
            <a:r>
              <a:rPr lang="en-US" sz="2400"/>
              <a:t>2)   Log of Distance from dwelling in Tonga to NZ High Commission (measured by GPS) where PAC details obtained (First stage F=21.9)</a:t>
            </a:r>
          </a:p>
          <a:p>
            <a:pPr marL="609600" indent="-609600" eaLnBrk="1" hangingPunct="1">
              <a:lnSpc>
                <a:spcPct val="80000"/>
              </a:lnSpc>
            </a:pPr>
            <a:r>
              <a:rPr lang="en-US" sz="2000"/>
              <a:t>98% of non-applicants listed not knowing the requirements as a very important reason for not applying </a:t>
            </a:r>
          </a:p>
          <a:p>
            <a:pPr marL="609600" indent="-609600" eaLnBrk="1" hangingPunct="1">
              <a:lnSpc>
                <a:spcPct val="80000"/>
              </a:lnSpc>
            </a:pPr>
            <a:r>
              <a:rPr lang="en-US" sz="2000"/>
              <a:t>Expect this to be a better instrument.</a:t>
            </a:r>
          </a:p>
          <a:p>
            <a:pPr marL="609600" indent="-609600" eaLnBrk="1" hangingPunct="1">
              <a:lnSpc>
                <a:spcPct val="80000"/>
              </a:lnSpc>
            </a:pPr>
            <a:r>
              <a:rPr lang="en-US" sz="2000"/>
              <a:t>possible threat to the exclusion restriction: individuals who lived further away from the New Zealand High Commission in Tonga would have lived in more isolated, less urban areas. </a:t>
            </a:r>
          </a:p>
          <a:p>
            <a:pPr marL="609600" indent="-609600" eaLnBrk="1" hangingPunct="1">
              <a:lnSpc>
                <a:spcPct val="80000"/>
              </a:lnSpc>
            </a:pPr>
            <a:r>
              <a:rPr lang="en-US" sz="2000"/>
              <a:t> for the group of migrants in New Zealand we regressed income on our set of controls, including past income, and log distance. The coefficient on log distance is positive (9.0) and insignificant (p-value of 0.76).</a:t>
            </a:r>
            <a:r>
              <a:rPr lang="en-US" sz="1800"/>
              <a:t> </a:t>
            </a:r>
          </a:p>
        </p:txBody>
      </p:sp>
      <p:sp>
        <p:nvSpPr>
          <p:cNvPr id="60418" name="Footer Placeholder 3"/>
          <p:cNvSpPr>
            <a:spLocks noGrp="1"/>
          </p:cNvSpPr>
          <p:nvPr>
            <p:ph type="ftr" sz="quarter" idx="11"/>
          </p:nvPr>
        </p:nvSpPr>
        <p:spPr>
          <a:noFill/>
        </p:spPr>
        <p:txBody>
          <a:bodyPr/>
          <a:lstStyle/>
          <a:p>
            <a:r>
              <a:rPr lang="en-US"/>
              <a:t>Lecture notes: PSE Summer Course</a:t>
            </a:r>
          </a:p>
        </p:txBody>
      </p:sp>
      <p:sp>
        <p:nvSpPr>
          <p:cNvPr id="60419" name="Slide Number Placeholder 4"/>
          <p:cNvSpPr>
            <a:spLocks noGrp="1"/>
          </p:cNvSpPr>
          <p:nvPr>
            <p:ph type="sldNum" sz="quarter" idx="12"/>
          </p:nvPr>
        </p:nvSpPr>
        <p:spPr>
          <a:noFill/>
        </p:spPr>
        <p:txBody>
          <a:bodyPr/>
          <a:lstStyle/>
          <a:p>
            <a:fld id="{D9E5A08D-666A-4FCC-AC6E-43C24B3D3FC0}"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457200" y="457200"/>
            <a:ext cx="7315200" cy="639763"/>
          </a:xfrm>
        </p:spPr>
        <p:txBody>
          <a:bodyPr/>
          <a:lstStyle/>
          <a:p>
            <a:pPr eaLnBrk="1" hangingPunct="1"/>
            <a:r>
              <a:rPr lang="en-NZ" sz="2400"/>
              <a:t>Results for non-experimental estimators</a:t>
            </a:r>
            <a:endParaRPr lang="en-US" sz="2400"/>
          </a:p>
        </p:txBody>
      </p:sp>
      <p:graphicFrame>
        <p:nvGraphicFramePr>
          <p:cNvPr id="1026" name="Object 3"/>
          <p:cNvGraphicFramePr>
            <a:graphicFrameLocks noGrp="1" noChangeAspect="1"/>
          </p:cNvGraphicFramePr>
          <p:nvPr>
            <p:ph idx="1"/>
          </p:nvPr>
        </p:nvGraphicFramePr>
        <p:xfrm>
          <a:off x="273050" y="1069975"/>
          <a:ext cx="7802563" cy="5518150"/>
        </p:xfrm>
        <a:graphic>
          <a:graphicData uri="http://schemas.openxmlformats.org/presentationml/2006/ole">
            <mc:AlternateContent xmlns:mc="http://schemas.openxmlformats.org/markup-compatibility/2006">
              <mc:Choice xmlns:v="urn:schemas-microsoft-com:vml" Requires="v">
                <p:oleObj spid="_x0000_s1071" name="Chart" r:id="rId4" imgW="8458200" imgH="5981700" progId="Excel.Chart.8">
                  <p:embed/>
                </p:oleObj>
              </mc:Choice>
              <mc:Fallback>
                <p:oleObj name="Chart" r:id="rId4" imgW="8458200" imgH="598170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1069975"/>
                        <a:ext cx="7802563" cy="551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ooter Placeholder 3"/>
          <p:cNvSpPr>
            <a:spLocks noGrp="1"/>
          </p:cNvSpPr>
          <p:nvPr>
            <p:ph type="ftr" sz="quarter" idx="11"/>
          </p:nvPr>
        </p:nvSpPr>
        <p:spPr>
          <a:noFill/>
        </p:spPr>
        <p:txBody>
          <a:bodyPr/>
          <a:lstStyle/>
          <a:p>
            <a:r>
              <a:rPr lang="en-US"/>
              <a:t>Lecture notes: PSE Summer Course</a:t>
            </a:r>
          </a:p>
        </p:txBody>
      </p:sp>
      <p:sp>
        <p:nvSpPr>
          <p:cNvPr id="1028" name="Slide Number Placeholder 4"/>
          <p:cNvSpPr>
            <a:spLocks noGrp="1"/>
          </p:cNvSpPr>
          <p:nvPr>
            <p:ph type="sldNum" sz="quarter" idx="12"/>
          </p:nvPr>
        </p:nvSpPr>
        <p:spPr>
          <a:noFill/>
        </p:spPr>
        <p:txBody>
          <a:bodyPr/>
          <a:lstStyle/>
          <a:p>
            <a:fld id="{93FD5FF3-C70E-44C2-8FC1-7D163D50F51E}"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7962-5AF5-4325-8BC2-DB4EA4A5CC72}"/>
              </a:ext>
            </a:extLst>
          </p:cNvPr>
          <p:cNvSpPr>
            <a:spLocks noGrp="1"/>
          </p:cNvSpPr>
          <p:nvPr>
            <p:ph type="title"/>
          </p:nvPr>
        </p:nvSpPr>
        <p:spPr/>
        <p:txBody>
          <a:bodyPr/>
          <a:lstStyle/>
          <a:p>
            <a:r>
              <a:rPr lang="en-US" dirty="0">
                <a:solidFill>
                  <a:srgbClr val="FF0000"/>
                </a:solidFill>
              </a:rPr>
              <a:t>Income gains vs Assimilation</a:t>
            </a:r>
          </a:p>
        </p:txBody>
      </p:sp>
      <p:pic>
        <p:nvPicPr>
          <p:cNvPr id="6" name="Content Placeholder 5">
            <a:extLst>
              <a:ext uri="{FF2B5EF4-FFF2-40B4-BE49-F238E27FC236}">
                <a16:creationId xmlns:a16="http://schemas.microsoft.com/office/drawing/2014/main" id="{26A70111-A80D-4D92-AFC3-8D420C5B216A}"/>
              </a:ext>
            </a:extLst>
          </p:cNvPr>
          <p:cNvPicPr>
            <a:picLocks noGrp="1" noChangeAspect="1"/>
          </p:cNvPicPr>
          <p:nvPr>
            <p:ph idx="1"/>
          </p:nvPr>
        </p:nvPicPr>
        <p:blipFill>
          <a:blip r:embed="rId3"/>
          <a:stretch>
            <a:fillRect/>
          </a:stretch>
        </p:blipFill>
        <p:spPr>
          <a:xfrm>
            <a:off x="30480" y="1219200"/>
            <a:ext cx="8610600" cy="4625421"/>
          </a:xfrm>
          <a:prstGeom prst="rect">
            <a:avLst/>
          </a:prstGeom>
        </p:spPr>
      </p:pic>
      <p:sp>
        <p:nvSpPr>
          <p:cNvPr id="4" name="Footer Placeholder 3">
            <a:extLst>
              <a:ext uri="{FF2B5EF4-FFF2-40B4-BE49-F238E27FC236}">
                <a16:creationId xmlns:a16="http://schemas.microsoft.com/office/drawing/2014/main" id="{ED94CA44-C7B0-464A-9F55-62C4DA1541AC}"/>
              </a:ext>
            </a:extLst>
          </p:cNvPr>
          <p:cNvSpPr>
            <a:spLocks noGrp="1"/>
          </p:cNvSpPr>
          <p:nvPr>
            <p:ph type="ftr" sz="quarter" idx="11"/>
          </p:nvPr>
        </p:nvSpPr>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24FD014F-036D-4E65-9428-F35E07FDAD39}"/>
              </a:ext>
            </a:extLst>
          </p:cNvPr>
          <p:cNvSpPr>
            <a:spLocks noGrp="1"/>
          </p:cNvSpPr>
          <p:nvPr>
            <p:ph type="sldNum" sz="quarter" idx="12"/>
          </p:nvPr>
        </p:nvSpPr>
        <p:spPr/>
        <p:txBody>
          <a:bodyPr/>
          <a:lstStyle/>
          <a:p>
            <a:pPr>
              <a:defRPr/>
            </a:pPr>
            <a:fld id="{DE1F14B9-E859-4558-80C1-136E63EC8DE2}" type="slidenum">
              <a:rPr lang="en-US" smtClean="0"/>
              <a:pPr>
                <a:defRPr/>
              </a:pPr>
              <a:t>75</a:t>
            </a:fld>
            <a:endParaRPr lang="en-US"/>
          </a:p>
        </p:txBody>
      </p:sp>
      <p:sp>
        <p:nvSpPr>
          <p:cNvPr id="7" name="TextBox 6">
            <a:extLst>
              <a:ext uri="{FF2B5EF4-FFF2-40B4-BE49-F238E27FC236}">
                <a16:creationId xmlns:a16="http://schemas.microsoft.com/office/drawing/2014/main" id="{577354D8-D419-4ED5-B050-95D909243F0E}"/>
              </a:ext>
            </a:extLst>
          </p:cNvPr>
          <p:cNvSpPr txBox="1"/>
          <p:nvPr/>
        </p:nvSpPr>
        <p:spPr>
          <a:xfrm>
            <a:off x="628650" y="5844621"/>
            <a:ext cx="7296150" cy="369332"/>
          </a:xfrm>
          <a:prstGeom prst="rect">
            <a:avLst/>
          </a:prstGeom>
          <a:noFill/>
        </p:spPr>
        <p:txBody>
          <a:bodyPr wrap="square" rtlCol="0">
            <a:spAutoFit/>
          </a:bodyPr>
          <a:lstStyle/>
          <a:p>
            <a:r>
              <a:rPr lang="en-US" dirty="0"/>
              <a:t>Source: Gibson et al. (2018, WBER)</a:t>
            </a:r>
          </a:p>
        </p:txBody>
      </p:sp>
    </p:spTree>
    <p:extLst>
      <p:ext uri="{BB962C8B-B14F-4D97-AF65-F5344CB8AC3E}">
        <p14:creationId xmlns:p14="http://schemas.microsoft.com/office/powerpoint/2010/main" val="260816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EBAB-414C-412F-87B3-EF7C122EAB1E}"/>
              </a:ext>
            </a:extLst>
          </p:cNvPr>
          <p:cNvSpPr>
            <a:spLocks noGrp="1"/>
          </p:cNvSpPr>
          <p:nvPr>
            <p:ph type="title"/>
          </p:nvPr>
        </p:nvSpPr>
        <p:spPr/>
        <p:txBody>
          <a:bodyPr/>
          <a:lstStyle/>
          <a:p>
            <a:r>
              <a:rPr lang="en-US" dirty="0">
                <a:solidFill>
                  <a:srgbClr val="FF0000"/>
                </a:solidFill>
              </a:rPr>
              <a:t>Point: Assimilation or lack of does not mean gains increasing/decreasing</a:t>
            </a:r>
          </a:p>
        </p:txBody>
      </p:sp>
      <p:sp>
        <p:nvSpPr>
          <p:cNvPr id="3" name="Content Placeholder 2">
            <a:extLst>
              <a:ext uri="{FF2B5EF4-FFF2-40B4-BE49-F238E27FC236}">
                <a16:creationId xmlns:a16="http://schemas.microsoft.com/office/drawing/2014/main" id="{EC2BF932-F0D5-403A-8242-BE1E78545051}"/>
              </a:ext>
            </a:extLst>
          </p:cNvPr>
          <p:cNvSpPr>
            <a:spLocks noGrp="1"/>
          </p:cNvSpPr>
          <p:nvPr>
            <p:ph idx="1"/>
          </p:nvPr>
        </p:nvSpPr>
        <p:spPr/>
        <p:txBody>
          <a:bodyPr/>
          <a:lstStyle/>
          <a:p>
            <a:r>
              <a:rPr lang="en-US" dirty="0"/>
              <a:t>E.g. 1: Migrants leaving China/India and moving to U.S.</a:t>
            </a:r>
          </a:p>
          <a:p>
            <a:pPr>
              <a:buFontTx/>
              <a:buChar char="-"/>
            </a:pPr>
            <a:r>
              <a:rPr lang="en-US" dirty="0"/>
              <a:t>Economies at home growing very rapidly</a:t>
            </a:r>
          </a:p>
          <a:p>
            <a:pPr>
              <a:buFontTx/>
              <a:buChar char="-"/>
            </a:pPr>
            <a:r>
              <a:rPr lang="en-US" dirty="0"/>
              <a:t>If migrants experience income gains faster than natives and start assimilating, still OVER-ESTIMATE how well they have done compared to staying at home</a:t>
            </a:r>
          </a:p>
          <a:p>
            <a:pPr>
              <a:buFontTx/>
              <a:buChar char="-"/>
            </a:pPr>
            <a:endParaRPr lang="en-US" dirty="0"/>
          </a:p>
          <a:p>
            <a:pPr>
              <a:buFontTx/>
              <a:buChar char="-"/>
            </a:pPr>
            <a:r>
              <a:rPr lang="en-US" dirty="0"/>
              <a:t>E.g. 2: Migrants fleeing war (e.g. Syrians to Europe, Venezuelans to Colombia)</a:t>
            </a:r>
          </a:p>
          <a:p>
            <a:pPr>
              <a:buFontTx/>
              <a:buChar char="-"/>
            </a:pPr>
            <a:r>
              <a:rPr lang="en-US" dirty="0"/>
              <a:t>Long-term gain may exceed short-term gain, even if income doesn’t grow at all, since incomes at home falling</a:t>
            </a:r>
          </a:p>
        </p:txBody>
      </p:sp>
      <p:sp>
        <p:nvSpPr>
          <p:cNvPr id="4" name="Footer Placeholder 3">
            <a:extLst>
              <a:ext uri="{FF2B5EF4-FFF2-40B4-BE49-F238E27FC236}">
                <a16:creationId xmlns:a16="http://schemas.microsoft.com/office/drawing/2014/main" id="{B6B0A160-A005-4548-9BA7-F4397630FB83}"/>
              </a:ext>
            </a:extLst>
          </p:cNvPr>
          <p:cNvSpPr>
            <a:spLocks noGrp="1"/>
          </p:cNvSpPr>
          <p:nvPr>
            <p:ph type="ftr" sz="quarter" idx="11"/>
          </p:nvPr>
        </p:nvSpPr>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89EFDCFA-DF07-4F7D-A096-D8BFBF024093}"/>
              </a:ext>
            </a:extLst>
          </p:cNvPr>
          <p:cNvSpPr>
            <a:spLocks noGrp="1"/>
          </p:cNvSpPr>
          <p:nvPr>
            <p:ph type="sldNum" sz="quarter" idx="12"/>
          </p:nvPr>
        </p:nvSpPr>
        <p:spPr/>
        <p:txBody>
          <a:bodyPr/>
          <a:lstStyle/>
          <a:p>
            <a:pPr>
              <a:defRPr/>
            </a:pPr>
            <a:fld id="{DE1F14B9-E859-4558-80C1-136E63EC8DE2}" type="slidenum">
              <a:rPr lang="en-US" smtClean="0"/>
              <a:pPr>
                <a:defRPr/>
              </a:pPr>
              <a:t>76</a:t>
            </a:fld>
            <a:endParaRPr lang="en-US"/>
          </a:p>
        </p:txBody>
      </p:sp>
    </p:spTree>
    <p:extLst>
      <p:ext uri="{BB962C8B-B14F-4D97-AF65-F5344CB8AC3E}">
        <p14:creationId xmlns:p14="http://schemas.microsoft.com/office/powerpoint/2010/main" val="1354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a:solidFill>
                  <a:schemeClr val="accent2"/>
                </a:solidFill>
              </a:rPr>
              <a:t>Remittances</a:t>
            </a:r>
          </a:p>
        </p:txBody>
      </p:sp>
      <p:sp>
        <p:nvSpPr>
          <p:cNvPr id="12291" name="Rectangle 3"/>
          <p:cNvSpPr>
            <a:spLocks noGrp="1" noChangeArrowheads="1"/>
          </p:cNvSpPr>
          <p:nvPr>
            <p:ph idx="1"/>
          </p:nvPr>
        </p:nvSpPr>
        <p:spPr/>
        <p:txBody>
          <a:bodyPr/>
          <a:lstStyle/>
          <a:p>
            <a:pPr eaLnBrk="1" hangingPunct="1">
              <a:lnSpc>
                <a:spcPct val="90000"/>
              </a:lnSpc>
            </a:pPr>
            <a:r>
              <a:rPr lang="en-US" sz="2400" dirty="0"/>
              <a:t>So many papers ask “What is the impact of </a:t>
            </a:r>
            <a:r>
              <a:rPr lang="en-US" sz="2400" b="1" dirty="0"/>
              <a:t>remittances</a:t>
            </a:r>
            <a:r>
              <a:rPr lang="en-US" sz="2400" dirty="0"/>
              <a:t> on X”?</a:t>
            </a:r>
          </a:p>
          <a:p>
            <a:pPr lvl="1" eaLnBrk="1" hangingPunct="1">
              <a:lnSpc>
                <a:spcPct val="90000"/>
              </a:lnSpc>
            </a:pPr>
            <a:r>
              <a:rPr lang="en-US" sz="2000" dirty="0"/>
              <a:t>Where X = education, child health, labor supply, entrepreneurship, poverty, inequality, etc. etc.</a:t>
            </a:r>
          </a:p>
          <a:p>
            <a:pPr eaLnBrk="1" hangingPunct="1">
              <a:lnSpc>
                <a:spcPct val="90000"/>
              </a:lnSpc>
            </a:pPr>
            <a:r>
              <a:rPr lang="en-US" sz="2400" dirty="0"/>
              <a:t>In many respects, this is a boring question (if all we are doing is asking do people like more income)</a:t>
            </a:r>
          </a:p>
          <a:p>
            <a:pPr eaLnBrk="1" hangingPunct="1">
              <a:lnSpc>
                <a:spcPct val="90000"/>
              </a:lnSpc>
            </a:pPr>
            <a:r>
              <a:rPr lang="en-US" sz="2400" dirty="0"/>
              <a:t>Moreover, I will argue that in almost all studies it is impossible to separate the impact of remittances from the broader impacts of migration.</a:t>
            </a:r>
          </a:p>
        </p:txBody>
      </p:sp>
      <p:sp>
        <p:nvSpPr>
          <p:cNvPr id="2" name="Footer Placeholder 1">
            <a:extLst>
              <a:ext uri="{FF2B5EF4-FFF2-40B4-BE49-F238E27FC236}">
                <a16:creationId xmlns:a16="http://schemas.microsoft.com/office/drawing/2014/main" id="{691B59EC-4805-4470-B8C9-71F98E1D9CDD}"/>
              </a:ext>
            </a:extLst>
          </p:cNvPr>
          <p:cNvSpPr>
            <a:spLocks noGrp="1"/>
          </p:cNvSpPr>
          <p:nvPr>
            <p:ph type="ftr" sz="quarter" idx="11"/>
          </p:nvPr>
        </p:nvSpPr>
        <p:spPr/>
        <p:txBody>
          <a:bodyPr/>
          <a:lstStyle/>
          <a:p>
            <a:pPr>
              <a:defRPr/>
            </a:pPr>
            <a:r>
              <a:rPr lang="en-US"/>
              <a:t>Lecture notes: PSE Summer Course</a:t>
            </a:r>
          </a:p>
        </p:txBody>
      </p:sp>
      <p:sp>
        <p:nvSpPr>
          <p:cNvPr id="6146" name="Slide Number Placeholder 4"/>
          <p:cNvSpPr>
            <a:spLocks noGrp="1"/>
          </p:cNvSpPr>
          <p:nvPr>
            <p:ph type="sldNum" sz="quarter" idx="12"/>
          </p:nvPr>
        </p:nvSpPr>
        <p:spPr>
          <a:noFill/>
        </p:spPr>
        <p:txBody>
          <a:bodyPr/>
          <a:lstStyle/>
          <a:p>
            <a:fld id="{DF1A5E68-45CA-432F-978A-DACA8F4AC2E5}" type="slidenum">
              <a:rPr lang="en-US"/>
              <a:pPr/>
              <a:t>8</a:t>
            </a:fld>
            <a:endParaRPr lang="en-US"/>
          </a:p>
        </p:txBody>
      </p:sp>
    </p:spTree>
    <p:extLst>
      <p:ext uri="{BB962C8B-B14F-4D97-AF65-F5344CB8AC3E}">
        <p14:creationId xmlns:p14="http://schemas.microsoft.com/office/powerpoint/2010/main" val="301937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 calcmode="lin" valueType="num">
                                      <p:cBhvr additive="base">
                                        <p:cTn id="13"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4000" dirty="0">
                <a:solidFill>
                  <a:schemeClr val="accent2"/>
                </a:solidFill>
              </a:rPr>
              <a:t>Traditional approaches to finding the impact of remittances</a:t>
            </a:r>
          </a:p>
        </p:txBody>
      </p:sp>
      <p:sp>
        <p:nvSpPr>
          <p:cNvPr id="8196" name="Rectangle 3"/>
          <p:cNvSpPr>
            <a:spLocks noGrp="1" noChangeArrowheads="1"/>
          </p:cNvSpPr>
          <p:nvPr>
            <p:ph idx="1"/>
          </p:nvPr>
        </p:nvSpPr>
        <p:spPr/>
        <p:txBody>
          <a:bodyPr/>
          <a:lstStyle/>
          <a:p>
            <a:pPr marL="609600" indent="-609600" eaLnBrk="1" hangingPunct="1">
              <a:buFontTx/>
              <a:buAutoNum type="arabicParenR"/>
            </a:pPr>
            <a:r>
              <a:rPr lang="en-US" sz="2400"/>
              <a:t>Ask migrants what remittances are for, or families what remittances are spent on.</a:t>
            </a:r>
          </a:p>
          <a:p>
            <a:pPr marL="609600" indent="-609600" eaLnBrk="1" hangingPunct="1">
              <a:buFontTx/>
              <a:buNone/>
            </a:pPr>
            <a:r>
              <a:rPr lang="en-US" sz="2400"/>
              <a:t>E.g. Mexican Migration Project</a:t>
            </a:r>
          </a:p>
          <a:p>
            <a:pPr marL="609600" indent="-609600" eaLnBrk="1" hangingPunct="1">
              <a:buFontTx/>
              <a:buNone/>
            </a:pPr>
            <a:endParaRPr lang="en-US" sz="2400"/>
          </a:p>
        </p:txBody>
      </p:sp>
      <p:sp>
        <p:nvSpPr>
          <p:cNvPr id="2" name="Footer Placeholder 1">
            <a:extLst>
              <a:ext uri="{FF2B5EF4-FFF2-40B4-BE49-F238E27FC236}">
                <a16:creationId xmlns:a16="http://schemas.microsoft.com/office/drawing/2014/main" id="{43B731DF-4661-4884-9341-15EACD9B994E}"/>
              </a:ext>
            </a:extLst>
          </p:cNvPr>
          <p:cNvSpPr>
            <a:spLocks noGrp="1"/>
          </p:cNvSpPr>
          <p:nvPr>
            <p:ph type="ftr" sz="quarter" idx="11"/>
          </p:nvPr>
        </p:nvSpPr>
        <p:spPr/>
        <p:txBody>
          <a:bodyPr/>
          <a:lstStyle/>
          <a:p>
            <a:pPr>
              <a:defRPr/>
            </a:pPr>
            <a:r>
              <a:rPr lang="en-US"/>
              <a:t>Lecture notes: PSE Summer Course</a:t>
            </a:r>
          </a:p>
        </p:txBody>
      </p:sp>
      <p:sp>
        <p:nvSpPr>
          <p:cNvPr id="8194" name="Slide Number Placeholder 4"/>
          <p:cNvSpPr>
            <a:spLocks noGrp="1"/>
          </p:cNvSpPr>
          <p:nvPr>
            <p:ph type="sldNum" sz="quarter" idx="12"/>
          </p:nvPr>
        </p:nvSpPr>
        <p:spPr>
          <a:noFill/>
        </p:spPr>
        <p:txBody>
          <a:bodyPr/>
          <a:lstStyle/>
          <a:p>
            <a:fld id="{5B1455C6-380A-4EB7-A3EB-0223DF4AB98A}" type="slidenum">
              <a:rPr lang="en-US"/>
              <a:pPr/>
              <a:t>9</a:t>
            </a:fld>
            <a:endParaRPr lang="en-US"/>
          </a:p>
        </p:txBody>
      </p:sp>
      <p:pic>
        <p:nvPicPr>
          <p:cNvPr id="8197" name="Picture 4"/>
          <p:cNvPicPr>
            <a:picLocks noChangeAspect="1" noChangeArrowheads="1"/>
          </p:cNvPicPr>
          <p:nvPr/>
        </p:nvPicPr>
        <p:blipFill>
          <a:blip r:embed="rId2" cstate="print"/>
          <a:srcRect/>
          <a:stretch>
            <a:fillRect/>
          </a:stretch>
        </p:blipFill>
        <p:spPr bwMode="auto">
          <a:xfrm>
            <a:off x="1524000" y="2895600"/>
            <a:ext cx="5867400" cy="3803650"/>
          </a:xfrm>
          <a:prstGeom prst="rect">
            <a:avLst/>
          </a:prstGeom>
          <a:noFill/>
          <a:ln w="9525">
            <a:noFill/>
            <a:miter lim="800000"/>
            <a:headEnd/>
            <a:tailEnd/>
          </a:ln>
        </p:spPr>
      </p:pic>
    </p:spTree>
    <p:extLst>
      <p:ext uri="{BB962C8B-B14F-4D97-AF65-F5344CB8AC3E}">
        <p14:creationId xmlns:p14="http://schemas.microsoft.com/office/powerpoint/2010/main" val="905975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TotalTime>
  <Words>5884</Words>
  <Application>Microsoft Office PowerPoint</Application>
  <PresentationFormat>On-screen Show (4:3)</PresentationFormat>
  <Paragraphs>599</Paragraphs>
  <Slides>76</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4" baseType="lpstr">
      <vt:lpstr>Arial</vt:lpstr>
      <vt:lpstr>Calibri</vt:lpstr>
      <vt:lpstr>Calibri Light</vt:lpstr>
      <vt:lpstr>Symbol</vt:lpstr>
      <vt:lpstr>Times New Roman</vt:lpstr>
      <vt:lpstr>Wingdings</vt:lpstr>
      <vt:lpstr>Office Theme</vt:lpstr>
      <vt:lpstr>Chart</vt:lpstr>
      <vt:lpstr>PowerPoint Presentation</vt:lpstr>
      <vt:lpstr>LECTURE 1</vt:lpstr>
      <vt:lpstr>PowerPoint Presentation</vt:lpstr>
      <vt:lpstr>Lots of causal claims out there</vt:lpstr>
      <vt:lpstr>Mini-course aims</vt:lpstr>
      <vt:lpstr>A note about slides</vt:lpstr>
      <vt:lpstr>Thinking about how migration affects people</vt:lpstr>
      <vt:lpstr>Remittances</vt:lpstr>
      <vt:lpstr>Traditional approaches to finding the impact of remittances</vt:lpstr>
      <vt:lpstr>What was the main reason you sent money to your relative in your home country in 2006?</vt:lpstr>
      <vt:lpstr>result</vt:lpstr>
      <vt:lpstr>Next generation of studies</vt:lpstr>
      <vt:lpstr>How do we know what the impact of remittances really is?</vt:lpstr>
      <vt:lpstr>Are remittances any different from other income?</vt:lpstr>
      <vt:lpstr>Why else might remittances be spent differently?</vt:lpstr>
      <vt:lpstr>The expected chance of remittances decays</vt:lpstr>
      <vt:lpstr>Implications</vt:lpstr>
      <vt:lpstr>Channels</vt:lpstr>
      <vt:lpstr>Channels of Impact</vt:lpstr>
      <vt:lpstr>Channels of Impact</vt:lpstr>
      <vt:lpstr>Channels of Impact</vt:lpstr>
      <vt:lpstr>Channels of Impact</vt:lpstr>
      <vt:lpstr>Channels of Impact</vt:lpstr>
      <vt:lpstr>Channels of Impact</vt:lpstr>
      <vt:lpstr>Channels of Impact</vt:lpstr>
      <vt:lpstr>Channels of Impact</vt:lpstr>
      <vt:lpstr>What does this mean for papers that aim to estimate the impact of remittances?</vt:lpstr>
      <vt:lpstr>Implications for estimating impact of remittances</vt:lpstr>
      <vt:lpstr>How do we measure the overall impact of migration then?</vt:lpstr>
      <vt:lpstr>What determines self-selection?</vt:lpstr>
      <vt:lpstr>What determines self-selection?</vt:lpstr>
      <vt:lpstr>Borjas(1987)</vt:lpstr>
      <vt:lpstr>Borjas(1987)</vt:lpstr>
      <vt:lpstr>Borjas(1987)</vt:lpstr>
      <vt:lpstr>Borjas (1987)</vt:lpstr>
      <vt:lpstr>Borjas (1987)</vt:lpstr>
      <vt:lpstr>Borjas (1987)</vt:lpstr>
      <vt:lpstr>Limitations</vt:lpstr>
      <vt:lpstr>Costs, Networks and Self-selection</vt:lpstr>
      <vt:lpstr>Graphical summary of  McKenzie-Rapoport results</vt:lpstr>
      <vt:lpstr>The role of selection</vt:lpstr>
      <vt:lpstr>there is no “the” impact of migration</vt:lpstr>
      <vt:lpstr>What is the impact of migration on the migrants themselves?</vt:lpstr>
      <vt:lpstr>Clemens/Pritchett (2008)</vt:lpstr>
      <vt:lpstr>Clemens/Pritchett (2008)</vt:lpstr>
      <vt:lpstr>Big differences for some countries</vt:lpstr>
      <vt:lpstr>Countervailing argument</vt:lpstr>
      <vt:lpstr>Beegle et al. paper</vt:lpstr>
      <vt:lpstr>Beegle et al. paper</vt:lpstr>
      <vt:lpstr>PowerPoint Presentation</vt:lpstr>
      <vt:lpstr>Key question</vt:lpstr>
      <vt:lpstr>How do Beegle et al. address this concern?</vt:lpstr>
      <vt:lpstr>How do Beegle et al. address this concern?</vt:lpstr>
      <vt:lpstr>Approach two: IVs</vt:lpstr>
      <vt:lpstr>Beegle et al.’s instruments</vt:lpstr>
      <vt:lpstr>Beegle et al.’s instruments</vt:lpstr>
      <vt:lpstr>Beegle et al.’s instruments</vt:lpstr>
      <vt:lpstr>Assessing instruments</vt:lpstr>
      <vt:lpstr>How would we ideally measure the gain in income from migrating?</vt:lpstr>
      <vt:lpstr>McKenzie et al. JEEA paper</vt:lpstr>
      <vt:lpstr>PowerPoint Presentation</vt:lpstr>
      <vt:lpstr>Background</vt:lpstr>
      <vt:lpstr>Pacific Access Category Conditions</vt:lpstr>
      <vt:lpstr>Few other migration options</vt:lpstr>
      <vt:lpstr>What do Tongans tell us?</vt:lpstr>
      <vt:lpstr>The income gain from migration</vt:lpstr>
      <vt:lpstr>How does this compare to other income gain estimates?</vt:lpstr>
      <vt:lpstr>Self-selection among Tongans</vt:lpstr>
      <vt:lpstr>Non-experimental estimators:</vt:lpstr>
      <vt:lpstr>3) Difference-in-differences </vt:lpstr>
      <vt:lpstr>4) Matching Estimators</vt:lpstr>
      <vt:lpstr>5) Instrumental Variables</vt:lpstr>
      <vt:lpstr>5) Instrumental Variables</vt:lpstr>
      <vt:lpstr>Results for non-experimental estimators</vt:lpstr>
      <vt:lpstr>Income gains vs Assimilation</vt:lpstr>
      <vt:lpstr>Point: Assimilation or lack of does not mean gains increasing/decreasing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Microeconomic Impacts of Migration and Remittances</dc:title>
  <dc:creator>D McKenzie</dc:creator>
  <cp:lastModifiedBy>David McKenzie</cp:lastModifiedBy>
  <cp:revision>170</cp:revision>
  <dcterms:created xsi:type="dcterms:W3CDTF">2009-02-20T02:38:55Z</dcterms:created>
  <dcterms:modified xsi:type="dcterms:W3CDTF">2019-05-26T17:25:55Z</dcterms:modified>
</cp:coreProperties>
</file>