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66"/>
  </p:notesMasterIdLst>
  <p:sldIdLst>
    <p:sldId id="320" r:id="rId2"/>
    <p:sldId id="321" r:id="rId3"/>
    <p:sldId id="258" r:id="rId4"/>
    <p:sldId id="259" r:id="rId5"/>
    <p:sldId id="316" r:id="rId6"/>
    <p:sldId id="317" r:id="rId7"/>
    <p:sldId id="260" r:id="rId8"/>
    <p:sldId id="261" r:id="rId9"/>
    <p:sldId id="262" r:id="rId10"/>
    <p:sldId id="263" r:id="rId11"/>
    <p:sldId id="264" r:id="rId12"/>
    <p:sldId id="265" r:id="rId13"/>
    <p:sldId id="266" r:id="rId14"/>
    <p:sldId id="267" r:id="rId15"/>
    <p:sldId id="268" r:id="rId16"/>
    <p:sldId id="269" r:id="rId17"/>
    <p:sldId id="270" r:id="rId18"/>
    <p:sldId id="283" r:id="rId19"/>
    <p:sldId id="271" r:id="rId20"/>
    <p:sldId id="272" r:id="rId21"/>
    <p:sldId id="273" r:id="rId22"/>
    <p:sldId id="274" r:id="rId23"/>
    <p:sldId id="275" r:id="rId24"/>
    <p:sldId id="276" r:id="rId25"/>
    <p:sldId id="277" r:id="rId26"/>
    <p:sldId id="278" r:id="rId27"/>
    <p:sldId id="279" r:id="rId28"/>
    <p:sldId id="281" r:id="rId29"/>
    <p:sldId id="282" r:id="rId30"/>
    <p:sldId id="280" r:id="rId31"/>
    <p:sldId id="284" r:id="rId32"/>
    <p:sldId id="285" r:id="rId33"/>
    <p:sldId id="286" r:id="rId34"/>
    <p:sldId id="287" r:id="rId35"/>
    <p:sldId id="288" r:id="rId36"/>
    <p:sldId id="289" r:id="rId37"/>
    <p:sldId id="290" r:id="rId38"/>
    <p:sldId id="291" r:id="rId39"/>
    <p:sldId id="292" r:id="rId40"/>
    <p:sldId id="293" r:id="rId41"/>
    <p:sldId id="315"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3" r:id="rId57"/>
    <p:sldId id="318" r:id="rId58"/>
    <p:sldId id="319" r:id="rId59"/>
    <p:sldId id="308" r:id="rId60"/>
    <p:sldId id="309" r:id="rId61"/>
    <p:sldId id="310" r:id="rId62"/>
    <p:sldId id="311" r:id="rId63"/>
    <p:sldId id="312" r:id="rId64"/>
    <p:sldId id="314" r:id="rId6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20" autoAdjust="0"/>
  </p:normalViewPr>
  <p:slideViewPr>
    <p:cSldViewPr>
      <p:cViewPr varScale="1">
        <p:scale>
          <a:sx n="48" d="100"/>
          <a:sy n="48" d="100"/>
        </p:scale>
        <p:origin x="18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06488" y="696913"/>
            <a:ext cx="4646612"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1200"/>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1200"/>
            </a:lvl1pPr>
          </a:lstStyle>
          <a:p>
            <a:pPr>
              <a:defRPr/>
            </a:pPr>
            <a:fld id="{FED4240B-3C5D-494D-90E6-F88D45C2AC55}" type="slidenum">
              <a:rPr lang="en-US"/>
              <a:pPr>
                <a:defRPr/>
              </a:pPr>
              <a:t>‹#›</a:t>
            </a:fld>
            <a:endParaRPr lang="en-US"/>
          </a:p>
        </p:txBody>
      </p:sp>
    </p:spTree>
    <p:extLst>
      <p:ext uri="{BB962C8B-B14F-4D97-AF65-F5344CB8AC3E}">
        <p14:creationId xmlns:p14="http://schemas.microsoft.com/office/powerpoint/2010/main" val="3634594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56F8F46-C656-4C1D-B29B-3176EDBC7E36}" type="slidenum">
              <a:rPr lang="en-US" smtClean="0"/>
              <a:pPr/>
              <a:t>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t>Migration data: U.S. Census and OECD record stocks (and perhaps recent flows under some assumptions) of immigrants. Use this to calculate migrant stock as % of country population</a:t>
            </a:r>
          </a:p>
          <a:p>
            <a:pPr eaLnBrk="1" hangingPunct="1"/>
            <a:endParaRPr lang="en-US" dirty="0"/>
          </a:p>
          <a:p>
            <a:pPr eaLnBrk="1" hangingPunct="1">
              <a:buFontTx/>
              <a:buChar char="-"/>
            </a:pPr>
            <a:r>
              <a:rPr lang="en-US" dirty="0"/>
              <a:t>Sensitive to undercounting of migrants, especially illegals.</a:t>
            </a:r>
          </a:p>
          <a:p>
            <a:pPr eaLnBrk="1" hangingPunct="1">
              <a:buFontTx/>
              <a:buChar char="-"/>
            </a:pPr>
            <a:r>
              <a:rPr lang="en-US" dirty="0"/>
              <a:t>OECD data problematic for some countries – e.g. Germany classified as immigrant person born in Germany of Turkish heritage.</a:t>
            </a:r>
          </a:p>
          <a:p>
            <a:pPr eaLnBrk="1" hangingPunct="1">
              <a:buFontTx/>
              <a:buChar char="-"/>
            </a:pPr>
            <a:r>
              <a:rPr lang="en-US" dirty="0"/>
              <a:t>Sampling issues – often only have e.g. 5% long-form of U.S. census, may be a lot of error in estimate of number of migrants.</a:t>
            </a:r>
          </a:p>
          <a:p>
            <a:pPr eaLnBrk="1" hangingPunct="1">
              <a:buFontTx/>
              <a:buChar char="-"/>
            </a:pPr>
            <a:r>
              <a:rPr lang="en-US" dirty="0"/>
              <a:t>Coding issues: many public-release datasets only reveal place of birth for top 10 or 15 countries, lump other countries together e.g. Rest of Asia, Central Europe, etc.</a:t>
            </a:r>
          </a:p>
          <a:p>
            <a:pPr eaLnBrk="1" hangingPunct="1"/>
            <a:endParaRPr lang="en-US" dirty="0"/>
          </a:p>
          <a:p>
            <a:pPr eaLnBrk="1" hangingPunct="1"/>
            <a:r>
              <a:rPr lang="en-US" dirty="0"/>
              <a:t>Point to note: this is a paper that has been cited over 1600 times according to Google Scholar, yet is a terrible paper – this is why we are going to go into detail to discuss many of its shortcomings.</a:t>
            </a:r>
          </a:p>
        </p:txBody>
      </p:sp>
    </p:spTree>
    <p:extLst>
      <p:ext uri="{BB962C8B-B14F-4D97-AF65-F5344CB8AC3E}">
        <p14:creationId xmlns:p14="http://schemas.microsoft.com/office/powerpoint/2010/main" val="340609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AC44ABF-C202-4503-BE53-E54105F98530}" type="slidenum">
              <a:rPr lang="en-US" smtClean="0"/>
              <a:pPr/>
              <a:t>28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t>Simple comparison: Compare inequality with remittances (0.43) to without (0.47) – and think migration and remittances have lowered inequality.</a:t>
            </a:r>
          </a:p>
        </p:txBody>
      </p:sp>
    </p:spTree>
    <p:extLst>
      <p:ext uri="{BB962C8B-B14F-4D97-AF65-F5344CB8AC3E}">
        <p14:creationId xmlns:p14="http://schemas.microsoft.com/office/powerpoint/2010/main" val="343394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2FE1739-8A59-40F8-9232-CF1C84226A31}" type="slidenum">
              <a:rPr lang="en-US" smtClean="0"/>
              <a:pPr/>
              <a:t>29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a:t>Simple comparison: Compare inequality with remittances (0.43) to without (0.47) – and think migration and remittances have lowered inequality.</a:t>
            </a:r>
          </a:p>
          <a:p>
            <a:pPr eaLnBrk="1" hangingPunct="1"/>
            <a:r>
              <a:rPr lang="en-US" dirty="0"/>
              <a:t>Note: also see that TOTAL household income would be higher without migration (717 or 675 vs 621), but also more people in the household – so see per person household income slightly lower (138 or 132 vs 141).</a:t>
            </a:r>
          </a:p>
        </p:txBody>
      </p:sp>
    </p:spTree>
    <p:extLst>
      <p:ext uri="{BB962C8B-B14F-4D97-AF65-F5344CB8AC3E}">
        <p14:creationId xmlns:p14="http://schemas.microsoft.com/office/powerpoint/2010/main" val="393645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2CBBA1B-AF5C-4825-8021-FBDA69678ED1}" type="slidenum">
              <a:rPr lang="en-US" smtClean="0"/>
              <a:pPr/>
              <a:t>34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a:t>Broad income includes all remittances, Narrow income includes remittances sent for annual church fundraiser.</a:t>
            </a:r>
          </a:p>
          <a:p>
            <a:pPr eaLnBrk="1" hangingPunct="1"/>
            <a:r>
              <a:rPr lang="en-US" dirty="0"/>
              <a:t>See reduction in Total household income.</a:t>
            </a:r>
          </a:p>
          <a:p>
            <a:pPr eaLnBrk="1" hangingPunct="1"/>
            <a:r>
              <a:rPr lang="en-US" dirty="0"/>
              <a:t>Reductions in total labor earnings, agricultural income, and subsistence income (value of goods produced for own consumption) =&gt; this is opportunity cost of migration</a:t>
            </a:r>
          </a:p>
          <a:p>
            <a:pPr eaLnBrk="1" hangingPunct="1"/>
            <a:r>
              <a:rPr lang="en-US" dirty="0"/>
              <a:t>Increase in remittances, but not enough to offset other losses.</a:t>
            </a:r>
          </a:p>
        </p:txBody>
      </p:sp>
    </p:spTree>
    <p:extLst>
      <p:ext uri="{BB962C8B-B14F-4D97-AF65-F5344CB8AC3E}">
        <p14:creationId xmlns:p14="http://schemas.microsoft.com/office/powerpoint/2010/main" val="62465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4422146-2A89-412E-BA78-EBBDE91EE3A7}" type="slidenum">
              <a:rPr lang="en-US" smtClean="0"/>
              <a:pPr/>
              <a:t>35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t>If anything, migration is increasing poverty of migrant-sending households.</a:t>
            </a:r>
          </a:p>
        </p:txBody>
      </p:sp>
    </p:spTree>
    <p:extLst>
      <p:ext uri="{BB962C8B-B14F-4D97-AF65-F5344CB8AC3E}">
        <p14:creationId xmlns:p14="http://schemas.microsoft.com/office/powerpoint/2010/main" val="3917748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93B2D1E-0333-4FA8-ADB9-25A5E9F6BFD4}" type="slidenum">
              <a:rPr lang="en-US" smtClean="0"/>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t>Using experiment see households suffer quite a fall in per capita income – but if used usual approach, would see no effect.</a:t>
            </a:r>
          </a:p>
        </p:txBody>
      </p:sp>
    </p:spTree>
    <p:extLst>
      <p:ext uri="{BB962C8B-B14F-4D97-AF65-F5344CB8AC3E}">
        <p14:creationId xmlns:p14="http://schemas.microsoft.com/office/powerpoint/2010/main" val="3208915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DF4FCED-F298-49FF-8908-F61E82CCFE3B}" type="slidenum">
              <a:rPr lang="en-US" smtClean="0"/>
              <a:pPr/>
              <a:t>54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t>See when quadratic in wealth when migration costs (networks) not too large.</a:t>
            </a:r>
          </a:p>
          <a:p>
            <a:pPr eaLnBrk="1" hangingPunct="1"/>
            <a:r>
              <a:rPr lang="en-US"/>
              <a:t>See when networks small, rise in networks benefits rich more, when networks get bigger, are influencing migration for the poor more.</a:t>
            </a:r>
          </a:p>
        </p:txBody>
      </p:sp>
    </p:spTree>
    <p:extLst>
      <p:ext uri="{BB962C8B-B14F-4D97-AF65-F5344CB8AC3E}">
        <p14:creationId xmlns:p14="http://schemas.microsoft.com/office/powerpoint/2010/main" val="6443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2045BA9-7225-4575-9741-30EBF1DACA5F}" type="slidenum">
              <a:rPr lang="en-US" smtClean="0"/>
              <a:pPr/>
              <a:t>56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Note: this is quite a different approach from the previous approaches we’ve seen. </a:t>
            </a:r>
          </a:p>
          <a:p>
            <a:pPr eaLnBrk="1" hangingPunct="1"/>
            <a:r>
              <a:rPr lang="en-US"/>
              <a:t>Approaches before were trying to estimate what counterfactual income of the migrant would have been had he or she not migrated, add back in, and calculate directly inequality.</a:t>
            </a:r>
          </a:p>
          <a:p>
            <a:pPr eaLnBrk="1" hangingPunct="1"/>
            <a:r>
              <a:rPr lang="en-US"/>
              <a:t>Note that that approach is unable to consider spillovers from one household in a village to another.</a:t>
            </a:r>
          </a:p>
          <a:p>
            <a:pPr eaLnBrk="1" hangingPunct="1"/>
            <a:r>
              <a:rPr lang="en-US"/>
              <a:t>(or at least without substantially more complication).</a:t>
            </a:r>
          </a:p>
          <a:p>
            <a:pPr eaLnBrk="1" hangingPunct="1"/>
            <a:endParaRPr lang="en-US"/>
          </a:p>
          <a:p>
            <a:pPr eaLnBrk="1" hangingPunct="1"/>
            <a:r>
              <a:rPr lang="en-US"/>
              <a:t>In contrast this approach allows migration to vary across communities, and implicitly takes the counterfactual of what inequality would be with more or less migration to be what other villages experience in practice with more or less migration.</a:t>
            </a:r>
          </a:p>
          <a:p>
            <a:pPr eaLnBrk="1" hangingPunct="1"/>
            <a:r>
              <a:rPr lang="en-US"/>
              <a:t>Important to try and have reason why migration rates might exogenously vary across communities in a way not related to inequality. Historic networks are the argument here.</a:t>
            </a:r>
          </a:p>
        </p:txBody>
      </p:sp>
    </p:spTree>
    <p:extLst>
      <p:ext uri="{BB962C8B-B14F-4D97-AF65-F5344CB8AC3E}">
        <p14:creationId xmlns:p14="http://schemas.microsoft.com/office/powerpoint/2010/main" val="121719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CF0B64C-B158-4640-8573-EAA38F4412DB}" type="slidenum">
              <a:rPr lang="en-US" smtClean="0"/>
              <a:pPr/>
              <a:t>59</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See general negative correlation between migration and inequality- migration lowering inequality for the average community.</a:t>
            </a:r>
          </a:p>
          <a:p>
            <a:pPr eaLnBrk="1" hangingPunct="1"/>
            <a:r>
              <a:rPr lang="en-US"/>
              <a:t>Some suggestive evidence for a positive effect in the low network sample.</a:t>
            </a:r>
          </a:p>
        </p:txBody>
      </p:sp>
    </p:spTree>
    <p:extLst>
      <p:ext uri="{BB962C8B-B14F-4D97-AF65-F5344CB8AC3E}">
        <p14:creationId xmlns:p14="http://schemas.microsoft.com/office/powerpoint/2010/main" val="233254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DAD84B0-6DB9-41A2-8181-23EBE9D4F1E3}" type="slidenum">
              <a:rPr lang="en-US" smtClean="0"/>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1448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5845778-97D2-4E60-91AD-39CFA0761807}" type="slidenum">
              <a:rPr lang="en-US" smtClean="0"/>
              <a:pPr/>
              <a:t>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marL="228600" indent="-228600" eaLnBrk="1" hangingPunct="1"/>
            <a:r>
              <a:rPr lang="en-US" dirty="0"/>
              <a:t>Issues:</a:t>
            </a:r>
          </a:p>
          <a:p>
            <a:pPr marL="228600" indent="-228600" eaLnBrk="1" hangingPunct="1">
              <a:buFontTx/>
              <a:buAutoNum type="arabicParenR"/>
            </a:pPr>
            <a:r>
              <a:rPr lang="en-US" dirty="0"/>
              <a:t>Note this is looking at the impact of migration or remittances on poverty AFTER controlling for any effect on per capita income or Gini coefficient. But these are the prime channels we would expect migration to operate through. </a:t>
            </a:r>
          </a:p>
          <a:p>
            <a:pPr marL="228600" indent="-228600" eaLnBrk="1" hangingPunct="1"/>
            <a:r>
              <a:rPr lang="en-US" dirty="0"/>
              <a:t> - so are trying to look at something kind of subtle – whether migration is disproportionately increasing incomes of the poor. Just a weird equation to estimate.</a:t>
            </a:r>
          </a:p>
          <a:p>
            <a:pPr marL="228600" indent="-228600" eaLnBrk="1" hangingPunct="1"/>
            <a:r>
              <a:rPr lang="en-US" dirty="0"/>
              <a:t>2) Of course ignores whole households which migrate.</a:t>
            </a:r>
          </a:p>
          <a:p>
            <a:pPr marL="228600" indent="-228600" eaLnBrk="1" hangingPunct="1">
              <a:buFontTx/>
              <a:buAutoNum type="arabicParenR"/>
            </a:pPr>
            <a:endParaRPr lang="en-US" dirty="0"/>
          </a:p>
        </p:txBody>
      </p:sp>
    </p:spTree>
    <p:extLst>
      <p:ext uri="{BB962C8B-B14F-4D97-AF65-F5344CB8AC3E}">
        <p14:creationId xmlns:p14="http://schemas.microsoft.com/office/powerpoint/2010/main" val="92130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D3F2E2D-E389-4BC2-9E41-BE9465904758}" type="slidenum">
              <a:rPr lang="en-US" smtClean="0"/>
              <a:pPr/>
              <a:t>12</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Note: DOES NOT discuss exclusion restriction at all!</a:t>
            </a:r>
          </a:p>
          <a:p>
            <a:pPr eaLnBrk="1" hangingPunct="1"/>
            <a:r>
              <a:rPr lang="en-US" dirty="0"/>
              <a:t>What is wrong with distance? Distance likely to be correlated with poverty since it also affects trade, level of colonial activities, FDI, etc.</a:t>
            </a:r>
          </a:p>
        </p:txBody>
      </p:sp>
    </p:spTree>
    <p:extLst>
      <p:ext uri="{BB962C8B-B14F-4D97-AF65-F5344CB8AC3E}">
        <p14:creationId xmlns:p14="http://schemas.microsoft.com/office/powerpoint/2010/main" val="151514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53151FE-5E72-441E-B881-AB83B12654BF}" type="slidenum">
              <a:rPr lang="en-US" smtClean="0"/>
              <a:pPr/>
              <a:t>15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a:t>Problem: Of course as we have discussed in previous lecture, not the case that remittances magically rain from the sky onto households. </a:t>
            </a:r>
          </a:p>
        </p:txBody>
      </p:sp>
    </p:spTree>
    <p:extLst>
      <p:ext uri="{BB962C8B-B14F-4D97-AF65-F5344CB8AC3E}">
        <p14:creationId xmlns:p14="http://schemas.microsoft.com/office/powerpoint/2010/main" val="410331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D2D8458-A91E-45F0-96F6-7C4D44975CE1}" type="slidenum">
              <a:rPr lang="en-US" smtClean="0"/>
              <a:pPr/>
              <a:t>19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2638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DAABF54-6540-48BA-8D7A-E7FCCC8AA009}" type="slidenum">
              <a:rPr lang="en-US" smtClean="0"/>
              <a:pPr/>
              <a:t>24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dirty="0"/>
              <a:t>Most of coefficients of sign that you would expect.</a:t>
            </a:r>
          </a:p>
          <a:p>
            <a:pPr eaLnBrk="1" hangingPunct="1"/>
            <a:r>
              <a:rPr lang="en-US" dirty="0"/>
              <a:t>E.g. labor force participation lower if receive remittances, if enrolled in school (continue variable), higher if head of household, inverse-U shape with age.</a:t>
            </a:r>
          </a:p>
          <a:p>
            <a:pPr eaLnBrk="1" hangingPunct="1"/>
            <a:r>
              <a:rPr lang="en-US" dirty="0"/>
              <a:t>Migration higher if have more education, lower if you are sibling of household head (selection – why live with brother unless you are poorer, etc.), lower if creole, actually higher if have more young children which is surprising.</a:t>
            </a:r>
          </a:p>
        </p:txBody>
      </p:sp>
    </p:spTree>
    <p:extLst>
      <p:ext uri="{BB962C8B-B14F-4D97-AF65-F5344CB8AC3E}">
        <p14:creationId xmlns:p14="http://schemas.microsoft.com/office/powerpoint/2010/main" val="52007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FFD1190-98E5-4182-9FFE-A95BB172BBF6}" type="slidenum">
              <a:rPr lang="en-US" smtClean="0"/>
              <a:pPr/>
              <a:t>25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a:t>Note: there were variables in labor force participation equation and migration equation that aren’t included here (e.g. whether you are sibling of household head, number of children in the household, receipt of remittances, wealth) that are not included here. May not believe that they are excludable (e.g. children might affect occupational choice and hence wages, wealth the same…).</a:t>
            </a:r>
          </a:p>
        </p:txBody>
      </p:sp>
    </p:spTree>
    <p:extLst>
      <p:ext uri="{BB962C8B-B14F-4D97-AF65-F5344CB8AC3E}">
        <p14:creationId xmlns:p14="http://schemas.microsoft.com/office/powerpoint/2010/main" val="285838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48708B4-BD10-470C-B285-35355D55476D}" type="slidenum">
              <a:rPr lang="en-US" smtClean="0"/>
              <a:pPr/>
              <a:t>27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a:t>Two counterfactuals:</a:t>
            </a:r>
          </a:p>
          <a:p>
            <a:pPr eaLnBrk="1" hangingPunct="1"/>
            <a:r>
              <a:rPr lang="en-US" dirty="0"/>
              <a:t>Counterfactual 1: Sets remittances to zero, accounts only for what income of migrant would have been</a:t>
            </a:r>
          </a:p>
          <a:p>
            <a:pPr eaLnBrk="1" hangingPunct="1"/>
            <a:r>
              <a:rPr lang="en-US" dirty="0"/>
              <a:t>Counterfactual 2: also accounts for changes in labor supply and income of other household members.</a:t>
            </a:r>
          </a:p>
        </p:txBody>
      </p:sp>
    </p:spTree>
    <p:extLst>
      <p:ext uri="{BB962C8B-B14F-4D97-AF65-F5344CB8AC3E}">
        <p14:creationId xmlns:p14="http://schemas.microsoft.com/office/powerpoint/2010/main" val="396169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7AAD-D760-45EC-B996-98A62C83972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4225758-AE40-4DA5-A189-FA532F3D78A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993DC14-D335-4906-AD54-3EF21337917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5E00AA-CAFD-4FF2-8038-D6C664D700D3}"/>
              </a:ext>
            </a:extLst>
          </p:cNvPr>
          <p:cNvSpPr>
            <a:spLocks noGrp="1"/>
          </p:cNvSpPr>
          <p:nvPr>
            <p:ph type="ftr" sz="quarter" idx="11"/>
          </p:nvPr>
        </p:nvSpPr>
        <p:spPr/>
        <p:txBody>
          <a:body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6E24EBDE-FE18-4AF4-AD05-6B5FF8929A3C}"/>
              </a:ext>
            </a:extLst>
          </p:cNvPr>
          <p:cNvSpPr>
            <a:spLocks noGrp="1"/>
          </p:cNvSpPr>
          <p:nvPr>
            <p:ph type="sldNum" sz="quarter" idx="12"/>
          </p:nvPr>
        </p:nvSpPr>
        <p:spPr/>
        <p:txBody>
          <a:bodyPr/>
          <a:lstStyle/>
          <a:p>
            <a:pPr>
              <a:defRPr/>
            </a:pPr>
            <a:fld id="{6A2E479B-3E6D-4914-A815-20063C6D08B0}" type="slidenum">
              <a:rPr lang="en-US" smtClean="0"/>
              <a:pPr>
                <a:defRPr/>
              </a:pPr>
              <a:t>‹#›</a:t>
            </a:fld>
            <a:endParaRPr lang="en-US"/>
          </a:p>
        </p:txBody>
      </p:sp>
    </p:spTree>
    <p:extLst>
      <p:ext uri="{BB962C8B-B14F-4D97-AF65-F5344CB8AC3E}">
        <p14:creationId xmlns:p14="http://schemas.microsoft.com/office/powerpoint/2010/main" val="268453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E302-6135-4839-8374-67AD90F30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4C3E7-AD7C-442D-BC73-7411FA8B0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D3806-7FFB-4732-908A-779F607AADE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8767421-99DC-45FF-8199-4ED591B246C1}"/>
              </a:ext>
            </a:extLst>
          </p:cNvPr>
          <p:cNvSpPr>
            <a:spLocks noGrp="1"/>
          </p:cNvSpPr>
          <p:nvPr>
            <p:ph type="ftr" sz="quarter" idx="11"/>
          </p:nvPr>
        </p:nvSpPr>
        <p:spPr/>
        <p:txBody>
          <a:body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FD1741C4-E29D-4898-9D7C-3D54176252A9}"/>
              </a:ext>
            </a:extLst>
          </p:cNvPr>
          <p:cNvSpPr>
            <a:spLocks noGrp="1"/>
          </p:cNvSpPr>
          <p:nvPr>
            <p:ph type="sldNum" sz="quarter" idx="12"/>
          </p:nvPr>
        </p:nvSpPr>
        <p:spPr/>
        <p:txBody>
          <a:bodyPr/>
          <a:lstStyle/>
          <a:p>
            <a:pPr>
              <a:defRPr/>
            </a:pPr>
            <a:fld id="{466A8CC1-529B-4DA8-8831-7E2AB589958B}" type="slidenum">
              <a:rPr lang="en-US" smtClean="0"/>
              <a:pPr>
                <a:defRPr/>
              </a:pPr>
              <a:t>‹#›</a:t>
            </a:fld>
            <a:endParaRPr lang="en-US"/>
          </a:p>
        </p:txBody>
      </p:sp>
    </p:spTree>
    <p:extLst>
      <p:ext uri="{BB962C8B-B14F-4D97-AF65-F5344CB8AC3E}">
        <p14:creationId xmlns:p14="http://schemas.microsoft.com/office/powerpoint/2010/main" val="239605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CE31B-F11D-4DDA-8B2F-6F33BCA2473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63440-28DC-4978-9C97-EE5C69EB2D5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BED05-7E3C-48E9-BFC1-2E51A1B7F95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447FF77-437D-4773-9CFB-8FF2829CF58F}"/>
              </a:ext>
            </a:extLst>
          </p:cNvPr>
          <p:cNvSpPr>
            <a:spLocks noGrp="1"/>
          </p:cNvSpPr>
          <p:nvPr>
            <p:ph type="ftr" sz="quarter" idx="11"/>
          </p:nvPr>
        </p:nvSpPr>
        <p:spPr/>
        <p:txBody>
          <a:body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38C187B8-8D3D-4F41-9000-B0B0DD9DF73F}"/>
              </a:ext>
            </a:extLst>
          </p:cNvPr>
          <p:cNvSpPr>
            <a:spLocks noGrp="1"/>
          </p:cNvSpPr>
          <p:nvPr>
            <p:ph type="sldNum" sz="quarter" idx="12"/>
          </p:nvPr>
        </p:nvSpPr>
        <p:spPr/>
        <p:txBody>
          <a:bodyPr/>
          <a:lstStyle/>
          <a:p>
            <a:pPr>
              <a:defRPr/>
            </a:pPr>
            <a:fld id="{0A811A1B-ABC7-4F58-9F4C-49CFAB9E3F7A}" type="slidenum">
              <a:rPr lang="en-US" smtClean="0"/>
              <a:pPr>
                <a:defRPr/>
              </a:pPr>
              <a:t>‹#›</a:t>
            </a:fld>
            <a:endParaRPr lang="en-US"/>
          </a:p>
        </p:txBody>
      </p:sp>
    </p:spTree>
    <p:extLst>
      <p:ext uri="{BB962C8B-B14F-4D97-AF65-F5344CB8AC3E}">
        <p14:creationId xmlns:p14="http://schemas.microsoft.com/office/powerpoint/2010/main" val="681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030-2367-43AD-A122-B55451478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7B07D-DDC1-4AA8-8848-CDF8DD075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F7F97-47C1-4BB9-8CEE-B354A173D3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BB0AF41-6EC2-44FA-8C41-B7BAB48E6489}"/>
              </a:ext>
            </a:extLst>
          </p:cNvPr>
          <p:cNvSpPr>
            <a:spLocks noGrp="1"/>
          </p:cNvSpPr>
          <p:nvPr>
            <p:ph type="ftr" sz="quarter" idx="11"/>
          </p:nvPr>
        </p:nvSpPr>
        <p:spPr/>
        <p:txBody>
          <a:body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5CF732AA-F901-406E-9907-CCA38E6F454F}"/>
              </a:ext>
            </a:extLst>
          </p:cNvPr>
          <p:cNvSpPr>
            <a:spLocks noGrp="1"/>
          </p:cNvSpPr>
          <p:nvPr>
            <p:ph type="sldNum" sz="quarter" idx="12"/>
          </p:nvPr>
        </p:nvSpPr>
        <p:spPr/>
        <p:txBody>
          <a:bodyPr/>
          <a:lstStyle/>
          <a:p>
            <a:pPr>
              <a:defRPr/>
            </a:pPr>
            <a:fld id="{5DAB0F51-FA86-4535-8E4F-5A2AA26B552E}" type="slidenum">
              <a:rPr lang="en-US" smtClean="0"/>
              <a:pPr>
                <a:defRPr/>
              </a:pPr>
              <a:t>‹#›</a:t>
            </a:fld>
            <a:endParaRPr lang="en-US"/>
          </a:p>
        </p:txBody>
      </p:sp>
    </p:spTree>
    <p:extLst>
      <p:ext uri="{BB962C8B-B14F-4D97-AF65-F5344CB8AC3E}">
        <p14:creationId xmlns:p14="http://schemas.microsoft.com/office/powerpoint/2010/main" val="25498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637C-CFEA-4755-83F9-DD413ED13E0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5CD7618-50E7-492B-9656-B0DEA9818D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BA5C3-F776-4B13-AAA8-82A6C052CA4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D50EA84-71E7-4D09-8C9F-3EF19A4A9F4C}"/>
              </a:ext>
            </a:extLst>
          </p:cNvPr>
          <p:cNvSpPr>
            <a:spLocks noGrp="1"/>
          </p:cNvSpPr>
          <p:nvPr>
            <p:ph type="ftr" sz="quarter" idx="11"/>
          </p:nvPr>
        </p:nvSpPr>
        <p:spPr/>
        <p:txBody>
          <a:body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B474EA1D-AD8D-40E3-9D6A-01B60B238D49}"/>
              </a:ext>
            </a:extLst>
          </p:cNvPr>
          <p:cNvSpPr>
            <a:spLocks noGrp="1"/>
          </p:cNvSpPr>
          <p:nvPr>
            <p:ph type="sldNum" sz="quarter" idx="12"/>
          </p:nvPr>
        </p:nvSpPr>
        <p:spPr/>
        <p:txBody>
          <a:bodyPr/>
          <a:lstStyle/>
          <a:p>
            <a:pPr>
              <a:defRPr/>
            </a:pPr>
            <a:fld id="{91DA9C84-4EE4-491F-BAC0-170E4E3D2178}" type="slidenum">
              <a:rPr lang="en-US" smtClean="0"/>
              <a:pPr>
                <a:defRPr/>
              </a:pPr>
              <a:t>‹#›</a:t>
            </a:fld>
            <a:endParaRPr lang="en-US"/>
          </a:p>
        </p:txBody>
      </p:sp>
    </p:spTree>
    <p:extLst>
      <p:ext uri="{BB962C8B-B14F-4D97-AF65-F5344CB8AC3E}">
        <p14:creationId xmlns:p14="http://schemas.microsoft.com/office/powerpoint/2010/main" val="404776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FB0B-F6AF-4979-A4B1-6E253A7D0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3A-650B-43AA-BEEA-6DBA3E373B1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B1854-B850-4A75-A3B6-44785E87FA10}"/>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78CAF-94CA-4BD4-9C29-92D99599548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B6DA60B-1A88-466D-9CC6-42A86AF68372}"/>
              </a:ext>
            </a:extLst>
          </p:cNvPr>
          <p:cNvSpPr>
            <a:spLocks noGrp="1"/>
          </p:cNvSpPr>
          <p:nvPr>
            <p:ph type="ftr" sz="quarter" idx="11"/>
          </p:nvPr>
        </p:nvSpPr>
        <p:spPr/>
        <p:txBody>
          <a:bodyPr/>
          <a:lstStyle/>
          <a:p>
            <a:pPr>
              <a:defRPr/>
            </a:pPr>
            <a:r>
              <a:rPr lang="en-US"/>
              <a:t>Lecture notes: PSE Summer School - McKenzie</a:t>
            </a:r>
          </a:p>
        </p:txBody>
      </p:sp>
      <p:sp>
        <p:nvSpPr>
          <p:cNvPr id="7" name="Slide Number Placeholder 6">
            <a:extLst>
              <a:ext uri="{FF2B5EF4-FFF2-40B4-BE49-F238E27FC236}">
                <a16:creationId xmlns:a16="http://schemas.microsoft.com/office/drawing/2014/main" id="{9C9B1FAC-4A7F-4A19-AC4C-C9562434B5FA}"/>
              </a:ext>
            </a:extLst>
          </p:cNvPr>
          <p:cNvSpPr>
            <a:spLocks noGrp="1"/>
          </p:cNvSpPr>
          <p:nvPr>
            <p:ph type="sldNum" sz="quarter" idx="12"/>
          </p:nvPr>
        </p:nvSpPr>
        <p:spPr/>
        <p:txBody>
          <a:bodyPr/>
          <a:lstStyle/>
          <a:p>
            <a:pPr>
              <a:defRPr/>
            </a:pPr>
            <a:fld id="{B250C021-8FCB-4DCB-A49C-9F3B4D2E6737}" type="slidenum">
              <a:rPr lang="en-US" smtClean="0"/>
              <a:pPr>
                <a:defRPr/>
              </a:pPr>
              <a:t>‹#›</a:t>
            </a:fld>
            <a:endParaRPr lang="en-US"/>
          </a:p>
        </p:txBody>
      </p:sp>
    </p:spTree>
    <p:extLst>
      <p:ext uri="{BB962C8B-B14F-4D97-AF65-F5344CB8AC3E}">
        <p14:creationId xmlns:p14="http://schemas.microsoft.com/office/powerpoint/2010/main" val="44816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0A07-5586-4445-A5F9-1A9F1DE9F0A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64CA3-C970-4221-9EEB-8B81614439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9BB4318-11D5-455D-97BC-7E1C90D5505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10E6E-0A28-490F-985D-866278199D5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5C70E97-36B0-4800-B70D-28D6F6C1500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82E05-97BA-458E-B170-044044CFF533}"/>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45978FB-632B-4856-ACF7-FCFCB8341467}"/>
              </a:ext>
            </a:extLst>
          </p:cNvPr>
          <p:cNvSpPr>
            <a:spLocks noGrp="1"/>
          </p:cNvSpPr>
          <p:nvPr>
            <p:ph type="ftr" sz="quarter" idx="11"/>
          </p:nvPr>
        </p:nvSpPr>
        <p:spPr/>
        <p:txBody>
          <a:bodyPr/>
          <a:lstStyle/>
          <a:p>
            <a:pPr>
              <a:defRPr/>
            </a:pPr>
            <a:r>
              <a:rPr lang="en-US"/>
              <a:t>Lecture notes: PSE Summer School - McKenzie</a:t>
            </a:r>
          </a:p>
        </p:txBody>
      </p:sp>
      <p:sp>
        <p:nvSpPr>
          <p:cNvPr id="9" name="Slide Number Placeholder 8">
            <a:extLst>
              <a:ext uri="{FF2B5EF4-FFF2-40B4-BE49-F238E27FC236}">
                <a16:creationId xmlns:a16="http://schemas.microsoft.com/office/drawing/2014/main" id="{7A6BDD2F-BB4F-4416-B1FF-EECCC88208FD}"/>
              </a:ext>
            </a:extLst>
          </p:cNvPr>
          <p:cNvSpPr>
            <a:spLocks noGrp="1"/>
          </p:cNvSpPr>
          <p:nvPr>
            <p:ph type="sldNum" sz="quarter" idx="12"/>
          </p:nvPr>
        </p:nvSpPr>
        <p:spPr/>
        <p:txBody>
          <a:bodyPr/>
          <a:lstStyle/>
          <a:p>
            <a:pPr>
              <a:defRPr/>
            </a:pPr>
            <a:fld id="{EF4FA2AD-F811-49E5-BB81-A78538AA4547}" type="slidenum">
              <a:rPr lang="en-US" smtClean="0"/>
              <a:pPr>
                <a:defRPr/>
              </a:pPr>
              <a:t>‹#›</a:t>
            </a:fld>
            <a:endParaRPr lang="en-US"/>
          </a:p>
        </p:txBody>
      </p:sp>
    </p:spTree>
    <p:extLst>
      <p:ext uri="{BB962C8B-B14F-4D97-AF65-F5344CB8AC3E}">
        <p14:creationId xmlns:p14="http://schemas.microsoft.com/office/powerpoint/2010/main" val="204640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AB91-EE2B-4EA5-AAC0-148BA0AE0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ADBD6-97E4-4452-8E60-D9356C7A058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661B9FE-F3AC-4B43-868D-DD97189164A5}"/>
              </a:ext>
            </a:extLst>
          </p:cNvPr>
          <p:cNvSpPr>
            <a:spLocks noGrp="1"/>
          </p:cNvSpPr>
          <p:nvPr>
            <p:ph type="ftr" sz="quarter" idx="11"/>
          </p:nvPr>
        </p:nvSpPr>
        <p:spPr/>
        <p:txBody>
          <a:bodyPr/>
          <a:lstStyle/>
          <a:p>
            <a:pPr>
              <a:defRPr/>
            </a:pPr>
            <a:r>
              <a:rPr lang="en-US"/>
              <a:t>Lecture notes: PSE Summer School - McKenzie</a:t>
            </a:r>
          </a:p>
        </p:txBody>
      </p:sp>
      <p:sp>
        <p:nvSpPr>
          <p:cNvPr id="5" name="Slide Number Placeholder 4">
            <a:extLst>
              <a:ext uri="{FF2B5EF4-FFF2-40B4-BE49-F238E27FC236}">
                <a16:creationId xmlns:a16="http://schemas.microsoft.com/office/drawing/2014/main" id="{374EAB4B-3008-4AA5-95CF-64EE5EEB716A}"/>
              </a:ext>
            </a:extLst>
          </p:cNvPr>
          <p:cNvSpPr>
            <a:spLocks noGrp="1"/>
          </p:cNvSpPr>
          <p:nvPr>
            <p:ph type="sldNum" sz="quarter" idx="12"/>
          </p:nvPr>
        </p:nvSpPr>
        <p:spPr/>
        <p:txBody>
          <a:bodyPr/>
          <a:lstStyle/>
          <a:p>
            <a:pPr>
              <a:defRPr/>
            </a:pPr>
            <a:fld id="{C15ED575-DE79-4A44-9BDF-0CAA2687CE3F}" type="slidenum">
              <a:rPr lang="en-US" smtClean="0"/>
              <a:pPr>
                <a:defRPr/>
              </a:pPr>
              <a:t>‹#›</a:t>
            </a:fld>
            <a:endParaRPr lang="en-US"/>
          </a:p>
        </p:txBody>
      </p:sp>
    </p:spTree>
    <p:extLst>
      <p:ext uri="{BB962C8B-B14F-4D97-AF65-F5344CB8AC3E}">
        <p14:creationId xmlns:p14="http://schemas.microsoft.com/office/powerpoint/2010/main" val="69291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7F1D-CD69-47AB-B70D-EB95B49408C2}"/>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121C1354-C679-4D45-A646-C4E402DD0F31}"/>
              </a:ext>
            </a:extLst>
          </p:cNvPr>
          <p:cNvSpPr>
            <a:spLocks noGrp="1"/>
          </p:cNvSpPr>
          <p:nvPr>
            <p:ph type="ftr" sz="quarter" idx="11"/>
          </p:nvPr>
        </p:nvSpPr>
        <p:spPr/>
        <p:txBody>
          <a:bodyPr/>
          <a:lstStyle/>
          <a:p>
            <a:pPr>
              <a:defRPr/>
            </a:pPr>
            <a:r>
              <a:rPr lang="en-US"/>
              <a:t>Lecture notes: PSE Summer School - McKenzie</a:t>
            </a:r>
          </a:p>
        </p:txBody>
      </p:sp>
      <p:sp>
        <p:nvSpPr>
          <p:cNvPr id="4" name="Slide Number Placeholder 3">
            <a:extLst>
              <a:ext uri="{FF2B5EF4-FFF2-40B4-BE49-F238E27FC236}">
                <a16:creationId xmlns:a16="http://schemas.microsoft.com/office/drawing/2014/main" id="{5C8732FA-05E7-4150-900C-888C59FE9473}"/>
              </a:ext>
            </a:extLst>
          </p:cNvPr>
          <p:cNvSpPr>
            <a:spLocks noGrp="1"/>
          </p:cNvSpPr>
          <p:nvPr>
            <p:ph type="sldNum" sz="quarter" idx="12"/>
          </p:nvPr>
        </p:nvSpPr>
        <p:spPr/>
        <p:txBody>
          <a:bodyPr/>
          <a:lstStyle/>
          <a:p>
            <a:pPr>
              <a:defRPr/>
            </a:pPr>
            <a:fld id="{4D9F3656-D8A1-4626-AB11-B304C877C38D}" type="slidenum">
              <a:rPr lang="en-US" smtClean="0"/>
              <a:pPr>
                <a:defRPr/>
              </a:pPr>
              <a:t>‹#›</a:t>
            </a:fld>
            <a:endParaRPr lang="en-US"/>
          </a:p>
        </p:txBody>
      </p:sp>
    </p:spTree>
    <p:extLst>
      <p:ext uri="{BB962C8B-B14F-4D97-AF65-F5344CB8AC3E}">
        <p14:creationId xmlns:p14="http://schemas.microsoft.com/office/powerpoint/2010/main" val="427722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8A80-B911-48ED-8CE3-12EE186E3CC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A861733-CA2E-4B04-8662-170EF439ABE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59619-76FE-4D0C-B731-349B3C8097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F51896B-33BE-4077-9095-64D5EEF424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C97D1B1-9A80-4A75-BFE9-D207A901ABBB}"/>
              </a:ext>
            </a:extLst>
          </p:cNvPr>
          <p:cNvSpPr>
            <a:spLocks noGrp="1"/>
          </p:cNvSpPr>
          <p:nvPr>
            <p:ph type="ftr" sz="quarter" idx="11"/>
          </p:nvPr>
        </p:nvSpPr>
        <p:spPr/>
        <p:txBody>
          <a:bodyPr/>
          <a:lstStyle/>
          <a:p>
            <a:pPr>
              <a:defRPr/>
            </a:pPr>
            <a:r>
              <a:rPr lang="en-US"/>
              <a:t>Lecture notes: PSE Summer School - McKenzie</a:t>
            </a:r>
          </a:p>
        </p:txBody>
      </p:sp>
      <p:sp>
        <p:nvSpPr>
          <p:cNvPr id="7" name="Slide Number Placeholder 6">
            <a:extLst>
              <a:ext uri="{FF2B5EF4-FFF2-40B4-BE49-F238E27FC236}">
                <a16:creationId xmlns:a16="http://schemas.microsoft.com/office/drawing/2014/main" id="{9B80E8B8-4FFF-4055-80B2-6B4156FC3A48}"/>
              </a:ext>
            </a:extLst>
          </p:cNvPr>
          <p:cNvSpPr>
            <a:spLocks noGrp="1"/>
          </p:cNvSpPr>
          <p:nvPr>
            <p:ph type="sldNum" sz="quarter" idx="12"/>
          </p:nvPr>
        </p:nvSpPr>
        <p:spPr/>
        <p:txBody>
          <a:bodyPr/>
          <a:lstStyle/>
          <a:p>
            <a:pPr>
              <a:defRPr/>
            </a:pPr>
            <a:fld id="{62979281-332E-4116-8A94-065E2227A61E}" type="slidenum">
              <a:rPr lang="en-US" smtClean="0"/>
              <a:pPr>
                <a:defRPr/>
              </a:pPr>
              <a:t>‹#›</a:t>
            </a:fld>
            <a:endParaRPr lang="en-US"/>
          </a:p>
        </p:txBody>
      </p:sp>
    </p:spTree>
    <p:extLst>
      <p:ext uri="{BB962C8B-B14F-4D97-AF65-F5344CB8AC3E}">
        <p14:creationId xmlns:p14="http://schemas.microsoft.com/office/powerpoint/2010/main" val="126109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AFE7-E79C-45E7-8798-3DB2E901776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27D7EAD-BCFA-43BF-A1DB-29DEFCB0E0A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FAA9897-AAD1-4EC5-89F0-976ACD98B60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2A0A02A-7676-4CDC-95F6-690FF443176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F5D30CF-CA71-4C85-B880-79F7C7C05692}"/>
              </a:ext>
            </a:extLst>
          </p:cNvPr>
          <p:cNvSpPr>
            <a:spLocks noGrp="1"/>
          </p:cNvSpPr>
          <p:nvPr>
            <p:ph type="ftr" sz="quarter" idx="11"/>
          </p:nvPr>
        </p:nvSpPr>
        <p:spPr/>
        <p:txBody>
          <a:bodyPr/>
          <a:lstStyle/>
          <a:p>
            <a:pPr>
              <a:defRPr/>
            </a:pPr>
            <a:r>
              <a:rPr lang="en-US"/>
              <a:t>Lecture notes: PSE Summer School - McKenzie</a:t>
            </a:r>
          </a:p>
        </p:txBody>
      </p:sp>
      <p:sp>
        <p:nvSpPr>
          <p:cNvPr id="7" name="Slide Number Placeholder 6">
            <a:extLst>
              <a:ext uri="{FF2B5EF4-FFF2-40B4-BE49-F238E27FC236}">
                <a16:creationId xmlns:a16="http://schemas.microsoft.com/office/drawing/2014/main" id="{9B58AE08-04C2-42E2-9616-CA05438B1F40}"/>
              </a:ext>
            </a:extLst>
          </p:cNvPr>
          <p:cNvSpPr>
            <a:spLocks noGrp="1"/>
          </p:cNvSpPr>
          <p:nvPr>
            <p:ph type="sldNum" sz="quarter" idx="12"/>
          </p:nvPr>
        </p:nvSpPr>
        <p:spPr/>
        <p:txBody>
          <a:bodyPr/>
          <a:lstStyle/>
          <a:p>
            <a:pPr>
              <a:defRPr/>
            </a:pPr>
            <a:fld id="{70FA55BE-FF77-441B-87E7-907D0D258F17}" type="slidenum">
              <a:rPr lang="en-US" smtClean="0"/>
              <a:pPr>
                <a:defRPr/>
              </a:pPr>
              <a:t>‹#›</a:t>
            </a:fld>
            <a:endParaRPr lang="en-US"/>
          </a:p>
        </p:txBody>
      </p:sp>
    </p:spTree>
    <p:extLst>
      <p:ext uri="{BB962C8B-B14F-4D97-AF65-F5344CB8AC3E}">
        <p14:creationId xmlns:p14="http://schemas.microsoft.com/office/powerpoint/2010/main" val="155261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C1E4F-31C6-43C7-A31A-1CDF1D7AA76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E0A00-82F0-470E-A5B7-3E5B747ED4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BC46-286E-4255-9937-539C2649B1C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A1524314-40E0-4CE0-8BE8-3EF3B3449D9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Lecture notes: PSE Summer School - McKenzie</a:t>
            </a:r>
          </a:p>
        </p:txBody>
      </p:sp>
      <p:sp>
        <p:nvSpPr>
          <p:cNvPr id="6" name="Slide Number Placeholder 5">
            <a:extLst>
              <a:ext uri="{FF2B5EF4-FFF2-40B4-BE49-F238E27FC236}">
                <a16:creationId xmlns:a16="http://schemas.microsoft.com/office/drawing/2014/main" id="{1F62E7F2-E206-4333-803C-BF5EC79C5F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C718D8B-D55B-4271-8A99-788F1DCA14A5}" type="slidenum">
              <a:rPr lang="en-US" smtClean="0"/>
              <a:pPr>
                <a:defRPr/>
              </a:pPr>
              <a:t>‹#›</a:t>
            </a:fld>
            <a:endParaRPr lang="en-US"/>
          </a:p>
        </p:txBody>
      </p:sp>
    </p:spTree>
    <p:extLst>
      <p:ext uri="{BB962C8B-B14F-4D97-AF65-F5344CB8AC3E}">
        <p14:creationId xmlns:p14="http://schemas.microsoft.com/office/powerpoint/2010/main" val="93370749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ABC7F-6B9E-431F-A33D-8651B0646D35}"/>
              </a:ext>
            </a:extLst>
          </p:cNvPr>
          <p:cNvSpPr>
            <a:spLocks noGrp="1"/>
          </p:cNvSpPr>
          <p:nvPr>
            <p:ph type="ftr" sz="quarter" idx="11"/>
          </p:nvPr>
        </p:nvSpPr>
        <p:spPr/>
        <p:txBody>
          <a:bodyPr/>
          <a:lstStyle/>
          <a:p>
            <a:pPr>
              <a:defRPr/>
            </a:pPr>
            <a:r>
              <a:rPr lang="en-US"/>
              <a:t>Lecture notes: PSE Summer Course</a:t>
            </a:r>
          </a:p>
        </p:txBody>
      </p:sp>
      <p:sp>
        <p:nvSpPr>
          <p:cNvPr id="3" name="Slide Number Placeholder 2">
            <a:extLst>
              <a:ext uri="{FF2B5EF4-FFF2-40B4-BE49-F238E27FC236}">
                <a16:creationId xmlns:a16="http://schemas.microsoft.com/office/drawing/2014/main" id="{F1550FE6-64BD-4E66-9CB5-AF9E1DD35715}"/>
              </a:ext>
            </a:extLst>
          </p:cNvPr>
          <p:cNvSpPr>
            <a:spLocks noGrp="1"/>
          </p:cNvSpPr>
          <p:nvPr>
            <p:ph type="sldNum" sz="quarter" idx="12"/>
          </p:nvPr>
        </p:nvSpPr>
        <p:spPr/>
        <p:txBody>
          <a:bodyPr/>
          <a:lstStyle/>
          <a:p>
            <a:pPr>
              <a:defRPr/>
            </a:pPr>
            <a:fld id="{99156D13-9A6C-45E3-95F8-745810736FC3}" type="slidenum">
              <a:rPr lang="en-US" smtClean="0"/>
              <a:pPr>
                <a:defRPr/>
              </a:pPr>
              <a:t>1</a:t>
            </a:fld>
            <a:endParaRPr lang="en-US"/>
          </a:p>
        </p:txBody>
      </p:sp>
      <p:pic>
        <p:nvPicPr>
          <p:cNvPr id="7" name="Picture 6">
            <a:extLst>
              <a:ext uri="{FF2B5EF4-FFF2-40B4-BE49-F238E27FC236}">
                <a16:creationId xmlns:a16="http://schemas.microsoft.com/office/drawing/2014/main" id="{A945BAD9-5351-4075-AAAC-E56F8EEB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680559"/>
            <a:ext cx="3505200" cy="3177441"/>
          </a:xfrm>
          <a:prstGeom prst="rect">
            <a:avLst/>
          </a:prstGeom>
        </p:spPr>
      </p:pic>
      <p:sp>
        <p:nvSpPr>
          <p:cNvPr id="8" name="TextBox 7">
            <a:extLst>
              <a:ext uri="{FF2B5EF4-FFF2-40B4-BE49-F238E27FC236}">
                <a16:creationId xmlns:a16="http://schemas.microsoft.com/office/drawing/2014/main" id="{8C75479F-4487-46B4-882E-293CB78B202F}"/>
              </a:ext>
            </a:extLst>
          </p:cNvPr>
          <p:cNvSpPr txBox="1"/>
          <p:nvPr/>
        </p:nvSpPr>
        <p:spPr>
          <a:xfrm>
            <a:off x="3352800" y="3680559"/>
            <a:ext cx="5334000" cy="2000548"/>
          </a:xfrm>
          <a:prstGeom prst="rect">
            <a:avLst/>
          </a:prstGeom>
          <a:noFill/>
        </p:spPr>
        <p:txBody>
          <a:bodyPr wrap="square" rtlCol="0">
            <a:spAutoFit/>
          </a:bodyPr>
          <a:lstStyle/>
          <a:p>
            <a:r>
              <a:rPr lang="en-US" sz="3200" dirty="0"/>
              <a:t>Identifying the Development Impacts of Migration</a:t>
            </a:r>
          </a:p>
          <a:p>
            <a:endParaRPr lang="en-US" dirty="0"/>
          </a:p>
          <a:p>
            <a:endParaRPr lang="en-US" dirty="0"/>
          </a:p>
          <a:p>
            <a:r>
              <a:rPr lang="en-US" sz="2400" b="1" dirty="0"/>
              <a:t>David McKenzie</a:t>
            </a:r>
          </a:p>
        </p:txBody>
      </p:sp>
      <p:pic>
        <p:nvPicPr>
          <p:cNvPr id="9" name="Picture 8">
            <a:extLst>
              <a:ext uri="{FF2B5EF4-FFF2-40B4-BE49-F238E27FC236}">
                <a16:creationId xmlns:a16="http://schemas.microsoft.com/office/drawing/2014/main" id="{D5336FBC-41B4-49D2-92C0-A6F1B0C90D56}"/>
              </a:ext>
            </a:extLst>
          </p:cNvPr>
          <p:cNvPicPr>
            <a:picLocks noChangeAspect="1"/>
          </p:cNvPicPr>
          <p:nvPr/>
        </p:nvPicPr>
        <p:blipFill>
          <a:blip r:embed="rId3"/>
          <a:stretch>
            <a:fillRect/>
          </a:stretch>
        </p:blipFill>
        <p:spPr>
          <a:xfrm>
            <a:off x="0" y="0"/>
            <a:ext cx="9144000" cy="2869324"/>
          </a:xfrm>
          <a:prstGeom prst="rect">
            <a:avLst/>
          </a:prstGeom>
        </p:spPr>
      </p:pic>
    </p:spTree>
    <p:extLst>
      <p:ext uri="{BB962C8B-B14F-4D97-AF65-F5344CB8AC3E}">
        <p14:creationId xmlns:p14="http://schemas.microsoft.com/office/powerpoint/2010/main" val="64760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solidFill>
                  <a:schemeClr val="accent2"/>
                </a:solidFill>
              </a:rPr>
              <a:t>Results</a:t>
            </a:r>
          </a:p>
        </p:txBody>
      </p:sp>
      <p:sp>
        <p:nvSpPr>
          <p:cNvPr id="9219" name="Rectangle 3"/>
          <p:cNvSpPr>
            <a:spLocks noGrp="1" noChangeArrowheads="1"/>
          </p:cNvSpPr>
          <p:nvPr>
            <p:ph idx="1"/>
          </p:nvPr>
        </p:nvSpPr>
        <p:spPr/>
        <p:txBody>
          <a:bodyPr/>
          <a:lstStyle/>
          <a:p>
            <a:pPr eaLnBrk="1" hangingPunct="1"/>
            <a:r>
              <a:rPr lang="en-US"/>
              <a:t>Negative coefficient on remittances and migration</a:t>
            </a:r>
          </a:p>
          <a:p>
            <a:pPr lvl="1" eaLnBrk="1" hangingPunct="1"/>
            <a:r>
              <a:rPr lang="en-US"/>
              <a:t>i.e. there is less poverty in places where migration and remittances are higher.</a:t>
            </a:r>
          </a:p>
          <a:p>
            <a:pPr lvl="1" eaLnBrk="1" hangingPunct="1"/>
            <a:r>
              <a:rPr lang="en-US"/>
              <a:t>Note: this is </a:t>
            </a:r>
            <a:r>
              <a:rPr lang="en-US" b="1"/>
              <a:t>not causal</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solidFill>
                  <a:schemeClr val="accent2"/>
                </a:solidFill>
              </a:rPr>
              <a:t>Concerns	</a:t>
            </a:r>
            <a:r>
              <a:rPr lang="en-US" dirty="0"/>
              <a:t>	</a:t>
            </a:r>
          </a:p>
        </p:txBody>
      </p:sp>
      <p:sp>
        <p:nvSpPr>
          <p:cNvPr id="10243" name="Rectangle 3"/>
          <p:cNvSpPr>
            <a:spLocks noGrp="1" noChangeArrowheads="1"/>
          </p:cNvSpPr>
          <p:nvPr>
            <p:ph idx="1"/>
          </p:nvPr>
        </p:nvSpPr>
        <p:spPr/>
        <p:txBody>
          <a:bodyPr/>
          <a:lstStyle/>
          <a:p>
            <a:pPr eaLnBrk="1" hangingPunct="1">
              <a:lnSpc>
                <a:spcPct val="90000"/>
              </a:lnSpc>
            </a:pPr>
            <a:r>
              <a:rPr lang="en-US" sz="2800"/>
              <a:t>Endogeneity:</a:t>
            </a:r>
          </a:p>
          <a:p>
            <a:pPr lvl="1" eaLnBrk="1" hangingPunct="1">
              <a:lnSpc>
                <a:spcPct val="90000"/>
              </a:lnSpc>
            </a:pPr>
            <a:r>
              <a:rPr lang="en-US" sz="2400"/>
              <a:t>Poverty might determine amount of migration and remittances received</a:t>
            </a:r>
          </a:p>
          <a:p>
            <a:pPr lvl="1" eaLnBrk="1" hangingPunct="1">
              <a:lnSpc>
                <a:spcPct val="90000"/>
              </a:lnSpc>
              <a:buFont typeface="Symbol" pitchFamily="18" charset="2"/>
              <a:buChar char="Þ"/>
            </a:pPr>
            <a:r>
              <a:rPr lang="en-US" sz="2400"/>
              <a:t>Natural solution is instrumental variables. But finding convincing instruments across countries is hard.</a:t>
            </a:r>
          </a:p>
          <a:p>
            <a:pPr lvl="1" eaLnBrk="1" hangingPunct="1">
              <a:lnSpc>
                <a:spcPct val="90000"/>
              </a:lnSpc>
              <a:buFont typeface="Symbol" pitchFamily="18" charset="2"/>
              <a:buChar char="Þ"/>
            </a:pPr>
            <a:r>
              <a:rPr lang="en-US" sz="2400"/>
              <a:t>Recall what we need for an instrument:</a:t>
            </a:r>
          </a:p>
          <a:p>
            <a:pPr lvl="2" eaLnBrk="1" hangingPunct="1">
              <a:lnSpc>
                <a:spcPct val="90000"/>
              </a:lnSpc>
              <a:buFont typeface="Symbol" pitchFamily="18" charset="2"/>
              <a:buChar char="Þ"/>
            </a:pPr>
            <a:r>
              <a:rPr lang="en-US" sz="2000"/>
              <a:t>The variable in question predicts migration/remittances</a:t>
            </a:r>
          </a:p>
          <a:p>
            <a:pPr lvl="2" eaLnBrk="1" hangingPunct="1">
              <a:lnSpc>
                <a:spcPct val="90000"/>
              </a:lnSpc>
              <a:buFont typeface="Symbol" pitchFamily="18" charset="2"/>
              <a:buChar char="Þ"/>
            </a:pPr>
            <a:r>
              <a:rPr lang="en-US" sz="2000"/>
              <a:t>The variable in question ONLY affects poverty/inequality through migration and remittances, and not through any other channel.</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solidFill>
                  <a:schemeClr val="accent2"/>
                </a:solidFill>
              </a:rPr>
              <a:t>Adams and Page instruments</a:t>
            </a:r>
          </a:p>
        </p:txBody>
      </p:sp>
      <p:sp>
        <p:nvSpPr>
          <p:cNvPr id="11267" name="Rectangle 3"/>
          <p:cNvSpPr>
            <a:spLocks noGrp="1" noChangeArrowheads="1"/>
          </p:cNvSpPr>
          <p:nvPr>
            <p:ph idx="1"/>
          </p:nvPr>
        </p:nvSpPr>
        <p:spPr/>
        <p:txBody>
          <a:bodyPr/>
          <a:lstStyle/>
          <a:p>
            <a:pPr marL="609600" indent="-609600" eaLnBrk="1" hangingPunct="1">
              <a:buFont typeface="Wingdings" pitchFamily="2" charset="2"/>
              <a:buAutoNum type="arabicParenR"/>
            </a:pPr>
            <a:r>
              <a:rPr lang="en-US"/>
              <a:t>Distance: distance from country to the main area from which it receives remittances.</a:t>
            </a:r>
          </a:p>
          <a:p>
            <a:pPr marL="609600" indent="-609600" eaLnBrk="1" hangingPunct="1">
              <a:buFont typeface="Wingdings" pitchFamily="2" charset="2"/>
              <a:buNone/>
            </a:pPr>
            <a:endParaRPr lang="en-US"/>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11268" name="Picture 4"/>
          <p:cNvPicPr>
            <a:picLocks noChangeAspect="1" noChangeArrowheads="1"/>
          </p:cNvPicPr>
          <p:nvPr/>
        </p:nvPicPr>
        <p:blipFill>
          <a:blip r:embed="rId3" cstate="print"/>
          <a:srcRect/>
          <a:stretch>
            <a:fillRect/>
          </a:stretch>
        </p:blipFill>
        <p:spPr bwMode="auto">
          <a:xfrm>
            <a:off x="1447800" y="3886200"/>
            <a:ext cx="6172200" cy="20939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solidFill>
                  <a:schemeClr val="accent2"/>
                </a:solidFill>
              </a:rPr>
              <a:t>Adams and Page instruments</a:t>
            </a:r>
          </a:p>
        </p:txBody>
      </p:sp>
      <p:sp>
        <p:nvSpPr>
          <p:cNvPr id="12291" name="Rectangle 3"/>
          <p:cNvSpPr>
            <a:spLocks noGrp="1" noChangeArrowheads="1"/>
          </p:cNvSpPr>
          <p:nvPr>
            <p:ph idx="1"/>
          </p:nvPr>
        </p:nvSpPr>
        <p:spPr/>
        <p:txBody>
          <a:bodyPr/>
          <a:lstStyle/>
          <a:p>
            <a:pPr eaLnBrk="1" hangingPunct="1">
              <a:buFont typeface="Wingdings" pitchFamily="2" charset="2"/>
              <a:buNone/>
            </a:pPr>
            <a:r>
              <a:rPr lang="en-US"/>
              <a:t>2) Education: percent of people over 25 who have completed secondary education</a:t>
            </a:r>
          </a:p>
          <a:p>
            <a:pPr eaLnBrk="1" hangingPunct="1">
              <a:buFont typeface="Wingdings" pitchFamily="2" charset="2"/>
              <a:buNone/>
            </a:pPr>
            <a:r>
              <a:rPr lang="en-US"/>
              <a:t>	- education affects ability to migrate,</a:t>
            </a:r>
          </a:p>
          <a:p>
            <a:pPr eaLnBrk="1" hangingPunct="1">
              <a:buFont typeface="Wingdings" pitchFamily="2" charset="2"/>
              <a:buNone/>
            </a:pPr>
            <a:r>
              <a:rPr lang="en-US"/>
              <a:t>BUT: why on earth would be think it doesn’t independently affect poverty?</a:t>
            </a:r>
          </a:p>
          <a:p>
            <a:pPr eaLnBrk="1" hangingPunct="1">
              <a:buFont typeface="Wingdings" pitchFamily="2" charset="2"/>
              <a:buNone/>
            </a:pPr>
            <a:r>
              <a:rPr lang="en-US"/>
              <a:t>3) Government stability – same problem!</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solidFill>
                  <a:schemeClr val="accent2"/>
                </a:solidFill>
              </a:rPr>
              <a:t>Adams and Page: Bottom line</a:t>
            </a:r>
          </a:p>
        </p:txBody>
      </p:sp>
      <p:sp>
        <p:nvSpPr>
          <p:cNvPr id="13315" name="Rectangle 3"/>
          <p:cNvSpPr>
            <a:spLocks noGrp="1" noChangeArrowheads="1"/>
          </p:cNvSpPr>
          <p:nvPr>
            <p:ph idx="1"/>
          </p:nvPr>
        </p:nvSpPr>
        <p:spPr/>
        <p:txBody>
          <a:bodyPr/>
          <a:lstStyle/>
          <a:p>
            <a:pPr eaLnBrk="1" hangingPunct="1"/>
            <a:r>
              <a:rPr lang="en-US" sz="2800"/>
              <a:t>There is no way the estimates in this paper are credible</a:t>
            </a:r>
          </a:p>
          <a:p>
            <a:pPr lvl="1" eaLnBrk="1" hangingPunct="1"/>
            <a:r>
              <a:rPr lang="en-US" sz="2400"/>
              <a:t>At most show a correlation between migration and poverty</a:t>
            </a:r>
          </a:p>
          <a:p>
            <a:pPr lvl="1" eaLnBrk="1" hangingPunct="1"/>
            <a:r>
              <a:rPr lang="en-US" sz="2400"/>
              <a:t>Conditioning on income and inequality removing some of the main channels for an effect</a:t>
            </a:r>
          </a:p>
          <a:p>
            <a:pPr lvl="1" eaLnBrk="1" hangingPunct="1"/>
            <a:r>
              <a:rPr lang="en-US" sz="2400"/>
              <a:t>Instruments don’t satisfy exclusion restrictions.</a:t>
            </a:r>
          </a:p>
          <a:p>
            <a:pPr lvl="1" eaLnBrk="1" hangingPunct="1">
              <a:buFont typeface="Wingdings" pitchFamily="2" charset="2"/>
              <a:buNone/>
            </a:pPr>
            <a:r>
              <a:rPr lang="en-US" sz="2400"/>
              <a:t>=&gt; Need a different approach to the question.</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solidFill>
                  <a:schemeClr val="accent2"/>
                </a:solidFill>
              </a:rPr>
              <a:t>The Micro Approach</a:t>
            </a:r>
          </a:p>
        </p:txBody>
      </p:sp>
      <p:sp>
        <p:nvSpPr>
          <p:cNvPr id="14339" name="Rectangle 3"/>
          <p:cNvSpPr>
            <a:spLocks noGrp="1" noChangeArrowheads="1"/>
          </p:cNvSpPr>
          <p:nvPr>
            <p:ph idx="1"/>
          </p:nvPr>
        </p:nvSpPr>
        <p:spPr/>
        <p:txBody>
          <a:bodyPr/>
          <a:lstStyle/>
          <a:p>
            <a:pPr eaLnBrk="1" hangingPunct="1">
              <a:lnSpc>
                <a:spcPct val="90000"/>
              </a:lnSpc>
            </a:pPr>
            <a:r>
              <a:rPr lang="en-US" sz="2800"/>
              <a:t>The simplistic approach – treat remittances as an exogenous transfer (e.g. Stark, 1988)</a:t>
            </a:r>
          </a:p>
          <a:p>
            <a:pPr eaLnBrk="1" hangingPunct="1">
              <a:lnSpc>
                <a:spcPct val="90000"/>
              </a:lnSpc>
            </a:pPr>
            <a:r>
              <a:rPr lang="en-US" sz="2800"/>
              <a:t>Consider Total household income</a:t>
            </a:r>
          </a:p>
          <a:p>
            <a:pPr lvl="1" eaLnBrk="1" hangingPunct="1">
              <a:lnSpc>
                <a:spcPct val="90000"/>
              </a:lnSpc>
            </a:pPr>
            <a:r>
              <a:rPr lang="en-US" sz="2400"/>
              <a:t>Total income = Remittance Income + Non-remittance income</a:t>
            </a:r>
          </a:p>
          <a:p>
            <a:pPr lvl="1" eaLnBrk="1" hangingPunct="1">
              <a:lnSpc>
                <a:spcPct val="90000"/>
              </a:lnSpc>
            </a:pPr>
            <a:r>
              <a:rPr lang="en-US" sz="2400"/>
              <a:t>Calculate poverty or inequality based on total income</a:t>
            </a:r>
          </a:p>
          <a:p>
            <a:pPr lvl="1" eaLnBrk="1" hangingPunct="1">
              <a:lnSpc>
                <a:spcPct val="90000"/>
              </a:lnSpc>
            </a:pPr>
            <a:r>
              <a:rPr lang="en-US" sz="2400"/>
              <a:t>Then calculate same measure based on non-remittance income </a:t>
            </a:r>
          </a:p>
          <a:p>
            <a:pPr lvl="1" eaLnBrk="1" hangingPunct="1">
              <a:lnSpc>
                <a:spcPct val="90000"/>
              </a:lnSpc>
            </a:pPr>
            <a:r>
              <a:rPr lang="en-US" sz="2400"/>
              <a:t>Ascribe difference to effect of remittances</a:t>
            </a:r>
          </a:p>
          <a:p>
            <a:pPr eaLnBrk="1" hangingPunct="1">
              <a:lnSpc>
                <a:spcPct val="90000"/>
              </a:lnSpc>
            </a:pPr>
            <a:endParaRPr lang="en-US" sz="2800"/>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solidFill>
                  <a:schemeClr val="accent2"/>
                </a:solidFill>
              </a:rPr>
              <a:t>The Micro Approach</a:t>
            </a:r>
          </a:p>
        </p:txBody>
      </p:sp>
      <p:sp>
        <p:nvSpPr>
          <p:cNvPr id="15363" name="Rectangle 3"/>
          <p:cNvSpPr>
            <a:spLocks noGrp="1" noChangeArrowheads="1"/>
          </p:cNvSpPr>
          <p:nvPr>
            <p:ph idx="1"/>
          </p:nvPr>
        </p:nvSpPr>
        <p:spPr/>
        <p:txBody>
          <a:bodyPr/>
          <a:lstStyle/>
          <a:p>
            <a:pPr eaLnBrk="1" hangingPunct="1"/>
            <a:r>
              <a:rPr lang="en-US" sz="2800"/>
              <a:t>Refinement 1 (e.g. Adams, 1989)</a:t>
            </a:r>
          </a:p>
          <a:p>
            <a:pPr lvl="1" eaLnBrk="1" hangingPunct="1"/>
            <a:r>
              <a:rPr lang="en-US" sz="2400"/>
              <a:t>At least recognize that there is an opportunity cost of migration, the foregone earnings of the migrant.</a:t>
            </a:r>
          </a:p>
          <a:p>
            <a:pPr lvl="1" eaLnBrk="1" hangingPunct="1"/>
            <a:r>
              <a:rPr lang="en-US" sz="2400"/>
              <a:t>So try and impute what this is:</a:t>
            </a:r>
          </a:p>
          <a:p>
            <a:pPr lvl="1" eaLnBrk="1" hangingPunct="1">
              <a:buFontTx/>
              <a:buChar char="-"/>
            </a:pPr>
            <a:r>
              <a:rPr lang="en-US" sz="2400"/>
              <a:t>Use non-migrant households to model what earnings of migrant would have been</a:t>
            </a:r>
          </a:p>
          <a:p>
            <a:pPr lvl="1" eaLnBrk="1" hangingPunct="1">
              <a:buFontTx/>
              <a:buChar char="-"/>
            </a:pPr>
            <a:r>
              <a:rPr lang="en-US" sz="2400"/>
              <a:t>Also need to account for error involved in the estimation – so add back an error term</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15364" name="Picture 4"/>
          <p:cNvPicPr>
            <a:picLocks noChangeAspect="1" noChangeArrowheads="1"/>
          </p:cNvPicPr>
          <p:nvPr/>
        </p:nvPicPr>
        <p:blipFill>
          <a:blip r:embed="rId2" cstate="print"/>
          <a:srcRect/>
          <a:stretch>
            <a:fillRect/>
          </a:stretch>
        </p:blipFill>
        <p:spPr bwMode="auto">
          <a:xfrm>
            <a:off x="1066800" y="5283200"/>
            <a:ext cx="7239000" cy="12033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solidFill>
                  <a:schemeClr val="accent2"/>
                </a:solidFill>
              </a:rPr>
              <a:t>Micro approach</a:t>
            </a:r>
          </a:p>
        </p:txBody>
      </p:sp>
      <p:sp>
        <p:nvSpPr>
          <p:cNvPr id="16387" name="Rectangle 3"/>
          <p:cNvSpPr>
            <a:spLocks noGrp="1" noChangeArrowheads="1"/>
          </p:cNvSpPr>
          <p:nvPr>
            <p:ph idx="1"/>
          </p:nvPr>
        </p:nvSpPr>
        <p:spPr/>
        <p:txBody>
          <a:bodyPr/>
          <a:lstStyle/>
          <a:p>
            <a:pPr eaLnBrk="1" hangingPunct="1">
              <a:lnSpc>
                <a:spcPct val="80000"/>
              </a:lnSpc>
            </a:pPr>
            <a:r>
              <a:rPr lang="en-US" sz="2800"/>
              <a:t>This is a good first step, but several problems:</a:t>
            </a:r>
          </a:p>
          <a:p>
            <a:pPr lvl="1" eaLnBrk="1" hangingPunct="1">
              <a:lnSpc>
                <a:spcPct val="80000"/>
              </a:lnSpc>
            </a:pPr>
            <a:r>
              <a:rPr lang="en-US" sz="2400"/>
              <a:t>Migrants self-select: so relationship between income and observable characteristics for non-migrants won’t be consistent estimate of the same relationship for migrants</a:t>
            </a:r>
          </a:p>
          <a:p>
            <a:pPr lvl="1" eaLnBrk="1" hangingPunct="1">
              <a:lnSpc>
                <a:spcPct val="80000"/>
              </a:lnSpc>
            </a:pPr>
            <a:r>
              <a:rPr lang="en-US" sz="2400"/>
              <a:t>Assumes other members in household don’t change their labor supply (or income earning) in response to migration</a:t>
            </a:r>
          </a:p>
          <a:p>
            <a:pPr lvl="1" eaLnBrk="1" hangingPunct="1">
              <a:lnSpc>
                <a:spcPct val="80000"/>
              </a:lnSpc>
            </a:pPr>
            <a:r>
              <a:rPr lang="en-US" sz="2400"/>
              <a:t>Practical issue: Often household surveys might have limited information on characteristics of the migrant.</a:t>
            </a:r>
          </a:p>
          <a:p>
            <a:pPr lvl="1" eaLnBrk="1" hangingPunct="1">
              <a:lnSpc>
                <a:spcPct val="80000"/>
              </a:lnSpc>
            </a:pPr>
            <a:r>
              <a:rPr lang="en-US" sz="2400"/>
              <a:t>And misses whole households which move.</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solidFill>
                  <a:schemeClr val="accent2"/>
                </a:solidFill>
              </a:rPr>
              <a:t>Barham and Boucher</a:t>
            </a:r>
          </a:p>
        </p:txBody>
      </p:sp>
      <p:sp>
        <p:nvSpPr>
          <p:cNvPr id="17411" name="Rectangle 3"/>
          <p:cNvSpPr>
            <a:spLocks noGrp="1" noChangeArrowheads="1"/>
          </p:cNvSpPr>
          <p:nvPr>
            <p:ph idx="1"/>
          </p:nvPr>
        </p:nvSpPr>
        <p:spPr/>
        <p:txBody>
          <a:bodyPr/>
          <a:lstStyle/>
          <a:p>
            <a:pPr eaLnBrk="1" hangingPunct="1"/>
            <a:r>
              <a:rPr lang="en-US"/>
              <a:t>Analysis of 152 households with 3 neighborhoods  in Bluefields, Nicaragua</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17412" name="Picture 5" descr="Nica2aaaa.gif (11488 bytes)"/>
          <p:cNvPicPr>
            <a:picLocks noChangeAspect="1" noChangeArrowheads="1"/>
          </p:cNvPicPr>
          <p:nvPr/>
        </p:nvPicPr>
        <p:blipFill>
          <a:blip r:embed="rId2" cstate="print"/>
          <a:srcRect/>
          <a:stretch>
            <a:fillRect/>
          </a:stretch>
        </p:blipFill>
        <p:spPr bwMode="auto">
          <a:xfrm>
            <a:off x="1676400" y="3048000"/>
            <a:ext cx="4562475" cy="3638550"/>
          </a:xfrm>
          <a:prstGeom prst="rect">
            <a:avLst/>
          </a:prstGeom>
          <a:noFill/>
          <a:ln w="9525">
            <a:noFill/>
            <a:miter lim="800000"/>
            <a:headEnd/>
            <a:tailEnd/>
          </a:ln>
        </p:spPr>
      </p:pic>
      <p:sp>
        <p:nvSpPr>
          <p:cNvPr id="17413" name="Line 6"/>
          <p:cNvSpPr>
            <a:spLocks noChangeShapeType="1"/>
          </p:cNvSpPr>
          <p:nvPr/>
        </p:nvSpPr>
        <p:spPr bwMode="auto">
          <a:xfrm flipH="1">
            <a:off x="5562600" y="4724400"/>
            <a:ext cx="1600200" cy="685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solidFill>
                  <a:schemeClr val="accent2"/>
                </a:solidFill>
              </a:rPr>
              <a:t>Barham and Boucher (1998)</a:t>
            </a:r>
          </a:p>
        </p:txBody>
      </p:sp>
      <p:sp>
        <p:nvSpPr>
          <p:cNvPr id="18435" name="Rectangle 3"/>
          <p:cNvSpPr>
            <a:spLocks noGrp="1" noChangeArrowheads="1"/>
          </p:cNvSpPr>
          <p:nvPr>
            <p:ph idx="1"/>
          </p:nvPr>
        </p:nvSpPr>
        <p:spPr/>
        <p:txBody>
          <a:bodyPr/>
          <a:lstStyle/>
          <a:p>
            <a:pPr eaLnBrk="1" hangingPunct="1"/>
            <a:r>
              <a:rPr lang="en-US"/>
              <a:t>Attempt to model explicitly selectivity of migrants, and impact on labor supply of other household members.</a:t>
            </a:r>
          </a:p>
          <a:p>
            <a:pPr eaLnBrk="1" hangingPunct="1"/>
            <a:r>
              <a:rPr lang="en-US"/>
              <a:t>Identification is based on assumptions of functional form and joint normality (traditional Heckman approach)</a:t>
            </a:r>
          </a:p>
          <a:p>
            <a:pPr lvl="1" eaLnBrk="1" hangingPunct="1">
              <a:buFont typeface="Wingdings" pitchFamily="2" charset="2"/>
              <a:buNone/>
            </a:pPr>
            <a:r>
              <a:rPr lang="en-US"/>
              <a:t>+ some undiscussed exclusion assumptions.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2DB8-B670-42F9-8CA3-2CA778B94C6A}"/>
              </a:ext>
            </a:extLst>
          </p:cNvPr>
          <p:cNvSpPr>
            <a:spLocks noGrp="1"/>
          </p:cNvSpPr>
          <p:nvPr>
            <p:ph type="ctrTitle"/>
          </p:nvPr>
        </p:nvSpPr>
        <p:spPr/>
        <p:txBody>
          <a:bodyPr/>
          <a:lstStyle/>
          <a:p>
            <a:r>
              <a:rPr lang="en-US" dirty="0"/>
              <a:t>LECTURE 2</a:t>
            </a:r>
          </a:p>
        </p:txBody>
      </p:sp>
      <p:sp>
        <p:nvSpPr>
          <p:cNvPr id="3" name="Subtitle 2">
            <a:extLst>
              <a:ext uri="{FF2B5EF4-FFF2-40B4-BE49-F238E27FC236}">
                <a16:creationId xmlns:a16="http://schemas.microsoft.com/office/drawing/2014/main" id="{D76D0F99-36F5-4F05-93F1-4585D4F64ECC}"/>
              </a:ext>
            </a:extLst>
          </p:cNvPr>
          <p:cNvSpPr>
            <a:spLocks noGrp="1"/>
          </p:cNvSpPr>
          <p:nvPr>
            <p:ph type="subTitle" idx="1"/>
          </p:nvPr>
        </p:nvSpPr>
        <p:spPr/>
        <p:txBody>
          <a:bodyPr>
            <a:normAutofit/>
          </a:bodyPr>
          <a:lstStyle/>
          <a:p>
            <a:r>
              <a:rPr lang="en-US" sz="2400" i="1" dirty="0"/>
              <a:t>Impacts on poverty</a:t>
            </a:r>
          </a:p>
        </p:txBody>
      </p:sp>
      <p:sp>
        <p:nvSpPr>
          <p:cNvPr id="4" name="Footer Placeholder 3">
            <a:extLst>
              <a:ext uri="{FF2B5EF4-FFF2-40B4-BE49-F238E27FC236}">
                <a16:creationId xmlns:a16="http://schemas.microsoft.com/office/drawing/2014/main" id="{8622B137-A978-44E9-81C4-0FFF27C38ED8}"/>
              </a:ext>
            </a:extLst>
          </p:cNvPr>
          <p:cNvSpPr>
            <a:spLocks noGrp="1"/>
          </p:cNvSpPr>
          <p:nvPr>
            <p:ph type="ftr" sz="quarter" idx="11"/>
          </p:nvPr>
        </p:nvSpPr>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97E3029B-5B13-4B03-8532-4BF26E124085}"/>
              </a:ext>
            </a:extLst>
          </p:cNvPr>
          <p:cNvSpPr>
            <a:spLocks noGrp="1"/>
          </p:cNvSpPr>
          <p:nvPr>
            <p:ph type="sldNum" sz="quarter" idx="12"/>
          </p:nvPr>
        </p:nvSpPr>
        <p:spPr/>
        <p:txBody>
          <a:bodyPr/>
          <a:lstStyle/>
          <a:p>
            <a:pPr>
              <a:defRPr/>
            </a:pPr>
            <a:fld id="{7A8A9DEE-4DA9-43EC-B440-162A19340CBF}" type="slidenum">
              <a:rPr lang="en-US" smtClean="0"/>
              <a:pPr>
                <a:defRPr/>
              </a:pPr>
              <a:t>2</a:t>
            </a:fld>
            <a:endParaRPr lang="en-US"/>
          </a:p>
        </p:txBody>
      </p:sp>
    </p:spTree>
    <p:extLst>
      <p:ext uri="{BB962C8B-B14F-4D97-AF65-F5344CB8AC3E}">
        <p14:creationId xmlns:p14="http://schemas.microsoft.com/office/powerpoint/2010/main" val="122690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solidFill>
                  <a:schemeClr val="accent2"/>
                </a:solidFill>
              </a:rPr>
              <a:t>Barham and Boucher (1998)</a:t>
            </a:r>
          </a:p>
        </p:txBody>
      </p:sp>
      <p:sp>
        <p:nvSpPr>
          <p:cNvPr id="19459" name="Rectangle 3"/>
          <p:cNvSpPr>
            <a:spLocks noGrp="1" noChangeArrowheads="1"/>
          </p:cNvSpPr>
          <p:nvPr>
            <p:ph idx="1"/>
          </p:nvPr>
        </p:nvSpPr>
        <p:spPr/>
        <p:txBody>
          <a:bodyPr/>
          <a:lstStyle/>
          <a:p>
            <a:pPr eaLnBrk="1" hangingPunct="1">
              <a:buFont typeface="Wingdings" pitchFamily="2" charset="2"/>
              <a:buNone/>
            </a:pPr>
            <a:r>
              <a:rPr lang="en-US"/>
              <a:t> </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19460" name="Picture 4"/>
          <p:cNvPicPr>
            <a:picLocks noChangeAspect="1" noChangeArrowheads="1"/>
          </p:cNvPicPr>
          <p:nvPr/>
        </p:nvPicPr>
        <p:blipFill>
          <a:blip r:embed="rId2" cstate="print"/>
          <a:srcRect/>
          <a:stretch>
            <a:fillRect/>
          </a:stretch>
        </p:blipFill>
        <p:spPr bwMode="auto">
          <a:xfrm>
            <a:off x="1371600" y="2895600"/>
            <a:ext cx="7086600" cy="1870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solidFill>
                  <a:schemeClr val="accent2"/>
                </a:solidFill>
              </a:rPr>
              <a:t>Barham and Boucher (1998)</a:t>
            </a:r>
          </a:p>
        </p:txBody>
      </p:sp>
      <p:sp>
        <p:nvSpPr>
          <p:cNvPr id="20483" name="Rectangle 3"/>
          <p:cNvSpPr>
            <a:spLocks noGrp="1" noChangeArrowheads="1"/>
          </p:cNvSpPr>
          <p:nvPr>
            <p:ph idx="1"/>
          </p:nvPr>
        </p:nvSpPr>
        <p:spPr/>
        <p:txBody>
          <a:bodyPr/>
          <a:lstStyle/>
          <a:p>
            <a:pPr eaLnBrk="1" hangingPunct="1">
              <a:buFont typeface="Wingdings" pitchFamily="2" charset="2"/>
              <a:buNone/>
            </a:pPr>
            <a:r>
              <a:rPr lang="en-US"/>
              <a:t> </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0484" name="Picture 4"/>
          <p:cNvPicPr>
            <a:picLocks noChangeAspect="1" noChangeArrowheads="1"/>
          </p:cNvPicPr>
          <p:nvPr/>
        </p:nvPicPr>
        <p:blipFill>
          <a:blip r:embed="rId2" cstate="print"/>
          <a:srcRect/>
          <a:stretch>
            <a:fillRect/>
          </a:stretch>
        </p:blipFill>
        <p:spPr bwMode="auto">
          <a:xfrm>
            <a:off x="1371600" y="2895600"/>
            <a:ext cx="7086600" cy="1870075"/>
          </a:xfrm>
          <a:prstGeom prst="rect">
            <a:avLst/>
          </a:prstGeom>
          <a:noFill/>
          <a:ln w="9525">
            <a:noFill/>
            <a:miter lim="800000"/>
            <a:headEnd/>
            <a:tailEnd/>
          </a:ln>
        </p:spPr>
      </p:pic>
      <p:sp>
        <p:nvSpPr>
          <p:cNvPr id="20485" name="Rectangle 5"/>
          <p:cNvSpPr>
            <a:spLocks noChangeArrowheads="1"/>
          </p:cNvSpPr>
          <p:nvPr/>
        </p:nvSpPr>
        <p:spPr bwMode="auto">
          <a:xfrm>
            <a:off x="1447800" y="2819400"/>
            <a:ext cx="2971800" cy="1371600"/>
          </a:xfrm>
          <a:prstGeom prst="rect">
            <a:avLst/>
          </a:prstGeom>
          <a:noFill/>
          <a:ln w="9525">
            <a:solidFill>
              <a:schemeClr val="tx1"/>
            </a:solidFill>
            <a:prstDash val="dash"/>
            <a:miter lim="800000"/>
            <a:headEnd/>
            <a:tailEnd/>
          </a:ln>
        </p:spPr>
        <p:txBody>
          <a:bodyPr wrap="none" anchor="ctr"/>
          <a:lstStyle/>
          <a:p>
            <a:endParaRPr lang="en-US"/>
          </a:p>
        </p:txBody>
      </p:sp>
      <p:sp>
        <p:nvSpPr>
          <p:cNvPr id="20486" name="Line 6"/>
          <p:cNvSpPr>
            <a:spLocks noChangeShapeType="1"/>
          </p:cNvSpPr>
          <p:nvPr/>
        </p:nvSpPr>
        <p:spPr bwMode="auto">
          <a:xfrm flipH="1">
            <a:off x="2971800" y="1905000"/>
            <a:ext cx="838200" cy="914400"/>
          </a:xfrm>
          <a:prstGeom prst="line">
            <a:avLst/>
          </a:prstGeom>
          <a:noFill/>
          <a:ln w="9525">
            <a:solidFill>
              <a:schemeClr val="tx1"/>
            </a:solidFill>
            <a:round/>
            <a:headEnd/>
            <a:tailEnd type="triangle" w="med" len="med"/>
          </a:ln>
        </p:spPr>
        <p:txBody>
          <a:bodyPr/>
          <a:lstStyle/>
          <a:p>
            <a:endParaRPr lang="en-US"/>
          </a:p>
        </p:txBody>
      </p:sp>
      <p:sp>
        <p:nvSpPr>
          <p:cNvPr id="20487" name="Text Box 7"/>
          <p:cNvSpPr txBox="1">
            <a:spLocks noChangeArrowheads="1"/>
          </p:cNvSpPr>
          <p:nvPr/>
        </p:nvSpPr>
        <p:spPr bwMode="auto">
          <a:xfrm>
            <a:off x="3810000" y="1447800"/>
            <a:ext cx="3810000" cy="1328738"/>
          </a:xfrm>
          <a:prstGeom prst="rect">
            <a:avLst/>
          </a:prstGeom>
          <a:noFill/>
          <a:ln w="9525">
            <a:noFill/>
            <a:miter lim="800000"/>
            <a:headEnd/>
            <a:tailEnd/>
          </a:ln>
        </p:spPr>
        <p:txBody>
          <a:bodyPr>
            <a:spAutoFit/>
          </a:bodyPr>
          <a:lstStyle/>
          <a:p>
            <a:pPr>
              <a:spcBef>
                <a:spcPct val="50000"/>
              </a:spcBef>
            </a:pPr>
            <a:r>
              <a:rPr lang="en-US"/>
              <a:t>Only observe whether individual migrates or not, and whether they work or not</a:t>
            </a:r>
          </a:p>
          <a:p>
            <a:pPr>
              <a:spcBef>
                <a:spcPct val="50000"/>
              </a:spcBef>
            </a:pPr>
            <a:r>
              <a:rPr lang="en-US"/>
              <a:t>=&gt; Bivariate probit estimated here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chemeClr val="accent2"/>
                </a:solidFill>
              </a:rPr>
              <a:t>Barham and Boucher (1998)</a:t>
            </a:r>
          </a:p>
        </p:txBody>
      </p:sp>
      <p:sp>
        <p:nvSpPr>
          <p:cNvPr id="21507" name="Rectangle 3"/>
          <p:cNvSpPr>
            <a:spLocks noGrp="1" noChangeArrowheads="1"/>
          </p:cNvSpPr>
          <p:nvPr>
            <p:ph idx="1"/>
          </p:nvPr>
        </p:nvSpPr>
        <p:spPr/>
        <p:txBody>
          <a:bodyPr/>
          <a:lstStyle/>
          <a:p>
            <a:pPr eaLnBrk="1" hangingPunct="1">
              <a:buFont typeface="Wingdings" pitchFamily="2" charset="2"/>
              <a:buNone/>
            </a:pPr>
            <a:r>
              <a:rPr lang="en-US"/>
              <a:t> </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1508" name="Picture 4"/>
          <p:cNvPicPr>
            <a:picLocks noChangeAspect="1" noChangeArrowheads="1"/>
          </p:cNvPicPr>
          <p:nvPr/>
        </p:nvPicPr>
        <p:blipFill>
          <a:blip r:embed="rId2" cstate="print"/>
          <a:srcRect/>
          <a:stretch>
            <a:fillRect/>
          </a:stretch>
        </p:blipFill>
        <p:spPr bwMode="auto">
          <a:xfrm>
            <a:off x="1371600" y="2895600"/>
            <a:ext cx="7086600" cy="1870075"/>
          </a:xfrm>
          <a:prstGeom prst="rect">
            <a:avLst/>
          </a:prstGeom>
          <a:noFill/>
          <a:ln w="9525">
            <a:noFill/>
            <a:miter lim="800000"/>
            <a:headEnd/>
            <a:tailEnd/>
          </a:ln>
        </p:spPr>
      </p:pic>
      <p:sp>
        <p:nvSpPr>
          <p:cNvPr id="21509" name="Rectangle 5"/>
          <p:cNvSpPr>
            <a:spLocks noChangeArrowheads="1"/>
          </p:cNvSpPr>
          <p:nvPr/>
        </p:nvSpPr>
        <p:spPr bwMode="auto">
          <a:xfrm>
            <a:off x="1447800" y="4191000"/>
            <a:ext cx="2895600" cy="609600"/>
          </a:xfrm>
          <a:prstGeom prst="rect">
            <a:avLst/>
          </a:prstGeom>
          <a:noFill/>
          <a:ln w="9525">
            <a:solidFill>
              <a:schemeClr val="tx1"/>
            </a:solidFill>
            <a:prstDash val="dash"/>
            <a:miter lim="800000"/>
            <a:headEnd/>
            <a:tailEnd/>
          </a:ln>
        </p:spPr>
        <p:txBody>
          <a:bodyPr wrap="none" anchor="ctr"/>
          <a:lstStyle/>
          <a:p>
            <a:endParaRPr lang="en-US"/>
          </a:p>
        </p:txBody>
      </p:sp>
      <p:sp>
        <p:nvSpPr>
          <p:cNvPr id="21510" name="Line 6"/>
          <p:cNvSpPr>
            <a:spLocks noChangeShapeType="1"/>
          </p:cNvSpPr>
          <p:nvPr/>
        </p:nvSpPr>
        <p:spPr bwMode="auto">
          <a:xfrm flipH="1" flipV="1">
            <a:off x="2819400" y="4876800"/>
            <a:ext cx="381000" cy="914400"/>
          </a:xfrm>
          <a:prstGeom prst="line">
            <a:avLst/>
          </a:prstGeom>
          <a:noFill/>
          <a:ln w="9525">
            <a:solidFill>
              <a:schemeClr val="tx1"/>
            </a:solidFill>
            <a:round/>
            <a:headEnd/>
            <a:tailEnd type="triangle" w="med" len="med"/>
          </a:ln>
        </p:spPr>
        <p:txBody>
          <a:bodyPr/>
          <a:lstStyle/>
          <a:p>
            <a:endParaRPr lang="en-US"/>
          </a:p>
        </p:txBody>
      </p:sp>
      <p:sp>
        <p:nvSpPr>
          <p:cNvPr id="21511" name="Text Box 7"/>
          <p:cNvSpPr txBox="1">
            <a:spLocks noChangeArrowheads="1"/>
          </p:cNvSpPr>
          <p:nvPr/>
        </p:nvSpPr>
        <p:spPr bwMode="auto">
          <a:xfrm>
            <a:off x="3352800" y="5334000"/>
            <a:ext cx="4114800" cy="915988"/>
          </a:xfrm>
          <a:prstGeom prst="rect">
            <a:avLst/>
          </a:prstGeom>
          <a:noFill/>
          <a:ln w="9525">
            <a:noFill/>
            <a:miter lim="800000"/>
            <a:headEnd/>
            <a:tailEnd/>
          </a:ln>
        </p:spPr>
        <p:txBody>
          <a:bodyPr>
            <a:spAutoFit/>
          </a:bodyPr>
          <a:lstStyle/>
          <a:p>
            <a:pPr>
              <a:spcBef>
                <a:spcPct val="50000"/>
              </a:spcBef>
            </a:pPr>
            <a:r>
              <a:rPr lang="en-US"/>
              <a:t>Only observe earnings for non-migrants who work in labor force (double-selection) – so OLS biased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solidFill>
                  <a:schemeClr val="accent2"/>
                </a:solidFill>
              </a:rPr>
              <a:t>Barham and Boucher (1998)</a:t>
            </a:r>
          </a:p>
        </p:txBody>
      </p:sp>
      <p:sp>
        <p:nvSpPr>
          <p:cNvPr id="22531" name="Rectangle 3"/>
          <p:cNvSpPr>
            <a:spLocks noGrp="1" noChangeArrowheads="1"/>
          </p:cNvSpPr>
          <p:nvPr>
            <p:ph idx="1"/>
          </p:nvPr>
        </p:nvSpPr>
        <p:spPr/>
        <p:txBody>
          <a:bodyPr/>
          <a:lstStyle/>
          <a:p>
            <a:pPr eaLnBrk="1" hangingPunct="1"/>
            <a:r>
              <a:rPr lang="en-US"/>
              <a:t>Two-step approach:</a:t>
            </a:r>
          </a:p>
          <a:p>
            <a:pPr lvl="1" eaLnBrk="1" hangingPunct="1"/>
            <a:r>
              <a:rPr lang="en-US"/>
              <a:t>Step One: Bivariate probit for determinants of migration and for labor force participation</a:t>
            </a:r>
          </a:p>
          <a:p>
            <a:pPr lvl="2" eaLnBrk="1" hangingPunct="1"/>
            <a:r>
              <a:rPr lang="en-US"/>
              <a:t>Use this to get selection terms </a:t>
            </a:r>
            <a:r>
              <a:rPr lang="el-GR"/>
              <a:t>λ</a:t>
            </a:r>
            <a:r>
              <a:rPr lang="en-US" baseline="-25000"/>
              <a:t>1</a:t>
            </a:r>
            <a:r>
              <a:rPr lang="en-US"/>
              <a:t> and </a:t>
            </a:r>
            <a:r>
              <a:rPr lang="el-GR"/>
              <a:t>λ</a:t>
            </a:r>
            <a:r>
              <a:rPr lang="en-US" baseline="-25000"/>
              <a:t>2</a:t>
            </a:r>
            <a:endParaRPr lang="el-GR"/>
          </a:p>
          <a:p>
            <a:pPr lvl="1" eaLnBrk="1" hangingPunct="1"/>
            <a:r>
              <a:rPr lang="en-US"/>
              <a:t>Step Two: plug in selection correction terms into earnings equation</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2532" name="Picture 4"/>
          <p:cNvPicPr>
            <a:picLocks noChangeAspect="1" noChangeArrowheads="1"/>
          </p:cNvPicPr>
          <p:nvPr/>
        </p:nvPicPr>
        <p:blipFill>
          <a:blip r:embed="rId2" cstate="print"/>
          <a:srcRect/>
          <a:stretch>
            <a:fillRect/>
          </a:stretch>
        </p:blipFill>
        <p:spPr bwMode="auto">
          <a:xfrm>
            <a:off x="1295400" y="5105400"/>
            <a:ext cx="6858000" cy="8286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solidFill>
                  <a:schemeClr val="accent2"/>
                </a:solidFill>
              </a:rPr>
              <a:t>Bivariate </a:t>
            </a:r>
            <a:r>
              <a:rPr lang="en-US" dirty="0" err="1">
                <a:solidFill>
                  <a:schemeClr val="accent2"/>
                </a:solidFill>
              </a:rPr>
              <a:t>Probit</a:t>
            </a:r>
            <a:r>
              <a:rPr lang="en-US" dirty="0">
                <a:solidFill>
                  <a:schemeClr val="accent2"/>
                </a:solidFill>
              </a:rPr>
              <a:t> Results</a:t>
            </a:r>
          </a:p>
        </p:txBody>
      </p:sp>
      <p:pic>
        <p:nvPicPr>
          <p:cNvPr id="23555" name="Picture 4"/>
          <p:cNvPicPr>
            <a:picLocks noGrp="1" noChangeAspect="1" noChangeArrowheads="1"/>
          </p:cNvPicPr>
          <p:nvPr>
            <p:ph idx="1"/>
          </p:nvPr>
        </p:nvPicPr>
        <p:blipFill>
          <a:blip r:embed="rId3" cstate="print"/>
          <a:srcRect/>
          <a:stretch>
            <a:fillRect/>
          </a:stretch>
        </p:blipFill>
        <p:spPr>
          <a:xfrm>
            <a:off x="762000" y="2133600"/>
            <a:ext cx="3678238" cy="3532188"/>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3556" name="Picture 5"/>
          <p:cNvPicPr>
            <a:picLocks noChangeAspect="1" noChangeArrowheads="1"/>
          </p:cNvPicPr>
          <p:nvPr/>
        </p:nvPicPr>
        <p:blipFill>
          <a:blip r:embed="rId4" cstate="print"/>
          <a:srcRect/>
          <a:stretch>
            <a:fillRect/>
          </a:stretch>
        </p:blipFill>
        <p:spPr bwMode="auto">
          <a:xfrm>
            <a:off x="4953000" y="2133600"/>
            <a:ext cx="3184525" cy="37353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solidFill>
                  <a:schemeClr val="accent2"/>
                </a:solidFill>
              </a:rPr>
              <a:t>Earnings Equation</a:t>
            </a:r>
          </a:p>
        </p:txBody>
      </p:sp>
      <p:pic>
        <p:nvPicPr>
          <p:cNvPr id="24579" name="Picture 4"/>
          <p:cNvPicPr>
            <a:picLocks noGrp="1" noChangeAspect="1" noChangeArrowheads="1"/>
          </p:cNvPicPr>
          <p:nvPr>
            <p:ph idx="1"/>
          </p:nvPr>
        </p:nvPicPr>
        <p:blipFill>
          <a:blip r:embed="rId3" cstate="print"/>
          <a:srcRect/>
          <a:stretch>
            <a:fillRect/>
          </a:stretch>
        </p:blipFill>
        <p:spPr>
          <a:xfrm>
            <a:off x="381000" y="1524000"/>
            <a:ext cx="8305800" cy="4837113"/>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solidFill>
                  <a:schemeClr val="accent2"/>
                </a:solidFill>
              </a:rPr>
              <a:t>Final steps</a:t>
            </a:r>
          </a:p>
        </p:txBody>
      </p:sp>
      <p:sp>
        <p:nvSpPr>
          <p:cNvPr id="25603" name="Rectangle 3"/>
          <p:cNvSpPr>
            <a:spLocks noGrp="1" noChangeArrowheads="1"/>
          </p:cNvSpPr>
          <p:nvPr>
            <p:ph idx="1"/>
          </p:nvPr>
        </p:nvSpPr>
        <p:spPr/>
        <p:txBody>
          <a:bodyPr/>
          <a:lstStyle/>
          <a:p>
            <a:pPr eaLnBrk="1" hangingPunct="1">
              <a:lnSpc>
                <a:spcPct val="90000"/>
              </a:lnSpc>
            </a:pPr>
            <a:r>
              <a:rPr lang="en-US"/>
              <a:t>Get predictions from these equations to estimate counterfactual if the household didn’t have a migrant</a:t>
            </a:r>
          </a:p>
          <a:p>
            <a:pPr eaLnBrk="1" hangingPunct="1">
              <a:lnSpc>
                <a:spcPct val="90000"/>
              </a:lnSpc>
            </a:pPr>
            <a:r>
              <a:rPr lang="en-US"/>
              <a:t>Also take account of error term in prediction – take draw from residuals and add this back in</a:t>
            </a:r>
          </a:p>
          <a:p>
            <a:pPr eaLnBrk="1" hangingPunct="1">
              <a:lnSpc>
                <a:spcPct val="90000"/>
              </a:lnSpc>
            </a:pPr>
            <a:r>
              <a:rPr lang="en-US"/>
              <a:t>Repeat multiple times, and calculate poverty and inequality.</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solidFill>
                  <a:schemeClr val="accent2"/>
                </a:solidFill>
              </a:rPr>
              <a:t>Barham and Boucher findings</a:t>
            </a:r>
          </a:p>
        </p:txBody>
      </p:sp>
      <p:pic>
        <p:nvPicPr>
          <p:cNvPr id="26627" name="Picture 6"/>
          <p:cNvPicPr>
            <a:picLocks noGrp="1" noChangeAspect="1" noChangeArrowheads="1"/>
          </p:cNvPicPr>
          <p:nvPr>
            <p:ph idx="1"/>
          </p:nvPr>
        </p:nvPicPr>
        <p:blipFill>
          <a:blip r:embed="rId3" cstate="print"/>
          <a:srcRect/>
          <a:stretch>
            <a:fillRect/>
          </a:stretch>
        </p:blipFill>
        <p:spPr>
          <a:xfrm>
            <a:off x="990600" y="1524000"/>
            <a:ext cx="5638800" cy="2420938"/>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6628" name="Picture 7"/>
          <p:cNvPicPr>
            <a:picLocks noChangeAspect="1" noChangeArrowheads="1"/>
          </p:cNvPicPr>
          <p:nvPr/>
        </p:nvPicPr>
        <p:blipFill>
          <a:blip r:embed="rId4" cstate="print"/>
          <a:srcRect/>
          <a:stretch>
            <a:fillRect/>
          </a:stretch>
        </p:blipFill>
        <p:spPr bwMode="auto">
          <a:xfrm>
            <a:off x="1143000" y="3970337"/>
            <a:ext cx="4953000" cy="26590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solidFill>
                  <a:schemeClr val="accent2"/>
                </a:solidFill>
              </a:rPr>
              <a:t>Barham and Boucher findings</a:t>
            </a:r>
          </a:p>
        </p:txBody>
      </p:sp>
      <p:pic>
        <p:nvPicPr>
          <p:cNvPr id="27651" name="Picture 3"/>
          <p:cNvPicPr>
            <a:picLocks noGrp="1" noChangeAspect="1" noChangeArrowheads="1"/>
          </p:cNvPicPr>
          <p:nvPr>
            <p:ph idx="1"/>
          </p:nvPr>
        </p:nvPicPr>
        <p:blipFill>
          <a:blip r:embed="rId3" cstate="print"/>
          <a:srcRect/>
          <a:stretch>
            <a:fillRect/>
          </a:stretch>
        </p:blipFill>
        <p:spPr>
          <a:xfrm>
            <a:off x="990600" y="1524000"/>
            <a:ext cx="5638800" cy="2420938"/>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7652" name="Picture 4"/>
          <p:cNvPicPr>
            <a:picLocks noChangeAspect="1" noChangeArrowheads="1"/>
          </p:cNvPicPr>
          <p:nvPr/>
        </p:nvPicPr>
        <p:blipFill>
          <a:blip r:embed="rId4" cstate="print"/>
          <a:srcRect/>
          <a:stretch>
            <a:fillRect/>
          </a:stretch>
        </p:blipFill>
        <p:spPr bwMode="auto">
          <a:xfrm>
            <a:off x="1143000" y="3886200"/>
            <a:ext cx="4953000" cy="2659063"/>
          </a:xfrm>
          <a:prstGeom prst="rect">
            <a:avLst/>
          </a:prstGeom>
          <a:noFill/>
          <a:ln w="9525">
            <a:noFill/>
            <a:miter lim="800000"/>
            <a:headEnd/>
            <a:tailEnd/>
          </a:ln>
        </p:spPr>
      </p:pic>
      <p:sp>
        <p:nvSpPr>
          <p:cNvPr id="27653" name="Rectangle 5"/>
          <p:cNvSpPr>
            <a:spLocks noChangeArrowheads="1"/>
          </p:cNvSpPr>
          <p:nvPr/>
        </p:nvSpPr>
        <p:spPr bwMode="auto">
          <a:xfrm>
            <a:off x="3733800" y="2438400"/>
            <a:ext cx="2514600" cy="762000"/>
          </a:xfrm>
          <a:prstGeom prst="rect">
            <a:avLst/>
          </a:prstGeom>
          <a:noFill/>
          <a:ln w="9525">
            <a:solidFill>
              <a:srgbClr val="FF0000"/>
            </a:solidFill>
            <a:miter lim="800000"/>
            <a:headEnd/>
            <a:tailEnd/>
          </a:ln>
        </p:spPr>
        <p:txBody>
          <a:bodyPr wrap="none" anchor="ctr"/>
          <a:lstStyle/>
          <a:p>
            <a:endParaRPr lang="en-US"/>
          </a:p>
        </p:txBody>
      </p:sp>
      <p:sp>
        <p:nvSpPr>
          <p:cNvPr id="27654" name="Line 6"/>
          <p:cNvSpPr>
            <a:spLocks noChangeShapeType="1"/>
          </p:cNvSpPr>
          <p:nvPr/>
        </p:nvSpPr>
        <p:spPr bwMode="auto">
          <a:xfrm flipH="1">
            <a:off x="6324600" y="2895600"/>
            <a:ext cx="1066800" cy="0"/>
          </a:xfrm>
          <a:prstGeom prst="line">
            <a:avLst/>
          </a:prstGeom>
          <a:noFill/>
          <a:ln w="9525">
            <a:solidFill>
              <a:schemeClr val="tx1"/>
            </a:solidFill>
            <a:round/>
            <a:headEnd/>
            <a:tailEnd type="triangle" w="med" len="med"/>
          </a:ln>
        </p:spPr>
        <p:txBody>
          <a:bodyPr/>
          <a:lstStyle/>
          <a:p>
            <a:endParaRPr lang="en-US"/>
          </a:p>
        </p:txBody>
      </p:sp>
      <p:sp>
        <p:nvSpPr>
          <p:cNvPr id="27655" name="Text Box 7"/>
          <p:cNvSpPr txBox="1">
            <a:spLocks noChangeArrowheads="1"/>
          </p:cNvSpPr>
          <p:nvPr/>
        </p:nvSpPr>
        <p:spPr bwMode="auto">
          <a:xfrm>
            <a:off x="7086600" y="3048000"/>
            <a:ext cx="1676400" cy="1465263"/>
          </a:xfrm>
          <a:prstGeom prst="rect">
            <a:avLst/>
          </a:prstGeom>
          <a:noFill/>
          <a:ln w="9525">
            <a:noFill/>
            <a:miter lim="800000"/>
            <a:headEnd/>
            <a:tailEnd/>
          </a:ln>
        </p:spPr>
        <p:txBody>
          <a:bodyPr>
            <a:spAutoFit/>
          </a:bodyPr>
          <a:lstStyle/>
          <a:p>
            <a:pPr>
              <a:spcBef>
                <a:spcPct val="50000"/>
              </a:spcBef>
            </a:pPr>
            <a:r>
              <a:rPr lang="en-US"/>
              <a:t>Simple comparison: compare with and without remittances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solidFill>
                  <a:schemeClr val="accent2"/>
                </a:solidFill>
              </a:rPr>
              <a:t>Barham and Boucher findings</a:t>
            </a:r>
          </a:p>
        </p:txBody>
      </p:sp>
      <p:pic>
        <p:nvPicPr>
          <p:cNvPr id="28675" name="Picture 3"/>
          <p:cNvPicPr>
            <a:picLocks noGrp="1" noChangeAspect="1" noChangeArrowheads="1"/>
          </p:cNvPicPr>
          <p:nvPr>
            <p:ph idx="1"/>
          </p:nvPr>
        </p:nvPicPr>
        <p:blipFill>
          <a:blip r:embed="rId3" cstate="print"/>
          <a:srcRect/>
          <a:stretch>
            <a:fillRect/>
          </a:stretch>
        </p:blipFill>
        <p:spPr>
          <a:xfrm>
            <a:off x="990600" y="1524000"/>
            <a:ext cx="5638800" cy="2420938"/>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28676" name="Picture 4"/>
          <p:cNvPicPr>
            <a:picLocks noChangeAspect="1" noChangeArrowheads="1"/>
          </p:cNvPicPr>
          <p:nvPr/>
        </p:nvPicPr>
        <p:blipFill>
          <a:blip r:embed="rId4" cstate="print"/>
          <a:srcRect/>
          <a:stretch>
            <a:fillRect/>
          </a:stretch>
        </p:blipFill>
        <p:spPr bwMode="auto">
          <a:xfrm>
            <a:off x="1143000" y="3886200"/>
            <a:ext cx="4953000" cy="2659063"/>
          </a:xfrm>
          <a:prstGeom prst="rect">
            <a:avLst/>
          </a:prstGeom>
          <a:noFill/>
          <a:ln w="9525">
            <a:noFill/>
            <a:miter lim="800000"/>
            <a:headEnd/>
            <a:tailEnd/>
          </a:ln>
        </p:spPr>
      </p:pic>
      <p:sp>
        <p:nvSpPr>
          <p:cNvPr id="28677" name="Rectangle 5"/>
          <p:cNvSpPr>
            <a:spLocks noChangeArrowheads="1"/>
          </p:cNvSpPr>
          <p:nvPr/>
        </p:nvSpPr>
        <p:spPr bwMode="auto">
          <a:xfrm>
            <a:off x="5257800" y="2438400"/>
            <a:ext cx="990600" cy="762000"/>
          </a:xfrm>
          <a:prstGeom prst="rect">
            <a:avLst/>
          </a:prstGeom>
          <a:noFill/>
          <a:ln w="9525">
            <a:solidFill>
              <a:srgbClr val="FF0000"/>
            </a:solidFill>
            <a:miter lim="800000"/>
            <a:headEnd/>
            <a:tailEnd/>
          </a:ln>
        </p:spPr>
        <p:txBody>
          <a:bodyPr wrap="none" anchor="ctr"/>
          <a:lstStyle/>
          <a:p>
            <a:endParaRPr lang="en-US"/>
          </a:p>
        </p:txBody>
      </p:sp>
      <p:sp>
        <p:nvSpPr>
          <p:cNvPr id="28678" name="Line 6"/>
          <p:cNvSpPr>
            <a:spLocks noChangeShapeType="1"/>
          </p:cNvSpPr>
          <p:nvPr/>
        </p:nvSpPr>
        <p:spPr bwMode="auto">
          <a:xfrm flipH="1">
            <a:off x="6324600" y="2895600"/>
            <a:ext cx="1066800" cy="0"/>
          </a:xfrm>
          <a:prstGeom prst="line">
            <a:avLst/>
          </a:prstGeom>
          <a:noFill/>
          <a:ln w="9525">
            <a:solidFill>
              <a:schemeClr val="tx1"/>
            </a:solidFill>
            <a:round/>
            <a:headEnd/>
            <a:tailEnd type="triangle" w="med" len="med"/>
          </a:ln>
        </p:spPr>
        <p:txBody>
          <a:bodyPr/>
          <a:lstStyle/>
          <a:p>
            <a:endParaRPr lang="en-US"/>
          </a:p>
        </p:txBody>
      </p:sp>
      <p:sp>
        <p:nvSpPr>
          <p:cNvPr id="28679" name="Rectangle 8"/>
          <p:cNvSpPr>
            <a:spLocks noChangeArrowheads="1"/>
          </p:cNvSpPr>
          <p:nvPr/>
        </p:nvSpPr>
        <p:spPr bwMode="auto">
          <a:xfrm>
            <a:off x="1371600" y="4800600"/>
            <a:ext cx="4038600" cy="304800"/>
          </a:xfrm>
          <a:prstGeom prst="rect">
            <a:avLst/>
          </a:prstGeom>
          <a:noFill/>
          <a:ln w="9525">
            <a:solidFill>
              <a:srgbClr val="FF0000"/>
            </a:solidFill>
            <a:miter lim="800000"/>
            <a:headEnd/>
            <a:tailEnd/>
          </a:ln>
        </p:spPr>
        <p:txBody>
          <a:bodyPr wrap="none" anchor="ctr"/>
          <a:lstStyle/>
          <a:p>
            <a:endParaRPr lang="en-US"/>
          </a:p>
        </p:txBody>
      </p:sp>
      <p:sp>
        <p:nvSpPr>
          <p:cNvPr id="28680" name="Line 9"/>
          <p:cNvSpPr>
            <a:spLocks noChangeShapeType="1"/>
          </p:cNvSpPr>
          <p:nvPr/>
        </p:nvSpPr>
        <p:spPr bwMode="auto">
          <a:xfrm flipH="1">
            <a:off x="5562600" y="3810000"/>
            <a:ext cx="1524000" cy="1066800"/>
          </a:xfrm>
          <a:prstGeom prst="line">
            <a:avLst/>
          </a:prstGeom>
          <a:noFill/>
          <a:ln w="9525">
            <a:solidFill>
              <a:schemeClr val="tx1"/>
            </a:solidFill>
            <a:round/>
            <a:headEnd/>
            <a:tailEnd type="triangle" w="med" len="med"/>
          </a:ln>
        </p:spPr>
        <p:txBody>
          <a:bodyPr/>
          <a:lstStyle/>
          <a:p>
            <a:endParaRPr lang="en-US"/>
          </a:p>
        </p:txBody>
      </p:sp>
      <p:sp>
        <p:nvSpPr>
          <p:cNvPr id="28681" name="Text Box 10"/>
          <p:cNvSpPr txBox="1">
            <a:spLocks noChangeArrowheads="1"/>
          </p:cNvSpPr>
          <p:nvPr/>
        </p:nvSpPr>
        <p:spPr bwMode="auto">
          <a:xfrm>
            <a:off x="6858000" y="3200400"/>
            <a:ext cx="2057400" cy="2014538"/>
          </a:xfrm>
          <a:prstGeom prst="rect">
            <a:avLst/>
          </a:prstGeom>
          <a:noFill/>
          <a:ln w="9525">
            <a:noFill/>
            <a:miter lim="800000"/>
            <a:headEnd/>
            <a:tailEnd/>
          </a:ln>
        </p:spPr>
        <p:txBody>
          <a:bodyPr>
            <a:spAutoFit/>
          </a:bodyPr>
          <a:lstStyle/>
          <a:p>
            <a:pPr>
              <a:spcBef>
                <a:spcPct val="50000"/>
              </a:spcBef>
            </a:pPr>
            <a:r>
              <a:rPr lang="en-US"/>
              <a:t>More complex scenario: compare counterfactual of no migration and remittances to reality.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solidFill>
                  <a:schemeClr val="accent2"/>
                </a:solidFill>
              </a:rPr>
              <a:t>Impact on Poverty and Inequality</a:t>
            </a:r>
          </a:p>
        </p:txBody>
      </p:sp>
      <p:sp>
        <p:nvSpPr>
          <p:cNvPr id="4099" name="Rectangle 3"/>
          <p:cNvSpPr>
            <a:spLocks noGrp="1" noChangeArrowheads="1"/>
          </p:cNvSpPr>
          <p:nvPr>
            <p:ph idx="1"/>
          </p:nvPr>
        </p:nvSpPr>
        <p:spPr/>
        <p:txBody>
          <a:bodyPr/>
          <a:lstStyle/>
          <a:p>
            <a:pPr eaLnBrk="1" hangingPunct="1"/>
            <a:r>
              <a:rPr lang="en-US" dirty="0"/>
              <a:t>Main question of interest : Identifying the impact of migration (and remittances) on poverty and inequality?</a:t>
            </a:r>
          </a:p>
          <a:p>
            <a:pPr lvl="1" eaLnBrk="1" hangingPunct="1"/>
            <a:r>
              <a:rPr lang="en-US" dirty="0"/>
              <a:t>Macro approach – why it is hard to do this convincingly</a:t>
            </a:r>
          </a:p>
          <a:p>
            <a:pPr lvl="1" eaLnBrk="1" hangingPunct="1"/>
            <a:r>
              <a:rPr lang="en-US" dirty="0"/>
              <a:t>Micro approaches – attempting to bring in the various channels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solidFill>
                  <a:schemeClr val="accent2"/>
                </a:solidFill>
              </a:rPr>
              <a:t>How well do these methods do?</a:t>
            </a:r>
          </a:p>
        </p:txBody>
      </p:sp>
      <p:sp>
        <p:nvSpPr>
          <p:cNvPr id="29699" name="Rectangle 3"/>
          <p:cNvSpPr>
            <a:spLocks noGrp="1" noChangeArrowheads="1"/>
          </p:cNvSpPr>
          <p:nvPr>
            <p:ph idx="1"/>
          </p:nvPr>
        </p:nvSpPr>
        <p:spPr/>
        <p:txBody>
          <a:bodyPr/>
          <a:lstStyle/>
          <a:p>
            <a:pPr eaLnBrk="1" hangingPunct="1"/>
            <a:r>
              <a:rPr lang="en-US" sz="2800"/>
              <a:t>McKenzie, Gibson, Stillman (2007) use the Tongan migrant lottery to see impact on poverty and inequality among sending households in Tonga.</a:t>
            </a:r>
          </a:p>
          <a:p>
            <a:pPr lvl="1" eaLnBrk="1" hangingPunct="1"/>
            <a:r>
              <a:rPr lang="en-US" sz="2400"/>
              <a:t>Lottery provides the experimental variation which allows us to detect the effects</a:t>
            </a:r>
          </a:p>
          <a:p>
            <a:pPr lvl="1" eaLnBrk="1" hangingPunct="1"/>
            <a:r>
              <a:rPr lang="en-US" sz="2400"/>
              <a:t>Can then employ these non-experimental methods with non-migrant households to see how close to truth they get.</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solidFill>
                  <a:schemeClr val="accent2"/>
                </a:solidFill>
              </a:rPr>
              <a:t>Other issues raised</a:t>
            </a:r>
          </a:p>
        </p:txBody>
      </p:sp>
      <p:sp>
        <p:nvSpPr>
          <p:cNvPr id="30723" name="Rectangle 3"/>
          <p:cNvSpPr>
            <a:spLocks noGrp="1" noChangeArrowheads="1"/>
          </p:cNvSpPr>
          <p:nvPr>
            <p:ph idx="1"/>
          </p:nvPr>
        </p:nvSpPr>
        <p:spPr/>
        <p:txBody>
          <a:bodyPr/>
          <a:lstStyle/>
          <a:p>
            <a:pPr eaLnBrk="1" hangingPunct="1"/>
            <a:r>
              <a:rPr lang="en-US" sz="2800"/>
              <a:t>Whole households which move:</a:t>
            </a:r>
          </a:p>
          <a:p>
            <a:pPr lvl="1" eaLnBrk="1" hangingPunct="1"/>
            <a:r>
              <a:rPr lang="en-US" sz="2400"/>
              <a:t>Comparison group of non-migrants includes both households where only some members would move, and households where whole household would move if migrate. Want to remove the latter</a:t>
            </a:r>
          </a:p>
          <a:p>
            <a:pPr lvl="1" eaLnBrk="1" hangingPunct="1"/>
            <a:r>
              <a:rPr lang="en-US" sz="2400"/>
              <a:t>The migration law allows us to identify which group this is – applicant, spouse and children under 24 can move, other household members can’t.</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dirty="0">
                <a:solidFill>
                  <a:schemeClr val="accent2"/>
                </a:solidFill>
              </a:rPr>
              <a:t>Other issues: remittance measurement</a:t>
            </a:r>
          </a:p>
        </p:txBody>
      </p:sp>
      <p:sp>
        <p:nvSpPr>
          <p:cNvPr id="31747" name="Rectangle 3"/>
          <p:cNvSpPr>
            <a:spLocks noGrp="1" noChangeArrowheads="1"/>
          </p:cNvSpPr>
          <p:nvPr>
            <p:ph idx="1"/>
          </p:nvPr>
        </p:nvSpPr>
        <p:spPr/>
        <p:txBody>
          <a:bodyPr/>
          <a:lstStyle/>
          <a:p>
            <a:pPr eaLnBrk="1" hangingPunct="1">
              <a:lnSpc>
                <a:spcPct val="90000"/>
              </a:lnSpc>
              <a:buFont typeface="Wingdings" pitchFamily="2" charset="2"/>
              <a:buNone/>
            </a:pPr>
            <a:r>
              <a:rPr lang="en-US" sz="2400"/>
              <a:t>Standard survey might only capture one-way flow of cash.</a:t>
            </a:r>
          </a:p>
          <a:p>
            <a:pPr eaLnBrk="1" hangingPunct="1">
              <a:lnSpc>
                <a:spcPct val="90000"/>
              </a:lnSpc>
            </a:pPr>
            <a:r>
              <a:rPr lang="en-US" sz="2400" i="1"/>
              <a:t>Goods: </a:t>
            </a:r>
            <a:r>
              <a:rPr lang="en-US" sz="2400"/>
              <a:t>Our studies find substantial share of remittances occur in the form of goods - on average cash remittances accounted for 63% of all remittances received in Tonga </a:t>
            </a:r>
          </a:p>
          <a:p>
            <a:pPr eaLnBrk="1" hangingPunct="1">
              <a:lnSpc>
                <a:spcPct val="90000"/>
              </a:lnSpc>
            </a:pPr>
            <a:r>
              <a:rPr lang="en-US" sz="2400" i="1"/>
              <a:t>Reverse flows:</a:t>
            </a:r>
            <a:r>
              <a:rPr lang="en-US" sz="2400"/>
              <a:t> 22% of migrants who had sent remittances had also received remittances from Tonga</a:t>
            </a:r>
          </a:p>
          <a:p>
            <a:pPr lvl="1" eaLnBrk="1" hangingPunct="1">
              <a:lnSpc>
                <a:spcPct val="90000"/>
              </a:lnSpc>
            </a:pPr>
            <a:r>
              <a:rPr lang="en-US" sz="2000"/>
              <a:t>Remittances received mainly as goods (89%)</a:t>
            </a:r>
          </a:p>
          <a:p>
            <a:pPr lvl="1" eaLnBrk="1" hangingPunct="1">
              <a:lnSpc>
                <a:spcPct val="90000"/>
              </a:lnSpc>
            </a:pPr>
            <a:r>
              <a:rPr lang="en-US" sz="2000"/>
              <a:t>Goods often handicrafts, food, nostalgic goods</a:t>
            </a:r>
          </a:p>
          <a:p>
            <a:pPr lvl="1" eaLnBrk="1" hangingPunct="1">
              <a:lnSpc>
                <a:spcPct val="90000"/>
              </a:lnSpc>
            </a:pPr>
            <a:r>
              <a:rPr lang="en-US" sz="2000"/>
              <a:t>Average 43% of amount of remittances sent, so net remittances &lt; gross remittances.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dirty="0">
                <a:solidFill>
                  <a:schemeClr val="accent2"/>
                </a:solidFill>
              </a:rPr>
              <a:t>Impact on household composition</a:t>
            </a:r>
          </a:p>
        </p:txBody>
      </p:sp>
      <p:sp>
        <p:nvSpPr>
          <p:cNvPr id="32771" name="Rectangle 3"/>
          <p:cNvSpPr>
            <a:spLocks noGrp="1" noChangeArrowheads="1"/>
          </p:cNvSpPr>
          <p:nvPr>
            <p:ph idx="1"/>
          </p:nvPr>
        </p:nvSpPr>
        <p:spPr/>
        <p:txBody>
          <a:bodyPr/>
          <a:lstStyle/>
          <a:p>
            <a:pPr eaLnBrk="1" hangingPunct="1"/>
            <a:r>
              <a:rPr lang="en-US"/>
              <a:t>Migration leads to 1.6 fewer adults 18-45, and 2.0 fewer children &lt;18.</a:t>
            </a:r>
          </a:p>
          <a:p>
            <a:pPr eaLnBrk="1" hangingPunct="1"/>
            <a:r>
              <a:rPr lang="en-US"/>
              <a:t>No change in adults&gt;45 (not eligible under the rules)</a:t>
            </a:r>
          </a:p>
          <a:p>
            <a:pPr eaLnBrk="1" hangingPunct="1"/>
            <a:r>
              <a:rPr lang="en-US"/>
              <a:t>Means less mouths to feed, and need to consider household size change in comparing poverty.</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dirty="0">
                <a:solidFill>
                  <a:schemeClr val="accent2"/>
                </a:solidFill>
              </a:rPr>
              <a:t>Changes in Components of Household Income</a:t>
            </a:r>
          </a:p>
        </p:txBody>
      </p:sp>
      <p:pic>
        <p:nvPicPr>
          <p:cNvPr id="33795" name="Picture 6"/>
          <p:cNvPicPr>
            <a:picLocks noGrp="1" noChangeAspect="1" noChangeArrowheads="1"/>
          </p:cNvPicPr>
          <p:nvPr>
            <p:ph idx="1"/>
          </p:nvPr>
        </p:nvPicPr>
        <p:blipFill>
          <a:blip r:embed="rId3" cstate="print"/>
          <a:srcRect/>
          <a:stretch>
            <a:fillRect/>
          </a:stretch>
        </p:blipFill>
        <p:spPr>
          <a:xfrm>
            <a:off x="228600" y="1981200"/>
            <a:ext cx="8686800" cy="329247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solidFill>
                  <a:schemeClr val="accent2"/>
                </a:solidFill>
              </a:rPr>
              <a:t>Impacts on Poverty</a:t>
            </a:r>
          </a:p>
        </p:txBody>
      </p:sp>
      <p:pic>
        <p:nvPicPr>
          <p:cNvPr id="34819" name="Picture 4"/>
          <p:cNvPicPr>
            <a:picLocks noGrp="1" noChangeAspect="1" noChangeArrowheads="1"/>
          </p:cNvPicPr>
          <p:nvPr>
            <p:ph idx="1"/>
          </p:nvPr>
        </p:nvPicPr>
        <p:blipFill>
          <a:blip r:embed="rId3" cstate="print"/>
          <a:srcRect/>
          <a:stretch>
            <a:fillRect/>
          </a:stretch>
        </p:blipFill>
        <p:spPr>
          <a:xfrm>
            <a:off x="0" y="1981200"/>
            <a:ext cx="9144000" cy="3382963"/>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000" dirty="0">
                <a:solidFill>
                  <a:schemeClr val="accent2"/>
                </a:solidFill>
              </a:rPr>
              <a:t>How well do counterfactual methods do?</a:t>
            </a:r>
          </a:p>
        </p:txBody>
      </p:sp>
      <p:pic>
        <p:nvPicPr>
          <p:cNvPr id="35843" name="Picture 4"/>
          <p:cNvPicPr>
            <a:picLocks noGrp="1" noChangeAspect="1" noChangeArrowheads="1"/>
          </p:cNvPicPr>
          <p:nvPr>
            <p:ph idx="1"/>
          </p:nvPr>
        </p:nvPicPr>
        <p:blipFill>
          <a:blip r:embed="rId2" cstate="print"/>
          <a:srcRect/>
          <a:stretch>
            <a:fillRect/>
          </a:stretch>
        </p:blipFill>
        <p:spPr>
          <a:xfrm>
            <a:off x="533400" y="1905000"/>
            <a:ext cx="7391400" cy="429577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dirty="0">
                <a:solidFill>
                  <a:schemeClr val="accent2"/>
                </a:solidFill>
              </a:rPr>
              <a:t>How well do counterfactual methods do?</a:t>
            </a:r>
          </a:p>
        </p:txBody>
      </p:sp>
      <p:pic>
        <p:nvPicPr>
          <p:cNvPr id="36867" name="Picture 3"/>
          <p:cNvPicPr>
            <a:picLocks noGrp="1" noChangeAspect="1" noChangeArrowheads="1"/>
          </p:cNvPicPr>
          <p:nvPr>
            <p:ph idx="1"/>
          </p:nvPr>
        </p:nvPicPr>
        <p:blipFill>
          <a:blip r:embed="rId2" cstate="print"/>
          <a:srcRect/>
          <a:stretch>
            <a:fillRect/>
          </a:stretch>
        </p:blipFill>
        <p:spPr>
          <a:xfrm>
            <a:off x="533400" y="1905000"/>
            <a:ext cx="7391400" cy="429577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36868" name="Rectangle 4"/>
          <p:cNvSpPr>
            <a:spLocks noChangeArrowheads="1"/>
          </p:cNvSpPr>
          <p:nvPr/>
        </p:nvSpPr>
        <p:spPr bwMode="auto">
          <a:xfrm>
            <a:off x="4191000" y="2286000"/>
            <a:ext cx="3962400" cy="1828800"/>
          </a:xfrm>
          <a:prstGeom prst="rect">
            <a:avLst/>
          </a:prstGeom>
          <a:noFill/>
          <a:ln w="9525">
            <a:solidFill>
              <a:srgbClr val="FF0000"/>
            </a:solidFill>
            <a:miter lim="800000"/>
            <a:headEnd/>
            <a:tailEnd/>
          </a:ln>
        </p:spPr>
        <p:txBody>
          <a:bodyPr wrap="none" anchor="ctr"/>
          <a:lstStyle/>
          <a:p>
            <a:endParaRPr lang="en-US"/>
          </a:p>
        </p:txBody>
      </p:sp>
      <p:sp>
        <p:nvSpPr>
          <p:cNvPr id="36869" name="Text Box 5"/>
          <p:cNvSpPr txBox="1">
            <a:spLocks noChangeArrowheads="1"/>
          </p:cNvSpPr>
          <p:nvPr/>
        </p:nvSpPr>
        <p:spPr bwMode="auto">
          <a:xfrm>
            <a:off x="2819400" y="2514600"/>
            <a:ext cx="1524000" cy="1603375"/>
          </a:xfrm>
          <a:prstGeom prst="rect">
            <a:avLst/>
          </a:prstGeom>
          <a:noFill/>
          <a:ln w="9525">
            <a:noFill/>
            <a:miter lim="800000"/>
            <a:headEnd/>
            <a:tailEnd/>
          </a:ln>
        </p:spPr>
        <p:txBody>
          <a:bodyPr>
            <a:spAutoFit/>
          </a:bodyPr>
          <a:lstStyle/>
          <a:p>
            <a:pPr>
              <a:spcBef>
                <a:spcPct val="50000"/>
              </a:spcBef>
            </a:pPr>
            <a:r>
              <a:rPr lang="en-US" b="1">
                <a:solidFill>
                  <a:srgbClr val="FF0000"/>
                </a:solidFill>
              </a:rPr>
              <a:t>True effect</a:t>
            </a:r>
          </a:p>
          <a:p>
            <a:pPr>
              <a:spcBef>
                <a:spcPct val="50000"/>
              </a:spcBef>
            </a:pPr>
            <a:r>
              <a:rPr lang="en-US">
                <a:solidFill>
                  <a:srgbClr val="FF0000"/>
                </a:solidFill>
              </a:rPr>
              <a:t>(lower income for migrant households)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dirty="0">
                <a:solidFill>
                  <a:schemeClr val="accent2"/>
                </a:solidFill>
              </a:rPr>
              <a:t>How well do counterfactual methods do?</a:t>
            </a:r>
          </a:p>
        </p:txBody>
      </p:sp>
      <p:pic>
        <p:nvPicPr>
          <p:cNvPr id="37891" name="Picture 3"/>
          <p:cNvPicPr>
            <a:picLocks noGrp="1" noChangeAspect="1" noChangeArrowheads="1"/>
          </p:cNvPicPr>
          <p:nvPr>
            <p:ph idx="1"/>
          </p:nvPr>
        </p:nvPicPr>
        <p:blipFill>
          <a:blip r:embed="rId2" cstate="print"/>
          <a:srcRect/>
          <a:stretch>
            <a:fillRect/>
          </a:stretch>
        </p:blipFill>
        <p:spPr>
          <a:xfrm>
            <a:off x="533400" y="1905000"/>
            <a:ext cx="7391400" cy="429577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37892" name="Rectangle 4"/>
          <p:cNvSpPr>
            <a:spLocks noChangeArrowheads="1"/>
          </p:cNvSpPr>
          <p:nvPr/>
        </p:nvSpPr>
        <p:spPr bwMode="auto">
          <a:xfrm>
            <a:off x="4191000" y="2286000"/>
            <a:ext cx="3962400" cy="1828800"/>
          </a:xfrm>
          <a:prstGeom prst="rect">
            <a:avLst/>
          </a:prstGeom>
          <a:noFill/>
          <a:ln w="9525">
            <a:solidFill>
              <a:srgbClr val="FF0000"/>
            </a:solidFill>
            <a:miter lim="800000"/>
            <a:headEnd/>
            <a:tailEnd/>
          </a:ln>
        </p:spPr>
        <p:txBody>
          <a:bodyPr wrap="none" anchor="ctr"/>
          <a:lstStyle/>
          <a:p>
            <a:endParaRPr lang="en-US"/>
          </a:p>
        </p:txBody>
      </p:sp>
      <p:sp>
        <p:nvSpPr>
          <p:cNvPr id="37893" name="Text Box 5"/>
          <p:cNvSpPr txBox="1">
            <a:spLocks noChangeArrowheads="1"/>
          </p:cNvSpPr>
          <p:nvPr/>
        </p:nvSpPr>
        <p:spPr bwMode="auto">
          <a:xfrm>
            <a:off x="2819400" y="2514600"/>
            <a:ext cx="1524000" cy="1603375"/>
          </a:xfrm>
          <a:prstGeom prst="rect">
            <a:avLst/>
          </a:prstGeom>
          <a:noFill/>
          <a:ln w="9525">
            <a:noFill/>
            <a:miter lim="800000"/>
            <a:headEnd/>
            <a:tailEnd/>
          </a:ln>
        </p:spPr>
        <p:txBody>
          <a:bodyPr>
            <a:spAutoFit/>
          </a:bodyPr>
          <a:lstStyle/>
          <a:p>
            <a:pPr>
              <a:spcBef>
                <a:spcPct val="50000"/>
              </a:spcBef>
            </a:pPr>
            <a:r>
              <a:rPr lang="en-US" b="1">
                <a:solidFill>
                  <a:srgbClr val="FF0000"/>
                </a:solidFill>
              </a:rPr>
              <a:t>True effect</a:t>
            </a:r>
          </a:p>
          <a:p>
            <a:pPr>
              <a:spcBef>
                <a:spcPct val="50000"/>
              </a:spcBef>
            </a:pPr>
            <a:r>
              <a:rPr lang="en-US">
                <a:solidFill>
                  <a:srgbClr val="FF0000"/>
                </a:solidFill>
              </a:rPr>
              <a:t>(lower income for migrant households)</a:t>
            </a:r>
          </a:p>
        </p:txBody>
      </p:sp>
      <p:sp>
        <p:nvSpPr>
          <p:cNvPr id="37894" name="Rectangle 6"/>
          <p:cNvSpPr>
            <a:spLocks noChangeArrowheads="1"/>
          </p:cNvSpPr>
          <p:nvPr/>
        </p:nvSpPr>
        <p:spPr bwMode="auto">
          <a:xfrm>
            <a:off x="4419600" y="4495800"/>
            <a:ext cx="1371600" cy="838200"/>
          </a:xfrm>
          <a:prstGeom prst="rect">
            <a:avLst/>
          </a:prstGeom>
          <a:noFill/>
          <a:ln w="9525">
            <a:solidFill>
              <a:srgbClr val="008000"/>
            </a:solidFill>
            <a:miter lim="800000"/>
            <a:headEnd/>
            <a:tailEnd/>
          </a:ln>
        </p:spPr>
        <p:txBody>
          <a:bodyPr wrap="none" anchor="ctr"/>
          <a:lstStyle/>
          <a:p>
            <a:endParaRPr lang="en-US"/>
          </a:p>
        </p:txBody>
      </p:sp>
      <p:sp>
        <p:nvSpPr>
          <p:cNvPr id="37895" name="Text Box 7"/>
          <p:cNvSpPr txBox="1">
            <a:spLocks noChangeArrowheads="1"/>
          </p:cNvSpPr>
          <p:nvPr/>
        </p:nvSpPr>
        <p:spPr bwMode="auto">
          <a:xfrm>
            <a:off x="1219200" y="6324600"/>
            <a:ext cx="7162800" cy="366713"/>
          </a:xfrm>
          <a:prstGeom prst="rect">
            <a:avLst/>
          </a:prstGeom>
          <a:noFill/>
          <a:ln w="9525">
            <a:noFill/>
            <a:miter lim="800000"/>
            <a:headEnd/>
            <a:tailEnd/>
          </a:ln>
        </p:spPr>
        <p:txBody>
          <a:bodyPr>
            <a:spAutoFit/>
          </a:bodyPr>
          <a:lstStyle/>
          <a:p>
            <a:pPr>
              <a:spcBef>
                <a:spcPct val="50000"/>
              </a:spcBef>
            </a:pPr>
            <a:r>
              <a:rPr lang="en-US">
                <a:solidFill>
                  <a:srgbClr val="009900"/>
                </a:solidFill>
              </a:rPr>
              <a:t>Using the right comparison group the imputation method works well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dirty="0">
                <a:solidFill>
                  <a:schemeClr val="accent2"/>
                </a:solidFill>
              </a:rPr>
              <a:t>How well do counterfactual methods do?</a:t>
            </a:r>
          </a:p>
        </p:txBody>
      </p:sp>
      <p:pic>
        <p:nvPicPr>
          <p:cNvPr id="38915" name="Picture 3"/>
          <p:cNvPicPr>
            <a:picLocks noGrp="1" noChangeAspect="1" noChangeArrowheads="1"/>
          </p:cNvPicPr>
          <p:nvPr>
            <p:ph idx="1"/>
          </p:nvPr>
        </p:nvPicPr>
        <p:blipFill>
          <a:blip r:embed="rId3" cstate="print"/>
          <a:srcRect/>
          <a:stretch>
            <a:fillRect/>
          </a:stretch>
        </p:blipFill>
        <p:spPr>
          <a:xfrm>
            <a:off x="533400" y="1905000"/>
            <a:ext cx="7391400" cy="429577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38916" name="Rectangle 4"/>
          <p:cNvSpPr>
            <a:spLocks noChangeArrowheads="1"/>
          </p:cNvSpPr>
          <p:nvPr/>
        </p:nvSpPr>
        <p:spPr bwMode="auto">
          <a:xfrm>
            <a:off x="4191000" y="2286000"/>
            <a:ext cx="3962400" cy="1828800"/>
          </a:xfrm>
          <a:prstGeom prst="rect">
            <a:avLst/>
          </a:prstGeom>
          <a:noFill/>
          <a:ln w="9525">
            <a:solidFill>
              <a:srgbClr val="FF0000"/>
            </a:solidFill>
            <a:miter lim="800000"/>
            <a:headEnd/>
            <a:tailEnd/>
          </a:ln>
        </p:spPr>
        <p:txBody>
          <a:bodyPr wrap="none" anchor="ctr"/>
          <a:lstStyle/>
          <a:p>
            <a:endParaRPr lang="en-US"/>
          </a:p>
        </p:txBody>
      </p:sp>
      <p:sp>
        <p:nvSpPr>
          <p:cNvPr id="38917" name="Text Box 5"/>
          <p:cNvSpPr txBox="1">
            <a:spLocks noChangeArrowheads="1"/>
          </p:cNvSpPr>
          <p:nvPr/>
        </p:nvSpPr>
        <p:spPr bwMode="auto">
          <a:xfrm>
            <a:off x="2819400" y="2514600"/>
            <a:ext cx="1524000" cy="1603375"/>
          </a:xfrm>
          <a:prstGeom prst="rect">
            <a:avLst/>
          </a:prstGeom>
          <a:noFill/>
          <a:ln w="9525">
            <a:noFill/>
            <a:miter lim="800000"/>
            <a:headEnd/>
            <a:tailEnd/>
          </a:ln>
        </p:spPr>
        <p:txBody>
          <a:bodyPr>
            <a:spAutoFit/>
          </a:bodyPr>
          <a:lstStyle/>
          <a:p>
            <a:pPr>
              <a:spcBef>
                <a:spcPct val="50000"/>
              </a:spcBef>
            </a:pPr>
            <a:r>
              <a:rPr lang="en-US" b="1">
                <a:solidFill>
                  <a:srgbClr val="FF0000"/>
                </a:solidFill>
              </a:rPr>
              <a:t>True effect</a:t>
            </a:r>
          </a:p>
          <a:p>
            <a:pPr>
              <a:spcBef>
                <a:spcPct val="50000"/>
              </a:spcBef>
            </a:pPr>
            <a:r>
              <a:rPr lang="en-US">
                <a:solidFill>
                  <a:srgbClr val="FF0000"/>
                </a:solidFill>
              </a:rPr>
              <a:t>(lower income for migrant households)</a:t>
            </a:r>
          </a:p>
        </p:txBody>
      </p:sp>
      <p:sp>
        <p:nvSpPr>
          <p:cNvPr id="38918" name="Rectangle 6"/>
          <p:cNvSpPr>
            <a:spLocks noChangeArrowheads="1"/>
          </p:cNvSpPr>
          <p:nvPr/>
        </p:nvSpPr>
        <p:spPr bwMode="auto">
          <a:xfrm>
            <a:off x="4419600" y="5334000"/>
            <a:ext cx="1371600" cy="838200"/>
          </a:xfrm>
          <a:prstGeom prst="rect">
            <a:avLst/>
          </a:prstGeom>
          <a:noFill/>
          <a:ln w="9525">
            <a:solidFill>
              <a:srgbClr val="FF6600"/>
            </a:solidFill>
            <a:miter lim="800000"/>
            <a:headEnd/>
            <a:tailEnd/>
          </a:ln>
        </p:spPr>
        <p:txBody>
          <a:bodyPr wrap="none" anchor="ctr"/>
          <a:lstStyle/>
          <a:p>
            <a:endParaRPr lang="en-US"/>
          </a:p>
        </p:txBody>
      </p:sp>
      <p:sp>
        <p:nvSpPr>
          <p:cNvPr id="38919" name="Text Box 7"/>
          <p:cNvSpPr txBox="1">
            <a:spLocks noChangeArrowheads="1"/>
          </p:cNvSpPr>
          <p:nvPr/>
        </p:nvSpPr>
        <p:spPr bwMode="auto">
          <a:xfrm>
            <a:off x="1219200" y="6324600"/>
            <a:ext cx="7162800" cy="366713"/>
          </a:xfrm>
          <a:prstGeom prst="rect">
            <a:avLst/>
          </a:prstGeom>
          <a:noFill/>
          <a:ln w="9525">
            <a:noFill/>
            <a:miter lim="800000"/>
            <a:headEnd/>
            <a:tailEnd/>
          </a:ln>
        </p:spPr>
        <p:txBody>
          <a:bodyPr>
            <a:spAutoFit/>
          </a:bodyPr>
          <a:lstStyle/>
          <a:p>
            <a:pPr>
              <a:spcBef>
                <a:spcPct val="50000"/>
              </a:spcBef>
            </a:pPr>
            <a:r>
              <a:rPr lang="en-US">
                <a:solidFill>
                  <a:srgbClr val="FF6600"/>
                </a:solidFill>
              </a:rPr>
              <a:t>But using the usual comparison group fails!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dirty="0">
                <a:solidFill>
                  <a:schemeClr val="accent2"/>
                </a:solidFill>
              </a:rPr>
              <a:t>Macro approach </a:t>
            </a:r>
            <a:br>
              <a:rPr lang="en-US" sz="4000" dirty="0">
                <a:solidFill>
                  <a:schemeClr val="accent2"/>
                </a:solidFill>
              </a:rPr>
            </a:br>
            <a:r>
              <a:rPr lang="en-US" sz="4000" dirty="0">
                <a:solidFill>
                  <a:schemeClr val="accent2"/>
                </a:solidFill>
              </a:rPr>
              <a:t>– Adams and Page (2005)</a:t>
            </a:r>
          </a:p>
        </p:txBody>
      </p:sp>
      <p:sp>
        <p:nvSpPr>
          <p:cNvPr id="5123" name="Rectangle 3"/>
          <p:cNvSpPr>
            <a:spLocks noGrp="1" noChangeArrowheads="1"/>
          </p:cNvSpPr>
          <p:nvPr>
            <p:ph idx="1"/>
          </p:nvPr>
        </p:nvSpPr>
        <p:spPr/>
        <p:txBody>
          <a:bodyPr/>
          <a:lstStyle/>
          <a:p>
            <a:pPr eaLnBrk="1" hangingPunct="1">
              <a:lnSpc>
                <a:spcPct val="90000"/>
              </a:lnSpc>
            </a:pPr>
            <a:r>
              <a:rPr lang="en-US" sz="2400" dirty="0"/>
              <a:t>Dataset on poverty, inequality, migration and remittances for 71 developing countries</a:t>
            </a:r>
          </a:p>
          <a:p>
            <a:pPr eaLnBrk="1" hangingPunct="1">
              <a:lnSpc>
                <a:spcPct val="90000"/>
              </a:lnSpc>
            </a:pPr>
            <a:r>
              <a:rPr lang="en-US" sz="2400" dirty="0"/>
              <a:t>Migration Data:</a:t>
            </a:r>
          </a:p>
          <a:p>
            <a:pPr lvl="1" eaLnBrk="1" hangingPunct="1">
              <a:lnSpc>
                <a:spcPct val="90000"/>
              </a:lnSpc>
            </a:pPr>
            <a:r>
              <a:rPr lang="en-US" sz="2000" dirty="0"/>
              <a:t>From U.S. Census and OECD </a:t>
            </a:r>
          </a:p>
          <a:p>
            <a:pPr lvl="1" eaLnBrk="1" hangingPunct="1">
              <a:lnSpc>
                <a:spcPct val="90000"/>
              </a:lnSpc>
            </a:pPr>
            <a:r>
              <a:rPr lang="en-US" sz="2000" dirty="0"/>
              <a:t>Misses South-South migration, migration to Gulf countries.</a:t>
            </a:r>
          </a:p>
          <a:p>
            <a:pPr eaLnBrk="1" hangingPunct="1">
              <a:lnSpc>
                <a:spcPct val="90000"/>
              </a:lnSpc>
            </a:pPr>
            <a:r>
              <a:rPr lang="en-US" sz="2400" dirty="0"/>
              <a:t>Remittance Data:</a:t>
            </a:r>
          </a:p>
          <a:p>
            <a:pPr lvl="1" eaLnBrk="1" hangingPunct="1">
              <a:lnSpc>
                <a:spcPct val="90000"/>
              </a:lnSpc>
            </a:pPr>
            <a:r>
              <a:rPr lang="en-US" sz="2000" dirty="0"/>
              <a:t>From IMF BOP statistics</a:t>
            </a:r>
          </a:p>
          <a:p>
            <a:pPr lvl="1" eaLnBrk="1" hangingPunct="1">
              <a:lnSpc>
                <a:spcPct val="90000"/>
              </a:lnSpc>
            </a:pPr>
            <a:r>
              <a:rPr lang="en-US" sz="2000" dirty="0"/>
              <a:t>Misses informal remittances &amp; repatriated savings</a:t>
            </a:r>
          </a:p>
          <a:p>
            <a:pPr lvl="1" eaLnBrk="1" hangingPunct="1">
              <a:lnSpc>
                <a:spcPct val="90000"/>
              </a:lnSpc>
            </a:pPr>
            <a:r>
              <a:rPr lang="en-US" sz="2000" dirty="0"/>
              <a:t>Large improvements in data collection over time, plus influence of anti-money laundering laws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solidFill>
                  <a:schemeClr val="accent2"/>
                </a:solidFill>
              </a:rPr>
              <a:t>Implications	</a:t>
            </a:r>
          </a:p>
        </p:txBody>
      </p:sp>
      <p:sp>
        <p:nvSpPr>
          <p:cNvPr id="39939" name="Rectangle 3"/>
          <p:cNvSpPr>
            <a:spLocks noGrp="1" noChangeArrowheads="1"/>
          </p:cNvSpPr>
          <p:nvPr>
            <p:ph idx="1"/>
          </p:nvPr>
        </p:nvSpPr>
        <p:spPr/>
        <p:txBody>
          <a:bodyPr/>
          <a:lstStyle/>
          <a:p>
            <a:pPr eaLnBrk="1" hangingPunct="1"/>
            <a:r>
              <a:rPr lang="en-US"/>
              <a:t>Really important to get the right comparison group when trying to estimate the effects – just using a random sample of households unlikely to work</a:t>
            </a:r>
          </a:p>
          <a:p>
            <a:pPr lvl="1" eaLnBrk="1" hangingPunct="1"/>
            <a:r>
              <a:rPr lang="en-US"/>
              <a:t>Also want to account for reverse flows of remittances, whole households that move, and goods remittances.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2400" dirty="0">
                <a:solidFill>
                  <a:schemeClr val="accent2"/>
                </a:solidFill>
              </a:rPr>
              <a:t>Accounting for Selectivity and Duration-Dependent Heterogeneity When Estimating the Impact of Emigration on Incomes and Poverty in Sending Areas</a:t>
            </a:r>
          </a:p>
        </p:txBody>
      </p:sp>
      <p:sp>
        <p:nvSpPr>
          <p:cNvPr id="40963" name="Content Placeholder 2"/>
          <p:cNvSpPr>
            <a:spLocks noGrp="1"/>
          </p:cNvSpPr>
          <p:nvPr>
            <p:ph idx="1"/>
          </p:nvPr>
        </p:nvSpPr>
        <p:spPr/>
        <p:txBody>
          <a:bodyPr/>
          <a:lstStyle/>
          <a:p>
            <a:r>
              <a:rPr lang="en-US"/>
              <a:t>Uses analogous lottery in Samoa</a:t>
            </a:r>
          </a:p>
          <a:p>
            <a:pPr lvl="1"/>
            <a:r>
              <a:rPr lang="en-US"/>
              <a:t>Carefully lays out selectivity issues</a:t>
            </a:r>
          </a:p>
          <a:p>
            <a:pPr lvl="2"/>
            <a:r>
              <a:rPr lang="en-US"/>
              <a:t>Notes additional potential selection in terms of return migration &amp; duration abroad</a:t>
            </a:r>
          </a:p>
          <a:p>
            <a:r>
              <a:rPr lang="en-US"/>
              <a:t>Basic results:</a:t>
            </a:r>
          </a:p>
          <a:p>
            <a:pPr lvl="1"/>
            <a:r>
              <a:rPr lang="en-US"/>
              <a:t>Migration reducing poverty among left-behind household members, but suggestive evidence effect might be short-lived.</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000" dirty="0">
                <a:solidFill>
                  <a:schemeClr val="accent2"/>
                </a:solidFill>
              </a:rPr>
              <a:t>Migration and Inequality: channels</a:t>
            </a:r>
          </a:p>
        </p:txBody>
      </p:sp>
      <p:sp>
        <p:nvSpPr>
          <p:cNvPr id="41987" name="Rectangle 3"/>
          <p:cNvSpPr>
            <a:spLocks noGrp="1" noChangeArrowheads="1"/>
          </p:cNvSpPr>
          <p:nvPr>
            <p:ph idx="1"/>
          </p:nvPr>
        </p:nvSpPr>
        <p:spPr/>
        <p:txBody>
          <a:bodyPr/>
          <a:lstStyle/>
          <a:p>
            <a:pPr eaLnBrk="1" hangingPunct="1">
              <a:lnSpc>
                <a:spcPct val="90000"/>
              </a:lnSpc>
            </a:pPr>
            <a:r>
              <a:rPr lang="en-US" sz="2400"/>
              <a:t>Direct effect of remittances and return of migrants with the income earned from abroad.</a:t>
            </a:r>
          </a:p>
          <a:p>
            <a:pPr eaLnBrk="1" hangingPunct="1">
              <a:lnSpc>
                <a:spcPct val="90000"/>
              </a:lnSpc>
            </a:pPr>
            <a:r>
              <a:rPr lang="en-US" sz="2400"/>
              <a:t>Migrants form social networks which reduce the costs of other community members migrating, and increase the benefits.</a:t>
            </a:r>
          </a:p>
          <a:p>
            <a:pPr eaLnBrk="1" hangingPunct="1">
              <a:lnSpc>
                <a:spcPct val="90000"/>
              </a:lnSpc>
            </a:pPr>
            <a:r>
              <a:rPr lang="en-US" sz="2400"/>
              <a:t>Multiplier effect of remittances: migrants spend money on products produced by other community members</a:t>
            </a:r>
          </a:p>
          <a:p>
            <a:pPr eaLnBrk="1" hangingPunct="1">
              <a:lnSpc>
                <a:spcPct val="90000"/>
              </a:lnSpc>
            </a:pPr>
            <a:r>
              <a:rPr lang="en-US" sz="2400"/>
              <a:t>Migrants may fund community public goods</a:t>
            </a:r>
          </a:p>
          <a:p>
            <a:pPr eaLnBrk="1" hangingPunct="1">
              <a:lnSpc>
                <a:spcPct val="90000"/>
              </a:lnSpc>
            </a:pPr>
            <a:r>
              <a:rPr lang="en-US" sz="2400"/>
              <a:t>Emigration may have general equilibrium effects on wages of other workers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solidFill>
                  <a:schemeClr val="accent2"/>
                </a:solidFill>
              </a:rPr>
              <a:t>Implication</a:t>
            </a:r>
          </a:p>
        </p:txBody>
      </p:sp>
      <p:sp>
        <p:nvSpPr>
          <p:cNvPr id="43011" name="Rectangle 3"/>
          <p:cNvSpPr>
            <a:spLocks noGrp="1" noChangeArrowheads="1"/>
          </p:cNvSpPr>
          <p:nvPr>
            <p:ph idx="1"/>
          </p:nvPr>
        </p:nvSpPr>
        <p:spPr/>
        <p:txBody>
          <a:bodyPr/>
          <a:lstStyle/>
          <a:p>
            <a:pPr eaLnBrk="1" hangingPunct="1"/>
            <a:r>
              <a:rPr lang="en-US"/>
              <a:t>Impact of migration on inequality will depend on where in distribution migrants come from, and this will vary across communities.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dirty="0">
                <a:solidFill>
                  <a:schemeClr val="accent2"/>
                </a:solidFill>
              </a:rPr>
              <a:t>McKenzie and Rapoport JDE paper</a:t>
            </a:r>
          </a:p>
        </p:txBody>
      </p:sp>
      <p:sp>
        <p:nvSpPr>
          <p:cNvPr id="44035" name="Rectangle 3"/>
          <p:cNvSpPr>
            <a:spLocks noGrp="1" noChangeArrowheads="1"/>
          </p:cNvSpPr>
          <p:nvPr>
            <p:ph idx="1"/>
          </p:nvPr>
        </p:nvSpPr>
        <p:spPr/>
        <p:txBody>
          <a:bodyPr/>
          <a:lstStyle/>
          <a:p>
            <a:pPr marL="609600" indent="-609600" eaLnBrk="1" hangingPunct="1">
              <a:lnSpc>
                <a:spcPct val="90000"/>
              </a:lnSpc>
            </a:pPr>
            <a:r>
              <a:rPr lang="en-US"/>
              <a:t>Model of migration</a:t>
            </a:r>
          </a:p>
          <a:p>
            <a:pPr marL="609600" indent="-609600" eaLnBrk="1" hangingPunct="1">
              <a:lnSpc>
                <a:spcPct val="90000"/>
              </a:lnSpc>
            </a:pPr>
            <a:r>
              <a:rPr lang="en-US"/>
              <a:t>Key ideas</a:t>
            </a:r>
          </a:p>
          <a:p>
            <a:pPr marL="990600" lvl="1" indent="-533400" eaLnBrk="1" hangingPunct="1">
              <a:lnSpc>
                <a:spcPct val="90000"/>
              </a:lnSpc>
            </a:pPr>
            <a:r>
              <a:rPr lang="en-US" b="1"/>
              <a:t>Wealth</a:t>
            </a:r>
            <a:r>
              <a:rPr lang="en-US"/>
              <a:t>: </a:t>
            </a:r>
          </a:p>
          <a:p>
            <a:pPr marL="1371600" lvl="2" indent="-457200" eaLnBrk="1" hangingPunct="1">
              <a:lnSpc>
                <a:spcPct val="90000"/>
              </a:lnSpc>
            </a:pPr>
            <a:r>
              <a:rPr lang="en-US"/>
              <a:t>Raise returns to domestic production, lowering benefits from migrating</a:t>
            </a:r>
          </a:p>
          <a:p>
            <a:pPr marL="1371600" lvl="2" indent="-457200" eaLnBrk="1" hangingPunct="1">
              <a:lnSpc>
                <a:spcPct val="90000"/>
              </a:lnSpc>
            </a:pPr>
            <a:r>
              <a:rPr lang="en-US"/>
              <a:t>Ease credit constraints which restrict the amount of migration possible.</a:t>
            </a:r>
          </a:p>
          <a:p>
            <a:pPr marL="990600" lvl="1" indent="-533400" eaLnBrk="1" hangingPunct="1">
              <a:lnSpc>
                <a:spcPct val="90000"/>
              </a:lnSpc>
            </a:pPr>
            <a:r>
              <a:rPr lang="en-US" b="1"/>
              <a:t>Networks:</a:t>
            </a:r>
            <a:endParaRPr lang="en-US"/>
          </a:p>
          <a:p>
            <a:pPr marL="1371600" lvl="2" indent="-457200" eaLnBrk="1" hangingPunct="1">
              <a:lnSpc>
                <a:spcPct val="90000"/>
              </a:lnSpc>
            </a:pPr>
            <a:r>
              <a:rPr lang="en-US"/>
              <a:t>Reduce costs and increase benefits of migration</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dirty="0">
                <a:solidFill>
                  <a:schemeClr val="accent2"/>
                </a:solidFill>
              </a:rPr>
              <a:t>Initial model of migration and wealth</a:t>
            </a:r>
          </a:p>
        </p:txBody>
      </p:sp>
      <p:pic>
        <p:nvPicPr>
          <p:cNvPr id="45059" name="Picture 4"/>
          <p:cNvPicPr>
            <a:picLocks noGrp="1" noChangeAspect="1" noChangeArrowheads="1"/>
          </p:cNvPicPr>
          <p:nvPr>
            <p:ph idx="1"/>
          </p:nvPr>
        </p:nvPicPr>
        <p:blipFill>
          <a:blip r:embed="rId2" cstate="print"/>
          <a:stretch>
            <a:fillRect/>
          </a:stretch>
        </p:blipFill>
        <p:spPr>
          <a:xfrm>
            <a:off x="1873955" y="2268449"/>
            <a:ext cx="5396089" cy="3465689"/>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45060" name="Text Box 5"/>
          <p:cNvSpPr txBox="1">
            <a:spLocks noChangeArrowheads="1"/>
          </p:cNvSpPr>
          <p:nvPr/>
        </p:nvSpPr>
        <p:spPr bwMode="auto">
          <a:xfrm>
            <a:off x="533400" y="2667000"/>
            <a:ext cx="1752600" cy="641350"/>
          </a:xfrm>
          <a:prstGeom prst="rect">
            <a:avLst/>
          </a:prstGeom>
          <a:noFill/>
          <a:ln w="9525">
            <a:noFill/>
            <a:miter lim="800000"/>
            <a:headEnd/>
            <a:tailEnd/>
          </a:ln>
        </p:spPr>
        <p:txBody>
          <a:bodyPr>
            <a:spAutoFit/>
          </a:bodyPr>
          <a:lstStyle/>
          <a:p>
            <a:pPr>
              <a:spcBef>
                <a:spcPct val="50000"/>
              </a:spcBef>
            </a:pPr>
            <a:r>
              <a:rPr lang="en-US"/>
              <a:t>Probability of migration</a:t>
            </a:r>
          </a:p>
        </p:txBody>
      </p:sp>
      <p:sp>
        <p:nvSpPr>
          <p:cNvPr id="45061" name="Text Box 6"/>
          <p:cNvSpPr txBox="1">
            <a:spLocks noChangeArrowheads="1"/>
          </p:cNvSpPr>
          <p:nvPr/>
        </p:nvSpPr>
        <p:spPr bwMode="auto">
          <a:xfrm>
            <a:off x="7848600" y="5562600"/>
            <a:ext cx="914400" cy="366713"/>
          </a:xfrm>
          <a:prstGeom prst="rect">
            <a:avLst/>
          </a:prstGeom>
          <a:noFill/>
          <a:ln w="9525">
            <a:noFill/>
            <a:miter lim="800000"/>
            <a:headEnd/>
            <a:tailEnd/>
          </a:ln>
        </p:spPr>
        <p:txBody>
          <a:bodyPr>
            <a:spAutoFit/>
          </a:bodyPr>
          <a:lstStyle/>
          <a:p>
            <a:pPr>
              <a:spcBef>
                <a:spcPct val="50000"/>
              </a:spcBef>
            </a:pPr>
            <a:r>
              <a:rPr lang="en-US"/>
              <a:t>wealth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dirty="0">
                <a:solidFill>
                  <a:schemeClr val="accent2"/>
                </a:solidFill>
              </a:rPr>
              <a:t>Initial model of migration and wealth</a:t>
            </a:r>
          </a:p>
        </p:txBody>
      </p:sp>
      <p:pic>
        <p:nvPicPr>
          <p:cNvPr id="46083" name="Picture 3"/>
          <p:cNvPicPr>
            <a:picLocks noGrp="1" noChangeAspect="1" noChangeArrowheads="1"/>
          </p:cNvPicPr>
          <p:nvPr>
            <p:ph idx="1"/>
          </p:nvPr>
        </p:nvPicPr>
        <p:blipFill>
          <a:blip r:embed="rId2" cstate="print"/>
          <a:stretch>
            <a:fillRect/>
          </a:stretch>
        </p:blipFill>
        <p:spPr>
          <a:xfrm>
            <a:off x="1873955" y="2268449"/>
            <a:ext cx="5396089" cy="3465689"/>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46084" name="Text Box 4"/>
          <p:cNvSpPr txBox="1">
            <a:spLocks noChangeArrowheads="1"/>
          </p:cNvSpPr>
          <p:nvPr/>
        </p:nvSpPr>
        <p:spPr bwMode="auto">
          <a:xfrm>
            <a:off x="533400" y="2667000"/>
            <a:ext cx="1752600" cy="641350"/>
          </a:xfrm>
          <a:prstGeom prst="rect">
            <a:avLst/>
          </a:prstGeom>
          <a:noFill/>
          <a:ln w="9525">
            <a:noFill/>
            <a:miter lim="800000"/>
            <a:headEnd/>
            <a:tailEnd/>
          </a:ln>
        </p:spPr>
        <p:txBody>
          <a:bodyPr>
            <a:spAutoFit/>
          </a:bodyPr>
          <a:lstStyle/>
          <a:p>
            <a:pPr>
              <a:spcBef>
                <a:spcPct val="50000"/>
              </a:spcBef>
            </a:pPr>
            <a:r>
              <a:rPr lang="en-US"/>
              <a:t>Probability of migration</a:t>
            </a:r>
          </a:p>
        </p:txBody>
      </p:sp>
      <p:sp>
        <p:nvSpPr>
          <p:cNvPr id="46085" name="Text Box 5"/>
          <p:cNvSpPr txBox="1">
            <a:spLocks noChangeArrowheads="1"/>
          </p:cNvSpPr>
          <p:nvPr/>
        </p:nvSpPr>
        <p:spPr bwMode="auto">
          <a:xfrm>
            <a:off x="7848600" y="5562600"/>
            <a:ext cx="914400" cy="366713"/>
          </a:xfrm>
          <a:prstGeom prst="rect">
            <a:avLst/>
          </a:prstGeom>
          <a:noFill/>
          <a:ln w="9525">
            <a:noFill/>
            <a:miter lim="800000"/>
            <a:headEnd/>
            <a:tailEnd/>
          </a:ln>
        </p:spPr>
        <p:txBody>
          <a:bodyPr>
            <a:spAutoFit/>
          </a:bodyPr>
          <a:lstStyle/>
          <a:p>
            <a:pPr>
              <a:spcBef>
                <a:spcPct val="50000"/>
              </a:spcBef>
            </a:pPr>
            <a:r>
              <a:rPr lang="en-US"/>
              <a:t>wealth</a:t>
            </a:r>
          </a:p>
        </p:txBody>
      </p:sp>
      <p:sp>
        <p:nvSpPr>
          <p:cNvPr id="46086" name="Line 6"/>
          <p:cNvSpPr>
            <a:spLocks noChangeShapeType="1"/>
          </p:cNvSpPr>
          <p:nvPr/>
        </p:nvSpPr>
        <p:spPr bwMode="auto">
          <a:xfrm flipH="1">
            <a:off x="6781800" y="3352800"/>
            <a:ext cx="228600" cy="2590800"/>
          </a:xfrm>
          <a:prstGeom prst="line">
            <a:avLst/>
          </a:prstGeom>
          <a:noFill/>
          <a:ln w="9525">
            <a:solidFill>
              <a:schemeClr val="tx1"/>
            </a:solidFill>
            <a:round/>
            <a:headEnd/>
            <a:tailEnd type="triangle" w="med" len="med"/>
          </a:ln>
        </p:spPr>
        <p:txBody>
          <a:bodyPr/>
          <a:lstStyle/>
          <a:p>
            <a:endParaRPr lang="en-US"/>
          </a:p>
        </p:txBody>
      </p:sp>
      <p:sp>
        <p:nvSpPr>
          <p:cNvPr id="46087" name="Text Box 7"/>
          <p:cNvSpPr txBox="1">
            <a:spLocks noChangeArrowheads="1"/>
          </p:cNvSpPr>
          <p:nvPr/>
        </p:nvSpPr>
        <p:spPr bwMode="auto">
          <a:xfrm>
            <a:off x="6248400" y="2286000"/>
            <a:ext cx="1981200" cy="915988"/>
          </a:xfrm>
          <a:prstGeom prst="rect">
            <a:avLst/>
          </a:prstGeom>
          <a:noFill/>
          <a:ln w="9525">
            <a:noFill/>
            <a:miter lim="800000"/>
            <a:headEnd/>
            <a:tailEnd/>
          </a:ln>
        </p:spPr>
        <p:txBody>
          <a:bodyPr>
            <a:spAutoFit/>
          </a:bodyPr>
          <a:lstStyle/>
          <a:p>
            <a:pPr>
              <a:spcBef>
                <a:spcPct val="50000"/>
              </a:spcBef>
            </a:pPr>
            <a:r>
              <a:rPr lang="en-US">
                <a:solidFill>
                  <a:srgbClr val="FF0000"/>
                </a:solidFill>
              </a:rPr>
              <a:t>Above this level too rich to want to migrate</a:t>
            </a:r>
          </a:p>
        </p:txBody>
      </p:sp>
      <p:sp>
        <p:nvSpPr>
          <p:cNvPr id="46088" name="Line 8"/>
          <p:cNvSpPr>
            <a:spLocks noChangeShapeType="1"/>
          </p:cNvSpPr>
          <p:nvPr/>
        </p:nvSpPr>
        <p:spPr bwMode="auto">
          <a:xfrm>
            <a:off x="3200400" y="3733800"/>
            <a:ext cx="457200" cy="2286000"/>
          </a:xfrm>
          <a:prstGeom prst="line">
            <a:avLst/>
          </a:prstGeom>
          <a:noFill/>
          <a:ln w="9525">
            <a:solidFill>
              <a:schemeClr val="tx1"/>
            </a:solidFill>
            <a:round/>
            <a:headEnd/>
            <a:tailEnd type="triangle" w="med" len="med"/>
          </a:ln>
        </p:spPr>
        <p:txBody>
          <a:bodyPr/>
          <a:lstStyle/>
          <a:p>
            <a:endParaRPr lang="en-US"/>
          </a:p>
        </p:txBody>
      </p:sp>
      <p:sp>
        <p:nvSpPr>
          <p:cNvPr id="46089" name="Text Box 9"/>
          <p:cNvSpPr txBox="1">
            <a:spLocks noChangeArrowheads="1"/>
          </p:cNvSpPr>
          <p:nvPr/>
        </p:nvSpPr>
        <p:spPr bwMode="auto">
          <a:xfrm>
            <a:off x="2895600" y="2819400"/>
            <a:ext cx="2209800" cy="915988"/>
          </a:xfrm>
          <a:prstGeom prst="rect">
            <a:avLst/>
          </a:prstGeom>
          <a:noFill/>
          <a:ln w="9525">
            <a:noFill/>
            <a:miter lim="800000"/>
            <a:headEnd/>
            <a:tailEnd/>
          </a:ln>
        </p:spPr>
        <p:txBody>
          <a:bodyPr>
            <a:spAutoFit/>
          </a:bodyPr>
          <a:lstStyle/>
          <a:p>
            <a:pPr>
              <a:spcBef>
                <a:spcPct val="50000"/>
              </a:spcBef>
            </a:pPr>
            <a:r>
              <a:rPr lang="en-US">
                <a:solidFill>
                  <a:srgbClr val="FF0000"/>
                </a:solidFill>
              </a:rPr>
              <a:t>Below this level too poor to afford costs of migrating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4000" dirty="0">
                <a:solidFill>
                  <a:schemeClr val="accent2"/>
                </a:solidFill>
              </a:rPr>
              <a:t>What happens when networks come along?</a:t>
            </a:r>
          </a:p>
        </p:txBody>
      </p:sp>
      <p:sp>
        <p:nvSpPr>
          <p:cNvPr id="47107" name="Rectangle 3"/>
          <p:cNvSpPr>
            <a:spLocks noGrp="1" noChangeArrowheads="1"/>
          </p:cNvSpPr>
          <p:nvPr>
            <p:ph idx="1"/>
          </p:nvPr>
        </p:nvSpPr>
        <p:spPr/>
        <p:txBody>
          <a:bodyPr/>
          <a:lstStyle/>
          <a:p>
            <a:pPr eaLnBrk="1" hangingPunct="1"/>
            <a:r>
              <a:rPr lang="en-US"/>
              <a:t>Networks reduce the costs of migration. This has two counteracting effects for inequality</a:t>
            </a:r>
          </a:p>
          <a:p>
            <a:pPr lvl="1" eaLnBrk="1" hangingPunct="1"/>
            <a:r>
              <a:rPr lang="en-US"/>
              <a:t>Makes it less likely that subsistence concerns prevent migration (so poor can migrate more)</a:t>
            </a:r>
          </a:p>
          <a:p>
            <a:pPr lvl="1" eaLnBrk="1" hangingPunct="1"/>
            <a:r>
              <a:rPr lang="en-US"/>
              <a:t>Increases net benefit of migration for everyone (bringing in some of rich for whom it wasn’t previously beneficial to migrate).</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4000" dirty="0">
                <a:solidFill>
                  <a:schemeClr val="accent2"/>
                </a:solidFill>
              </a:rPr>
              <a:t>Depends on how big networks were in the first place</a:t>
            </a:r>
          </a:p>
        </p:txBody>
      </p:sp>
      <p:pic>
        <p:nvPicPr>
          <p:cNvPr id="48131" name="Picture 4"/>
          <p:cNvPicPr>
            <a:picLocks noGrp="1" noChangeAspect="1" noChangeArrowheads="1"/>
          </p:cNvPicPr>
          <p:nvPr>
            <p:ph idx="1"/>
          </p:nvPr>
        </p:nvPicPr>
        <p:blipFill>
          <a:blip r:embed="rId2" cstate="print"/>
          <a:srcRect/>
          <a:stretch>
            <a:fillRect/>
          </a:stretch>
        </p:blipFill>
        <p:spPr>
          <a:xfrm>
            <a:off x="228600" y="2535238"/>
            <a:ext cx="8763000" cy="2754312"/>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48132" name="Line 5"/>
          <p:cNvSpPr>
            <a:spLocks noChangeShapeType="1"/>
          </p:cNvSpPr>
          <p:nvPr/>
        </p:nvSpPr>
        <p:spPr bwMode="auto">
          <a:xfrm flipV="1">
            <a:off x="2590800" y="5257800"/>
            <a:ext cx="76200" cy="609600"/>
          </a:xfrm>
          <a:prstGeom prst="line">
            <a:avLst/>
          </a:prstGeom>
          <a:noFill/>
          <a:ln w="9525">
            <a:solidFill>
              <a:schemeClr val="tx1"/>
            </a:solidFill>
            <a:round/>
            <a:headEnd/>
            <a:tailEnd type="triangle" w="med" len="med"/>
          </a:ln>
        </p:spPr>
        <p:txBody>
          <a:bodyPr/>
          <a:lstStyle/>
          <a:p>
            <a:endParaRPr lang="en-US"/>
          </a:p>
        </p:txBody>
      </p:sp>
      <p:sp>
        <p:nvSpPr>
          <p:cNvPr id="48133" name="Text Box 6"/>
          <p:cNvSpPr txBox="1">
            <a:spLocks noChangeArrowheads="1"/>
          </p:cNvSpPr>
          <p:nvPr/>
        </p:nvSpPr>
        <p:spPr bwMode="auto">
          <a:xfrm>
            <a:off x="1066800" y="5943600"/>
            <a:ext cx="3657600" cy="641350"/>
          </a:xfrm>
          <a:prstGeom prst="rect">
            <a:avLst/>
          </a:prstGeom>
          <a:noFill/>
          <a:ln w="9525">
            <a:noFill/>
            <a:miter lim="800000"/>
            <a:headEnd/>
            <a:tailEnd/>
          </a:ln>
        </p:spPr>
        <p:txBody>
          <a:bodyPr>
            <a:spAutoFit/>
          </a:bodyPr>
          <a:lstStyle/>
          <a:p>
            <a:pPr>
              <a:spcBef>
                <a:spcPct val="50000"/>
              </a:spcBef>
            </a:pPr>
            <a:r>
              <a:rPr lang="en-US">
                <a:solidFill>
                  <a:srgbClr val="FF0000"/>
                </a:solidFill>
              </a:rPr>
              <a:t>With high costs, most of new migration is from better off</a:t>
            </a:r>
          </a:p>
        </p:txBody>
      </p:sp>
      <p:sp>
        <p:nvSpPr>
          <p:cNvPr id="48134" name="Line 7"/>
          <p:cNvSpPr>
            <a:spLocks noChangeShapeType="1"/>
          </p:cNvSpPr>
          <p:nvPr/>
        </p:nvSpPr>
        <p:spPr bwMode="auto">
          <a:xfrm flipH="1" flipV="1">
            <a:off x="7010400" y="5029200"/>
            <a:ext cx="533400" cy="1143000"/>
          </a:xfrm>
          <a:prstGeom prst="line">
            <a:avLst/>
          </a:prstGeom>
          <a:noFill/>
          <a:ln w="9525">
            <a:solidFill>
              <a:schemeClr val="tx1"/>
            </a:solidFill>
            <a:round/>
            <a:headEnd/>
            <a:tailEnd type="triangle" w="med" len="med"/>
          </a:ln>
        </p:spPr>
        <p:txBody>
          <a:bodyPr/>
          <a:lstStyle/>
          <a:p>
            <a:endParaRPr lang="en-US"/>
          </a:p>
        </p:txBody>
      </p:sp>
      <p:sp>
        <p:nvSpPr>
          <p:cNvPr id="48135" name="Text Box 8"/>
          <p:cNvSpPr txBox="1">
            <a:spLocks noChangeArrowheads="1"/>
          </p:cNvSpPr>
          <p:nvPr/>
        </p:nvSpPr>
        <p:spPr bwMode="auto">
          <a:xfrm>
            <a:off x="5638800" y="5486400"/>
            <a:ext cx="1752600" cy="1190625"/>
          </a:xfrm>
          <a:prstGeom prst="rect">
            <a:avLst/>
          </a:prstGeom>
          <a:noFill/>
          <a:ln w="9525">
            <a:noFill/>
            <a:miter lim="800000"/>
            <a:headEnd/>
            <a:tailEnd/>
          </a:ln>
        </p:spPr>
        <p:txBody>
          <a:bodyPr>
            <a:spAutoFit/>
          </a:bodyPr>
          <a:lstStyle/>
          <a:p>
            <a:pPr>
              <a:spcBef>
                <a:spcPct val="50000"/>
              </a:spcBef>
            </a:pPr>
            <a:r>
              <a:rPr lang="en-US">
                <a:solidFill>
                  <a:srgbClr val="FF0000"/>
                </a:solidFill>
              </a:rPr>
              <a:t>With low costs, most of new migration is from poor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solidFill>
                  <a:schemeClr val="accent2"/>
                </a:solidFill>
              </a:rPr>
              <a:t>Implication</a:t>
            </a:r>
          </a:p>
        </p:txBody>
      </p:sp>
      <p:sp>
        <p:nvSpPr>
          <p:cNvPr id="49155" name="Rectangle 3"/>
          <p:cNvSpPr>
            <a:spLocks noGrp="1" noChangeArrowheads="1"/>
          </p:cNvSpPr>
          <p:nvPr>
            <p:ph idx="1"/>
          </p:nvPr>
        </p:nvSpPr>
        <p:spPr/>
        <p:txBody>
          <a:bodyPr/>
          <a:lstStyle/>
          <a:p>
            <a:pPr eaLnBrk="1" hangingPunct="1"/>
            <a:r>
              <a:rPr lang="en-US"/>
              <a:t>Possibility of inverse U-shaped pattern, where migration first raises inequality, then lowers it as costs fall further and allow the poor to participate.</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lstStyle/>
          <a:p>
            <a:r>
              <a:rPr lang="en-US" dirty="0">
                <a:solidFill>
                  <a:schemeClr val="accent2"/>
                </a:solidFill>
              </a:rPr>
              <a:t>Problem 1: Macro data on remittances mainly reflect changes in measurement</a:t>
            </a:r>
          </a:p>
        </p:txBody>
      </p:sp>
      <p:sp>
        <p:nvSpPr>
          <p:cNvPr id="3" name="Content Placeholder 2"/>
          <p:cNvSpPr>
            <a:spLocks noGrp="1"/>
          </p:cNvSpPr>
          <p:nvPr>
            <p:ph idx="1"/>
          </p:nvPr>
        </p:nvSpPr>
        <p:spPr/>
        <p:txBody>
          <a:bodyPr/>
          <a:lstStyle/>
          <a:p>
            <a:endParaRPr lang="en-US" dirty="0"/>
          </a:p>
          <a:p>
            <a:r>
              <a:rPr lang="en-US" dirty="0"/>
              <a:t>Clemens and McKenzie (Economic Journal, 2018)</a:t>
            </a:r>
          </a:p>
          <a:p>
            <a:r>
              <a:rPr lang="en-US" dirty="0"/>
              <a:t>79% of the growth in remittances received by developing countries over the 1990 to 2010 period reflects changes in measurement </a:t>
            </a:r>
          </a:p>
        </p:txBody>
      </p:sp>
      <p:sp>
        <p:nvSpPr>
          <p:cNvPr id="4" name="Footer Placeholder 3"/>
          <p:cNvSpPr>
            <a:spLocks noGrp="1"/>
          </p:cNvSpPr>
          <p:nvPr>
            <p:ph type="ftr" sz="quarter" idx="11"/>
          </p:nvPr>
        </p:nvSpPr>
        <p:spPr/>
        <p:txBody>
          <a:bodyPr/>
          <a:lstStyle/>
          <a:p>
            <a:pPr>
              <a:defRPr/>
            </a:pPr>
            <a:r>
              <a:rPr lang="en-US"/>
              <a:t>Lecture notes: PSE Summer School - McKenzie</a:t>
            </a:r>
          </a:p>
        </p:txBody>
      </p:sp>
    </p:spTree>
    <p:extLst>
      <p:ext uri="{BB962C8B-B14F-4D97-AF65-F5344CB8AC3E}">
        <p14:creationId xmlns:p14="http://schemas.microsoft.com/office/powerpoint/2010/main" val="1771309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000" dirty="0">
                <a:solidFill>
                  <a:schemeClr val="accent2"/>
                </a:solidFill>
              </a:rPr>
              <a:t>Data 1: Mexican Migration Project (MMP)</a:t>
            </a:r>
          </a:p>
        </p:txBody>
      </p:sp>
      <p:sp>
        <p:nvSpPr>
          <p:cNvPr id="50179" name="Rectangle 3"/>
          <p:cNvSpPr>
            <a:spLocks noGrp="1" noChangeArrowheads="1"/>
          </p:cNvSpPr>
          <p:nvPr>
            <p:ph idx="1"/>
          </p:nvPr>
        </p:nvSpPr>
        <p:spPr/>
        <p:txBody>
          <a:bodyPr/>
          <a:lstStyle/>
          <a:p>
            <a:pPr eaLnBrk="1" hangingPunct="1">
              <a:lnSpc>
                <a:spcPct val="80000"/>
              </a:lnSpc>
            </a:pPr>
            <a:r>
              <a:rPr lang="en-US" sz="2000"/>
              <a:t>data on 57 rural communities</a:t>
            </a:r>
          </a:p>
          <a:p>
            <a:pPr eaLnBrk="1" hangingPunct="1">
              <a:lnSpc>
                <a:spcPct val="80000"/>
              </a:lnSpc>
            </a:pPr>
            <a:r>
              <a:rPr lang="en-US" sz="2000"/>
              <a:t>2-5 communities surveyed each year, 1982, 1987-98.</a:t>
            </a:r>
          </a:p>
          <a:p>
            <a:pPr eaLnBrk="1" hangingPunct="1">
              <a:lnSpc>
                <a:spcPct val="80000"/>
              </a:lnSpc>
            </a:pPr>
            <a:r>
              <a:rPr lang="en-US" sz="2000"/>
              <a:t>200 households surveyed in each community.</a:t>
            </a:r>
          </a:p>
          <a:p>
            <a:pPr eaLnBrk="1" hangingPunct="1">
              <a:lnSpc>
                <a:spcPct val="80000"/>
              </a:lnSpc>
            </a:pPr>
            <a:r>
              <a:rPr lang="en-US" sz="2000"/>
              <a:t>Retrospective migration histories asked of household heads</a:t>
            </a:r>
          </a:p>
          <a:p>
            <a:pPr eaLnBrk="1" hangingPunct="1">
              <a:lnSpc>
                <a:spcPct val="80000"/>
              </a:lnSpc>
            </a:pPr>
            <a:r>
              <a:rPr lang="en-US" sz="2000"/>
              <a:t>Data on siblings and parents with US migrant experience in each year of life for head.</a:t>
            </a:r>
          </a:p>
          <a:p>
            <a:pPr eaLnBrk="1" hangingPunct="1">
              <a:lnSpc>
                <a:spcPct val="80000"/>
              </a:lnSpc>
            </a:pPr>
            <a:r>
              <a:rPr lang="en-US" sz="2000"/>
              <a:t>Data on current household infrastructure and durable asset ownership.</a:t>
            </a:r>
          </a:p>
          <a:p>
            <a:pPr eaLnBrk="1" hangingPunct="1">
              <a:lnSpc>
                <a:spcPct val="80000"/>
              </a:lnSpc>
            </a:pPr>
            <a:r>
              <a:rPr lang="en-US" sz="2000"/>
              <a:t>No data on consumption or income in Mexico.</a:t>
            </a:r>
          </a:p>
          <a:p>
            <a:pPr eaLnBrk="1" hangingPunct="1">
              <a:lnSpc>
                <a:spcPct val="80000"/>
              </a:lnSpc>
            </a:pPr>
            <a:r>
              <a:rPr lang="en-US" sz="2000"/>
              <a:t>Data are from 13 states</a:t>
            </a:r>
          </a:p>
          <a:p>
            <a:pPr eaLnBrk="1" hangingPunct="1">
              <a:lnSpc>
                <a:spcPct val="80000"/>
              </a:lnSpc>
            </a:pPr>
            <a:r>
              <a:rPr lang="en-US" sz="2000"/>
              <a:t>Interquartile range of migration prevalence is 0.158 to 0.344.</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solidFill>
                  <a:schemeClr val="accent2"/>
                </a:solidFill>
              </a:rPr>
              <a:t>Data 2: ENADID</a:t>
            </a:r>
          </a:p>
        </p:txBody>
      </p:sp>
      <p:sp>
        <p:nvSpPr>
          <p:cNvPr id="51203" name="Rectangle 3"/>
          <p:cNvSpPr>
            <a:spLocks noGrp="1" noChangeArrowheads="1"/>
          </p:cNvSpPr>
          <p:nvPr>
            <p:ph idx="1"/>
          </p:nvPr>
        </p:nvSpPr>
        <p:spPr/>
        <p:txBody>
          <a:bodyPr/>
          <a:lstStyle/>
          <a:p>
            <a:pPr eaLnBrk="1" hangingPunct="1">
              <a:lnSpc>
                <a:spcPct val="80000"/>
              </a:lnSpc>
            </a:pPr>
            <a:r>
              <a:rPr lang="en-US" sz="2400"/>
              <a:t>nationally representative survey taken in 1992 and 1997</a:t>
            </a:r>
          </a:p>
          <a:p>
            <a:pPr eaLnBrk="1" hangingPunct="1">
              <a:lnSpc>
                <a:spcPct val="80000"/>
              </a:lnSpc>
            </a:pPr>
            <a:r>
              <a:rPr lang="en-US" sz="2400"/>
              <a:t>among rural municipalities, we can match 97 municipalities surveyed in both 1992 and 1997, although only 33 of these have 100 or more households surveyed in both years.</a:t>
            </a:r>
          </a:p>
          <a:p>
            <a:pPr eaLnBrk="1" hangingPunct="1">
              <a:lnSpc>
                <a:spcPct val="80000"/>
              </a:lnSpc>
            </a:pPr>
            <a:r>
              <a:rPr lang="en-US" sz="2400"/>
              <a:t>Data on migration of household members and of family members who are living overseas.</a:t>
            </a:r>
          </a:p>
          <a:p>
            <a:pPr eaLnBrk="1" hangingPunct="1">
              <a:lnSpc>
                <a:spcPct val="80000"/>
              </a:lnSpc>
            </a:pPr>
            <a:r>
              <a:rPr lang="en-US" sz="2400"/>
              <a:t>Data on household infrastructure, but no data on consumption, and only income data for 1997.</a:t>
            </a:r>
          </a:p>
          <a:p>
            <a:pPr eaLnBrk="1" hangingPunct="1">
              <a:lnSpc>
                <a:spcPct val="80000"/>
              </a:lnSpc>
            </a:pPr>
            <a:r>
              <a:rPr lang="en-US" sz="2400"/>
              <a:t>Average migration prevalence less than in MMP communities.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a:solidFill>
                  <a:schemeClr val="accent2"/>
                </a:solidFill>
              </a:rPr>
              <a:t>Data 3: ENIGH</a:t>
            </a:r>
          </a:p>
        </p:txBody>
      </p:sp>
      <p:sp>
        <p:nvSpPr>
          <p:cNvPr id="52227" name="Rectangle 3"/>
          <p:cNvSpPr>
            <a:spLocks noGrp="1" noChangeArrowheads="1"/>
          </p:cNvSpPr>
          <p:nvPr>
            <p:ph idx="1"/>
          </p:nvPr>
        </p:nvSpPr>
        <p:spPr/>
        <p:txBody>
          <a:bodyPr/>
          <a:lstStyle/>
          <a:p>
            <a:pPr eaLnBrk="1" hangingPunct="1"/>
            <a:r>
              <a:rPr lang="en-US"/>
              <a:t>Data on income, consumption, household infrastructure and durables ownership</a:t>
            </a:r>
          </a:p>
          <a:p>
            <a:pPr eaLnBrk="1" hangingPunct="1"/>
            <a:r>
              <a:rPr lang="en-US"/>
              <a:t>No data on migration</a:t>
            </a:r>
          </a:p>
          <a:p>
            <a:pPr eaLnBrk="1" hangingPunct="1"/>
            <a:r>
              <a:rPr lang="en-US"/>
              <a:t>We use data from the ENIGH to predict consumption inequality for the MMP and ENADID communities. (see McKenzie, 2005, Journal of Population Economics).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dirty="0">
                <a:solidFill>
                  <a:schemeClr val="accent2"/>
                </a:solidFill>
              </a:rPr>
              <a:t>Testable predictions of the model for the determinants</a:t>
            </a:r>
          </a:p>
        </p:txBody>
      </p:sp>
      <p:sp>
        <p:nvSpPr>
          <p:cNvPr id="53251" name="Rectangle 3"/>
          <p:cNvSpPr>
            <a:spLocks noGrp="1" noChangeArrowheads="1"/>
          </p:cNvSpPr>
          <p:nvPr>
            <p:ph idx="1"/>
          </p:nvPr>
        </p:nvSpPr>
        <p:spPr/>
        <p:txBody>
          <a:bodyPr/>
          <a:lstStyle/>
          <a:p>
            <a:pPr eaLnBrk="1" hangingPunct="1"/>
            <a:r>
              <a:rPr lang="en-US" sz="2800"/>
              <a:t>provided migration costs are sufficiently large that subsistence and liquidity constraints bind for some households, migration rates should first increase and then decrease with wealth.</a:t>
            </a:r>
          </a:p>
          <a:p>
            <a:pPr eaLnBrk="1" hangingPunct="1"/>
            <a:r>
              <a:rPr lang="en-US" sz="2800"/>
              <a:t>provided migration costs are not too high to begin with, as migration costs become lower, migration propensities should increase more for poorer households</a:t>
            </a:r>
          </a:p>
          <a:p>
            <a:pPr eaLnBrk="1" hangingPunct="1"/>
            <a:endParaRPr lang="en-US" sz="2800"/>
          </a:p>
          <a:p>
            <a:pPr eaLnBrk="1" hangingPunct="1"/>
            <a:endParaRPr lang="en-US" sz="2800"/>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3" cstate="print"/>
          <a:srcRect/>
          <a:stretch>
            <a:fillRect/>
          </a:stretch>
        </p:blipFill>
        <p:spPr bwMode="auto">
          <a:xfrm>
            <a:off x="838200" y="381000"/>
            <a:ext cx="7239000" cy="601186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dirty="0">
                <a:solidFill>
                  <a:schemeClr val="accent2"/>
                </a:solidFill>
              </a:rPr>
              <a:t>Inequality and migration</a:t>
            </a:r>
            <a:r>
              <a:rPr lang="en-US" sz="4000" dirty="0"/>
              <a:t>			</a:t>
            </a:r>
          </a:p>
        </p:txBody>
      </p:sp>
      <p:sp>
        <p:nvSpPr>
          <p:cNvPr id="77827" name="Rectangle 3"/>
          <p:cNvSpPr>
            <a:spLocks noGrp="1" noChangeArrowheads="1"/>
          </p:cNvSpPr>
          <p:nvPr>
            <p:ph idx="1"/>
          </p:nvPr>
        </p:nvSpPr>
        <p:spPr/>
        <p:txBody>
          <a:bodyPr/>
          <a:lstStyle/>
          <a:p>
            <a:pPr eaLnBrk="1" hangingPunct="1">
              <a:lnSpc>
                <a:spcPct val="90000"/>
              </a:lnSpc>
            </a:pPr>
            <a:r>
              <a:rPr lang="en-US" sz="2400"/>
              <a:t>Ideally would like panel over long time period with community inequality and community migration for each</a:t>
            </a:r>
          </a:p>
          <a:p>
            <a:pPr eaLnBrk="1" hangingPunct="1">
              <a:lnSpc>
                <a:spcPct val="90000"/>
              </a:lnSpc>
            </a:pPr>
            <a:r>
              <a:rPr lang="en-US" sz="2400"/>
              <a:t>And with exogenous reason why one community experienced more migration than another over that time</a:t>
            </a:r>
          </a:p>
          <a:p>
            <a:pPr eaLnBrk="1" hangingPunct="1">
              <a:lnSpc>
                <a:spcPct val="90000"/>
              </a:lnSpc>
            </a:pPr>
            <a:r>
              <a:rPr lang="en-US" sz="2400"/>
              <a:t>Don’t have this, but approximate this with:</a:t>
            </a:r>
          </a:p>
          <a:p>
            <a:pPr lvl="1" eaLnBrk="1" hangingPunct="1">
              <a:lnSpc>
                <a:spcPct val="90000"/>
              </a:lnSpc>
            </a:pPr>
            <a:r>
              <a:rPr lang="en-US" sz="2000"/>
              <a:t>Cross-section of lots of communities with different levels of migration</a:t>
            </a:r>
          </a:p>
          <a:p>
            <a:pPr lvl="1" eaLnBrk="1" hangingPunct="1">
              <a:lnSpc>
                <a:spcPct val="90000"/>
              </a:lnSpc>
            </a:pPr>
            <a:r>
              <a:rPr lang="en-US" sz="2000"/>
              <a:t>Use of historic networks to argue why one community has more migration than another.</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 calcmode="lin" valueType="num">
                                      <p:cBhvr additive="base">
                                        <p:cTn id="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anim calcmode="lin" valueType="num">
                                      <p:cBhvr additive="base">
                                        <p:cTn id="11"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827">
                                            <p:txEl>
                                              <p:pRg st="4" end="4"/>
                                            </p:txEl>
                                          </p:spTgt>
                                        </p:tgtEl>
                                        <p:attrNameLst>
                                          <p:attrName>style.visibility</p:attrName>
                                        </p:attrNameLst>
                                      </p:cBhvr>
                                      <p:to>
                                        <p:strVal val="visible"/>
                                      </p:to>
                                    </p:set>
                                    <p:anim calcmode="lin" valueType="num">
                                      <p:cBhvr additive="base">
                                        <p:cTn id="15"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solidFill>
                  <a:schemeClr val="accent2"/>
                </a:solidFill>
              </a:rPr>
              <a:t>Estimation model</a:t>
            </a:r>
          </a:p>
        </p:txBody>
      </p:sp>
      <p:pic>
        <p:nvPicPr>
          <p:cNvPr id="56323" name="Picture 4"/>
          <p:cNvPicPr>
            <a:picLocks noGrp="1" noChangeAspect="1" noChangeArrowheads="1"/>
          </p:cNvPicPr>
          <p:nvPr>
            <p:ph idx="1"/>
          </p:nvPr>
        </p:nvPicPr>
        <p:blipFill>
          <a:blip r:embed="rId3" cstate="print"/>
          <a:srcRect/>
          <a:stretch>
            <a:fillRect/>
          </a:stretch>
        </p:blipFill>
        <p:spPr>
          <a:xfrm>
            <a:off x="762000" y="3124200"/>
            <a:ext cx="7640638" cy="1258888"/>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a:solidFill>
                  <a:schemeClr val="accent2"/>
                </a:solidFill>
              </a:rPr>
              <a:t>Our identification strategy</a:t>
            </a:r>
          </a:p>
        </p:txBody>
      </p:sp>
      <p:sp>
        <p:nvSpPr>
          <p:cNvPr id="22532" name="Rectangle 3"/>
          <p:cNvSpPr>
            <a:spLocks noGrp="1" noChangeArrowheads="1"/>
          </p:cNvSpPr>
          <p:nvPr>
            <p:ph idx="1"/>
          </p:nvPr>
        </p:nvSpPr>
        <p:spPr/>
        <p:txBody>
          <a:bodyPr/>
          <a:lstStyle/>
          <a:p>
            <a:pPr eaLnBrk="1" hangingPunct="1">
              <a:lnSpc>
                <a:spcPct val="80000"/>
              </a:lnSpc>
            </a:pPr>
            <a:r>
              <a:rPr lang="en-US" sz="2800"/>
              <a:t>Use historic state-level migration rates as instruments for current migration</a:t>
            </a:r>
          </a:p>
          <a:p>
            <a:pPr eaLnBrk="1" hangingPunct="1">
              <a:lnSpc>
                <a:spcPct val="80000"/>
              </a:lnSpc>
            </a:pPr>
            <a:r>
              <a:rPr lang="en-US" sz="2800"/>
              <a:t>Rates are for 1924, and reflect pattern of arrival of the railroad into Mexico</a:t>
            </a:r>
          </a:p>
          <a:p>
            <a:pPr eaLnBrk="1" hangingPunct="1">
              <a:lnSpc>
                <a:spcPct val="80000"/>
              </a:lnSpc>
            </a:pPr>
            <a:r>
              <a:rPr lang="en-US" sz="2800"/>
              <a:t>Initial networks lower cost of subsequent migration, resulting in self-reinforcing process</a:t>
            </a:r>
          </a:p>
          <a:p>
            <a:pPr lvl="1" eaLnBrk="1" hangingPunct="1">
              <a:lnSpc>
                <a:spcPct val="80000"/>
              </a:lnSpc>
            </a:pPr>
            <a:r>
              <a:rPr lang="en-US" sz="2400"/>
              <a:t>A household living in a community with high levels of early 20</a:t>
            </a:r>
            <a:r>
              <a:rPr lang="en-US" sz="2400" baseline="30000"/>
              <a:t>th</a:t>
            </a:r>
            <a:r>
              <a:rPr lang="en-US" sz="2400"/>
              <a:t> century migration therefore more likely to have a migrant member than an otherwise identical household in a community with low historic migration </a:t>
            </a:r>
          </a:p>
        </p:txBody>
      </p:sp>
      <p:sp>
        <p:nvSpPr>
          <p:cNvPr id="2" name="Footer Placeholder 1">
            <a:extLst>
              <a:ext uri="{FF2B5EF4-FFF2-40B4-BE49-F238E27FC236}">
                <a16:creationId xmlns:a16="http://schemas.microsoft.com/office/drawing/2014/main" id="{73453198-736A-4034-91ED-CE0B28E30305}"/>
              </a:ext>
            </a:extLst>
          </p:cNvPr>
          <p:cNvSpPr>
            <a:spLocks noGrp="1"/>
          </p:cNvSpPr>
          <p:nvPr>
            <p:ph type="ftr" sz="quarter" idx="11"/>
          </p:nvPr>
        </p:nvSpPr>
        <p:spPr/>
        <p:txBody>
          <a:bodyPr/>
          <a:lstStyle/>
          <a:p>
            <a:pPr>
              <a:defRPr/>
            </a:pPr>
            <a:r>
              <a:rPr lang="en-US"/>
              <a:t>Lecture notes: PSE Summer School - McKenzie</a:t>
            </a:r>
          </a:p>
        </p:txBody>
      </p:sp>
    </p:spTree>
    <p:extLst>
      <p:ext uri="{BB962C8B-B14F-4D97-AF65-F5344CB8AC3E}">
        <p14:creationId xmlns:p14="http://schemas.microsoft.com/office/powerpoint/2010/main" val="1618084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2"/>
          <p:cNvPicPr>
            <a:picLocks noChangeAspect="1" noChangeArrowheads="1"/>
          </p:cNvPicPr>
          <p:nvPr/>
        </p:nvPicPr>
        <p:blipFill>
          <a:blip r:embed="rId2" cstate="print"/>
          <a:srcRect/>
          <a:stretch>
            <a:fillRect/>
          </a:stretch>
        </p:blipFill>
        <p:spPr bwMode="auto">
          <a:xfrm>
            <a:off x="-57150" y="254000"/>
            <a:ext cx="9258300" cy="63563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85673F63-2E34-4D55-A62A-B309B09BC6B6}"/>
              </a:ext>
            </a:extLst>
          </p:cNvPr>
          <p:cNvSpPr>
            <a:spLocks noGrp="1"/>
          </p:cNvSpPr>
          <p:nvPr>
            <p:ph type="ftr" sz="quarter" idx="11"/>
          </p:nvPr>
        </p:nvSpPr>
        <p:spPr/>
        <p:txBody>
          <a:bodyPr/>
          <a:lstStyle/>
          <a:p>
            <a:pPr>
              <a:defRPr/>
            </a:pPr>
            <a:r>
              <a:rPr lang="en-US"/>
              <a:t>Lecture notes: PSE Summer School - McKenzie</a:t>
            </a:r>
          </a:p>
        </p:txBody>
      </p:sp>
    </p:spTree>
    <p:extLst>
      <p:ext uri="{BB962C8B-B14F-4D97-AF65-F5344CB8AC3E}">
        <p14:creationId xmlns:p14="http://schemas.microsoft.com/office/powerpoint/2010/main" val="765786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3" cstate="print"/>
          <a:srcRect/>
          <a:stretch>
            <a:fillRect/>
          </a:stretch>
        </p:blipFill>
        <p:spPr bwMode="auto">
          <a:xfrm>
            <a:off x="53975" y="1166813"/>
            <a:ext cx="9034463" cy="4522787"/>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Lecture notes: PSE Summer School - McKenzie</a:t>
            </a:r>
          </a:p>
        </p:txBody>
      </p:sp>
      <p:pic>
        <p:nvPicPr>
          <p:cNvPr id="3" name="Picture 2"/>
          <p:cNvPicPr>
            <a:picLocks noChangeAspect="1"/>
          </p:cNvPicPr>
          <p:nvPr/>
        </p:nvPicPr>
        <p:blipFill>
          <a:blip r:embed="rId2"/>
          <a:stretch>
            <a:fillRect/>
          </a:stretch>
        </p:blipFill>
        <p:spPr>
          <a:xfrm>
            <a:off x="685800" y="380999"/>
            <a:ext cx="6705600" cy="5960533"/>
          </a:xfrm>
          <a:prstGeom prst="rect">
            <a:avLst/>
          </a:prstGeom>
        </p:spPr>
      </p:pic>
    </p:spTree>
    <p:extLst>
      <p:ext uri="{BB962C8B-B14F-4D97-AF65-F5344CB8AC3E}">
        <p14:creationId xmlns:p14="http://schemas.microsoft.com/office/powerpoint/2010/main" val="3011547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solidFill>
                  <a:schemeClr val="accent2"/>
                </a:solidFill>
              </a:rPr>
              <a:t>Short dynamic evidence</a:t>
            </a:r>
          </a:p>
        </p:txBody>
      </p:sp>
      <p:sp>
        <p:nvSpPr>
          <p:cNvPr id="58371" name="Rectangle 3"/>
          <p:cNvSpPr>
            <a:spLocks noGrp="1" noChangeArrowheads="1"/>
          </p:cNvSpPr>
          <p:nvPr>
            <p:ph idx="1"/>
          </p:nvPr>
        </p:nvSpPr>
        <p:spPr/>
        <p:txBody>
          <a:bodyPr/>
          <a:lstStyle/>
          <a:p>
            <a:pPr eaLnBrk="1" hangingPunct="1">
              <a:lnSpc>
                <a:spcPct val="90000"/>
              </a:lnSpc>
            </a:pPr>
            <a:r>
              <a:rPr lang="en-US"/>
              <a:t>Use 1992 and 1997 communities</a:t>
            </a:r>
          </a:p>
          <a:p>
            <a:pPr eaLnBrk="1" hangingPunct="1">
              <a:lnSpc>
                <a:spcPct val="90000"/>
              </a:lnSpc>
            </a:pPr>
            <a:r>
              <a:rPr lang="en-US"/>
              <a:t>Find some weak evidence for inverse U-shape over this period.</a:t>
            </a:r>
          </a:p>
          <a:p>
            <a:pPr eaLnBrk="1" hangingPunct="1">
              <a:lnSpc>
                <a:spcPct val="90000"/>
              </a:lnSpc>
            </a:pPr>
            <a:r>
              <a:rPr lang="en-US"/>
              <a:t>Caveats:</a:t>
            </a:r>
          </a:p>
          <a:p>
            <a:pPr lvl="1" eaLnBrk="1" hangingPunct="1">
              <a:lnSpc>
                <a:spcPct val="90000"/>
              </a:lnSpc>
            </a:pPr>
            <a:r>
              <a:rPr lang="en-US"/>
              <a:t>Small number of communities (33)</a:t>
            </a:r>
          </a:p>
          <a:p>
            <a:pPr lvl="1" eaLnBrk="1" hangingPunct="1">
              <a:lnSpc>
                <a:spcPct val="90000"/>
              </a:lnSpc>
            </a:pPr>
            <a:r>
              <a:rPr lang="en-US"/>
              <a:t>Unable to control for other shocks to communities over this time period (e.g. drought).</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solidFill>
                  <a:schemeClr val="accent2"/>
                </a:solidFill>
              </a:rPr>
              <a:t>Lessons for survey design</a:t>
            </a:r>
          </a:p>
        </p:txBody>
      </p:sp>
      <p:sp>
        <p:nvSpPr>
          <p:cNvPr id="59395" name="Rectangle 3"/>
          <p:cNvSpPr>
            <a:spLocks noGrp="1" noChangeArrowheads="1"/>
          </p:cNvSpPr>
          <p:nvPr>
            <p:ph idx="1"/>
          </p:nvPr>
        </p:nvSpPr>
        <p:spPr/>
        <p:txBody>
          <a:bodyPr/>
          <a:lstStyle/>
          <a:p>
            <a:pPr eaLnBrk="1" hangingPunct="1">
              <a:lnSpc>
                <a:spcPct val="90000"/>
              </a:lnSpc>
            </a:pPr>
            <a:r>
              <a:rPr lang="en-US"/>
              <a:t>Want to make sure survey captures:</a:t>
            </a:r>
          </a:p>
          <a:p>
            <a:pPr lvl="1" eaLnBrk="1" hangingPunct="1">
              <a:lnSpc>
                <a:spcPct val="90000"/>
              </a:lnSpc>
            </a:pPr>
            <a:r>
              <a:rPr lang="en-US"/>
              <a:t>Where migrants go – not just country, but also city or region</a:t>
            </a:r>
          </a:p>
          <a:p>
            <a:pPr lvl="1" eaLnBrk="1" hangingPunct="1">
              <a:lnSpc>
                <a:spcPct val="90000"/>
              </a:lnSpc>
              <a:buFont typeface="Wingdings" pitchFamily="2" charset="2"/>
              <a:buNone/>
            </a:pPr>
            <a:r>
              <a:rPr lang="en-US"/>
              <a:t>	(Possible identification strategy is analog of Yang – suppose some Moroccans typically go to Marseille, and others to Paris, and there is an unemployment shock in Paris relative to Marseille – provides source of identifying impacts on communities in Morocco).</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a:solidFill>
                  <a:schemeClr val="accent2"/>
                </a:solidFill>
              </a:rPr>
              <a:t>Lessons for survey design</a:t>
            </a:r>
          </a:p>
        </p:txBody>
      </p:sp>
      <p:sp>
        <p:nvSpPr>
          <p:cNvPr id="60419" name="Rectangle 3"/>
          <p:cNvSpPr>
            <a:spLocks noGrp="1" noChangeArrowheads="1"/>
          </p:cNvSpPr>
          <p:nvPr>
            <p:ph idx="1"/>
          </p:nvPr>
        </p:nvSpPr>
        <p:spPr/>
        <p:txBody>
          <a:bodyPr/>
          <a:lstStyle/>
          <a:p>
            <a:pPr eaLnBrk="1" hangingPunct="1"/>
            <a:r>
              <a:rPr lang="en-US"/>
              <a:t>Want to get quite rich detail on characteristics of migrant</a:t>
            </a:r>
          </a:p>
          <a:p>
            <a:pPr lvl="1" eaLnBrk="1" hangingPunct="1"/>
            <a:r>
              <a:rPr lang="en-US"/>
              <a:t>For calculating counterfactual income of what migrant would have earned had he or she hadn’t migrated.</a:t>
            </a:r>
          </a:p>
          <a:p>
            <a:pPr lvl="1" eaLnBrk="1" hangingPunct="1"/>
            <a:r>
              <a:rPr lang="en-US"/>
              <a:t>But many surveys just ask do you have a migrant, or do you receive remittances.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320674"/>
            <a:ext cx="7886700" cy="1325563"/>
          </a:xfrm>
        </p:spPr>
        <p:txBody>
          <a:bodyPr/>
          <a:lstStyle/>
          <a:p>
            <a:pPr eaLnBrk="1" hangingPunct="1"/>
            <a:r>
              <a:rPr lang="en-US" dirty="0">
                <a:solidFill>
                  <a:schemeClr val="accent2"/>
                </a:solidFill>
              </a:rPr>
              <a:t>Lessons for survey design</a:t>
            </a:r>
          </a:p>
        </p:txBody>
      </p:sp>
      <p:sp>
        <p:nvSpPr>
          <p:cNvPr id="61443" name="Rectangle 3"/>
          <p:cNvSpPr>
            <a:spLocks noGrp="1" noChangeArrowheads="1"/>
          </p:cNvSpPr>
          <p:nvPr>
            <p:ph idx="1"/>
          </p:nvPr>
        </p:nvSpPr>
        <p:spPr/>
        <p:txBody>
          <a:bodyPr/>
          <a:lstStyle/>
          <a:p>
            <a:pPr eaLnBrk="1" hangingPunct="1"/>
            <a:r>
              <a:rPr lang="en-US"/>
              <a:t>Want to get range of communities with different levels of exposure to migration, since impacts will differ a lot depending on network size</a:t>
            </a:r>
          </a:p>
          <a:p>
            <a:pPr lvl="1" eaLnBrk="1" hangingPunct="1"/>
            <a:r>
              <a:rPr lang="en-US"/>
              <a:t>Don’t just sample from high network communities (contrast Barham and Boucher, MMP).</a:t>
            </a:r>
          </a:p>
          <a:p>
            <a:pPr lvl="1" eaLnBrk="1" hangingPunct="1">
              <a:buFont typeface="Wingdings" pitchFamily="2" charset="2"/>
              <a:buNone/>
            </a:pPr>
            <a:endParaRPr lang="en-US"/>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solidFill>
                  <a:schemeClr val="accent2"/>
                </a:solidFill>
              </a:rPr>
              <a:t>Lessons for survey design</a:t>
            </a:r>
          </a:p>
        </p:txBody>
      </p:sp>
      <p:sp>
        <p:nvSpPr>
          <p:cNvPr id="62467" name="Rectangle 3"/>
          <p:cNvSpPr>
            <a:spLocks noGrp="1" noChangeArrowheads="1"/>
          </p:cNvSpPr>
          <p:nvPr>
            <p:ph idx="1"/>
          </p:nvPr>
        </p:nvSpPr>
        <p:spPr/>
        <p:txBody>
          <a:bodyPr/>
          <a:lstStyle/>
          <a:p>
            <a:pPr eaLnBrk="1" hangingPunct="1">
              <a:lnSpc>
                <a:spcPct val="80000"/>
              </a:lnSpc>
            </a:pPr>
            <a:r>
              <a:rPr lang="en-US" sz="2800"/>
              <a:t>Important role for panels</a:t>
            </a:r>
          </a:p>
          <a:p>
            <a:pPr lvl="1" eaLnBrk="1" hangingPunct="1">
              <a:lnSpc>
                <a:spcPct val="80000"/>
              </a:lnSpc>
            </a:pPr>
            <a:r>
              <a:rPr lang="en-US" sz="2400"/>
              <a:t>To track whole households which move</a:t>
            </a:r>
          </a:p>
          <a:p>
            <a:pPr lvl="1" eaLnBrk="1" hangingPunct="1">
              <a:lnSpc>
                <a:spcPct val="80000"/>
              </a:lnSpc>
            </a:pPr>
            <a:r>
              <a:rPr lang="en-US" sz="2400"/>
              <a:t>To get pre-migration levels of wealth, income, poverty, inequality, etc.</a:t>
            </a:r>
          </a:p>
          <a:p>
            <a:pPr lvl="1" eaLnBrk="1" hangingPunct="1">
              <a:lnSpc>
                <a:spcPct val="80000"/>
              </a:lnSpc>
            </a:pPr>
            <a:r>
              <a:rPr lang="en-US" sz="2400"/>
              <a:t>To track changes in community level variables like inequality over time.</a:t>
            </a:r>
          </a:p>
          <a:p>
            <a:pPr eaLnBrk="1" hangingPunct="1">
              <a:lnSpc>
                <a:spcPct val="80000"/>
              </a:lnSpc>
            </a:pPr>
            <a:r>
              <a:rPr lang="en-US" sz="2800"/>
              <a:t>But:</a:t>
            </a:r>
          </a:p>
          <a:p>
            <a:pPr lvl="1" eaLnBrk="1" hangingPunct="1">
              <a:lnSpc>
                <a:spcPct val="80000"/>
              </a:lnSpc>
            </a:pPr>
            <a:r>
              <a:rPr lang="en-US" sz="2400"/>
              <a:t>Expensive, can be difficult to track</a:t>
            </a:r>
          </a:p>
          <a:p>
            <a:pPr lvl="1" eaLnBrk="1" hangingPunct="1">
              <a:lnSpc>
                <a:spcPct val="80000"/>
              </a:lnSpc>
            </a:pPr>
            <a:r>
              <a:rPr lang="en-US" sz="2400"/>
              <a:t>Migration is generally a rare event -&gt; need big samples and/or long time periods</a:t>
            </a:r>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solidFill>
                  <a:schemeClr val="accent2"/>
                </a:solidFill>
              </a:rPr>
              <a:t>Macro approach </a:t>
            </a:r>
            <a:br>
              <a:rPr lang="en-US" sz="4000" dirty="0">
                <a:solidFill>
                  <a:schemeClr val="accent2"/>
                </a:solidFill>
              </a:rPr>
            </a:br>
            <a:r>
              <a:rPr lang="en-US" sz="4000" dirty="0">
                <a:solidFill>
                  <a:schemeClr val="accent2"/>
                </a:solidFill>
              </a:rPr>
              <a:t>– Adams and Page (2005)</a:t>
            </a:r>
          </a:p>
        </p:txBody>
      </p:sp>
      <p:sp>
        <p:nvSpPr>
          <p:cNvPr id="6147" name="Rectangle 3"/>
          <p:cNvSpPr>
            <a:spLocks noGrp="1" noChangeArrowheads="1"/>
          </p:cNvSpPr>
          <p:nvPr>
            <p:ph idx="1"/>
          </p:nvPr>
        </p:nvSpPr>
        <p:spPr/>
        <p:txBody>
          <a:bodyPr/>
          <a:lstStyle/>
          <a:p>
            <a:pPr eaLnBrk="1" hangingPunct="1">
              <a:lnSpc>
                <a:spcPct val="90000"/>
              </a:lnSpc>
            </a:pPr>
            <a:r>
              <a:rPr lang="en-US" sz="2400"/>
              <a:t>Poverty and Inequality</a:t>
            </a:r>
          </a:p>
          <a:p>
            <a:pPr lvl="1" eaLnBrk="1" hangingPunct="1">
              <a:lnSpc>
                <a:spcPct val="90000"/>
              </a:lnSpc>
            </a:pPr>
            <a:r>
              <a:rPr lang="en-US" sz="2000"/>
              <a:t>From World Bank database, calculated on the basis of household surveys</a:t>
            </a:r>
          </a:p>
          <a:p>
            <a:pPr lvl="1" eaLnBrk="1" hangingPunct="1">
              <a:lnSpc>
                <a:spcPct val="90000"/>
              </a:lnSpc>
            </a:pPr>
            <a:r>
              <a:rPr lang="en-US" sz="2000"/>
              <a:t>Poverty headcount - % of population living at less than $1/day</a:t>
            </a:r>
          </a:p>
          <a:p>
            <a:pPr lvl="2" eaLnBrk="1" hangingPunct="1">
              <a:lnSpc>
                <a:spcPct val="90000"/>
              </a:lnSpc>
            </a:pPr>
            <a:r>
              <a:rPr lang="en-US" sz="1800"/>
              <a:t>Treats someone who earns 99c/day the same as someone who earns 1c/day</a:t>
            </a:r>
          </a:p>
          <a:p>
            <a:pPr lvl="1" eaLnBrk="1" hangingPunct="1">
              <a:lnSpc>
                <a:spcPct val="90000"/>
              </a:lnSpc>
            </a:pPr>
            <a:r>
              <a:rPr lang="en-US" sz="2000"/>
              <a:t>Poverty gap – measures how far below poverty line people are (depth)</a:t>
            </a:r>
          </a:p>
          <a:p>
            <a:pPr lvl="1" eaLnBrk="1" hangingPunct="1">
              <a:lnSpc>
                <a:spcPct val="90000"/>
              </a:lnSpc>
            </a:pPr>
            <a:r>
              <a:rPr lang="en-US" sz="2000"/>
              <a:t>Poverty gap squared – measures severity of poverty – more sensitive to distributional changes among the poor.</a:t>
            </a:r>
          </a:p>
          <a:p>
            <a:pPr lvl="1" eaLnBrk="1" hangingPunct="1">
              <a:lnSpc>
                <a:spcPct val="90000"/>
              </a:lnSpc>
            </a:pPr>
            <a:r>
              <a:rPr lang="en-US" sz="2000"/>
              <a:t>Gini coefficient – measure of inequality (bigger Gini = more inequality)</a:t>
            </a:r>
          </a:p>
          <a:p>
            <a:pPr lvl="1" eaLnBrk="1" hangingPunct="1">
              <a:lnSpc>
                <a:spcPct val="90000"/>
              </a:lnSpc>
            </a:pPr>
            <a:endParaRPr lang="en-US" sz="2000"/>
          </a:p>
        </p:txBody>
      </p:sp>
      <p:sp>
        <p:nvSpPr>
          <p:cNvPr id="2" name="Footer Placeholder 1"/>
          <p:cNvSpPr>
            <a:spLocks noGrp="1"/>
          </p:cNvSpPr>
          <p:nvPr>
            <p:ph type="ftr" sz="quarter" idx="11"/>
          </p:nvPr>
        </p:nvSpPr>
        <p:spPr/>
        <p:txBody>
          <a:bodyPr/>
          <a:lstStyle/>
          <a:p>
            <a:pPr>
              <a:defRPr/>
            </a:pPr>
            <a:r>
              <a:rPr lang="en-US"/>
              <a:t>Lecture notes: PSE Summer School - McKenzie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solidFill>
                  <a:schemeClr val="accent2"/>
                </a:solidFill>
              </a:rPr>
              <a:t>Estimation equation</a:t>
            </a:r>
          </a:p>
        </p:txBody>
      </p:sp>
      <p:pic>
        <p:nvPicPr>
          <p:cNvPr id="7171" name="Picture 4"/>
          <p:cNvPicPr>
            <a:picLocks noGrp="1" noChangeAspect="1" noChangeArrowheads="1"/>
          </p:cNvPicPr>
          <p:nvPr>
            <p:ph idx="1"/>
          </p:nvPr>
        </p:nvPicPr>
        <p:blipFill>
          <a:blip r:embed="rId2" cstate="print"/>
          <a:srcRect/>
          <a:stretch>
            <a:fillRect/>
          </a:stretch>
        </p:blipFill>
        <p:spPr>
          <a:xfrm>
            <a:off x="762000" y="2819400"/>
            <a:ext cx="7315200" cy="141922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7172" name="Line 5"/>
          <p:cNvSpPr>
            <a:spLocks noChangeShapeType="1"/>
          </p:cNvSpPr>
          <p:nvPr/>
        </p:nvSpPr>
        <p:spPr bwMode="auto">
          <a:xfrm>
            <a:off x="1752600" y="2209800"/>
            <a:ext cx="0" cy="762000"/>
          </a:xfrm>
          <a:prstGeom prst="line">
            <a:avLst/>
          </a:prstGeom>
          <a:noFill/>
          <a:ln w="9525">
            <a:solidFill>
              <a:schemeClr val="tx1"/>
            </a:solidFill>
            <a:round/>
            <a:headEnd/>
            <a:tailEnd type="triangle" w="med" len="med"/>
          </a:ln>
        </p:spPr>
        <p:txBody>
          <a:bodyPr/>
          <a:lstStyle/>
          <a:p>
            <a:endParaRPr lang="en-US"/>
          </a:p>
        </p:txBody>
      </p:sp>
      <p:sp>
        <p:nvSpPr>
          <p:cNvPr id="7173" name="Text Box 6"/>
          <p:cNvSpPr txBox="1">
            <a:spLocks noChangeArrowheads="1"/>
          </p:cNvSpPr>
          <p:nvPr/>
        </p:nvSpPr>
        <p:spPr bwMode="auto">
          <a:xfrm>
            <a:off x="1066800" y="1752600"/>
            <a:ext cx="2133600" cy="366713"/>
          </a:xfrm>
          <a:prstGeom prst="rect">
            <a:avLst/>
          </a:prstGeom>
          <a:noFill/>
          <a:ln w="9525">
            <a:noFill/>
            <a:miter lim="800000"/>
            <a:headEnd/>
            <a:tailEnd/>
          </a:ln>
        </p:spPr>
        <p:txBody>
          <a:bodyPr>
            <a:spAutoFit/>
          </a:bodyPr>
          <a:lstStyle/>
          <a:p>
            <a:pPr>
              <a:spcBef>
                <a:spcPct val="50000"/>
              </a:spcBef>
            </a:pPr>
            <a:r>
              <a:rPr lang="en-US"/>
              <a:t>Poverty</a:t>
            </a:r>
          </a:p>
        </p:txBody>
      </p:sp>
      <p:sp>
        <p:nvSpPr>
          <p:cNvPr id="7174" name="Line 8"/>
          <p:cNvSpPr>
            <a:spLocks noChangeShapeType="1"/>
          </p:cNvSpPr>
          <p:nvPr/>
        </p:nvSpPr>
        <p:spPr bwMode="auto">
          <a:xfrm>
            <a:off x="4800600" y="2286000"/>
            <a:ext cx="0" cy="838200"/>
          </a:xfrm>
          <a:prstGeom prst="line">
            <a:avLst/>
          </a:prstGeom>
          <a:noFill/>
          <a:ln w="9525">
            <a:solidFill>
              <a:schemeClr val="tx1"/>
            </a:solidFill>
            <a:round/>
            <a:headEnd/>
            <a:tailEnd type="triangle" w="med" len="med"/>
          </a:ln>
        </p:spPr>
        <p:txBody>
          <a:bodyPr/>
          <a:lstStyle/>
          <a:p>
            <a:endParaRPr lang="en-US"/>
          </a:p>
        </p:txBody>
      </p:sp>
      <p:sp>
        <p:nvSpPr>
          <p:cNvPr id="7175" name="Text Box 9"/>
          <p:cNvSpPr txBox="1">
            <a:spLocks noChangeArrowheads="1"/>
          </p:cNvSpPr>
          <p:nvPr/>
        </p:nvSpPr>
        <p:spPr bwMode="auto">
          <a:xfrm>
            <a:off x="4191000" y="1676400"/>
            <a:ext cx="1600200" cy="641350"/>
          </a:xfrm>
          <a:prstGeom prst="rect">
            <a:avLst/>
          </a:prstGeom>
          <a:noFill/>
          <a:ln w="9525">
            <a:noFill/>
            <a:miter lim="800000"/>
            <a:headEnd/>
            <a:tailEnd/>
          </a:ln>
        </p:spPr>
        <p:txBody>
          <a:bodyPr>
            <a:spAutoFit/>
          </a:bodyPr>
          <a:lstStyle/>
          <a:p>
            <a:pPr>
              <a:spcBef>
                <a:spcPct val="50000"/>
              </a:spcBef>
            </a:pPr>
            <a:r>
              <a:rPr lang="en-US"/>
              <a:t>Per capita income</a:t>
            </a:r>
          </a:p>
        </p:txBody>
      </p:sp>
      <p:sp>
        <p:nvSpPr>
          <p:cNvPr id="7176" name="Line 10"/>
          <p:cNvSpPr>
            <a:spLocks noChangeShapeType="1"/>
          </p:cNvSpPr>
          <p:nvPr/>
        </p:nvSpPr>
        <p:spPr bwMode="auto">
          <a:xfrm flipH="1">
            <a:off x="7086600" y="1981200"/>
            <a:ext cx="152400" cy="1066800"/>
          </a:xfrm>
          <a:prstGeom prst="line">
            <a:avLst/>
          </a:prstGeom>
          <a:noFill/>
          <a:ln w="9525">
            <a:solidFill>
              <a:schemeClr val="tx1"/>
            </a:solidFill>
            <a:round/>
            <a:headEnd/>
            <a:tailEnd type="triangle" w="med" len="med"/>
          </a:ln>
        </p:spPr>
        <p:txBody>
          <a:bodyPr/>
          <a:lstStyle/>
          <a:p>
            <a:endParaRPr lang="en-US"/>
          </a:p>
        </p:txBody>
      </p:sp>
      <p:sp>
        <p:nvSpPr>
          <p:cNvPr id="7177" name="Text Box 11"/>
          <p:cNvSpPr txBox="1">
            <a:spLocks noChangeArrowheads="1"/>
          </p:cNvSpPr>
          <p:nvPr/>
        </p:nvSpPr>
        <p:spPr bwMode="auto">
          <a:xfrm>
            <a:off x="6934200" y="1371600"/>
            <a:ext cx="1600200" cy="641350"/>
          </a:xfrm>
          <a:prstGeom prst="rect">
            <a:avLst/>
          </a:prstGeom>
          <a:noFill/>
          <a:ln w="9525">
            <a:noFill/>
            <a:miter lim="800000"/>
            <a:headEnd/>
            <a:tailEnd/>
          </a:ln>
        </p:spPr>
        <p:txBody>
          <a:bodyPr>
            <a:spAutoFit/>
          </a:bodyPr>
          <a:lstStyle/>
          <a:p>
            <a:pPr>
              <a:spcBef>
                <a:spcPct val="50000"/>
              </a:spcBef>
            </a:pPr>
            <a:r>
              <a:rPr lang="en-US"/>
              <a:t>Gini coefficient</a:t>
            </a:r>
          </a:p>
        </p:txBody>
      </p:sp>
      <p:sp>
        <p:nvSpPr>
          <p:cNvPr id="7178" name="Line 12"/>
          <p:cNvSpPr>
            <a:spLocks noChangeShapeType="1"/>
          </p:cNvSpPr>
          <p:nvPr/>
        </p:nvSpPr>
        <p:spPr bwMode="auto">
          <a:xfrm>
            <a:off x="2819400" y="2514600"/>
            <a:ext cx="0" cy="609600"/>
          </a:xfrm>
          <a:prstGeom prst="line">
            <a:avLst/>
          </a:prstGeom>
          <a:noFill/>
          <a:ln w="9525">
            <a:solidFill>
              <a:schemeClr val="tx1"/>
            </a:solidFill>
            <a:round/>
            <a:headEnd/>
            <a:tailEnd type="triangle" w="med" len="med"/>
          </a:ln>
        </p:spPr>
        <p:txBody>
          <a:bodyPr/>
          <a:lstStyle/>
          <a:p>
            <a:endParaRPr lang="en-US"/>
          </a:p>
        </p:txBody>
      </p:sp>
      <p:sp>
        <p:nvSpPr>
          <p:cNvPr id="7179" name="Text Box 13"/>
          <p:cNvSpPr txBox="1">
            <a:spLocks noChangeArrowheads="1"/>
          </p:cNvSpPr>
          <p:nvPr/>
        </p:nvSpPr>
        <p:spPr bwMode="auto">
          <a:xfrm>
            <a:off x="2590800" y="1905000"/>
            <a:ext cx="1143000" cy="641350"/>
          </a:xfrm>
          <a:prstGeom prst="rect">
            <a:avLst/>
          </a:prstGeom>
          <a:noFill/>
          <a:ln w="9525">
            <a:noFill/>
            <a:miter lim="800000"/>
            <a:headEnd/>
            <a:tailEnd/>
          </a:ln>
        </p:spPr>
        <p:txBody>
          <a:bodyPr>
            <a:spAutoFit/>
          </a:bodyPr>
          <a:lstStyle/>
          <a:p>
            <a:pPr>
              <a:spcBef>
                <a:spcPct val="50000"/>
              </a:spcBef>
            </a:pPr>
            <a:r>
              <a:rPr lang="en-US"/>
              <a:t>Regional dummy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solidFill>
                  <a:schemeClr val="accent2"/>
                </a:solidFill>
              </a:rPr>
              <a:t>Estimation equation</a:t>
            </a:r>
          </a:p>
        </p:txBody>
      </p:sp>
      <p:pic>
        <p:nvPicPr>
          <p:cNvPr id="8195" name="Picture 3"/>
          <p:cNvPicPr>
            <a:picLocks noGrp="1" noChangeAspect="1" noChangeArrowheads="1"/>
          </p:cNvPicPr>
          <p:nvPr>
            <p:ph idx="1"/>
          </p:nvPr>
        </p:nvPicPr>
        <p:blipFill>
          <a:blip r:embed="rId3" cstate="print"/>
          <a:srcRect/>
          <a:stretch>
            <a:fillRect/>
          </a:stretch>
        </p:blipFill>
        <p:spPr>
          <a:xfrm>
            <a:off x="762000" y="2819400"/>
            <a:ext cx="7315200" cy="1419225"/>
          </a:xfrm>
          <a:noFill/>
        </p:spPr>
      </p:pic>
      <p:sp>
        <p:nvSpPr>
          <p:cNvPr id="2" name="Footer Placeholder 1"/>
          <p:cNvSpPr>
            <a:spLocks noGrp="1"/>
          </p:cNvSpPr>
          <p:nvPr>
            <p:ph type="ftr" sz="quarter" idx="11"/>
          </p:nvPr>
        </p:nvSpPr>
        <p:spPr/>
        <p:txBody>
          <a:bodyPr/>
          <a:lstStyle/>
          <a:p>
            <a:pPr>
              <a:defRPr/>
            </a:pPr>
            <a:r>
              <a:rPr lang="en-US"/>
              <a:t>Lecture notes: PSE Summer School - McKenzie</a:t>
            </a:r>
          </a:p>
        </p:txBody>
      </p:sp>
      <p:sp>
        <p:nvSpPr>
          <p:cNvPr id="8196" name="Line 4"/>
          <p:cNvSpPr>
            <a:spLocks noChangeShapeType="1"/>
          </p:cNvSpPr>
          <p:nvPr/>
        </p:nvSpPr>
        <p:spPr bwMode="auto">
          <a:xfrm>
            <a:off x="1752600" y="2209800"/>
            <a:ext cx="0" cy="762000"/>
          </a:xfrm>
          <a:prstGeom prst="line">
            <a:avLst/>
          </a:prstGeom>
          <a:noFill/>
          <a:ln w="9525">
            <a:solidFill>
              <a:schemeClr val="tx1"/>
            </a:solidFill>
            <a:round/>
            <a:headEnd/>
            <a:tailEnd type="triangle" w="med" len="med"/>
          </a:ln>
        </p:spPr>
        <p:txBody>
          <a:bodyPr/>
          <a:lstStyle/>
          <a:p>
            <a:endParaRPr lang="en-US"/>
          </a:p>
        </p:txBody>
      </p:sp>
      <p:sp>
        <p:nvSpPr>
          <p:cNvPr id="8197" name="Text Box 5"/>
          <p:cNvSpPr txBox="1">
            <a:spLocks noChangeArrowheads="1"/>
          </p:cNvSpPr>
          <p:nvPr/>
        </p:nvSpPr>
        <p:spPr bwMode="auto">
          <a:xfrm>
            <a:off x="1066800" y="1752600"/>
            <a:ext cx="2133600" cy="366713"/>
          </a:xfrm>
          <a:prstGeom prst="rect">
            <a:avLst/>
          </a:prstGeom>
          <a:noFill/>
          <a:ln w="9525">
            <a:noFill/>
            <a:miter lim="800000"/>
            <a:headEnd/>
            <a:tailEnd/>
          </a:ln>
        </p:spPr>
        <p:txBody>
          <a:bodyPr>
            <a:spAutoFit/>
          </a:bodyPr>
          <a:lstStyle/>
          <a:p>
            <a:pPr>
              <a:spcBef>
                <a:spcPct val="50000"/>
              </a:spcBef>
            </a:pPr>
            <a:r>
              <a:rPr lang="en-US"/>
              <a:t>Poverty</a:t>
            </a:r>
          </a:p>
        </p:txBody>
      </p:sp>
      <p:sp>
        <p:nvSpPr>
          <p:cNvPr id="8198" name="Line 6"/>
          <p:cNvSpPr>
            <a:spLocks noChangeShapeType="1"/>
          </p:cNvSpPr>
          <p:nvPr/>
        </p:nvSpPr>
        <p:spPr bwMode="auto">
          <a:xfrm>
            <a:off x="4800600" y="2286000"/>
            <a:ext cx="0" cy="838200"/>
          </a:xfrm>
          <a:prstGeom prst="line">
            <a:avLst/>
          </a:prstGeom>
          <a:noFill/>
          <a:ln w="9525">
            <a:solidFill>
              <a:schemeClr val="tx1"/>
            </a:solidFill>
            <a:round/>
            <a:headEnd/>
            <a:tailEnd type="triangle" w="med" len="med"/>
          </a:ln>
        </p:spPr>
        <p:txBody>
          <a:bodyPr/>
          <a:lstStyle/>
          <a:p>
            <a:endParaRPr lang="en-US"/>
          </a:p>
        </p:txBody>
      </p:sp>
      <p:sp>
        <p:nvSpPr>
          <p:cNvPr id="8199" name="Text Box 7"/>
          <p:cNvSpPr txBox="1">
            <a:spLocks noChangeArrowheads="1"/>
          </p:cNvSpPr>
          <p:nvPr/>
        </p:nvSpPr>
        <p:spPr bwMode="auto">
          <a:xfrm>
            <a:off x="4191000" y="1676400"/>
            <a:ext cx="1600200" cy="641350"/>
          </a:xfrm>
          <a:prstGeom prst="rect">
            <a:avLst/>
          </a:prstGeom>
          <a:noFill/>
          <a:ln w="9525">
            <a:noFill/>
            <a:miter lim="800000"/>
            <a:headEnd/>
            <a:tailEnd/>
          </a:ln>
        </p:spPr>
        <p:txBody>
          <a:bodyPr>
            <a:spAutoFit/>
          </a:bodyPr>
          <a:lstStyle/>
          <a:p>
            <a:pPr>
              <a:spcBef>
                <a:spcPct val="50000"/>
              </a:spcBef>
            </a:pPr>
            <a:r>
              <a:rPr lang="en-US"/>
              <a:t>Per capita income</a:t>
            </a:r>
          </a:p>
        </p:txBody>
      </p:sp>
      <p:sp>
        <p:nvSpPr>
          <p:cNvPr id="8200" name="Line 8"/>
          <p:cNvSpPr>
            <a:spLocks noChangeShapeType="1"/>
          </p:cNvSpPr>
          <p:nvPr/>
        </p:nvSpPr>
        <p:spPr bwMode="auto">
          <a:xfrm flipH="1">
            <a:off x="7086600" y="1981200"/>
            <a:ext cx="152400" cy="1066800"/>
          </a:xfrm>
          <a:prstGeom prst="line">
            <a:avLst/>
          </a:prstGeom>
          <a:noFill/>
          <a:ln w="9525">
            <a:solidFill>
              <a:schemeClr val="tx1"/>
            </a:solidFill>
            <a:round/>
            <a:headEnd/>
            <a:tailEnd type="triangle" w="med" len="med"/>
          </a:ln>
        </p:spPr>
        <p:txBody>
          <a:bodyPr/>
          <a:lstStyle/>
          <a:p>
            <a:endParaRPr lang="en-US"/>
          </a:p>
        </p:txBody>
      </p:sp>
      <p:sp>
        <p:nvSpPr>
          <p:cNvPr id="8201" name="Text Box 9"/>
          <p:cNvSpPr txBox="1">
            <a:spLocks noChangeArrowheads="1"/>
          </p:cNvSpPr>
          <p:nvPr/>
        </p:nvSpPr>
        <p:spPr bwMode="auto">
          <a:xfrm>
            <a:off x="6934200" y="1371600"/>
            <a:ext cx="1600200" cy="641350"/>
          </a:xfrm>
          <a:prstGeom prst="rect">
            <a:avLst/>
          </a:prstGeom>
          <a:noFill/>
          <a:ln w="9525">
            <a:noFill/>
            <a:miter lim="800000"/>
            <a:headEnd/>
            <a:tailEnd/>
          </a:ln>
        </p:spPr>
        <p:txBody>
          <a:bodyPr>
            <a:spAutoFit/>
          </a:bodyPr>
          <a:lstStyle/>
          <a:p>
            <a:pPr>
              <a:spcBef>
                <a:spcPct val="50000"/>
              </a:spcBef>
            </a:pPr>
            <a:r>
              <a:rPr lang="en-US"/>
              <a:t>Gini coefficient</a:t>
            </a:r>
          </a:p>
        </p:txBody>
      </p:sp>
      <p:sp>
        <p:nvSpPr>
          <p:cNvPr id="8202" name="Rectangle 10"/>
          <p:cNvSpPr>
            <a:spLocks noChangeArrowheads="1"/>
          </p:cNvSpPr>
          <p:nvPr/>
        </p:nvSpPr>
        <p:spPr bwMode="auto">
          <a:xfrm>
            <a:off x="3048000" y="3581400"/>
            <a:ext cx="1905000" cy="838200"/>
          </a:xfrm>
          <a:prstGeom prst="rect">
            <a:avLst/>
          </a:prstGeom>
          <a:noFill/>
          <a:ln w="9525">
            <a:solidFill>
              <a:srgbClr val="FF0000"/>
            </a:solidFill>
            <a:miter lim="800000"/>
            <a:headEnd/>
            <a:tailEnd/>
          </a:ln>
        </p:spPr>
        <p:txBody>
          <a:bodyPr wrap="none" anchor="ctr"/>
          <a:lstStyle/>
          <a:p>
            <a:endParaRPr lang="en-US"/>
          </a:p>
        </p:txBody>
      </p:sp>
      <p:sp>
        <p:nvSpPr>
          <p:cNvPr id="8203" name="Line 11"/>
          <p:cNvSpPr>
            <a:spLocks noChangeShapeType="1"/>
          </p:cNvSpPr>
          <p:nvPr/>
        </p:nvSpPr>
        <p:spPr bwMode="auto">
          <a:xfrm flipV="1">
            <a:off x="3581400" y="4191000"/>
            <a:ext cx="609600" cy="1447800"/>
          </a:xfrm>
          <a:prstGeom prst="line">
            <a:avLst/>
          </a:prstGeom>
          <a:noFill/>
          <a:ln w="9525">
            <a:solidFill>
              <a:schemeClr val="tx1"/>
            </a:solidFill>
            <a:round/>
            <a:headEnd/>
            <a:tailEnd type="triangle" w="med" len="med"/>
          </a:ln>
        </p:spPr>
        <p:txBody>
          <a:bodyPr/>
          <a:lstStyle/>
          <a:p>
            <a:endParaRPr lang="en-US"/>
          </a:p>
        </p:txBody>
      </p:sp>
      <p:sp>
        <p:nvSpPr>
          <p:cNvPr id="8204" name="Text Box 12"/>
          <p:cNvSpPr txBox="1">
            <a:spLocks noChangeArrowheads="1"/>
          </p:cNvSpPr>
          <p:nvPr/>
        </p:nvSpPr>
        <p:spPr bwMode="auto">
          <a:xfrm>
            <a:off x="2667000" y="5638800"/>
            <a:ext cx="2590800" cy="641350"/>
          </a:xfrm>
          <a:prstGeom prst="rect">
            <a:avLst/>
          </a:prstGeom>
          <a:noFill/>
          <a:ln w="9525">
            <a:noFill/>
            <a:miter lim="800000"/>
            <a:headEnd/>
            <a:tailEnd/>
          </a:ln>
        </p:spPr>
        <p:txBody>
          <a:bodyPr>
            <a:spAutoFit/>
          </a:bodyPr>
          <a:lstStyle/>
          <a:p>
            <a:pPr>
              <a:spcBef>
                <a:spcPct val="50000"/>
              </a:spcBef>
            </a:pPr>
            <a:r>
              <a:rPr lang="en-US"/>
              <a:t>Migration or remittances</a:t>
            </a:r>
          </a:p>
        </p:txBody>
      </p:sp>
      <p:sp>
        <p:nvSpPr>
          <p:cNvPr id="8205" name="Line 13"/>
          <p:cNvSpPr>
            <a:spLocks noChangeShapeType="1"/>
          </p:cNvSpPr>
          <p:nvPr/>
        </p:nvSpPr>
        <p:spPr bwMode="auto">
          <a:xfrm>
            <a:off x="2819400" y="2514600"/>
            <a:ext cx="0" cy="609600"/>
          </a:xfrm>
          <a:prstGeom prst="line">
            <a:avLst/>
          </a:prstGeom>
          <a:noFill/>
          <a:ln w="9525">
            <a:solidFill>
              <a:schemeClr val="tx1"/>
            </a:solidFill>
            <a:round/>
            <a:headEnd/>
            <a:tailEnd type="triangle" w="med" len="med"/>
          </a:ln>
        </p:spPr>
        <p:txBody>
          <a:bodyPr/>
          <a:lstStyle/>
          <a:p>
            <a:endParaRPr lang="en-US"/>
          </a:p>
        </p:txBody>
      </p:sp>
      <p:sp>
        <p:nvSpPr>
          <p:cNvPr id="8206" name="Rectangle 14"/>
          <p:cNvSpPr>
            <a:spLocks noChangeArrowheads="1"/>
          </p:cNvSpPr>
          <p:nvPr/>
        </p:nvSpPr>
        <p:spPr bwMode="auto">
          <a:xfrm>
            <a:off x="2438400" y="1828800"/>
            <a:ext cx="1219200" cy="641350"/>
          </a:xfrm>
          <a:prstGeom prst="rect">
            <a:avLst/>
          </a:prstGeom>
          <a:noFill/>
          <a:ln w="9525">
            <a:noFill/>
            <a:miter lim="800000"/>
            <a:headEnd/>
            <a:tailEnd/>
          </a:ln>
        </p:spPr>
        <p:txBody>
          <a:bodyPr>
            <a:spAutoFit/>
          </a:bodyPr>
          <a:lstStyle/>
          <a:p>
            <a:r>
              <a:rPr lang="en-US"/>
              <a:t>Regional dummy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3765</Words>
  <Application>Microsoft Office PowerPoint</Application>
  <PresentationFormat>On-screen Show (4:3)</PresentationFormat>
  <Paragraphs>376</Paragraphs>
  <Slides>64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Symbol</vt:lpstr>
      <vt:lpstr>Wingdings</vt:lpstr>
      <vt:lpstr>Office Theme</vt:lpstr>
      <vt:lpstr>PowerPoint Presentation</vt:lpstr>
      <vt:lpstr>LECTURE 2</vt:lpstr>
      <vt:lpstr>Impact on Poverty and Inequality</vt:lpstr>
      <vt:lpstr>Macro approach  – Adams and Page (2005)</vt:lpstr>
      <vt:lpstr>Problem 1: Macro data on remittances mainly reflect changes in measurement</vt:lpstr>
      <vt:lpstr>PowerPoint Presentation</vt:lpstr>
      <vt:lpstr>Macro approach  – Adams and Page (2005)</vt:lpstr>
      <vt:lpstr>Estimation equation</vt:lpstr>
      <vt:lpstr>Estimation equation</vt:lpstr>
      <vt:lpstr>Results</vt:lpstr>
      <vt:lpstr>Concerns  </vt:lpstr>
      <vt:lpstr>Adams and Page instruments</vt:lpstr>
      <vt:lpstr>Adams and Page instruments</vt:lpstr>
      <vt:lpstr>Adams and Page: Bottom line</vt:lpstr>
      <vt:lpstr>The Micro Approach</vt:lpstr>
      <vt:lpstr>The Micro Approach</vt:lpstr>
      <vt:lpstr>Micro approach</vt:lpstr>
      <vt:lpstr>Barham and Boucher</vt:lpstr>
      <vt:lpstr>Barham and Boucher (1998)</vt:lpstr>
      <vt:lpstr>Barham and Boucher (1998)</vt:lpstr>
      <vt:lpstr>Barham and Boucher (1998)</vt:lpstr>
      <vt:lpstr>Barham and Boucher (1998)</vt:lpstr>
      <vt:lpstr>Barham and Boucher (1998)</vt:lpstr>
      <vt:lpstr>Bivariate Probit Results</vt:lpstr>
      <vt:lpstr>Earnings Equation</vt:lpstr>
      <vt:lpstr>Final steps</vt:lpstr>
      <vt:lpstr>Barham and Boucher findings</vt:lpstr>
      <vt:lpstr>Barham and Boucher findings</vt:lpstr>
      <vt:lpstr>Barham and Boucher findings</vt:lpstr>
      <vt:lpstr>How well do these methods do?</vt:lpstr>
      <vt:lpstr>Other issues raised</vt:lpstr>
      <vt:lpstr>Other issues: remittance measurement</vt:lpstr>
      <vt:lpstr>Impact on household composition</vt:lpstr>
      <vt:lpstr>Changes in Components of Household Income</vt:lpstr>
      <vt:lpstr>Impacts on Poverty</vt:lpstr>
      <vt:lpstr>How well do counterfactual methods do?</vt:lpstr>
      <vt:lpstr>How well do counterfactual methods do?</vt:lpstr>
      <vt:lpstr>How well do counterfactual methods do?</vt:lpstr>
      <vt:lpstr>How well do counterfactual methods do?</vt:lpstr>
      <vt:lpstr>Implications </vt:lpstr>
      <vt:lpstr>Accounting for Selectivity and Duration-Dependent Heterogeneity When Estimating the Impact of Emigration on Incomes and Poverty in Sending Areas</vt:lpstr>
      <vt:lpstr>Migration and Inequality: channels</vt:lpstr>
      <vt:lpstr>Implication</vt:lpstr>
      <vt:lpstr>McKenzie and Rapoport JDE paper</vt:lpstr>
      <vt:lpstr>Initial model of migration and wealth</vt:lpstr>
      <vt:lpstr>Initial model of migration and wealth</vt:lpstr>
      <vt:lpstr>What happens when networks come along?</vt:lpstr>
      <vt:lpstr>Depends on how big networks were in the first place</vt:lpstr>
      <vt:lpstr>Implication</vt:lpstr>
      <vt:lpstr>Data 1: Mexican Migration Project (MMP)</vt:lpstr>
      <vt:lpstr>Data 2: ENADID</vt:lpstr>
      <vt:lpstr>Data 3: ENIGH</vt:lpstr>
      <vt:lpstr>Testable predictions of the model for the determinants</vt:lpstr>
      <vt:lpstr>PowerPoint Presentation</vt:lpstr>
      <vt:lpstr>Inequality and migration   </vt:lpstr>
      <vt:lpstr>Estimation model</vt:lpstr>
      <vt:lpstr>Our identification strategy</vt:lpstr>
      <vt:lpstr>PowerPoint Presentation</vt:lpstr>
      <vt:lpstr>PowerPoint Presentation</vt:lpstr>
      <vt:lpstr>Short dynamic evidence</vt:lpstr>
      <vt:lpstr>Lessons for survey design</vt:lpstr>
      <vt:lpstr>Lessons for survey design</vt:lpstr>
      <vt:lpstr>Lessons for survey design</vt:lpstr>
      <vt:lpstr>Lessons for survey design</vt:lpstr>
    </vt:vector>
  </TitlesOfParts>
  <Company>The World Bank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Microeconomic Impacts of Migration and Remittances</dc:title>
  <dc:creator>dmckenzie</dc:creator>
  <cp:lastModifiedBy>David McKenzie</cp:lastModifiedBy>
  <cp:revision>120</cp:revision>
  <dcterms:created xsi:type="dcterms:W3CDTF">2009-02-25T16:06:27Z</dcterms:created>
  <dcterms:modified xsi:type="dcterms:W3CDTF">2019-05-26T17:32:42Z</dcterms:modified>
</cp:coreProperties>
</file>