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40"/>
  </p:notesMasterIdLst>
  <p:sldIdLst>
    <p:sldId id="288" r:id="rId2"/>
    <p:sldId id="289" r:id="rId3"/>
    <p:sldId id="257" r:id="rId4"/>
    <p:sldId id="258" r:id="rId5"/>
    <p:sldId id="259" r:id="rId6"/>
    <p:sldId id="260" r:id="rId7"/>
    <p:sldId id="281" r:id="rId8"/>
    <p:sldId id="261" r:id="rId9"/>
    <p:sldId id="271" r:id="rId10"/>
    <p:sldId id="262" r:id="rId11"/>
    <p:sldId id="263" r:id="rId12"/>
    <p:sldId id="264" r:id="rId13"/>
    <p:sldId id="265" r:id="rId14"/>
    <p:sldId id="266" r:id="rId15"/>
    <p:sldId id="268" r:id="rId16"/>
    <p:sldId id="269" r:id="rId17"/>
    <p:sldId id="267" r:id="rId18"/>
    <p:sldId id="270" r:id="rId19"/>
    <p:sldId id="293" r:id="rId20"/>
    <p:sldId id="294" r:id="rId21"/>
    <p:sldId id="272" r:id="rId22"/>
    <p:sldId id="274" r:id="rId23"/>
    <p:sldId id="275" r:id="rId24"/>
    <p:sldId id="276" r:id="rId25"/>
    <p:sldId id="277" r:id="rId26"/>
    <p:sldId id="278" r:id="rId27"/>
    <p:sldId id="290" r:id="rId28"/>
    <p:sldId id="291" r:id="rId29"/>
    <p:sldId id="292" r:id="rId30"/>
    <p:sldId id="273" r:id="rId31"/>
    <p:sldId id="279" r:id="rId32"/>
    <p:sldId id="280" r:id="rId33"/>
    <p:sldId id="282" r:id="rId34"/>
    <p:sldId id="283" r:id="rId35"/>
    <p:sldId id="284" r:id="rId36"/>
    <p:sldId id="285" r:id="rId37"/>
    <p:sldId id="286"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303" autoAdjust="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947B7-C467-4BA8-B094-5EBC1BC759CC}" type="datetimeFigureOut">
              <a:rPr lang="en-US" smtClean="0"/>
              <a:t>5/26/2019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4CBD0-C74D-450D-9F25-2BCE1EE6E766}" type="slidenum">
              <a:rPr lang="en-US" smtClean="0"/>
              <a:t>‹#›</a:t>
            </a:fld>
            <a:endParaRPr lang="en-US"/>
          </a:p>
        </p:txBody>
      </p:sp>
    </p:spTree>
    <p:extLst>
      <p:ext uri="{BB962C8B-B14F-4D97-AF65-F5344CB8AC3E}">
        <p14:creationId xmlns:p14="http://schemas.microsoft.com/office/powerpoint/2010/main" val="91144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amenities</a:t>
            </a:r>
            <a:r>
              <a:rPr lang="en-US" baseline="0" dirty="0"/>
              <a:t> abroad (can include proximity to family); W = wages. Migrate if Expected discounted utility abroad greater than home plus costs of moving</a:t>
            </a:r>
            <a:endParaRPr lang="en-US" dirty="0"/>
          </a:p>
        </p:txBody>
      </p:sp>
      <p:sp>
        <p:nvSpPr>
          <p:cNvPr id="4" name="Slide Number Placeholder 3"/>
          <p:cNvSpPr>
            <a:spLocks noGrp="1"/>
          </p:cNvSpPr>
          <p:nvPr>
            <p:ph type="sldNum" sz="quarter" idx="10"/>
          </p:nvPr>
        </p:nvSpPr>
        <p:spPr/>
        <p:txBody>
          <a:bodyPr/>
          <a:lstStyle/>
          <a:p>
            <a:fld id="{1FFABA88-96BC-4CAE-BE59-F5FD94694D41}" type="slidenum">
              <a:rPr lang="en-US" smtClean="0"/>
              <a:t>7</a:t>
            </a:fld>
            <a:endParaRPr lang="en-US"/>
          </a:p>
        </p:txBody>
      </p:sp>
    </p:spTree>
    <p:extLst>
      <p:ext uri="{BB962C8B-B14F-4D97-AF65-F5344CB8AC3E}">
        <p14:creationId xmlns:p14="http://schemas.microsoft.com/office/powerpoint/2010/main" val="16987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Kilic et al. </a:t>
            </a:r>
            <a:r>
              <a:rPr lang="en-US" sz="1200" b="1" i="0" kern="1200" dirty="0">
                <a:solidFill>
                  <a:schemeClr val="tx1"/>
                </a:solidFill>
                <a:effectLst/>
                <a:latin typeface="+mn-lt"/>
                <a:ea typeface="+mn-ea"/>
                <a:cs typeface="+mn-cs"/>
              </a:rPr>
              <a:t>Investing Back Home: Return Migration and Business Ownership in Albania</a:t>
            </a:r>
          </a:p>
          <a:p>
            <a:endParaRPr lang="en-US" dirty="0"/>
          </a:p>
        </p:txBody>
      </p:sp>
      <p:sp>
        <p:nvSpPr>
          <p:cNvPr id="4" name="Slide Number Placeholder 3"/>
          <p:cNvSpPr>
            <a:spLocks noGrp="1"/>
          </p:cNvSpPr>
          <p:nvPr>
            <p:ph type="sldNum" sz="quarter" idx="10"/>
          </p:nvPr>
        </p:nvSpPr>
        <p:spPr/>
        <p:txBody>
          <a:bodyPr/>
          <a:lstStyle/>
          <a:p>
            <a:fld id="{41C4CBD0-C74D-450D-9F25-2BCE1EE6E766}" type="slidenum">
              <a:rPr lang="en-US" smtClean="0"/>
              <a:t>16</a:t>
            </a:fld>
            <a:endParaRPr lang="en-US"/>
          </a:p>
        </p:txBody>
      </p:sp>
    </p:spTree>
    <p:extLst>
      <p:ext uri="{BB962C8B-B14F-4D97-AF65-F5344CB8AC3E}">
        <p14:creationId xmlns:p14="http://schemas.microsoft.com/office/powerpoint/2010/main" val="317034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GPS paper</a:t>
            </a:r>
          </a:p>
        </p:txBody>
      </p:sp>
      <p:sp>
        <p:nvSpPr>
          <p:cNvPr id="4" name="Slide Number Placeholder 3"/>
          <p:cNvSpPr>
            <a:spLocks noGrp="1"/>
          </p:cNvSpPr>
          <p:nvPr>
            <p:ph type="sldNum" sz="quarter" idx="10"/>
          </p:nvPr>
        </p:nvSpPr>
        <p:spPr/>
        <p:txBody>
          <a:bodyPr/>
          <a:lstStyle/>
          <a:p>
            <a:fld id="{41C4CBD0-C74D-450D-9F25-2BCE1EE6E766}" type="slidenum">
              <a:rPr lang="en-US" smtClean="0"/>
              <a:t>18</a:t>
            </a:fld>
            <a:endParaRPr lang="en-US"/>
          </a:p>
        </p:txBody>
      </p:sp>
    </p:spTree>
    <p:extLst>
      <p:ext uri="{BB962C8B-B14F-4D97-AF65-F5344CB8AC3E}">
        <p14:creationId xmlns:p14="http://schemas.microsoft.com/office/powerpoint/2010/main" val="256018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41C4CBD0-C74D-450D-9F25-2BCE1EE6E766}" type="slidenum">
              <a:rPr lang="en-US" smtClean="0"/>
              <a:t>19</a:t>
            </a:fld>
            <a:endParaRPr lang="en-US"/>
          </a:p>
        </p:txBody>
      </p:sp>
    </p:spTree>
    <p:extLst>
      <p:ext uri="{BB962C8B-B14F-4D97-AF65-F5344CB8AC3E}">
        <p14:creationId xmlns:p14="http://schemas.microsoft.com/office/powerpoint/2010/main" val="380024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Concerns: weak instrument for construction; not clustering at level of community even though that is where</a:t>
            </a:r>
            <a:r>
              <a:rPr lang="en-US" baseline="0" dirty="0"/>
              <a:t> network is.</a:t>
            </a:r>
            <a:endParaRPr lang="en-US" dirty="0"/>
          </a:p>
        </p:txBody>
      </p:sp>
      <p:sp>
        <p:nvSpPr>
          <p:cNvPr id="4" name="Slide Number Placeholder 3"/>
          <p:cNvSpPr>
            <a:spLocks noGrp="1"/>
          </p:cNvSpPr>
          <p:nvPr>
            <p:ph type="sldNum" sz="quarter" idx="10"/>
          </p:nvPr>
        </p:nvSpPr>
        <p:spPr/>
        <p:txBody>
          <a:bodyPr/>
          <a:lstStyle/>
          <a:p>
            <a:fld id="{41C4CBD0-C74D-450D-9F25-2BCE1EE6E766}" type="slidenum">
              <a:rPr lang="en-US" smtClean="0"/>
              <a:t>23</a:t>
            </a:fld>
            <a:endParaRPr lang="en-US"/>
          </a:p>
        </p:txBody>
      </p:sp>
    </p:spTree>
    <p:extLst>
      <p:ext uri="{BB962C8B-B14F-4D97-AF65-F5344CB8AC3E}">
        <p14:creationId xmlns:p14="http://schemas.microsoft.com/office/powerpoint/2010/main" val="331211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think</a:t>
            </a:r>
            <a:r>
              <a:rPr lang="en-US" baseline="0" dirty="0"/>
              <a:t> of instrumenting for remittances – but concern is that exchange rate shocks also affect migrant savings balances etc. (wealth effects); changes in expectations of future income to be earned abroad.</a:t>
            </a:r>
            <a:endParaRPr lang="en-US" dirty="0"/>
          </a:p>
        </p:txBody>
      </p:sp>
      <p:sp>
        <p:nvSpPr>
          <p:cNvPr id="4" name="Slide Number Placeholder 3"/>
          <p:cNvSpPr>
            <a:spLocks noGrp="1"/>
          </p:cNvSpPr>
          <p:nvPr>
            <p:ph type="sldNum" sz="quarter" idx="10"/>
          </p:nvPr>
        </p:nvSpPr>
        <p:spPr/>
        <p:txBody>
          <a:bodyPr/>
          <a:lstStyle/>
          <a:p>
            <a:fld id="{41C4CBD0-C74D-450D-9F25-2BCE1EE6E766}" type="slidenum">
              <a:rPr lang="en-US" smtClean="0"/>
              <a:t>30</a:t>
            </a:fld>
            <a:endParaRPr lang="en-US"/>
          </a:p>
        </p:txBody>
      </p:sp>
    </p:spTree>
    <p:extLst>
      <p:ext uri="{BB962C8B-B14F-4D97-AF65-F5344CB8AC3E}">
        <p14:creationId xmlns:p14="http://schemas.microsoft.com/office/powerpoint/2010/main" val="397222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7AAD-D760-45EC-B996-98A62C839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225758-AE40-4DA5-A189-FA532F3D7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93DC14-D335-4906-AD54-3EF21337917B}"/>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5" name="Footer Placeholder 4">
            <a:extLst>
              <a:ext uri="{FF2B5EF4-FFF2-40B4-BE49-F238E27FC236}">
                <a16:creationId xmlns:a16="http://schemas.microsoft.com/office/drawing/2014/main" id="{5A5E00AA-CAFD-4FF2-8038-D6C664D70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EBDE-FE18-4AF4-AD05-6B5FF8929A3C}"/>
              </a:ext>
            </a:extLst>
          </p:cNvPr>
          <p:cNvSpPr>
            <a:spLocks noGrp="1"/>
          </p:cNvSpPr>
          <p:nvPr>
            <p:ph type="sldNum" sz="quarter" idx="12"/>
          </p:nvPr>
        </p:nvSpPr>
        <p:spPr/>
        <p:txBody>
          <a:bodyPr/>
          <a:lstStyle/>
          <a:p>
            <a:fld id="{64A8A0BF-8745-40DB-978A-72EBAD5C7205}" type="slidenum">
              <a:rPr lang="en-US" smtClean="0"/>
              <a:t>‹#›</a:t>
            </a:fld>
            <a:endParaRPr lang="en-US"/>
          </a:p>
        </p:txBody>
      </p:sp>
    </p:spTree>
    <p:extLst>
      <p:ext uri="{BB962C8B-B14F-4D97-AF65-F5344CB8AC3E}">
        <p14:creationId xmlns:p14="http://schemas.microsoft.com/office/powerpoint/2010/main" val="259375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E302-6135-4839-8374-67AD90F301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4C3E7-AD7C-442D-BC73-7411FA8B06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D3806-7FFB-4732-908A-779F607AADEE}"/>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5" name="Footer Placeholder 4">
            <a:extLst>
              <a:ext uri="{FF2B5EF4-FFF2-40B4-BE49-F238E27FC236}">
                <a16:creationId xmlns:a16="http://schemas.microsoft.com/office/drawing/2014/main" id="{68767421-99DC-45FF-8199-4ED591B246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1741C4-E29D-4898-9D7C-3D54176252A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89270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CE31B-F11D-4DDA-8B2F-6F33BCA247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63440-28DC-4978-9C97-EE5C69EB2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BED05-7E3C-48E9-BFC1-2E51A1B7F95E}"/>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5" name="Footer Placeholder 4">
            <a:extLst>
              <a:ext uri="{FF2B5EF4-FFF2-40B4-BE49-F238E27FC236}">
                <a16:creationId xmlns:a16="http://schemas.microsoft.com/office/drawing/2014/main" id="{0447FF77-437D-4773-9CFB-8FF2829CF5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C187B8-8D3D-4F41-9000-B0B0DD9DF73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147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7030-2367-43AD-A122-B55451478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7B07D-DDC1-4AA8-8848-CDF8DD075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F7F97-47C1-4BB9-8CEE-B354A173D3CB}"/>
              </a:ext>
            </a:extLst>
          </p:cNvPr>
          <p:cNvSpPr>
            <a:spLocks noGrp="1"/>
          </p:cNvSpPr>
          <p:nvPr>
            <p:ph type="dt" sz="half" idx="10"/>
          </p:nvPr>
        </p:nvSpPr>
        <p:spPr/>
        <p:txBody>
          <a:bodyPr/>
          <a:lstStyle/>
          <a:p>
            <a:fld id="{9B3A1323-8D79-1946-B0D7-40001CF92E9D}" type="datetimeFigureOut">
              <a:rPr lang="en-US" smtClean="0"/>
              <a:pPr/>
              <a:t>5/26/2019</a:t>
            </a:fld>
            <a:endParaRPr lang="en-US" dirty="0"/>
          </a:p>
        </p:txBody>
      </p:sp>
      <p:sp>
        <p:nvSpPr>
          <p:cNvPr id="5" name="Footer Placeholder 4">
            <a:extLst>
              <a:ext uri="{FF2B5EF4-FFF2-40B4-BE49-F238E27FC236}">
                <a16:creationId xmlns:a16="http://schemas.microsoft.com/office/drawing/2014/main" id="{9BB0AF41-6EC2-44FA-8C41-B7BAB48E64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F732AA-F901-406E-9907-CCA38E6F454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081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637C-CFEA-4755-83F9-DD413ED13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CD7618-50E7-492B-9656-B0DEA9818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7BA5C3-F776-4B13-AAA8-82A6C052CA4D}"/>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5" name="Footer Placeholder 4">
            <a:extLst>
              <a:ext uri="{FF2B5EF4-FFF2-40B4-BE49-F238E27FC236}">
                <a16:creationId xmlns:a16="http://schemas.microsoft.com/office/drawing/2014/main" id="{8D50EA84-71E7-4D09-8C9F-3EF19A4A9F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4EA1D-AD8D-40E3-9D6A-01B60B238D4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3947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FB0B-F6AF-4979-A4B1-6E253A7D0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4E63A-650B-43AA-BEEA-6DBA3E373B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4B1854-B850-4A75-A3B6-44785E87FA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78CAF-94CA-4BD4-9C29-92D99599548A}"/>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6" name="Footer Placeholder 5">
            <a:extLst>
              <a:ext uri="{FF2B5EF4-FFF2-40B4-BE49-F238E27FC236}">
                <a16:creationId xmlns:a16="http://schemas.microsoft.com/office/drawing/2014/main" id="{4B6DA60B-1A88-466D-9CC6-42A86AF6837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9B1FAC-4A7F-4A19-AC4C-C9562434B5F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4519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0A07-5586-4445-A5F9-1A9F1DE9F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64CA3-C970-4221-9EEB-8B8161443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BB4318-11D5-455D-97BC-7E1C90D550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310E6E-0A28-490F-985D-866278199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C70E97-36B0-4800-B70D-28D6F6C150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82E05-97BA-458E-B170-044044CFF533}"/>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8" name="Footer Placeholder 7">
            <a:extLst>
              <a:ext uri="{FF2B5EF4-FFF2-40B4-BE49-F238E27FC236}">
                <a16:creationId xmlns:a16="http://schemas.microsoft.com/office/drawing/2014/main" id="{645978FB-632B-4856-ACF7-FCFCB834146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6BDD2F-BB4F-4416-B1FF-EECCC88208F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26890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AB91-EE2B-4EA5-AAC0-148BA0AE0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ADBD6-97E4-4452-8E60-D9356C7A058F}"/>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4" name="Footer Placeholder 3">
            <a:extLst>
              <a:ext uri="{FF2B5EF4-FFF2-40B4-BE49-F238E27FC236}">
                <a16:creationId xmlns:a16="http://schemas.microsoft.com/office/drawing/2014/main" id="{0661B9FE-F3AC-4B43-868D-DD97189164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74EAB4B-3008-4AA5-95CF-64EE5EEB71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66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47F1D-CD69-47AB-B70D-EB95B49408C2}"/>
              </a:ext>
            </a:extLst>
          </p:cNvPr>
          <p:cNvSpPr>
            <a:spLocks noGrp="1"/>
          </p:cNvSpPr>
          <p:nvPr>
            <p:ph type="dt" sz="half" idx="10"/>
          </p:nvPr>
        </p:nvSpPr>
        <p:spPr/>
        <p:txBody>
          <a:bodyPr/>
          <a:lstStyle/>
          <a:p>
            <a:fld id="{8818C68F-D26B-8F47-958C-23B49CF8A634}" type="datetimeFigureOut">
              <a:rPr lang="en-US" smtClean="0"/>
              <a:pPr/>
              <a:t>5/26/2019</a:t>
            </a:fld>
            <a:endParaRPr lang="en-US" dirty="0"/>
          </a:p>
        </p:txBody>
      </p:sp>
      <p:sp>
        <p:nvSpPr>
          <p:cNvPr id="3" name="Footer Placeholder 2">
            <a:extLst>
              <a:ext uri="{FF2B5EF4-FFF2-40B4-BE49-F238E27FC236}">
                <a16:creationId xmlns:a16="http://schemas.microsoft.com/office/drawing/2014/main" id="{121C1354-C679-4D45-A646-C4E402DD0F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C8732FA-05E7-4150-900C-888C59FE947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77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8A80-B911-48ED-8CE3-12EE186E3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861733-CA2E-4B04-8662-170EF439A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059619-76FE-4D0C-B731-349B3C80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51896B-33BE-4077-9095-64D5EEF42426}"/>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6" name="Footer Placeholder 5">
            <a:extLst>
              <a:ext uri="{FF2B5EF4-FFF2-40B4-BE49-F238E27FC236}">
                <a16:creationId xmlns:a16="http://schemas.microsoft.com/office/drawing/2014/main" id="{EC97D1B1-9A80-4A75-BFE9-D207A901AB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80E8B8-4FFF-4055-80B2-6B4156FC3A4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8409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AFE7-E79C-45E7-8798-3DB2E9017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7D7EAD-BCFA-43BF-A1DB-29DEFCB0E0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AA9897-AAD1-4EC5-89F0-976ACD98B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A0A02A-7676-4CDC-95F6-690FF4431764}"/>
              </a:ext>
            </a:extLst>
          </p:cNvPr>
          <p:cNvSpPr>
            <a:spLocks noGrp="1"/>
          </p:cNvSpPr>
          <p:nvPr>
            <p:ph type="dt" sz="half" idx="10"/>
          </p:nvPr>
        </p:nvSpPr>
        <p:spPr/>
        <p:txBody>
          <a:bodyPr/>
          <a:lstStyle/>
          <a:p>
            <a:fld id="{FFCDE23F-3172-43D0-99B6-722F51D423E6}" type="datetimeFigureOut">
              <a:rPr lang="en-US" smtClean="0"/>
              <a:t>5/26/2019</a:t>
            </a:fld>
            <a:endParaRPr lang="en-US"/>
          </a:p>
        </p:txBody>
      </p:sp>
      <p:sp>
        <p:nvSpPr>
          <p:cNvPr id="6" name="Footer Placeholder 5">
            <a:extLst>
              <a:ext uri="{FF2B5EF4-FFF2-40B4-BE49-F238E27FC236}">
                <a16:creationId xmlns:a16="http://schemas.microsoft.com/office/drawing/2014/main" id="{6F5D30CF-CA71-4C85-B880-79F7C7C056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58AE08-04C2-42E2-9616-CA05438B1F4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3077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C1E4F-31C6-43C7-A31A-1CDF1D7AA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7E0A00-82F0-470E-A5B7-3E5B747ED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BC46-286E-4255-9937-539C2649B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DE23F-3172-43D0-99B6-722F51D423E6}" type="datetimeFigureOut">
              <a:rPr lang="en-US" smtClean="0"/>
              <a:t>5/26/2019</a:t>
            </a:fld>
            <a:endParaRPr lang="en-US"/>
          </a:p>
        </p:txBody>
      </p:sp>
      <p:sp>
        <p:nvSpPr>
          <p:cNvPr id="5" name="Footer Placeholder 4">
            <a:extLst>
              <a:ext uri="{FF2B5EF4-FFF2-40B4-BE49-F238E27FC236}">
                <a16:creationId xmlns:a16="http://schemas.microsoft.com/office/drawing/2014/main" id="{A1524314-40E0-4CE0-8BE8-3EF3B3449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62E7F2-E206-4333-803C-BF5EC79C5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92967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ABC7F-6B9E-431F-A33D-8651B0646D35}"/>
              </a:ext>
            </a:extLst>
          </p:cNvPr>
          <p:cNvSpPr>
            <a:spLocks noGrp="1"/>
          </p:cNvSpPr>
          <p:nvPr>
            <p:ph type="ftr" sz="quarter" idx="11"/>
          </p:nvPr>
        </p:nvSpPr>
        <p:spPr/>
        <p:txBody>
          <a:bodyPr/>
          <a:lstStyle/>
          <a:p>
            <a:pPr>
              <a:defRPr/>
            </a:pPr>
            <a:r>
              <a:rPr lang="en-US"/>
              <a:t>Lecture notes: PSE Summer Course</a:t>
            </a:r>
          </a:p>
        </p:txBody>
      </p:sp>
      <p:sp>
        <p:nvSpPr>
          <p:cNvPr id="3" name="Slide Number Placeholder 2">
            <a:extLst>
              <a:ext uri="{FF2B5EF4-FFF2-40B4-BE49-F238E27FC236}">
                <a16:creationId xmlns:a16="http://schemas.microsoft.com/office/drawing/2014/main" id="{F1550FE6-64BD-4E66-9CB5-AF9E1DD35715}"/>
              </a:ext>
            </a:extLst>
          </p:cNvPr>
          <p:cNvSpPr>
            <a:spLocks noGrp="1"/>
          </p:cNvSpPr>
          <p:nvPr>
            <p:ph type="sldNum" sz="quarter" idx="12"/>
          </p:nvPr>
        </p:nvSpPr>
        <p:spPr/>
        <p:txBody>
          <a:bodyPr/>
          <a:lstStyle/>
          <a:p>
            <a:pPr>
              <a:defRPr/>
            </a:pPr>
            <a:fld id="{99156D13-9A6C-45E3-95F8-745810736FC3}" type="slidenum">
              <a:rPr lang="en-US" smtClean="0"/>
              <a:pPr>
                <a:defRPr/>
              </a:pPr>
              <a:t>1</a:t>
            </a:fld>
            <a:endParaRPr lang="en-US"/>
          </a:p>
        </p:txBody>
      </p:sp>
      <p:pic>
        <p:nvPicPr>
          <p:cNvPr id="7" name="Picture 6">
            <a:extLst>
              <a:ext uri="{FF2B5EF4-FFF2-40B4-BE49-F238E27FC236}">
                <a16:creationId xmlns:a16="http://schemas.microsoft.com/office/drawing/2014/main" id="{A945BAD9-5351-4075-AAAC-E56F8EEB6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680560"/>
            <a:ext cx="3505200" cy="3177441"/>
          </a:xfrm>
          <a:prstGeom prst="rect">
            <a:avLst/>
          </a:prstGeom>
        </p:spPr>
      </p:pic>
      <p:sp>
        <p:nvSpPr>
          <p:cNvPr id="8" name="TextBox 7">
            <a:extLst>
              <a:ext uri="{FF2B5EF4-FFF2-40B4-BE49-F238E27FC236}">
                <a16:creationId xmlns:a16="http://schemas.microsoft.com/office/drawing/2014/main" id="{8C75479F-4487-46B4-882E-293CB78B202F}"/>
              </a:ext>
            </a:extLst>
          </p:cNvPr>
          <p:cNvSpPr txBox="1"/>
          <p:nvPr/>
        </p:nvSpPr>
        <p:spPr>
          <a:xfrm>
            <a:off x="4876800" y="3680559"/>
            <a:ext cx="5334000" cy="2492990"/>
          </a:xfrm>
          <a:prstGeom prst="rect">
            <a:avLst/>
          </a:prstGeom>
          <a:noFill/>
        </p:spPr>
        <p:txBody>
          <a:bodyPr wrap="square" rtlCol="0">
            <a:spAutoFit/>
          </a:bodyPr>
          <a:lstStyle/>
          <a:p>
            <a:r>
              <a:rPr lang="en-US" sz="3200" dirty="0"/>
              <a:t>Identifying the Development Impacts of Migration</a:t>
            </a:r>
          </a:p>
          <a:p>
            <a:endParaRPr lang="en-US" dirty="0"/>
          </a:p>
          <a:p>
            <a:endParaRPr lang="en-US" dirty="0"/>
          </a:p>
          <a:p>
            <a:r>
              <a:rPr lang="en-US" sz="2400" b="1" dirty="0"/>
              <a:t>David McKenzie</a:t>
            </a:r>
          </a:p>
        </p:txBody>
      </p:sp>
      <p:pic>
        <p:nvPicPr>
          <p:cNvPr id="9" name="Picture 8">
            <a:extLst>
              <a:ext uri="{FF2B5EF4-FFF2-40B4-BE49-F238E27FC236}">
                <a16:creationId xmlns:a16="http://schemas.microsoft.com/office/drawing/2014/main" id="{C1AF5260-36A2-4B76-B978-DF448A197208}"/>
              </a:ext>
            </a:extLst>
          </p:cNvPr>
          <p:cNvPicPr>
            <a:picLocks noChangeAspect="1"/>
          </p:cNvPicPr>
          <p:nvPr/>
        </p:nvPicPr>
        <p:blipFill>
          <a:blip r:embed="rId3"/>
          <a:stretch>
            <a:fillRect/>
          </a:stretch>
        </p:blipFill>
        <p:spPr>
          <a:xfrm>
            <a:off x="1270000" y="308116"/>
            <a:ext cx="9144000" cy="2869324"/>
          </a:xfrm>
          <a:prstGeom prst="rect">
            <a:avLst/>
          </a:prstGeom>
        </p:spPr>
      </p:pic>
    </p:spTree>
    <p:extLst>
      <p:ext uri="{BB962C8B-B14F-4D97-AF65-F5344CB8AC3E}">
        <p14:creationId xmlns:p14="http://schemas.microsoft.com/office/powerpoint/2010/main" val="64760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Networks as instruments</a:t>
            </a:r>
          </a:p>
        </p:txBody>
      </p:sp>
      <p:sp>
        <p:nvSpPr>
          <p:cNvPr id="3" name="Content Placeholder 2"/>
          <p:cNvSpPr>
            <a:spLocks noGrp="1"/>
          </p:cNvSpPr>
          <p:nvPr>
            <p:ph idx="1"/>
          </p:nvPr>
        </p:nvSpPr>
        <p:spPr/>
        <p:txBody>
          <a:bodyPr/>
          <a:lstStyle/>
          <a:p>
            <a:r>
              <a:rPr lang="en-US" dirty="0"/>
              <a:t>Idea: network lowers the cost of migrating, makes it easier to find work abroad – so if we take two similar people, and magically give one of them a larger network, they would be more likely to migrate than the person with the smaller network</a:t>
            </a:r>
          </a:p>
          <a:p>
            <a:pPr>
              <a:buFont typeface="Symbol" panose="05050102010706020507" pitchFamily="18" charset="2"/>
              <a:buChar char="Þ"/>
            </a:pPr>
            <a:r>
              <a:rPr lang="en-US" dirty="0"/>
              <a:t>Relevance condition usually satisfied</a:t>
            </a:r>
          </a:p>
          <a:p>
            <a:pPr>
              <a:buFont typeface="Symbol" panose="05050102010706020507" pitchFamily="18" charset="2"/>
              <a:buChar char="Þ"/>
            </a:pPr>
            <a:r>
              <a:rPr lang="en-US" dirty="0"/>
              <a:t>Key is then the exclusion restriction – what is your story of why one person has a different network than another person?</a:t>
            </a:r>
          </a:p>
        </p:txBody>
      </p:sp>
    </p:spTree>
    <p:extLst>
      <p:ext uri="{BB962C8B-B14F-4D97-AF65-F5344CB8AC3E}">
        <p14:creationId xmlns:p14="http://schemas.microsoft.com/office/powerpoint/2010/main" val="108062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Mexican historic networks</a:t>
            </a:r>
          </a:p>
        </p:txBody>
      </p:sp>
      <p:sp>
        <p:nvSpPr>
          <p:cNvPr id="3" name="Content Placeholder 2"/>
          <p:cNvSpPr>
            <a:spLocks noGrp="1"/>
          </p:cNvSpPr>
          <p:nvPr>
            <p:ph idx="1"/>
          </p:nvPr>
        </p:nvSpPr>
        <p:spPr/>
        <p:txBody>
          <a:bodyPr>
            <a:normAutofit fontScale="92500" lnSpcReduction="10000"/>
          </a:bodyPr>
          <a:lstStyle/>
          <a:p>
            <a:r>
              <a:rPr lang="en-US" dirty="0"/>
              <a:t>Woodruff and </a:t>
            </a:r>
            <a:r>
              <a:rPr lang="en-US" dirty="0" err="1"/>
              <a:t>Zenteno</a:t>
            </a:r>
            <a:r>
              <a:rPr lang="en-US" dirty="0"/>
              <a:t>, McKenzie and Rapoport</a:t>
            </a:r>
          </a:p>
          <a:p>
            <a:pPr lvl="1"/>
            <a:r>
              <a:rPr lang="en-US" dirty="0"/>
              <a:t>Idea:</a:t>
            </a:r>
          </a:p>
          <a:p>
            <a:pPr lvl="2"/>
            <a:r>
              <a:rPr lang="en-US" dirty="0"/>
              <a:t> turn of the 20</a:t>
            </a:r>
            <a:r>
              <a:rPr lang="en-US" baseline="30000" dirty="0"/>
              <a:t>th</a:t>
            </a:r>
            <a:r>
              <a:rPr lang="en-US" dirty="0"/>
              <a:t> century restrictions on Asian immigrants caused US employers to look to Mexico for workers</a:t>
            </a:r>
          </a:p>
          <a:p>
            <a:pPr lvl="2"/>
            <a:r>
              <a:rPr lang="en-US" dirty="0"/>
              <a:t>They sent contractors on railroads and stopped in first settlements they could fine, hired workers-  this set up the initial networks, which then perpetuated over time</a:t>
            </a:r>
          </a:p>
          <a:p>
            <a:pPr lvl="2"/>
            <a:r>
              <a:rPr lang="en-US" dirty="0"/>
              <a:t>Migration rates in 1924 at state level predict migration today</a:t>
            </a:r>
          </a:p>
          <a:p>
            <a:pPr lvl="1"/>
            <a:r>
              <a:rPr lang="en-US" dirty="0"/>
              <a:t>Threats to identification:</a:t>
            </a:r>
          </a:p>
          <a:p>
            <a:pPr lvl="2"/>
            <a:r>
              <a:rPr lang="en-US" dirty="0"/>
              <a:t>Perhaps inequality and education (outcomes of interest today) historically affected migration and also affect present day levels</a:t>
            </a:r>
          </a:p>
          <a:p>
            <a:pPr lvl="3"/>
            <a:r>
              <a:rPr lang="en-US" dirty="0"/>
              <a:t>Check that no relationship between 1930s, 1950s levels of these and historic rates</a:t>
            </a:r>
          </a:p>
          <a:p>
            <a:pPr lvl="2"/>
            <a:r>
              <a:rPr lang="en-US" dirty="0"/>
              <a:t>Railroads may have direct effects on economic outcomes – make it easier to trade etc. </a:t>
            </a:r>
          </a:p>
          <a:p>
            <a:pPr lvl="3"/>
            <a:r>
              <a:rPr lang="en-US" dirty="0"/>
              <a:t>Find no correlation between historic migration rates and state GDP per capita, corruption levels, measures of infrastructure today</a:t>
            </a:r>
          </a:p>
          <a:p>
            <a:pPr lvl="3"/>
            <a:r>
              <a:rPr lang="en-US" dirty="0"/>
              <a:t>Basically railroads supplanted by roads, so no longer so relevant</a:t>
            </a:r>
          </a:p>
          <a:p>
            <a:pPr marL="457200" lvl="1" indent="0">
              <a:buNone/>
            </a:pPr>
            <a:endParaRPr lang="en-US" dirty="0"/>
          </a:p>
        </p:txBody>
      </p:sp>
    </p:spTree>
    <p:extLst>
      <p:ext uri="{BB962C8B-B14F-4D97-AF65-F5344CB8AC3E}">
        <p14:creationId xmlns:p14="http://schemas.microsoft.com/office/powerpoint/2010/main" val="371931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Mexican networks</a:t>
            </a:r>
          </a:p>
        </p:txBody>
      </p:sp>
      <p:sp>
        <p:nvSpPr>
          <p:cNvPr id="3" name="Content Placeholder 2"/>
          <p:cNvSpPr>
            <a:spLocks noGrp="1"/>
          </p:cNvSpPr>
          <p:nvPr>
            <p:ph idx="1"/>
          </p:nvPr>
        </p:nvSpPr>
        <p:spPr/>
        <p:txBody>
          <a:bodyPr/>
          <a:lstStyle/>
          <a:p>
            <a:r>
              <a:rPr lang="en-US" dirty="0" err="1"/>
              <a:t>Munshi</a:t>
            </a:r>
            <a:endParaRPr lang="en-US" dirty="0"/>
          </a:p>
          <a:p>
            <a:pPr lvl="1"/>
            <a:r>
              <a:rPr lang="en-US" dirty="0"/>
              <a:t>Idea: interested in impact of networks in US on labor market outcomes for Mexican migrants</a:t>
            </a:r>
          </a:p>
          <a:p>
            <a:pPr lvl="1"/>
            <a:r>
              <a:rPr lang="en-US" dirty="0"/>
              <a:t>Instrument: rainfall shocks in home community in Mexico 4 years earlier – </a:t>
            </a:r>
            <a:r>
              <a:rPr lang="en-US" dirty="0" err="1"/>
              <a:t>rainfed</a:t>
            </a:r>
            <a:r>
              <a:rPr lang="en-US" dirty="0"/>
              <a:t> agriculture important in rural communities – shock makes members move, so get network of more established village members, who can provide job connections </a:t>
            </a:r>
            <a:r>
              <a:rPr lang="en-US" dirty="0" err="1"/>
              <a:t>etc</a:t>
            </a:r>
            <a:r>
              <a:rPr lang="en-US" dirty="0"/>
              <a:t> today</a:t>
            </a:r>
          </a:p>
          <a:p>
            <a:pPr lvl="1"/>
            <a:r>
              <a:rPr lang="en-US" dirty="0"/>
              <a:t>Threats to identification:</a:t>
            </a:r>
          </a:p>
          <a:p>
            <a:pPr lvl="2"/>
            <a:r>
              <a:rPr lang="en-US" dirty="0"/>
              <a:t>Perhaps rainfall shocks at home lower reservation wages – overcomes this with timing – impact is of shock several years earlier, not current shock (what matters is an experienced cohort)</a:t>
            </a:r>
          </a:p>
          <a:p>
            <a:pPr lvl="2"/>
            <a:r>
              <a:rPr lang="en-US" dirty="0"/>
              <a:t>If weather at home correlated with weather abroad – not the case, rho = 0.01</a:t>
            </a:r>
          </a:p>
        </p:txBody>
      </p:sp>
    </p:spTree>
    <p:extLst>
      <p:ext uri="{BB962C8B-B14F-4D97-AF65-F5344CB8AC3E}">
        <p14:creationId xmlns:p14="http://schemas.microsoft.com/office/powerpoint/2010/main" val="384325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from 5 or 10 years earlier</a:t>
            </a:r>
          </a:p>
        </p:txBody>
      </p:sp>
      <p:sp>
        <p:nvSpPr>
          <p:cNvPr id="3" name="Content Placeholder 2"/>
          <p:cNvSpPr>
            <a:spLocks noGrp="1"/>
          </p:cNvSpPr>
          <p:nvPr>
            <p:ph idx="1"/>
          </p:nvPr>
        </p:nvSpPr>
        <p:spPr/>
        <p:txBody>
          <a:bodyPr>
            <a:normAutofit/>
          </a:bodyPr>
          <a:lstStyle/>
          <a:p>
            <a:r>
              <a:rPr lang="en-US" dirty="0"/>
              <a:t>“We have used municipality-level historic migration as an instrument for current migration. The 1990 Mexican census carried out by INEGI contains return migration figures for each municipality. In that census, each respondent was asked where her residence was 5 year ago. Then the number of people who reported that residence to be outside Mexico were aggregated at the municipality level.”</a:t>
            </a:r>
          </a:p>
          <a:p>
            <a:r>
              <a:rPr lang="en-US" dirty="0"/>
              <a:t>De uses this to look at contraceptive use in 1997</a:t>
            </a:r>
          </a:p>
          <a:p>
            <a:pPr lvl="1"/>
            <a:r>
              <a:rPr lang="en-US" dirty="0"/>
              <a:t>What are the problems?</a:t>
            </a:r>
          </a:p>
          <a:p>
            <a:endParaRPr lang="en-US" dirty="0"/>
          </a:p>
          <a:p>
            <a:endParaRPr lang="en-US" dirty="0"/>
          </a:p>
        </p:txBody>
      </p:sp>
    </p:spTree>
    <p:extLst>
      <p:ext uri="{BB962C8B-B14F-4D97-AF65-F5344CB8AC3E}">
        <p14:creationId xmlns:p14="http://schemas.microsoft.com/office/powerpoint/2010/main" val="104449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Recent networks</a:t>
            </a:r>
          </a:p>
        </p:txBody>
      </p:sp>
      <p:sp>
        <p:nvSpPr>
          <p:cNvPr id="3" name="Content Placeholder 2"/>
          <p:cNvSpPr>
            <a:spLocks noGrp="1"/>
          </p:cNvSpPr>
          <p:nvPr>
            <p:ph idx="1"/>
          </p:nvPr>
        </p:nvSpPr>
        <p:spPr/>
        <p:txBody>
          <a:bodyPr>
            <a:normAutofit lnSpcReduction="10000"/>
          </a:bodyPr>
          <a:lstStyle/>
          <a:p>
            <a:pPr marL="342900" lvl="1" indent="-342900"/>
            <a:r>
              <a:rPr lang="en-US" dirty="0"/>
              <a:t>“recent migration networks are much less credible. For example, a recent drought or other shock in a municipality may have induced both migration and affected schooling levels. Richer states may have more job options (and thus less migration) and also better schooling. The point is that the author offers no argument as to why we should believe states (and municipalities) exogenously vary in their migration rates.”</a:t>
            </a:r>
          </a:p>
          <a:p>
            <a:pPr marL="342900" lvl="1" indent="-342900"/>
            <a:r>
              <a:rPr lang="en-US" dirty="0"/>
              <a:t>“It assumes that there are no other variables at the community level which also affect migration and incomes. This seems unconvincing. For example, a community with geographic features which make it hard to grow crops productively will be likely to both send more migrants and to have lower crop incomes. This will invalidate the exclusion restriction. Similarly, the presence of schools and other infrastructure may facilitate both ease of migration and access to markets.”</a:t>
            </a:r>
          </a:p>
          <a:p>
            <a:pPr marL="342900" lvl="1" indent="-342900"/>
            <a:endParaRPr lang="en-US" dirty="0"/>
          </a:p>
          <a:p>
            <a:endParaRPr lang="en-US" dirty="0"/>
          </a:p>
        </p:txBody>
      </p:sp>
    </p:spTree>
    <p:extLst>
      <p:ext uri="{BB962C8B-B14F-4D97-AF65-F5344CB8AC3E}">
        <p14:creationId xmlns:p14="http://schemas.microsoft.com/office/powerpoint/2010/main" val="203765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Networks as instrument in McKenzie et al. (2010)</a:t>
            </a:r>
          </a:p>
        </p:txBody>
      </p:sp>
      <p:sp>
        <p:nvSpPr>
          <p:cNvPr id="3" name="Content Placeholder 2"/>
          <p:cNvSpPr>
            <a:spLocks noGrp="1"/>
          </p:cNvSpPr>
          <p:nvPr>
            <p:ph idx="1"/>
          </p:nvPr>
        </p:nvSpPr>
        <p:spPr/>
        <p:txBody>
          <a:bodyPr/>
          <a:lstStyle/>
          <a:p>
            <a:r>
              <a:rPr lang="en-US" dirty="0"/>
              <a:t>Whether had family in NZ was very inaccurate in approximating treatment effect from lottery</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41322575"/>
              </p:ext>
            </p:extLst>
          </p:nvPr>
        </p:nvGraphicFramePr>
        <p:xfrm>
          <a:off x="1751681" y="2817960"/>
          <a:ext cx="6017581" cy="4254905"/>
        </p:xfrm>
        <a:graphic>
          <a:graphicData uri="http://schemas.openxmlformats.org/presentationml/2006/ole">
            <mc:AlternateContent xmlns:mc="http://schemas.openxmlformats.org/markup-compatibility/2006">
              <mc:Choice xmlns:v="urn:schemas-microsoft-com:vml" Requires="v">
                <p:oleObj spid="_x0000_s1092" name="Chart" r:id="rId3" imgW="8458200" imgH="5981700" progId="Excel.Chart.8">
                  <p:embed/>
                </p:oleObj>
              </mc:Choice>
              <mc:Fallback>
                <p:oleObj name="Chart" r:id="rId3" imgW="8458200" imgH="5981700"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681" y="2817960"/>
                        <a:ext cx="6017581" cy="425490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6610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670" y="365125"/>
            <a:ext cx="10263130" cy="549275"/>
          </a:xfrm>
        </p:spPr>
        <p:txBody>
          <a:bodyPr>
            <a:normAutofit fontScale="90000"/>
          </a:bodyPr>
          <a:lstStyle/>
          <a:p>
            <a:r>
              <a:rPr lang="en-US" dirty="0">
                <a:solidFill>
                  <a:schemeClr val="accent2"/>
                </a:solidFill>
              </a:rPr>
              <a:t>Distance as instrument</a:t>
            </a:r>
          </a:p>
        </p:txBody>
      </p:sp>
      <p:sp>
        <p:nvSpPr>
          <p:cNvPr id="3" name="Content Placeholder 2"/>
          <p:cNvSpPr>
            <a:spLocks noGrp="1"/>
          </p:cNvSpPr>
          <p:nvPr>
            <p:ph idx="1"/>
          </p:nvPr>
        </p:nvSpPr>
        <p:spPr>
          <a:xfrm>
            <a:off x="170558" y="914400"/>
            <a:ext cx="8596668" cy="4565102"/>
          </a:xfrm>
        </p:spPr>
        <p:txBody>
          <a:bodyPr>
            <a:normAutofit fontScale="92500"/>
          </a:bodyPr>
          <a:lstStyle/>
          <a:p>
            <a:r>
              <a:rPr lang="en-US" dirty="0"/>
              <a:t>McKenzie et al. (2010) – distance to ballot office in Tonga</a:t>
            </a:r>
          </a:p>
          <a:p>
            <a:r>
              <a:rPr lang="en-US" dirty="0"/>
              <a:t>Woodruff and </a:t>
            </a:r>
            <a:r>
              <a:rPr lang="en-US" dirty="0" err="1"/>
              <a:t>Zenteno</a:t>
            </a:r>
            <a:r>
              <a:rPr lang="en-US" dirty="0"/>
              <a:t> (2007, JDE) – distance to historic railroad lines in Mexico</a:t>
            </a:r>
          </a:p>
          <a:p>
            <a:r>
              <a:rPr lang="en-US" dirty="0"/>
              <a:t>Vargas Silva et al. (2015) – distance to Tanzanian border for individuals in Burundi</a:t>
            </a:r>
          </a:p>
          <a:p>
            <a:r>
              <a:rPr lang="en-US" dirty="0"/>
              <a:t>Kilic et al.2007  in Albania– “the minimum distance in kilometers between the place of residence of the household and one of the four main exit points for Albanian emigrants, namely the ports of Vlore and Durres, and the border crossings of </a:t>
            </a:r>
            <a:r>
              <a:rPr lang="en-US" dirty="0" err="1"/>
              <a:t>Kakavije</a:t>
            </a:r>
            <a:r>
              <a:rPr lang="en-US" dirty="0"/>
              <a:t> and </a:t>
            </a:r>
            <a:r>
              <a:rPr lang="en-US" dirty="0" err="1"/>
              <a:t>Kapshice</a:t>
            </a:r>
            <a:r>
              <a:rPr lang="en-US" dirty="0"/>
              <a:t>”</a:t>
            </a:r>
          </a:p>
          <a:p>
            <a:endParaRPr lang="en-US" dirty="0"/>
          </a:p>
        </p:txBody>
      </p:sp>
      <p:pic>
        <p:nvPicPr>
          <p:cNvPr id="4" name="Picture 3"/>
          <p:cNvPicPr>
            <a:picLocks noChangeAspect="1"/>
          </p:cNvPicPr>
          <p:nvPr/>
        </p:nvPicPr>
        <p:blipFill>
          <a:blip r:embed="rId3"/>
          <a:stretch>
            <a:fillRect/>
          </a:stretch>
        </p:blipFill>
        <p:spPr>
          <a:xfrm>
            <a:off x="5482442" y="4524375"/>
            <a:ext cx="6162675" cy="2333625"/>
          </a:xfrm>
          <a:prstGeom prst="rect">
            <a:avLst/>
          </a:prstGeom>
        </p:spPr>
      </p:pic>
    </p:spTree>
    <p:extLst>
      <p:ext uri="{BB962C8B-B14F-4D97-AF65-F5344CB8AC3E}">
        <p14:creationId xmlns:p14="http://schemas.microsoft.com/office/powerpoint/2010/main" val="163585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Distance as an instrument</a:t>
            </a:r>
          </a:p>
        </p:txBody>
      </p:sp>
      <p:sp>
        <p:nvSpPr>
          <p:cNvPr id="3" name="Content Placeholder 2"/>
          <p:cNvSpPr>
            <a:spLocks noGrp="1"/>
          </p:cNvSpPr>
          <p:nvPr>
            <p:ph idx="1"/>
          </p:nvPr>
        </p:nvSpPr>
        <p:spPr/>
        <p:txBody>
          <a:bodyPr/>
          <a:lstStyle/>
          <a:p>
            <a:r>
              <a:rPr lang="en-US" dirty="0"/>
              <a:t>Relevance condition:</a:t>
            </a:r>
          </a:p>
          <a:p>
            <a:pPr lvl="1"/>
            <a:r>
              <a:rPr lang="en-US" dirty="0"/>
              <a:t>When do we think distance will be more or less relevant for migration?</a:t>
            </a:r>
          </a:p>
          <a:p>
            <a:r>
              <a:rPr lang="en-US" dirty="0"/>
              <a:t>Exclusion restriction:</a:t>
            </a:r>
          </a:p>
          <a:p>
            <a:pPr lvl="1"/>
            <a:r>
              <a:rPr lang="en-US" dirty="0"/>
              <a:t>What else does distance capture? How might it independently influence outcomes of interest?</a:t>
            </a:r>
          </a:p>
        </p:txBody>
      </p:sp>
    </p:spTree>
    <p:extLst>
      <p:ext uri="{BB962C8B-B14F-4D97-AF65-F5344CB8AC3E}">
        <p14:creationId xmlns:p14="http://schemas.microsoft.com/office/powerpoint/2010/main" val="197285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35655" y="196926"/>
            <a:ext cx="8548172" cy="6605406"/>
          </a:xfrm>
          <a:prstGeom prst="rect">
            <a:avLst/>
          </a:prstGeom>
        </p:spPr>
      </p:pic>
    </p:spTree>
    <p:extLst>
      <p:ext uri="{BB962C8B-B14F-4D97-AF65-F5344CB8AC3E}">
        <p14:creationId xmlns:p14="http://schemas.microsoft.com/office/powerpoint/2010/main" val="327496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6C61-5903-479C-8B04-BF1FF54C7AF6}"/>
              </a:ext>
            </a:extLst>
          </p:cNvPr>
          <p:cNvSpPr>
            <a:spLocks noGrp="1"/>
          </p:cNvSpPr>
          <p:nvPr>
            <p:ph type="title"/>
          </p:nvPr>
        </p:nvSpPr>
        <p:spPr>
          <a:xfrm>
            <a:off x="838200" y="365125"/>
            <a:ext cx="11126118" cy="218769"/>
          </a:xfrm>
        </p:spPr>
        <p:txBody>
          <a:bodyPr>
            <a:normAutofit fontScale="90000"/>
          </a:bodyPr>
          <a:lstStyle/>
          <a:p>
            <a:r>
              <a:rPr lang="en-US" dirty="0"/>
              <a:t>Not just a concern for migration work</a:t>
            </a:r>
          </a:p>
        </p:txBody>
      </p:sp>
      <p:pic>
        <p:nvPicPr>
          <p:cNvPr id="4" name="Content Placeholder 3">
            <a:extLst>
              <a:ext uri="{FF2B5EF4-FFF2-40B4-BE49-F238E27FC236}">
                <a16:creationId xmlns:a16="http://schemas.microsoft.com/office/drawing/2014/main" id="{09B9FB01-F11E-4FB9-97F6-D79A3EF73DF8}"/>
              </a:ext>
            </a:extLst>
          </p:cNvPr>
          <p:cNvPicPr>
            <a:picLocks noGrp="1" noChangeAspect="1"/>
          </p:cNvPicPr>
          <p:nvPr>
            <p:ph idx="1"/>
          </p:nvPr>
        </p:nvPicPr>
        <p:blipFill>
          <a:blip r:embed="rId3"/>
          <a:stretch>
            <a:fillRect/>
          </a:stretch>
        </p:blipFill>
        <p:spPr>
          <a:xfrm>
            <a:off x="178221" y="787132"/>
            <a:ext cx="7715250" cy="4248150"/>
          </a:xfrm>
          <a:prstGeom prst="rect">
            <a:avLst/>
          </a:prstGeom>
        </p:spPr>
      </p:pic>
      <p:pic>
        <p:nvPicPr>
          <p:cNvPr id="5" name="Picture 4">
            <a:extLst>
              <a:ext uri="{FF2B5EF4-FFF2-40B4-BE49-F238E27FC236}">
                <a16:creationId xmlns:a16="http://schemas.microsoft.com/office/drawing/2014/main" id="{230DBFC6-F719-4B11-8D5D-EFFD9627E6D9}"/>
              </a:ext>
            </a:extLst>
          </p:cNvPr>
          <p:cNvPicPr>
            <a:picLocks noChangeAspect="1"/>
          </p:cNvPicPr>
          <p:nvPr/>
        </p:nvPicPr>
        <p:blipFill>
          <a:blip r:embed="rId4"/>
          <a:stretch>
            <a:fillRect/>
          </a:stretch>
        </p:blipFill>
        <p:spPr>
          <a:xfrm>
            <a:off x="4819650" y="3299781"/>
            <a:ext cx="7372350" cy="3695700"/>
          </a:xfrm>
          <a:prstGeom prst="rect">
            <a:avLst/>
          </a:prstGeom>
        </p:spPr>
      </p:pic>
    </p:spTree>
    <p:extLst>
      <p:ext uri="{BB962C8B-B14F-4D97-AF65-F5344CB8AC3E}">
        <p14:creationId xmlns:p14="http://schemas.microsoft.com/office/powerpoint/2010/main" val="52184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2DB8-B670-42F9-8CA3-2CA778B94C6A}"/>
              </a:ext>
            </a:extLst>
          </p:cNvPr>
          <p:cNvSpPr>
            <a:spLocks noGrp="1"/>
          </p:cNvSpPr>
          <p:nvPr>
            <p:ph type="ctrTitle"/>
          </p:nvPr>
        </p:nvSpPr>
        <p:spPr/>
        <p:txBody>
          <a:bodyPr/>
          <a:lstStyle/>
          <a:p>
            <a:r>
              <a:rPr lang="en-US" dirty="0"/>
              <a:t>LECTURE 4</a:t>
            </a:r>
          </a:p>
        </p:txBody>
      </p:sp>
      <p:sp>
        <p:nvSpPr>
          <p:cNvPr id="3" name="Subtitle 2">
            <a:extLst>
              <a:ext uri="{FF2B5EF4-FFF2-40B4-BE49-F238E27FC236}">
                <a16:creationId xmlns:a16="http://schemas.microsoft.com/office/drawing/2014/main" id="{D76D0F99-36F5-4F05-93F1-4585D4F64ECC}"/>
              </a:ext>
            </a:extLst>
          </p:cNvPr>
          <p:cNvSpPr>
            <a:spLocks noGrp="1"/>
          </p:cNvSpPr>
          <p:nvPr>
            <p:ph type="subTitle" idx="1"/>
          </p:nvPr>
        </p:nvSpPr>
        <p:spPr/>
        <p:txBody>
          <a:bodyPr>
            <a:normAutofit/>
          </a:bodyPr>
          <a:lstStyle/>
          <a:p>
            <a:r>
              <a:rPr lang="en-US" sz="2400" i="1" dirty="0"/>
              <a:t>Instrumental Variables</a:t>
            </a:r>
          </a:p>
        </p:txBody>
      </p:sp>
      <p:sp>
        <p:nvSpPr>
          <p:cNvPr id="4" name="Footer Placeholder 3">
            <a:extLst>
              <a:ext uri="{FF2B5EF4-FFF2-40B4-BE49-F238E27FC236}">
                <a16:creationId xmlns:a16="http://schemas.microsoft.com/office/drawing/2014/main" id="{8622B137-A978-44E9-81C4-0FFF27C38ED8}"/>
              </a:ext>
            </a:extLst>
          </p:cNvPr>
          <p:cNvSpPr>
            <a:spLocks noGrp="1"/>
          </p:cNvSpPr>
          <p:nvPr>
            <p:ph type="ftr" sz="quarter" idx="11"/>
          </p:nvPr>
        </p:nvSpPr>
        <p:spPr>
          <a:xfrm>
            <a:off x="0" y="6356350"/>
            <a:ext cx="4114800" cy="365125"/>
          </a:xfrm>
        </p:spPr>
        <p:txBody>
          <a:bodyPr/>
          <a:lstStyle/>
          <a:p>
            <a:pPr>
              <a:defRPr/>
            </a:pPr>
            <a:r>
              <a:rPr lang="en-US"/>
              <a:t>Lecture notes: PSE Summer Course</a:t>
            </a:r>
          </a:p>
        </p:txBody>
      </p:sp>
      <p:sp>
        <p:nvSpPr>
          <p:cNvPr id="5" name="Slide Number Placeholder 4">
            <a:extLst>
              <a:ext uri="{FF2B5EF4-FFF2-40B4-BE49-F238E27FC236}">
                <a16:creationId xmlns:a16="http://schemas.microsoft.com/office/drawing/2014/main" id="{97E3029B-5B13-4B03-8532-4BF26E124085}"/>
              </a:ext>
            </a:extLst>
          </p:cNvPr>
          <p:cNvSpPr>
            <a:spLocks noGrp="1"/>
          </p:cNvSpPr>
          <p:nvPr>
            <p:ph type="sldNum" sz="quarter" idx="12"/>
          </p:nvPr>
        </p:nvSpPr>
        <p:spPr>
          <a:xfrm>
            <a:off x="9448800" y="6356350"/>
            <a:ext cx="2743200" cy="365125"/>
          </a:xfrm>
        </p:spPr>
        <p:txBody>
          <a:bodyPr/>
          <a:lstStyle/>
          <a:p>
            <a:pPr>
              <a:defRPr/>
            </a:pPr>
            <a:fld id="{7A8A9DEE-4DA9-43EC-B440-162A19340CBF}" type="slidenum">
              <a:rPr lang="en-US" smtClean="0"/>
              <a:pPr>
                <a:defRPr/>
              </a:pPr>
              <a:t>2</a:t>
            </a:fld>
            <a:endParaRPr lang="en-US"/>
          </a:p>
        </p:txBody>
      </p:sp>
    </p:spTree>
    <p:extLst>
      <p:ext uri="{BB962C8B-B14F-4D97-AF65-F5344CB8AC3E}">
        <p14:creationId xmlns:p14="http://schemas.microsoft.com/office/powerpoint/2010/main" val="122690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05D7-381A-4FFE-AC14-63F9545585B4}"/>
              </a:ext>
            </a:extLst>
          </p:cNvPr>
          <p:cNvSpPr>
            <a:spLocks noGrp="1"/>
          </p:cNvSpPr>
          <p:nvPr>
            <p:ph type="title"/>
          </p:nvPr>
        </p:nvSpPr>
        <p:spPr/>
        <p:txBody>
          <a:bodyPr/>
          <a:lstStyle/>
          <a:p>
            <a:r>
              <a:rPr lang="en-US" b="1" dirty="0"/>
              <a:t>Examples of concerns translated to migration context</a:t>
            </a:r>
          </a:p>
        </p:txBody>
      </p:sp>
      <p:sp>
        <p:nvSpPr>
          <p:cNvPr id="3" name="Content Placeholder 2">
            <a:extLst>
              <a:ext uri="{FF2B5EF4-FFF2-40B4-BE49-F238E27FC236}">
                <a16:creationId xmlns:a16="http://schemas.microsoft.com/office/drawing/2014/main" id="{1B2D85B7-5148-4455-8E5A-7A623B7BA504}"/>
              </a:ext>
            </a:extLst>
          </p:cNvPr>
          <p:cNvSpPr>
            <a:spLocks noGrp="1"/>
          </p:cNvSpPr>
          <p:nvPr>
            <p:ph idx="1"/>
          </p:nvPr>
        </p:nvSpPr>
        <p:spPr/>
        <p:txBody>
          <a:bodyPr/>
          <a:lstStyle/>
          <a:p>
            <a:pPr>
              <a:buAutoNum type="arabicParenR"/>
            </a:pPr>
            <a:r>
              <a:rPr lang="en-US" i="1" dirty="0"/>
              <a:t>Selection concern</a:t>
            </a:r>
            <a:r>
              <a:rPr lang="en-US" dirty="0"/>
              <a:t>: distance to recruitment office might affect which migrants you get data on </a:t>
            </a:r>
          </a:p>
          <a:p>
            <a:pPr>
              <a:buAutoNum type="arabicParenR"/>
            </a:pPr>
            <a:r>
              <a:rPr lang="en-US" i="1" dirty="0"/>
              <a:t>Confounding</a:t>
            </a:r>
            <a:r>
              <a:rPr lang="en-US" dirty="0"/>
              <a:t> – e.g. socioeconomic status correlated with distance</a:t>
            </a:r>
          </a:p>
          <a:p>
            <a:pPr>
              <a:buAutoNum type="arabicParenR"/>
            </a:pPr>
            <a:r>
              <a:rPr lang="en-US" i="1" dirty="0"/>
              <a:t>Lack of sufficiently well-defined intervention </a:t>
            </a:r>
            <a:r>
              <a:rPr lang="en-US" dirty="0"/>
              <a:t>– unclear what “less distance” is as an intervention – e.g. is it building new roads, building more recruitment centers, physically moving </a:t>
            </a:r>
            <a:r>
              <a:rPr lang="en-US" dirty="0" err="1"/>
              <a:t>people..each</a:t>
            </a:r>
            <a:r>
              <a:rPr lang="en-US" dirty="0"/>
              <a:t> might have different effects</a:t>
            </a:r>
          </a:p>
          <a:p>
            <a:pPr marL="0" indent="0">
              <a:buNone/>
            </a:pPr>
            <a:endParaRPr lang="en-US" dirty="0"/>
          </a:p>
        </p:txBody>
      </p:sp>
    </p:spTree>
    <p:extLst>
      <p:ext uri="{BB962C8B-B14F-4D97-AF65-F5344CB8AC3E}">
        <p14:creationId xmlns:p14="http://schemas.microsoft.com/office/powerpoint/2010/main" val="3385743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Labor market shocks at destination</a:t>
            </a:r>
          </a:p>
        </p:txBody>
      </p:sp>
      <p:sp>
        <p:nvSpPr>
          <p:cNvPr id="3" name="Content Placeholder 2"/>
          <p:cNvSpPr>
            <a:spLocks noGrp="1"/>
          </p:cNvSpPr>
          <p:nvPr>
            <p:ph idx="1"/>
          </p:nvPr>
        </p:nvSpPr>
        <p:spPr/>
        <p:txBody>
          <a:bodyPr>
            <a:normAutofit lnSpcReduction="10000"/>
          </a:bodyPr>
          <a:lstStyle/>
          <a:p>
            <a:r>
              <a:rPr lang="en-US" dirty="0"/>
              <a:t>Basic idea:</a:t>
            </a:r>
          </a:p>
          <a:p>
            <a:pPr lvl="1"/>
            <a:r>
              <a:rPr lang="en-US" dirty="0"/>
              <a:t>Take two people Jane and Janet. Jane has a network in Houston, Janet in Los Angeles. Then if Los Angeles starts booming and Houston doesn’t, who is more likely to migrate?</a:t>
            </a:r>
          </a:p>
          <a:p>
            <a:pPr lvl="1"/>
            <a:endParaRPr lang="en-US" dirty="0"/>
          </a:p>
          <a:p>
            <a:pPr lvl="1"/>
            <a:r>
              <a:rPr lang="en-US" dirty="0"/>
              <a:t>Need people to face different labor market shocks</a:t>
            </a:r>
          </a:p>
          <a:p>
            <a:pPr lvl="2"/>
            <a:r>
              <a:rPr lang="en-US" dirty="0"/>
              <a:t>Because their networks are in different places</a:t>
            </a:r>
          </a:p>
          <a:p>
            <a:pPr lvl="2"/>
            <a:r>
              <a:rPr lang="en-US" dirty="0"/>
              <a:t>Because they are separated in time – e.g. if we all decide once and for all whether to be a migrant at age 25, then if France booming when I’m 25, but then two years later, when you are 25 it is in recession, which one of us is more likely to have migrated there?</a:t>
            </a:r>
          </a:p>
          <a:p>
            <a:pPr lvl="1"/>
            <a:r>
              <a:rPr lang="en-US" dirty="0"/>
              <a:t>Useful for looking at outcomes in home country – need to argue that they are only affected by migration</a:t>
            </a:r>
          </a:p>
          <a:p>
            <a:pPr lvl="2"/>
            <a:r>
              <a:rPr lang="en-US" dirty="0"/>
              <a:t>Concern if also trade links are important</a:t>
            </a:r>
          </a:p>
        </p:txBody>
      </p:sp>
    </p:spTree>
    <p:extLst>
      <p:ext uri="{BB962C8B-B14F-4D97-AF65-F5344CB8AC3E}">
        <p14:creationId xmlns:p14="http://schemas.microsoft.com/office/powerpoint/2010/main" val="469778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Example 1: Mexican migrants in the US</a:t>
            </a:r>
          </a:p>
        </p:txBody>
      </p:sp>
      <p:pic>
        <p:nvPicPr>
          <p:cNvPr id="4" name="Content Placeholder 3"/>
          <p:cNvPicPr>
            <a:picLocks noGrp="1" noChangeAspect="1"/>
          </p:cNvPicPr>
          <p:nvPr>
            <p:ph idx="1"/>
          </p:nvPr>
        </p:nvPicPr>
        <p:blipFill>
          <a:blip r:embed="rId2"/>
          <a:stretch>
            <a:fillRect/>
          </a:stretch>
        </p:blipFill>
        <p:spPr>
          <a:xfrm>
            <a:off x="677334" y="1270000"/>
            <a:ext cx="6248400" cy="1876425"/>
          </a:xfrm>
          <a:prstGeom prst="rect">
            <a:avLst/>
          </a:prstGeom>
        </p:spPr>
      </p:pic>
      <p:sp>
        <p:nvSpPr>
          <p:cNvPr id="5" name="TextBox 4"/>
          <p:cNvSpPr txBox="1"/>
          <p:nvPr/>
        </p:nvSpPr>
        <p:spPr>
          <a:xfrm>
            <a:off x="1156771" y="3338111"/>
            <a:ext cx="7370284" cy="1754326"/>
          </a:xfrm>
          <a:prstGeom prst="rect">
            <a:avLst/>
          </a:prstGeom>
          <a:noFill/>
        </p:spPr>
        <p:txBody>
          <a:bodyPr wrap="square" rtlCol="0">
            <a:spAutoFit/>
          </a:bodyPr>
          <a:lstStyle/>
          <a:p>
            <a:r>
              <a:rPr lang="en-US" dirty="0"/>
              <a:t>- use instrumental variables (IV) characterizing employment conditions in specific industries in the U.S. city which the potential migrant would most likely select as a destination. Argues that these variables do not directly affect the child’s outcomes at home in Mexico and demonstrate that they help to predict U.S. migration for Mexican fathers.</a:t>
            </a:r>
          </a:p>
        </p:txBody>
      </p:sp>
    </p:spTree>
    <p:extLst>
      <p:ext uri="{BB962C8B-B14F-4D97-AF65-F5344CB8AC3E}">
        <p14:creationId xmlns:p14="http://schemas.microsoft.com/office/powerpoint/2010/main" val="86402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Details</a:t>
            </a:r>
          </a:p>
        </p:txBody>
      </p:sp>
      <p:sp>
        <p:nvSpPr>
          <p:cNvPr id="3" name="Content Placeholder 2"/>
          <p:cNvSpPr>
            <a:spLocks noGrp="1"/>
          </p:cNvSpPr>
          <p:nvPr>
            <p:ph idx="1"/>
          </p:nvPr>
        </p:nvSpPr>
        <p:spPr>
          <a:xfrm>
            <a:off x="677334" y="1282300"/>
            <a:ext cx="8596668" cy="3880773"/>
          </a:xfrm>
        </p:spPr>
        <p:txBody>
          <a:bodyPr/>
          <a:lstStyle/>
          <a:p>
            <a:r>
              <a:rPr lang="en-US" dirty="0"/>
              <a:t>use the MMP107 to identify the U.S. city to which the migrants from the Mexican areas were most likely to say they last migrated – LA, Chicago, El Paso, and San Diego main destinations.</a:t>
            </a:r>
          </a:p>
          <a:p>
            <a:r>
              <a:rPr lang="en-US" dirty="0"/>
              <a:t>Considers employment levels in construction, and accommodation &amp; food sectors</a:t>
            </a:r>
          </a:p>
          <a:p>
            <a:pPr marL="0" indent="0">
              <a:buNone/>
            </a:pPr>
            <a:endParaRPr lang="en-US" dirty="0"/>
          </a:p>
        </p:txBody>
      </p:sp>
      <p:pic>
        <p:nvPicPr>
          <p:cNvPr id="4" name="Picture 3"/>
          <p:cNvPicPr>
            <a:picLocks noChangeAspect="1"/>
          </p:cNvPicPr>
          <p:nvPr/>
        </p:nvPicPr>
        <p:blipFill>
          <a:blip r:embed="rId3"/>
          <a:stretch>
            <a:fillRect/>
          </a:stretch>
        </p:blipFill>
        <p:spPr>
          <a:xfrm>
            <a:off x="1352262" y="3018048"/>
            <a:ext cx="5895975" cy="3333750"/>
          </a:xfrm>
          <a:prstGeom prst="rect">
            <a:avLst/>
          </a:prstGeom>
        </p:spPr>
      </p:pic>
    </p:spTree>
    <p:extLst>
      <p:ext uri="{BB962C8B-B14F-4D97-AF65-F5344CB8AC3E}">
        <p14:creationId xmlns:p14="http://schemas.microsoft.com/office/powerpoint/2010/main" val="185863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Discussion of Exclusion restriction</a:t>
            </a:r>
          </a:p>
        </p:txBody>
      </p:sp>
      <p:sp>
        <p:nvSpPr>
          <p:cNvPr id="3" name="Content Placeholder 2"/>
          <p:cNvSpPr>
            <a:spLocks noGrp="1"/>
          </p:cNvSpPr>
          <p:nvPr>
            <p:ph idx="1"/>
          </p:nvPr>
        </p:nvSpPr>
        <p:spPr>
          <a:xfrm>
            <a:off x="677334" y="1304334"/>
            <a:ext cx="8596668" cy="3880773"/>
          </a:xfrm>
        </p:spPr>
        <p:txBody>
          <a:bodyPr/>
          <a:lstStyle/>
          <a:p>
            <a:r>
              <a:rPr lang="en-US" dirty="0"/>
              <a:t>Do US conditions affect child’s schooling directly?</a:t>
            </a:r>
          </a:p>
          <a:p>
            <a:pPr lvl="1"/>
            <a:r>
              <a:rPr lang="en-US" dirty="0"/>
              <a:t>Through their migration decisions? Paper notes effects larger for younger kids who less likely to be considering migrating</a:t>
            </a:r>
          </a:p>
          <a:p>
            <a:pPr lvl="1"/>
            <a:r>
              <a:rPr lang="en-US" dirty="0"/>
              <a:t>Affects migration of other community members, which has spillover effects on community – argues second-order</a:t>
            </a:r>
          </a:p>
          <a:p>
            <a:pPr lvl="1"/>
            <a:r>
              <a:rPr lang="en-US" dirty="0"/>
              <a:t>Is Mexican business cycle co-moving with US? Includes unemployment rate in city in which they reside in Mexico as a control.</a:t>
            </a:r>
          </a:p>
        </p:txBody>
      </p:sp>
    </p:spTree>
    <p:extLst>
      <p:ext uri="{BB962C8B-B14F-4D97-AF65-F5344CB8AC3E}">
        <p14:creationId xmlns:p14="http://schemas.microsoft.com/office/powerpoint/2010/main" val="190245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Subtle issue: instrumenting stocks vs flows</a:t>
            </a:r>
          </a:p>
        </p:txBody>
      </p:sp>
      <p:sp>
        <p:nvSpPr>
          <p:cNvPr id="3" name="Content Placeholder 2"/>
          <p:cNvSpPr>
            <a:spLocks noGrp="1"/>
          </p:cNvSpPr>
          <p:nvPr>
            <p:ph idx="1"/>
          </p:nvPr>
        </p:nvSpPr>
        <p:spPr/>
        <p:txBody>
          <a:bodyPr/>
          <a:lstStyle/>
          <a:p>
            <a:r>
              <a:rPr lang="en-US" dirty="0"/>
              <a:t>Flow in a particular year may be affected by shocks at destination</a:t>
            </a:r>
          </a:p>
          <a:p>
            <a:r>
              <a:rPr lang="en-US" dirty="0"/>
              <a:t>But Stock is result of many flows over time – in which case a lot of these “shocks” will average out</a:t>
            </a:r>
          </a:p>
          <a:p>
            <a:r>
              <a:rPr lang="en-US" dirty="0"/>
              <a:t>McKenzie and Rapoport (2007) - we aggregate up unemployment in each of the ten years prior to the year in which migration prevalence is measured, and weight by the proportion of current household heads who were of prime migrant age, 20–30 years, in that year.</a:t>
            </a:r>
          </a:p>
          <a:p>
            <a:pPr lvl="1"/>
            <a:r>
              <a:rPr lang="en-US" dirty="0"/>
              <a:t>Instruments weak in this case.</a:t>
            </a:r>
          </a:p>
        </p:txBody>
      </p:sp>
    </p:spTree>
    <p:extLst>
      <p:ext uri="{BB962C8B-B14F-4D97-AF65-F5344CB8AC3E}">
        <p14:creationId xmlns:p14="http://schemas.microsoft.com/office/powerpoint/2010/main" val="6836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Example 2: Oil shocks</a:t>
            </a:r>
          </a:p>
        </p:txBody>
      </p:sp>
      <p:sp>
        <p:nvSpPr>
          <p:cNvPr id="3" name="Content Placeholder 2"/>
          <p:cNvSpPr>
            <a:spLocks noGrp="1"/>
          </p:cNvSpPr>
          <p:nvPr>
            <p:ph idx="1"/>
          </p:nvPr>
        </p:nvSpPr>
        <p:spPr/>
        <p:txBody>
          <a:bodyPr/>
          <a:lstStyle/>
          <a:p>
            <a:r>
              <a:rPr lang="en-US" dirty="0" err="1"/>
              <a:t>Wahba</a:t>
            </a:r>
            <a:r>
              <a:rPr lang="en-US" dirty="0"/>
              <a:t> (2015) on Egyptian migrants</a:t>
            </a:r>
          </a:p>
          <a:p>
            <a:pPr lvl="1"/>
            <a:r>
              <a:rPr lang="en-US" dirty="0"/>
              <a:t>For emigration decision: oil price at the time individual was 26 years old – age at which finished university + military service and can enter labor market</a:t>
            </a:r>
          </a:p>
          <a:p>
            <a:pPr lvl="2"/>
            <a:r>
              <a:rPr lang="en-US" dirty="0"/>
              <a:t>Relevance: shows significance at 1% level of this variable</a:t>
            </a:r>
          </a:p>
          <a:p>
            <a:pPr lvl="3"/>
            <a:r>
              <a:rPr lang="en-US" dirty="0"/>
              <a:t>But note: common shock for everyone of same age group – should be clustering standard errors at that level which she is not.</a:t>
            </a:r>
          </a:p>
          <a:p>
            <a:pPr lvl="2"/>
            <a:r>
              <a:rPr lang="en-US" dirty="0"/>
              <a:t>Exclusion: concern that affects duration of migration, wages earned, or occupation decisions in Egypt – notes my paper that economic shocks affect mostly quantities rather than duration and wages; argues that Egypt is not oil-dependent, so occupational choices in Egypt not affected…argues that public sector in Egypt is key determiner of wages in economy, and not oil affected.</a:t>
            </a:r>
          </a:p>
          <a:p>
            <a:pPr lvl="1"/>
            <a:endParaRPr lang="en-US" dirty="0"/>
          </a:p>
        </p:txBody>
      </p:sp>
    </p:spTree>
    <p:extLst>
      <p:ext uri="{BB962C8B-B14F-4D97-AF65-F5344CB8AC3E}">
        <p14:creationId xmlns:p14="http://schemas.microsoft.com/office/powerpoint/2010/main" val="589444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8A26-5D50-4E6B-9C38-1255440198E2}"/>
              </a:ext>
            </a:extLst>
          </p:cNvPr>
          <p:cNvSpPr>
            <a:spLocks noGrp="1"/>
          </p:cNvSpPr>
          <p:nvPr>
            <p:ph type="title"/>
          </p:nvPr>
        </p:nvSpPr>
        <p:spPr/>
        <p:txBody>
          <a:bodyPr/>
          <a:lstStyle/>
          <a:p>
            <a:r>
              <a:rPr lang="en-US" dirty="0" err="1">
                <a:solidFill>
                  <a:schemeClr val="accent2"/>
                </a:solidFill>
              </a:rPr>
              <a:t>Bartik</a:t>
            </a:r>
            <a:r>
              <a:rPr lang="en-US" dirty="0">
                <a:solidFill>
                  <a:schemeClr val="accent2"/>
                </a:solidFill>
              </a:rPr>
              <a:t>/Shift-Share instruments and recent critiques</a:t>
            </a:r>
          </a:p>
        </p:txBody>
      </p:sp>
      <p:pic>
        <p:nvPicPr>
          <p:cNvPr id="4" name="Content Placeholder 3">
            <a:extLst>
              <a:ext uri="{FF2B5EF4-FFF2-40B4-BE49-F238E27FC236}">
                <a16:creationId xmlns:a16="http://schemas.microsoft.com/office/drawing/2014/main" id="{4CA0B0C9-5181-4140-A980-392CAC4A877D}"/>
              </a:ext>
            </a:extLst>
          </p:cNvPr>
          <p:cNvPicPr>
            <a:picLocks noGrp="1" noChangeAspect="1"/>
          </p:cNvPicPr>
          <p:nvPr>
            <p:ph idx="1"/>
          </p:nvPr>
        </p:nvPicPr>
        <p:blipFill>
          <a:blip r:embed="rId2"/>
          <a:stretch>
            <a:fillRect/>
          </a:stretch>
        </p:blipFill>
        <p:spPr>
          <a:xfrm>
            <a:off x="838199" y="1690688"/>
            <a:ext cx="10776847" cy="2485072"/>
          </a:xfrm>
          <a:prstGeom prst="rect">
            <a:avLst/>
          </a:prstGeom>
        </p:spPr>
      </p:pic>
      <p:sp>
        <p:nvSpPr>
          <p:cNvPr id="5" name="TextBox 4">
            <a:extLst>
              <a:ext uri="{FF2B5EF4-FFF2-40B4-BE49-F238E27FC236}">
                <a16:creationId xmlns:a16="http://schemas.microsoft.com/office/drawing/2014/main" id="{B9A7237F-BAFD-4BD6-A2CE-3D3ACDD45FF9}"/>
              </a:ext>
            </a:extLst>
          </p:cNvPr>
          <p:cNvSpPr txBox="1"/>
          <p:nvPr/>
        </p:nvSpPr>
        <p:spPr>
          <a:xfrm>
            <a:off x="2326640" y="4338320"/>
            <a:ext cx="8290560" cy="2031325"/>
          </a:xfrm>
          <a:prstGeom prst="rect">
            <a:avLst/>
          </a:prstGeom>
          <a:noFill/>
        </p:spPr>
        <p:txBody>
          <a:bodyPr wrap="square" rtlCol="0">
            <a:spAutoFit/>
          </a:bodyPr>
          <a:lstStyle/>
          <a:p>
            <a:r>
              <a:rPr lang="en-US" i="1" dirty="0"/>
              <a:t>z </a:t>
            </a:r>
            <a:r>
              <a:rPr lang="en-US" dirty="0"/>
              <a:t>are the lagged or “initial” distribution of the share of immigrants from source country </a:t>
            </a:r>
            <a:r>
              <a:rPr lang="en-US" i="1" dirty="0"/>
              <a:t>j</a:t>
            </a:r>
            <a:r>
              <a:rPr lang="en-US" dirty="0"/>
              <a:t> in location </a:t>
            </a:r>
            <a:r>
              <a:rPr lang="en-US" i="1" dirty="0"/>
              <a:t>l</a:t>
            </a:r>
            <a:r>
              <a:rPr lang="en-US" dirty="0"/>
              <a:t>, and </a:t>
            </a:r>
            <a:r>
              <a:rPr lang="en-US" i="1" dirty="0"/>
              <a:t>m</a:t>
            </a:r>
            <a:r>
              <a:rPr lang="en-US" dirty="0"/>
              <a:t> is the normalized change in immigration from country </a:t>
            </a:r>
            <a:r>
              <a:rPr lang="en-US" i="1" dirty="0"/>
              <a:t>j</a:t>
            </a:r>
            <a:r>
              <a:rPr lang="en-US" dirty="0"/>
              <a:t> into the U.S. as a whole</a:t>
            </a:r>
          </a:p>
          <a:p>
            <a:endParaRPr lang="en-US" dirty="0"/>
          </a:p>
          <a:p>
            <a:r>
              <a:rPr lang="en-US" dirty="0"/>
              <a:t>predicted inflow of migrants into a destination is then a weighted average of the national inflow rates from each country (“the shift”), with weights depending on the initial distribution of immigrants (“the shares”).</a:t>
            </a:r>
          </a:p>
        </p:txBody>
      </p:sp>
    </p:spTree>
    <p:extLst>
      <p:ext uri="{BB962C8B-B14F-4D97-AF65-F5344CB8AC3E}">
        <p14:creationId xmlns:p14="http://schemas.microsoft.com/office/powerpoint/2010/main" val="2136550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0994-0DB6-4B64-990F-A47E7E5A9A52}"/>
              </a:ext>
            </a:extLst>
          </p:cNvPr>
          <p:cNvSpPr>
            <a:spLocks noGrp="1"/>
          </p:cNvSpPr>
          <p:nvPr>
            <p:ph type="title"/>
          </p:nvPr>
        </p:nvSpPr>
        <p:spPr/>
        <p:txBody>
          <a:bodyPr/>
          <a:lstStyle/>
          <a:p>
            <a:r>
              <a:rPr lang="en-US" dirty="0">
                <a:solidFill>
                  <a:schemeClr val="accent2"/>
                </a:solidFill>
              </a:rPr>
              <a:t>Critique 1: </a:t>
            </a:r>
            <a:r>
              <a:rPr lang="en-US" b="1" dirty="0">
                <a:solidFill>
                  <a:schemeClr val="accent2"/>
                </a:solidFill>
              </a:rPr>
              <a:t>Goldsmith-Pinkham et al. (2018) </a:t>
            </a:r>
            <a:endParaRPr lang="en-US" dirty="0">
              <a:solidFill>
                <a:schemeClr val="accent2"/>
              </a:solidFill>
            </a:endParaRPr>
          </a:p>
        </p:txBody>
      </p:sp>
      <p:sp>
        <p:nvSpPr>
          <p:cNvPr id="3" name="Content Placeholder 2">
            <a:extLst>
              <a:ext uri="{FF2B5EF4-FFF2-40B4-BE49-F238E27FC236}">
                <a16:creationId xmlns:a16="http://schemas.microsoft.com/office/drawing/2014/main" id="{7212B8F9-18F1-4EAF-A7B7-98298EC4F4A3}"/>
              </a:ext>
            </a:extLst>
          </p:cNvPr>
          <p:cNvSpPr>
            <a:spLocks noGrp="1"/>
          </p:cNvSpPr>
          <p:nvPr>
            <p:ph idx="1"/>
          </p:nvPr>
        </p:nvSpPr>
        <p:spPr/>
        <p:txBody>
          <a:bodyPr>
            <a:normAutofit fontScale="92500" lnSpcReduction="10000"/>
          </a:bodyPr>
          <a:lstStyle/>
          <a:p>
            <a:r>
              <a:rPr lang="en-US" dirty="0" err="1"/>
              <a:t>Bartik</a:t>
            </a:r>
            <a:r>
              <a:rPr lang="en-US" dirty="0"/>
              <a:t> instruments are numerically equivalent to using the initial shares as instruments in a weighted GMM estimation </a:t>
            </a:r>
          </a:p>
          <a:p>
            <a:r>
              <a:rPr lang="en-US" dirty="0"/>
              <a:t>the weights on these instruments (which they call Rotemberg weights), sum to one, with higher weights indicating that this instrument accounts for a higher share of the identifying variation</a:t>
            </a:r>
          </a:p>
          <a:p>
            <a:pPr>
              <a:buFont typeface="Symbol" panose="05050102010706020507" pitchFamily="18" charset="2"/>
              <a:buChar char="Þ"/>
            </a:pPr>
            <a:r>
              <a:rPr lang="en-US" dirty="0"/>
              <a:t>Unpack the black-box a bit</a:t>
            </a:r>
          </a:p>
          <a:p>
            <a:pPr marL="514350" indent="-514350">
              <a:buAutoNum type="arabicParenR"/>
            </a:pPr>
            <a:r>
              <a:rPr lang="en-US" dirty="0"/>
              <a:t>Can see which instruments really matter for identification – and then examine how much they are correlated with other potential confounders.</a:t>
            </a:r>
          </a:p>
          <a:p>
            <a:pPr marL="514350" indent="-514350">
              <a:buAutoNum type="arabicParenR"/>
            </a:pPr>
            <a:r>
              <a:rPr lang="en-US" dirty="0"/>
              <a:t>Because there are lots of instruments getting weighted together, an overidentification test is possible</a:t>
            </a:r>
          </a:p>
        </p:txBody>
      </p:sp>
    </p:spTree>
    <p:extLst>
      <p:ext uri="{BB962C8B-B14F-4D97-AF65-F5344CB8AC3E}">
        <p14:creationId xmlns:p14="http://schemas.microsoft.com/office/powerpoint/2010/main" val="2260980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B0B2-12BB-4D6E-B0DC-A8AAC8EF1BA7}"/>
              </a:ext>
            </a:extLst>
          </p:cNvPr>
          <p:cNvSpPr>
            <a:spLocks noGrp="1"/>
          </p:cNvSpPr>
          <p:nvPr>
            <p:ph type="title"/>
          </p:nvPr>
        </p:nvSpPr>
        <p:spPr/>
        <p:txBody>
          <a:bodyPr/>
          <a:lstStyle/>
          <a:p>
            <a:r>
              <a:rPr lang="en-US" dirty="0">
                <a:solidFill>
                  <a:schemeClr val="accent2"/>
                </a:solidFill>
              </a:rPr>
              <a:t>Critique 2: Jaeger et al. (2018) critique </a:t>
            </a:r>
          </a:p>
        </p:txBody>
      </p:sp>
      <p:pic>
        <p:nvPicPr>
          <p:cNvPr id="4" name="Content Placeholder 3">
            <a:extLst>
              <a:ext uri="{FF2B5EF4-FFF2-40B4-BE49-F238E27FC236}">
                <a16:creationId xmlns:a16="http://schemas.microsoft.com/office/drawing/2014/main" id="{90383010-3CBD-4653-8DAE-FB8100690408}"/>
              </a:ext>
            </a:extLst>
          </p:cNvPr>
          <p:cNvPicPr>
            <a:picLocks noGrp="1" noChangeAspect="1"/>
          </p:cNvPicPr>
          <p:nvPr>
            <p:ph idx="1"/>
          </p:nvPr>
        </p:nvPicPr>
        <p:blipFill>
          <a:blip r:embed="rId2"/>
          <a:stretch>
            <a:fillRect/>
          </a:stretch>
        </p:blipFill>
        <p:spPr>
          <a:xfrm>
            <a:off x="578609" y="1264135"/>
            <a:ext cx="9378897" cy="996791"/>
          </a:xfrm>
          <a:prstGeom prst="rect">
            <a:avLst/>
          </a:prstGeom>
        </p:spPr>
      </p:pic>
      <p:sp>
        <p:nvSpPr>
          <p:cNvPr id="5" name="TextBox 4">
            <a:extLst>
              <a:ext uri="{FF2B5EF4-FFF2-40B4-BE49-F238E27FC236}">
                <a16:creationId xmlns:a16="http://schemas.microsoft.com/office/drawing/2014/main" id="{C5B6B6AF-DDD2-4FDA-BA9B-C887EF164664}"/>
              </a:ext>
            </a:extLst>
          </p:cNvPr>
          <p:cNvSpPr txBox="1"/>
          <p:nvPr/>
        </p:nvSpPr>
        <p:spPr>
          <a:xfrm>
            <a:off x="838200" y="2056686"/>
            <a:ext cx="9611139" cy="4801314"/>
          </a:xfrm>
          <a:prstGeom prst="rect">
            <a:avLst/>
          </a:prstGeom>
          <a:noFill/>
        </p:spPr>
        <p:txBody>
          <a:bodyPr wrap="square" rtlCol="0">
            <a:spAutoFit/>
          </a:bodyPr>
          <a:lstStyle/>
          <a:p>
            <a:r>
              <a:rPr lang="en-US" dirty="0"/>
              <a:t>- The standard concern is that there are contemporaneous factors (e.g. local demand shocks) that affect both local native wages and how many immigrants move in. </a:t>
            </a:r>
          </a:p>
          <a:p>
            <a:r>
              <a:rPr lang="en-US" dirty="0"/>
              <a:t>- The </a:t>
            </a:r>
            <a:r>
              <a:rPr lang="en-US" dirty="0" err="1"/>
              <a:t>Bartik</a:t>
            </a:r>
            <a:r>
              <a:rPr lang="en-US" dirty="0"/>
              <a:t> instrument is meant to be exogenous to these local demand shocks. </a:t>
            </a:r>
          </a:p>
          <a:p>
            <a:r>
              <a:rPr lang="en-US" dirty="0"/>
              <a:t>- However, the main idea in Jaeger et al., is that, if it takes time for markets to adjust to shocks, then the error term e(</a:t>
            </a:r>
            <a:r>
              <a:rPr lang="en-US" dirty="0" err="1"/>
              <a:t>l,t</a:t>
            </a:r>
            <a:r>
              <a:rPr lang="en-US" dirty="0"/>
              <a:t>) can also include other terms, which reflect the ongoing general equilibrium adjustment effects of past immigrant supply shocks (e.g. capital adjustment). The result is that the </a:t>
            </a:r>
            <a:r>
              <a:rPr lang="en-US" dirty="0" err="1"/>
              <a:t>Bartik</a:t>
            </a:r>
            <a:r>
              <a:rPr lang="en-US" dirty="0"/>
              <a:t> instrument will conflate the short-term response (e.g. a fall in wages when new immigrants enter) and the long-term response (e.g. a positive move back as capital has time to adjust).  </a:t>
            </a:r>
          </a:p>
          <a:p>
            <a:endParaRPr lang="en-US" dirty="0"/>
          </a:p>
          <a:p>
            <a:r>
              <a:rPr lang="en-US" dirty="0"/>
              <a:t>Suggested solution: control for these dynamics by adding lagged immigrant flows to this regression, and also instrumenting for this with the analogous </a:t>
            </a:r>
            <a:r>
              <a:rPr lang="en-US" dirty="0" err="1"/>
              <a:t>Bartik</a:t>
            </a:r>
            <a:r>
              <a:rPr lang="en-US" dirty="0"/>
              <a:t> instrument:</a:t>
            </a:r>
          </a:p>
          <a:p>
            <a:r>
              <a:rPr lang="en-US" dirty="0"/>
              <a:t>BUT: for this to work, we need there to be independent variation in the two periods in where migrants are coming from. This can be a tall order, since the country of origin mix of the flow of immigrants to the U.S. is so similar over time – since the 1980s the correlation across metro areas between the instrument and its lag is 0.96 to 0.99. The result is that </a:t>
            </a:r>
            <a:r>
              <a:rPr lang="en-US" dirty="0" err="1"/>
              <a:t>Bartik</a:t>
            </a:r>
            <a:r>
              <a:rPr lang="en-US" dirty="0"/>
              <a:t> instruments are usually going to be strongly serially correlated and not provide enough variation to separately identify dynamics</a:t>
            </a:r>
          </a:p>
        </p:txBody>
      </p:sp>
    </p:spTree>
    <p:extLst>
      <p:ext uri="{BB962C8B-B14F-4D97-AF65-F5344CB8AC3E}">
        <p14:creationId xmlns:p14="http://schemas.microsoft.com/office/powerpoint/2010/main" val="163551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2"/>
                </a:solidFill>
              </a:rPr>
              <a:t>Basic Problem</a:t>
            </a:r>
          </a:p>
        </p:txBody>
      </p:sp>
      <p:sp>
        <p:nvSpPr>
          <p:cNvPr id="5" name="Content Placeholder 4"/>
          <p:cNvSpPr>
            <a:spLocks noGrp="1"/>
          </p:cNvSpPr>
          <p:nvPr>
            <p:ph idx="1"/>
          </p:nvPr>
        </p:nvSpPr>
        <p:spPr/>
        <p:txBody>
          <a:bodyPr/>
          <a:lstStyle/>
          <a:p>
            <a:r>
              <a:rPr lang="en-US" dirty="0"/>
              <a:t>Want to estimate something like:</a:t>
            </a:r>
          </a:p>
          <a:p>
            <a:pPr marL="0" indent="0">
              <a:buNone/>
            </a:pPr>
            <a:r>
              <a:rPr lang="en-US" dirty="0"/>
              <a:t>Outcome = a + b*migration  + error</a:t>
            </a:r>
          </a:p>
          <a:p>
            <a:r>
              <a:rPr lang="en-US" dirty="0"/>
              <a:t>But migration endogenous – want instrument Z that:</a:t>
            </a:r>
          </a:p>
          <a:p>
            <a:pPr lvl="1"/>
            <a:r>
              <a:rPr lang="en-US" dirty="0"/>
              <a:t>Affects whether or not someone migrates (Relevance)</a:t>
            </a:r>
          </a:p>
          <a:p>
            <a:pPr lvl="1"/>
            <a:r>
              <a:rPr lang="en-US" dirty="0"/>
              <a:t>Doesn’t have independent impact on outcome (Exclusion)</a:t>
            </a:r>
          </a:p>
          <a:p>
            <a:pPr lvl="1"/>
            <a:endParaRPr lang="en-US" dirty="0"/>
          </a:p>
          <a:p>
            <a:pPr lvl="1"/>
            <a:r>
              <a:rPr lang="en-US" dirty="0"/>
              <a:t>Ideal example: Migration lottery</a:t>
            </a:r>
          </a:p>
        </p:txBody>
      </p:sp>
    </p:spTree>
    <p:extLst>
      <p:ext uri="{BB962C8B-B14F-4D97-AF65-F5344CB8AC3E}">
        <p14:creationId xmlns:p14="http://schemas.microsoft.com/office/powerpoint/2010/main" val="337696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Example of being careful not to instrument</a:t>
            </a:r>
          </a:p>
        </p:txBody>
      </p:sp>
      <p:pic>
        <p:nvPicPr>
          <p:cNvPr id="4" name="Content Placeholder 3"/>
          <p:cNvPicPr>
            <a:picLocks noGrp="1" noChangeAspect="1"/>
          </p:cNvPicPr>
          <p:nvPr>
            <p:ph idx="1"/>
          </p:nvPr>
        </p:nvPicPr>
        <p:blipFill>
          <a:blip r:embed="rId3"/>
          <a:stretch>
            <a:fillRect/>
          </a:stretch>
        </p:blipFill>
        <p:spPr>
          <a:xfrm>
            <a:off x="677334" y="1723843"/>
            <a:ext cx="8411780" cy="4181198"/>
          </a:xfrm>
          <a:prstGeom prst="rect">
            <a:avLst/>
          </a:prstGeom>
        </p:spPr>
      </p:pic>
    </p:spTree>
    <p:extLst>
      <p:ext uri="{BB962C8B-B14F-4D97-AF65-F5344CB8AC3E}">
        <p14:creationId xmlns:p14="http://schemas.microsoft.com/office/powerpoint/2010/main" val="1240867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Foreign Media Exposure</a:t>
            </a:r>
          </a:p>
        </p:txBody>
      </p:sp>
      <p:sp>
        <p:nvSpPr>
          <p:cNvPr id="3" name="Content Placeholder 2"/>
          <p:cNvSpPr>
            <a:spLocks noGrp="1"/>
          </p:cNvSpPr>
          <p:nvPr>
            <p:ph idx="1"/>
          </p:nvPr>
        </p:nvSpPr>
        <p:spPr/>
        <p:txBody>
          <a:bodyPr/>
          <a:lstStyle/>
          <a:p>
            <a:r>
              <a:rPr lang="en-US" dirty="0"/>
              <a:t>Migrants more likely to have viewed foreign media</a:t>
            </a:r>
          </a:p>
          <a:p>
            <a:pPr lvl="1"/>
            <a:r>
              <a:rPr lang="en-US" dirty="0"/>
              <a:t>What else might this be picking up?</a:t>
            </a:r>
          </a:p>
          <a:p>
            <a:r>
              <a:rPr lang="en-US" dirty="0"/>
              <a:t>Braga (2007) solution:</a:t>
            </a:r>
          </a:p>
          <a:p>
            <a:pPr lvl="1"/>
            <a:r>
              <a:rPr lang="en-US" dirty="0"/>
              <a:t>Use Olken strategy – distance to foreign TV transmitters based on geography and radio transmission – Albanians and Italian TV</a:t>
            </a:r>
          </a:p>
          <a:p>
            <a:pPr lvl="2"/>
            <a:r>
              <a:rPr lang="en-US" dirty="0"/>
              <a:t>(note she uses this as IV for foreign media, to look at this determinant of migration, not as IV for migration itself).</a:t>
            </a:r>
          </a:p>
          <a:p>
            <a:pPr lvl="1"/>
            <a:r>
              <a:rPr lang="en-US" dirty="0"/>
              <a:t>What would be the problem of using this as an instrument for migration?</a:t>
            </a:r>
          </a:p>
        </p:txBody>
      </p:sp>
    </p:spTree>
    <p:extLst>
      <p:ext uri="{BB962C8B-B14F-4D97-AF65-F5344CB8AC3E}">
        <p14:creationId xmlns:p14="http://schemas.microsoft.com/office/powerpoint/2010/main" val="1143310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Changes in documentation requirements</a:t>
            </a:r>
          </a:p>
        </p:txBody>
      </p:sp>
      <p:sp>
        <p:nvSpPr>
          <p:cNvPr id="3" name="Content Placeholder 2"/>
          <p:cNvSpPr>
            <a:spLocks noGrp="1"/>
          </p:cNvSpPr>
          <p:nvPr>
            <p:ph idx="1"/>
          </p:nvPr>
        </p:nvSpPr>
        <p:spPr>
          <a:xfrm>
            <a:off x="677334" y="1499577"/>
            <a:ext cx="8596668" cy="3880773"/>
          </a:xfrm>
        </p:spPr>
        <p:txBody>
          <a:bodyPr>
            <a:normAutofit fontScale="92500"/>
          </a:bodyPr>
          <a:lstStyle/>
          <a:p>
            <a:r>
              <a:rPr lang="en-US" dirty="0"/>
              <a:t>De Brauw and Giles – </a:t>
            </a:r>
            <a:r>
              <a:rPr lang="en-US" dirty="0" err="1"/>
              <a:t>Hukou</a:t>
            </a:r>
            <a:r>
              <a:rPr lang="en-US" dirty="0"/>
              <a:t> system in China – different communities made it easier for people to get permit to work in city in different years</a:t>
            </a:r>
          </a:p>
          <a:p>
            <a:r>
              <a:rPr lang="en-US" dirty="0" err="1"/>
              <a:t>Javorcik</a:t>
            </a:r>
            <a:r>
              <a:rPr lang="en-US" dirty="0"/>
              <a:t> et al. (JDE) – looking at impact of migrant networks on international trade – need country level instruments</a:t>
            </a:r>
          </a:p>
          <a:p>
            <a:pPr lvl="1"/>
            <a:r>
              <a:rPr lang="en-US" dirty="0"/>
              <a:t>One they use is cost of a passport </a:t>
            </a:r>
          </a:p>
          <a:p>
            <a:pPr lvl="1"/>
            <a:endParaRPr lang="en-US" dirty="0"/>
          </a:p>
          <a:p>
            <a:r>
              <a:rPr lang="en-US" dirty="0"/>
              <a:t>Exclusion restrictions?</a:t>
            </a:r>
          </a:p>
          <a:p>
            <a:r>
              <a:rPr lang="en-US" dirty="0"/>
              <a:t>Levels of documentation required vs changes?</a:t>
            </a:r>
          </a:p>
        </p:txBody>
      </p:sp>
    </p:spTree>
    <p:extLst>
      <p:ext uri="{BB962C8B-B14F-4D97-AF65-F5344CB8AC3E}">
        <p14:creationId xmlns:p14="http://schemas.microsoft.com/office/powerpoint/2010/main" val="3518323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Changes in beliefs/expectations</a:t>
            </a:r>
          </a:p>
        </p:txBody>
      </p:sp>
      <p:sp>
        <p:nvSpPr>
          <p:cNvPr id="3" name="Content Placeholder 2"/>
          <p:cNvSpPr>
            <a:spLocks noGrp="1"/>
          </p:cNvSpPr>
          <p:nvPr>
            <p:ph idx="1"/>
          </p:nvPr>
        </p:nvSpPr>
        <p:spPr>
          <a:xfrm>
            <a:off x="677334" y="2380927"/>
            <a:ext cx="8596668" cy="3880773"/>
          </a:xfrm>
        </p:spPr>
        <p:txBody>
          <a:bodyPr>
            <a:normAutofit fontScale="85000" lnSpcReduction="20000"/>
          </a:bodyPr>
          <a:lstStyle/>
          <a:p>
            <a:endParaRPr lang="en-US" dirty="0"/>
          </a:p>
          <a:p>
            <a:endParaRPr lang="en-US" dirty="0"/>
          </a:p>
          <a:p>
            <a:endParaRPr lang="en-US" dirty="0"/>
          </a:p>
          <a:p>
            <a:r>
              <a:rPr lang="en-US" dirty="0"/>
              <a:t>Inexperienced migrants in Nepal:</a:t>
            </a:r>
          </a:p>
          <a:p>
            <a:pPr lvl="1"/>
            <a:r>
              <a:rPr lang="en-US" dirty="0"/>
              <a:t>Overestimate how much they can earn abroad</a:t>
            </a:r>
          </a:p>
          <a:p>
            <a:pPr lvl="1"/>
            <a:r>
              <a:rPr lang="en-US" dirty="0"/>
              <a:t>Overestimate chance of dying abroad</a:t>
            </a:r>
          </a:p>
          <a:p>
            <a:r>
              <a:rPr lang="en-US" dirty="0"/>
              <a:t>Randomly gave migrants information on wages abroad or death rates abroad</a:t>
            </a:r>
          </a:p>
          <a:p>
            <a:pPr lvl="1"/>
            <a:r>
              <a:rPr lang="en-US" dirty="0"/>
              <a:t>Those given low death information 7% more likely to emigrate</a:t>
            </a:r>
          </a:p>
          <a:p>
            <a:pPr lvl="1"/>
            <a:r>
              <a:rPr lang="en-US" dirty="0"/>
              <a:t>Those given low wage information 6% less likely to emigrate</a:t>
            </a:r>
          </a:p>
          <a:p>
            <a:r>
              <a:rPr lang="en-US" dirty="0"/>
              <a:t>Could we use differences in beliefs/expectations as instrument?</a:t>
            </a:r>
          </a:p>
        </p:txBody>
      </p:sp>
      <p:pic>
        <p:nvPicPr>
          <p:cNvPr id="4" name="Picture 3"/>
          <p:cNvPicPr>
            <a:picLocks noChangeAspect="1"/>
          </p:cNvPicPr>
          <p:nvPr/>
        </p:nvPicPr>
        <p:blipFill>
          <a:blip r:embed="rId2"/>
          <a:stretch>
            <a:fillRect/>
          </a:stretch>
        </p:blipFill>
        <p:spPr>
          <a:xfrm>
            <a:off x="1425537" y="1309364"/>
            <a:ext cx="6057900" cy="2143125"/>
          </a:xfrm>
          <a:prstGeom prst="rect">
            <a:avLst/>
          </a:prstGeom>
        </p:spPr>
      </p:pic>
    </p:spTree>
    <p:extLst>
      <p:ext uri="{BB962C8B-B14F-4D97-AF65-F5344CB8AC3E}">
        <p14:creationId xmlns:p14="http://schemas.microsoft.com/office/powerpoint/2010/main" val="1488666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Some instruments are less convincing</a:t>
            </a:r>
          </a:p>
        </p:txBody>
      </p:sp>
      <p:pic>
        <p:nvPicPr>
          <p:cNvPr id="4" name="Content Placeholder 3"/>
          <p:cNvPicPr>
            <a:picLocks noGrp="1" noChangeAspect="1"/>
          </p:cNvPicPr>
          <p:nvPr>
            <p:ph idx="1"/>
          </p:nvPr>
        </p:nvPicPr>
        <p:blipFill>
          <a:blip r:embed="rId2"/>
          <a:stretch>
            <a:fillRect/>
          </a:stretch>
        </p:blipFill>
        <p:spPr>
          <a:xfrm>
            <a:off x="1550175" y="1270000"/>
            <a:ext cx="4295775" cy="1943100"/>
          </a:xfrm>
          <a:prstGeom prst="rect">
            <a:avLst/>
          </a:prstGeom>
        </p:spPr>
      </p:pic>
      <p:pic>
        <p:nvPicPr>
          <p:cNvPr id="5" name="Picture 4"/>
          <p:cNvPicPr>
            <a:picLocks noChangeAspect="1"/>
          </p:cNvPicPr>
          <p:nvPr/>
        </p:nvPicPr>
        <p:blipFill>
          <a:blip r:embed="rId3"/>
          <a:stretch>
            <a:fillRect/>
          </a:stretch>
        </p:blipFill>
        <p:spPr>
          <a:xfrm>
            <a:off x="853232" y="3213100"/>
            <a:ext cx="10295837" cy="3542298"/>
          </a:xfrm>
          <a:prstGeom prst="rect">
            <a:avLst/>
          </a:prstGeom>
        </p:spPr>
      </p:pic>
    </p:spTree>
    <p:extLst>
      <p:ext uri="{BB962C8B-B14F-4D97-AF65-F5344CB8AC3E}">
        <p14:creationId xmlns:p14="http://schemas.microsoft.com/office/powerpoint/2010/main" val="4040791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854" y="2109673"/>
            <a:ext cx="7032779" cy="4554013"/>
          </a:xfrm>
          <a:prstGeom prst="rect">
            <a:avLst/>
          </a:prstGeom>
        </p:spPr>
      </p:pic>
      <p:pic>
        <p:nvPicPr>
          <p:cNvPr id="3" name="Picture 2"/>
          <p:cNvPicPr>
            <a:picLocks noChangeAspect="1"/>
          </p:cNvPicPr>
          <p:nvPr/>
        </p:nvPicPr>
        <p:blipFill>
          <a:blip r:embed="rId3"/>
          <a:stretch>
            <a:fillRect/>
          </a:stretch>
        </p:blipFill>
        <p:spPr>
          <a:xfrm>
            <a:off x="1218854" y="0"/>
            <a:ext cx="5093811" cy="1872598"/>
          </a:xfrm>
          <a:prstGeom prst="rect">
            <a:avLst/>
          </a:prstGeom>
        </p:spPr>
      </p:pic>
    </p:spTree>
    <p:extLst>
      <p:ext uri="{BB962C8B-B14F-4D97-AF65-F5344CB8AC3E}">
        <p14:creationId xmlns:p14="http://schemas.microsoft.com/office/powerpoint/2010/main" val="648215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Particularly hard in cross-country studies</a:t>
            </a:r>
          </a:p>
        </p:txBody>
      </p:sp>
      <p:sp>
        <p:nvSpPr>
          <p:cNvPr id="3" name="Content Placeholder 2"/>
          <p:cNvSpPr>
            <a:spLocks noGrp="1"/>
          </p:cNvSpPr>
          <p:nvPr>
            <p:ph idx="1"/>
          </p:nvPr>
        </p:nvSpPr>
        <p:spPr/>
        <p:txBody>
          <a:bodyPr>
            <a:normAutofit fontScale="92500" lnSpcReduction="20000"/>
          </a:bodyPr>
          <a:lstStyle/>
          <a:p>
            <a:r>
              <a:rPr lang="en-US" dirty="0"/>
              <a:t>a dummy variable for islands, the log of the geographic size of the country measured by its surface, and the log of the distance to migrants’ main destination</a:t>
            </a:r>
          </a:p>
          <a:p>
            <a:r>
              <a:rPr lang="en-US" dirty="0"/>
              <a:t>total population size, and migration stocks at the beginning of the period</a:t>
            </a:r>
          </a:p>
          <a:p>
            <a:r>
              <a:rPr lang="en-US" dirty="0"/>
              <a:t>estimate bilateral flows of migration using a gravity-style model, and then we aggregate the fitted values by destination countries</a:t>
            </a:r>
          </a:p>
          <a:p>
            <a:pPr lvl="1"/>
            <a:r>
              <a:rPr lang="en-US" dirty="0"/>
              <a:t>F(bilateral aid, past immigrants settlement, distance, common language, geographic continuity).</a:t>
            </a:r>
          </a:p>
          <a:p>
            <a:r>
              <a:rPr lang="en-US" dirty="0"/>
              <a:t>Cost of obtaining a passport</a:t>
            </a:r>
          </a:p>
          <a:p>
            <a:r>
              <a:rPr lang="en-US" dirty="0"/>
              <a:t>two-period lagged economic conditions such as GDP per capita and unemployment in remittance-sending countries as instruments for the one-period lag of remittances flows received by the countries in our sample</a:t>
            </a:r>
          </a:p>
        </p:txBody>
      </p:sp>
    </p:spTree>
    <p:extLst>
      <p:ext uri="{BB962C8B-B14F-4D97-AF65-F5344CB8AC3E}">
        <p14:creationId xmlns:p14="http://schemas.microsoft.com/office/powerpoint/2010/main" val="2155922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262" y="1612594"/>
            <a:ext cx="5581938" cy="5018918"/>
          </a:xfrm>
          <a:prstGeom prst="rect">
            <a:avLst/>
          </a:prstGeom>
        </p:spPr>
      </p:pic>
      <p:pic>
        <p:nvPicPr>
          <p:cNvPr id="3" name="Picture 2"/>
          <p:cNvPicPr>
            <a:picLocks noChangeAspect="1"/>
          </p:cNvPicPr>
          <p:nvPr/>
        </p:nvPicPr>
        <p:blipFill>
          <a:blip r:embed="rId3"/>
          <a:stretch>
            <a:fillRect/>
          </a:stretch>
        </p:blipFill>
        <p:spPr>
          <a:xfrm>
            <a:off x="936720" y="0"/>
            <a:ext cx="6638925" cy="1885950"/>
          </a:xfrm>
          <a:prstGeom prst="rect">
            <a:avLst/>
          </a:prstGeom>
        </p:spPr>
      </p:pic>
    </p:spTree>
    <p:extLst>
      <p:ext uri="{BB962C8B-B14F-4D97-AF65-F5344CB8AC3E}">
        <p14:creationId xmlns:p14="http://schemas.microsoft.com/office/powerpoint/2010/main" val="556706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Gender and migration effects</a:t>
            </a:r>
          </a:p>
        </p:txBody>
      </p:sp>
      <p:sp>
        <p:nvSpPr>
          <p:cNvPr id="3" name="Content Placeholder 2"/>
          <p:cNvSpPr>
            <a:spLocks noGrp="1"/>
          </p:cNvSpPr>
          <p:nvPr>
            <p:ph idx="1"/>
          </p:nvPr>
        </p:nvSpPr>
        <p:spPr/>
        <p:txBody>
          <a:bodyPr/>
          <a:lstStyle/>
          <a:p>
            <a:r>
              <a:rPr lang="en-US" dirty="0"/>
              <a:t>Suppose we want to ask what the impact of having a migrant mother is on a child’s education</a:t>
            </a:r>
          </a:p>
          <a:p>
            <a:pPr lvl="1"/>
            <a:r>
              <a:rPr lang="en-US" dirty="0"/>
              <a:t>What sort of instrument do we want?</a:t>
            </a:r>
          </a:p>
          <a:p>
            <a:pPr lvl="1"/>
            <a:r>
              <a:rPr lang="en-US" dirty="0"/>
              <a:t>What is the counterfactual?</a:t>
            </a:r>
          </a:p>
          <a:p>
            <a:pPr lvl="1"/>
            <a:r>
              <a:rPr lang="en-US" dirty="0"/>
              <a:t>What are </a:t>
            </a:r>
            <a:r>
              <a:rPr lang="en-US"/>
              <a:t>the difficulties here?</a:t>
            </a:r>
          </a:p>
        </p:txBody>
      </p:sp>
    </p:spTree>
    <p:extLst>
      <p:ext uri="{BB962C8B-B14F-4D97-AF65-F5344CB8AC3E}">
        <p14:creationId xmlns:p14="http://schemas.microsoft.com/office/powerpoint/2010/main" val="319883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What does this estimate?</a:t>
            </a:r>
          </a:p>
        </p:txBody>
      </p:sp>
      <p:sp>
        <p:nvSpPr>
          <p:cNvPr id="3" name="Content Placeholder 2"/>
          <p:cNvSpPr>
            <a:spLocks noGrp="1"/>
          </p:cNvSpPr>
          <p:nvPr>
            <p:ph idx="1"/>
          </p:nvPr>
        </p:nvSpPr>
        <p:spPr/>
        <p:txBody>
          <a:bodyPr/>
          <a:lstStyle/>
          <a:p>
            <a:r>
              <a:rPr lang="en-US" dirty="0"/>
              <a:t>IV estimates LATE – impact of migration for those who migrate because of instrument</a:t>
            </a:r>
          </a:p>
          <a:p>
            <a:r>
              <a:rPr lang="en-US" dirty="0"/>
              <a:t>E.g. lottery example – is impact of migration for those who would migrate if won the lottery and not migrate otherwise</a:t>
            </a:r>
          </a:p>
          <a:p>
            <a:pPr lvl="1"/>
            <a:r>
              <a:rPr lang="en-US" dirty="0"/>
              <a:t>Always Migrate: migrate regardless of lottery outcome – can’t get their impact</a:t>
            </a:r>
          </a:p>
          <a:p>
            <a:pPr lvl="1"/>
            <a:r>
              <a:rPr lang="en-US" dirty="0"/>
              <a:t>Compliers: migrate only if they win lottery, and not otherwise –their impact</a:t>
            </a:r>
          </a:p>
          <a:p>
            <a:pPr lvl="1"/>
            <a:r>
              <a:rPr lang="en-US" dirty="0"/>
              <a:t>Never migrate: don’t migrate even if they win – can’t get their impact</a:t>
            </a:r>
          </a:p>
        </p:txBody>
      </p:sp>
    </p:spTree>
    <p:extLst>
      <p:ext uri="{BB962C8B-B14F-4D97-AF65-F5344CB8AC3E}">
        <p14:creationId xmlns:p14="http://schemas.microsoft.com/office/powerpoint/2010/main" val="428582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High bar to make this credible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686" y="1270000"/>
            <a:ext cx="8482316" cy="3881437"/>
          </a:xfrm>
        </p:spPr>
      </p:pic>
      <p:pic>
        <p:nvPicPr>
          <p:cNvPr id="5" name="Picture 4"/>
          <p:cNvPicPr>
            <a:picLocks noChangeAspect="1"/>
          </p:cNvPicPr>
          <p:nvPr/>
        </p:nvPicPr>
        <p:blipFill>
          <a:blip r:embed="rId3"/>
          <a:stretch>
            <a:fillRect/>
          </a:stretch>
        </p:blipFill>
        <p:spPr>
          <a:xfrm>
            <a:off x="7421086" y="5498305"/>
            <a:ext cx="5124450" cy="1400175"/>
          </a:xfrm>
          <a:prstGeom prst="rect">
            <a:avLst/>
          </a:prstGeom>
        </p:spPr>
      </p:pic>
      <p:pic>
        <p:nvPicPr>
          <p:cNvPr id="6" name="Picture 5"/>
          <p:cNvPicPr>
            <a:picLocks noChangeAspect="1"/>
          </p:cNvPicPr>
          <p:nvPr/>
        </p:nvPicPr>
        <p:blipFill>
          <a:blip r:embed="rId4"/>
          <a:stretch>
            <a:fillRect/>
          </a:stretch>
        </p:blipFill>
        <p:spPr>
          <a:xfrm>
            <a:off x="791686" y="5164930"/>
            <a:ext cx="7239000" cy="666750"/>
          </a:xfrm>
          <a:prstGeom prst="rect">
            <a:avLst/>
          </a:prstGeom>
        </p:spPr>
      </p:pic>
    </p:spTree>
    <p:extLst>
      <p:ext uri="{BB962C8B-B14F-4D97-AF65-F5344CB8AC3E}">
        <p14:creationId xmlns:p14="http://schemas.microsoft.com/office/powerpoint/2010/main" val="7932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Relevance</a:t>
            </a:r>
          </a:p>
        </p:txBody>
      </p:sp>
      <p:sp>
        <p:nvSpPr>
          <p:cNvPr id="3" name="Content Placeholder 2"/>
          <p:cNvSpPr>
            <a:spLocks noGrp="1"/>
          </p:cNvSpPr>
          <p:nvPr>
            <p:ph idx="1"/>
          </p:nvPr>
        </p:nvSpPr>
        <p:spPr/>
        <p:txBody>
          <a:bodyPr/>
          <a:lstStyle/>
          <a:p>
            <a:r>
              <a:rPr lang="en-US" dirty="0"/>
              <a:t>Want something that determines why one person migrates and otherwise similar person does not</a:t>
            </a:r>
          </a:p>
          <a:p>
            <a:pPr lvl="1"/>
            <a:r>
              <a:rPr lang="en-US" dirty="0"/>
              <a:t>Differences in cost of migrating?</a:t>
            </a:r>
          </a:p>
          <a:p>
            <a:pPr lvl="2"/>
            <a:r>
              <a:rPr lang="en-US" dirty="0"/>
              <a:t>Monetary costs</a:t>
            </a:r>
          </a:p>
          <a:p>
            <a:pPr lvl="2"/>
            <a:r>
              <a:rPr lang="en-US" dirty="0"/>
              <a:t>Information costs</a:t>
            </a:r>
          </a:p>
          <a:p>
            <a:pPr lvl="1"/>
            <a:r>
              <a:rPr lang="en-US" dirty="0"/>
              <a:t>Differences in return to migration</a:t>
            </a:r>
          </a:p>
          <a:p>
            <a:pPr lvl="2"/>
            <a:r>
              <a:rPr lang="en-US" dirty="0"/>
              <a:t>Differences in how much can earn abroad</a:t>
            </a:r>
          </a:p>
          <a:p>
            <a:pPr lvl="2"/>
            <a:r>
              <a:rPr lang="en-US" dirty="0"/>
              <a:t>Differences in home conditions</a:t>
            </a:r>
          </a:p>
        </p:txBody>
      </p:sp>
    </p:spTree>
    <p:extLst>
      <p:ext uri="{BB962C8B-B14F-4D97-AF65-F5344CB8AC3E}">
        <p14:creationId xmlns:p14="http://schemas.microsoft.com/office/powerpoint/2010/main" val="306437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The Migration Decision</a:t>
            </a:r>
          </a:p>
        </p:txBody>
      </p:sp>
      <p:sp>
        <p:nvSpPr>
          <p:cNvPr id="3" name="Content Placeholder 2"/>
          <p:cNvSpPr>
            <a:spLocks noGrp="1"/>
          </p:cNvSpPr>
          <p:nvPr>
            <p:ph idx="1"/>
          </p:nvPr>
        </p:nvSpPr>
        <p:spPr/>
        <p:txBody>
          <a:bodyPr/>
          <a:lstStyle/>
          <a:p>
            <a:r>
              <a:rPr lang="en-US" dirty="0"/>
              <a:t>Solution to household optimization problem (e.g. </a:t>
            </a:r>
            <a:r>
              <a:rPr lang="en-US" dirty="0" err="1"/>
              <a:t>Sjaastad</a:t>
            </a:r>
            <a:r>
              <a:rPr lang="en-US" dirty="0"/>
              <a:t> (1962), Stark and Bloom (1985), </a:t>
            </a:r>
            <a:r>
              <a:rPr lang="en-US" dirty="0" err="1"/>
              <a:t>Rosenzweig</a:t>
            </a:r>
            <a:r>
              <a:rPr lang="en-US" dirty="0"/>
              <a:t> and Stark (1989))</a:t>
            </a:r>
          </a:p>
          <a:p>
            <a:r>
              <a:rPr lang="en-US" dirty="0"/>
              <a:t>Migrate if:</a:t>
            </a:r>
          </a:p>
          <a:p>
            <a:endParaRPr lang="en-US" dirty="0"/>
          </a:p>
          <a:p>
            <a:endParaRPr lang="en-US" dirty="0"/>
          </a:p>
          <a:p>
            <a:endParaRPr lang="en-US" dirty="0"/>
          </a:p>
          <a:p>
            <a:endParaRPr lang="en-US" dirty="0"/>
          </a:p>
          <a:p>
            <a:r>
              <a:rPr lang="en-US" dirty="0"/>
              <a:t>Implicitly assumes “deep parameters” or “primitives” don’t change with migration.</a:t>
            </a:r>
          </a:p>
          <a:p>
            <a:pPr marL="0" indent="0">
              <a:buNone/>
            </a:pPr>
            <a:endParaRPr lang="en-US" dirty="0"/>
          </a:p>
        </p:txBody>
      </p:sp>
      <p:pic>
        <p:nvPicPr>
          <p:cNvPr id="4" name="Picture 3"/>
          <p:cNvPicPr>
            <a:picLocks noChangeAspect="1"/>
          </p:cNvPicPr>
          <p:nvPr/>
        </p:nvPicPr>
        <p:blipFill>
          <a:blip r:embed="rId3"/>
          <a:stretch>
            <a:fillRect/>
          </a:stretch>
        </p:blipFill>
        <p:spPr>
          <a:xfrm>
            <a:off x="-1848732" y="3399606"/>
            <a:ext cx="14469368" cy="1429569"/>
          </a:xfrm>
          <a:prstGeom prst="rect">
            <a:avLst/>
          </a:prstGeom>
        </p:spPr>
      </p:pic>
    </p:spTree>
    <p:extLst>
      <p:ext uri="{BB962C8B-B14F-4D97-AF65-F5344CB8AC3E}">
        <p14:creationId xmlns:p14="http://schemas.microsoft.com/office/powerpoint/2010/main" val="29534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Exclusion</a:t>
            </a:r>
          </a:p>
        </p:txBody>
      </p:sp>
      <p:sp>
        <p:nvSpPr>
          <p:cNvPr id="3" name="Content Placeholder 2"/>
          <p:cNvSpPr>
            <a:spLocks noGrp="1"/>
          </p:cNvSpPr>
          <p:nvPr>
            <p:ph idx="1"/>
          </p:nvPr>
        </p:nvSpPr>
        <p:spPr/>
        <p:txBody>
          <a:bodyPr>
            <a:normAutofit fontScale="92500" lnSpcReduction="10000"/>
          </a:bodyPr>
          <a:lstStyle/>
          <a:p>
            <a:r>
              <a:rPr lang="en-US" dirty="0"/>
              <a:t>Want a good story about why this instrument applies to some people and not others – why do people have different levels of the instrument?</a:t>
            </a:r>
          </a:p>
          <a:p>
            <a:r>
              <a:rPr lang="en-US" dirty="0"/>
              <a:t>Exclusion restriction might be more or less plausible depending on outcomes of interest being studied:</a:t>
            </a:r>
          </a:p>
          <a:p>
            <a:pPr lvl="1"/>
            <a:r>
              <a:rPr lang="en-US" dirty="0"/>
              <a:t>E.g.1: rainfall shocks in home village</a:t>
            </a:r>
          </a:p>
          <a:p>
            <a:pPr lvl="2"/>
            <a:r>
              <a:rPr lang="en-US" dirty="0"/>
              <a:t>More plausible as IV when outcomes of interest are in destination country (why should rainfall in my village in Mexico determine how much I earn in Los Angeles?)</a:t>
            </a:r>
          </a:p>
          <a:p>
            <a:pPr lvl="2"/>
            <a:r>
              <a:rPr lang="en-US" dirty="0"/>
              <a:t>Less plausible as IV when outcomes of interest are in home country (lots of reasons why rainfall at home will have direct effects on children’s schooling, incomes earned at home etc.)</a:t>
            </a:r>
          </a:p>
          <a:p>
            <a:pPr lvl="1"/>
            <a:r>
              <a:rPr lang="en-US" dirty="0"/>
              <a:t>E.g.2.: labor market shocks in destination markets</a:t>
            </a:r>
          </a:p>
          <a:p>
            <a:pPr lvl="2"/>
            <a:r>
              <a:rPr lang="en-US" dirty="0"/>
              <a:t>More plausible when outcomes are in home country – why should what is going on in LA vs Houston affect my labor supply in Puebla?</a:t>
            </a:r>
          </a:p>
          <a:p>
            <a:pPr lvl="2"/>
            <a:r>
              <a:rPr lang="en-US" dirty="0"/>
              <a:t>Less plausible when outcomes in destination country – my earnings abroad directly affected</a:t>
            </a:r>
          </a:p>
        </p:txBody>
      </p:sp>
    </p:spTree>
    <p:extLst>
      <p:ext uri="{BB962C8B-B14F-4D97-AF65-F5344CB8AC3E}">
        <p14:creationId xmlns:p14="http://schemas.microsoft.com/office/powerpoint/2010/main" val="254777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Some examples of instruments used in the literature</a:t>
            </a:r>
          </a:p>
        </p:txBody>
      </p:sp>
      <p:sp>
        <p:nvSpPr>
          <p:cNvPr id="3" name="Content Placeholder 2"/>
          <p:cNvSpPr>
            <a:spLocks noGrp="1"/>
          </p:cNvSpPr>
          <p:nvPr>
            <p:ph idx="1"/>
          </p:nvPr>
        </p:nvSpPr>
        <p:spPr/>
        <p:txBody>
          <a:bodyPr/>
          <a:lstStyle/>
          <a:p>
            <a:r>
              <a:rPr lang="en-US" dirty="0"/>
              <a:t>Networks</a:t>
            </a:r>
          </a:p>
          <a:p>
            <a:r>
              <a:rPr lang="en-US" dirty="0"/>
              <a:t>Distance</a:t>
            </a:r>
          </a:p>
          <a:p>
            <a:r>
              <a:rPr lang="en-US" dirty="0"/>
              <a:t>Labor market shocks at destination</a:t>
            </a:r>
          </a:p>
          <a:p>
            <a:r>
              <a:rPr lang="en-US" dirty="0"/>
              <a:t>Foreign Media exposure</a:t>
            </a:r>
          </a:p>
          <a:p>
            <a:r>
              <a:rPr lang="en-US" dirty="0"/>
              <a:t>Changes in documentation requirements</a:t>
            </a:r>
          </a:p>
          <a:p>
            <a:r>
              <a:rPr lang="en-US" dirty="0"/>
              <a:t>Changes in beliefs/expectations about returns abroad</a:t>
            </a:r>
          </a:p>
        </p:txBody>
      </p:sp>
    </p:spTree>
    <p:extLst>
      <p:ext uri="{BB962C8B-B14F-4D97-AF65-F5344CB8AC3E}">
        <p14:creationId xmlns:p14="http://schemas.microsoft.com/office/powerpoint/2010/main" val="1407658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2858</Words>
  <Application>Microsoft Office PowerPoint</Application>
  <PresentationFormat>Widescreen</PresentationFormat>
  <Paragraphs>201</Paragraphs>
  <Slides>38</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Calibri Light</vt:lpstr>
      <vt:lpstr>Symbol</vt:lpstr>
      <vt:lpstr>Office Theme</vt:lpstr>
      <vt:lpstr>Chart</vt:lpstr>
      <vt:lpstr>PowerPoint Presentation</vt:lpstr>
      <vt:lpstr>LECTURE 4</vt:lpstr>
      <vt:lpstr>Basic Problem</vt:lpstr>
      <vt:lpstr>What does this estimate?</vt:lpstr>
      <vt:lpstr>High bar to make this credible</vt:lpstr>
      <vt:lpstr>Relevance</vt:lpstr>
      <vt:lpstr>The Migration Decision</vt:lpstr>
      <vt:lpstr>Exclusion</vt:lpstr>
      <vt:lpstr>Some examples of instruments used in the literature</vt:lpstr>
      <vt:lpstr>Networks as instruments</vt:lpstr>
      <vt:lpstr>Mexican historic networks</vt:lpstr>
      <vt:lpstr>Mexican networks</vt:lpstr>
      <vt:lpstr>Network from 5 or 10 years earlier</vt:lpstr>
      <vt:lpstr>Recent networks</vt:lpstr>
      <vt:lpstr>Networks as instrument in McKenzie et al. (2010)</vt:lpstr>
      <vt:lpstr>Distance as instrument</vt:lpstr>
      <vt:lpstr>Distance as an instrument</vt:lpstr>
      <vt:lpstr>PowerPoint Presentation</vt:lpstr>
      <vt:lpstr>Not just a concern for migration work</vt:lpstr>
      <vt:lpstr>Examples of concerns translated to migration context</vt:lpstr>
      <vt:lpstr>Labor market shocks at destination</vt:lpstr>
      <vt:lpstr>Example 1: Mexican migrants in the US</vt:lpstr>
      <vt:lpstr>Details</vt:lpstr>
      <vt:lpstr>Discussion of Exclusion restriction</vt:lpstr>
      <vt:lpstr>Subtle issue: instrumenting stocks vs flows</vt:lpstr>
      <vt:lpstr>Example 2: Oil shocks</vt:lpstr>
      <vt:lpstr>Bartik/Shift-Share instruments and recent critiques</vt:lpstr>
      <vt:lpstr>Critique 1: Goldsmith-Pinkham et al. (2018) </vt:lpstr>
      <vt:lpstr>Critique 2: Jaeger et al. (2018) critique </vt:lpstr>
      <vt:lpstr>Example of being careful not to instrument</vt:lpstr>
      <vt:lpstr>Foreign Media Exposure</vt:lpstr>
      <vt:lpstr>Changes in documentation requirements</vt:lpstr>
      <vt:lpstr>Changes in beliefs/expectations</vt:lpstr>
      <vt:lpstr>Some instruments are less convincing</vt:lpstr>
      <vt:lpstr>PowerPoint Presentation</vt:lpstr>
      <vt:lpstr>Particularly hard in cross-country studies</vt:lpstr>
      <vt:lpstr>PowerPoint Presentation</vt:lpstr>
      <vt:lpstr>Gender and migration effects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Issues in Migration:  Lecture 4: Instrumental Variables</dc:title>
  <dc:creator>David McKenzie</dc:creator>
  <cp:lastModifiedBy>David McKenzie</cp:lastModifiedBy>
  <cp:revision>73</cp:revision>
  <dcterms:created xsi:type="dcterms:W3CDTF">2016-05-03T23:53:47Z</dcterms:created>
  <dcterms:modified xsi:type="dcterms:W3CDTF">2019-05-26T18:27:19Z</dcterms:modified>
</cp:coreProperties>
</file>