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83" r:id="rId2"/>
    <p:sldId id="284" r:id="rId3"/>
    <p:sldId id="257" r:id="rId4"/>
    <p:sldId id="271" r:id="rId5"/>
    <p:sldId id="258" r:id="rId6"/>
    <p:sldId id="259" r:id="rId7"/>
    <p:sldId id="260" r:id="rId8"/>
    <p:sldId id="261" r:id="rId9"/>
    <p:sldId id="262" r:id="rId10"/>
    <p:sldId id="263" r:id="rId11"/>
    <p:sldId id="264" r:id="rId12"/>
    <p:sldId id="265" r:id="rId13"/>
    <p:sldId id="266" r:id="rId14"/>
    <p:sldId id="267" r:id="rId15"/>
    <p:sldId id="272" r:id="rId16"/>
    <p:sldId id="268" r:id="rId17"/>
    <p:sldId id="273" r:id="rId18"/>
    <p:sldId id="27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C4E2C-5E05-4D3D-90EB-CCFC12602D56}" type="datetimeFigureOut">
              <a:rPr lang="en-US" smtClean="0"/>
              <a:t>5/26/2019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B34B1-160C-4FAB-AD0F-39BD6E609C3F}" type="slidenum">
              <a:rPr lang="en-US" smtClean="0"/>
              <a:t>‹#›</a:t>
            </a:fld>
            <a:endParaRPr lang="en-US"/>
          </a:p>
        </p:txBody>
      </p:sp>
    </p:spTree>
    <p:extLst>
      <p:ext uri="{BB962C8B-B14F-4D97-AF65-F5344CB8AC3E}">
        <p14:creationId xmlns:p14="http://schemas.microsoft.com/office/powerpoint/2010/main" val="350986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7AAD-D760-45EC-B996-98A62C839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225758-AE40-4DA5-A189-FA532F3D7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93DC14-D335-4906-AD54-3EF21337917B}"/>
              </a:ext>
            </a:extLst>
          </p:cNvPr>
          <p:cNvSpPr>
            <a:spLocks noGrp="1"/>
          </p:cNvSpPr>
          <p:nvPr>
            <p:ph type="dt" sz="half" idx="10"/>
          </p:nvPr>
        </p:nvSpPr>
        <p:spPr/>
        <p:txBody>
          <a:bodyPr/>
          <a:lstStyle/>
          <a:p>
            <a:fld id="{3EF89DED-0964-4958-AF4F-B7B36A39EC7C}" type="datetime1">
              <a:rPr lang="en-US" smtClean="0"/>
              <a:t>5/26/2019</a:t>
            </a:fld>
            <a:endParaRPr lang="en-US"/>
          </a:p>
        </p:txBody>
      </p:sp>
      <p:sp>
        <p:nvSpPr>
          <p:cNvPr id="5" name="Footer Placeholder 4">
            <a:extLst>
              <a:ext uri="{FF2B5EF4-FFF2-40B4-BE49-F238E27FC236}">
                <a16:creationId xmlns:a16="http://schemas.microsoft.com/office/drawing/2014/main" id="{5A5E00AA-CAFD-4FF2-8038-D6C664D700D3}"/>
              </a:ext>
            </a:extLst>
          </p:cNvPr>
          <p:cNvSpPr>
            <a:spLocks noGrp="1"/>
          </p:cNvSpPr>
          <p:nvPr>
            <p:ph type="ftr" sz="quarter" idx="11"/>
          </p:nvPr>
        </p:nvSpPr>
        <p:spPr/>
        <p:txBody>
          <a:bodyPr/>
          <a:lstStyle/>
          <a:p>
            <a:r>
              <a:rPr lang="en-US"/>
              <a:t>Lecture notes: PSE Summer Course</a:t>
            </a:r>
          </a:p>
        </p:txBody>
      </p:sp>
      <p:sp>
        <p:nvSpPr>
          <p:cNvPr id="6" name="Slide Number Placeholder 5">
            <a:extLst>
              <a:ext uri="{FF2B5EF4-FFF2-40B4-BE49-F238E27FC236}">
                <a16:creationId xmlns:a16="http://schemas.microsoft.com/office/drawing/2014/main" id="{6E24EBDE-FE18-4AF4-AD05-6B5FF8929A3C}"/>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326441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E302-6135-4839-8374-67AD90F301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4C3E7-AD7C-442D-BC73-7411FA8B06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D3806-7FFB-4732-908A-779F607AADEE}"/>
              </a:ext>
            </a:extLst>
          </p:cNvPr>
          <p:cNvSpPr>
            <a:spLocks noGrp="1"/>
          </p:cNvSpPr>
          <p:nvPr>
            <p:ph type="dt" sz="half" idx="10"/>
          </p:nvPr>
        </p:nvSpPr>
        <p:spPr/>
        <p:txBody>
          <a:bodyPr/>
          <a:lstStyle/>
          <a:p>
            <a:fld id="{0B367D83-B631-4345-9023-3D045B1BB153}" type="datetime1">
              <a:rPr lang="en-US" smtClean="0"/>
              <a:t>5/26/2019</a:t>
            </a:fld>
            <a:endParaRPr lang="en-US"/>
          </a:p>
        </p:txBody>
      </p:sp>
      <p:sp>
        <p:nvSpPr>
          <p:cNvPr id="5" name="Footer Placeholder 4">
            <a:extLst>
              <a:ext uri="{FF2B5EF4-FFF2-40B4-BE49-F238E27FC236}">
                <a16:creationId xmlns:a16="http://schemas.microsoft.com/office/drawing/2014/main" id="{68767421-99DC-45FF-8199-4ED591B246C1}"/>
              </a:ext>
            </a:extLst>
          </p:cNvPr>
          <p:cNvSpPr>
            <a:spLocks noGrp="1"/>
          </p:cNvSpPr>
          <p:nvPr>
            <p:ph type="ftr" sz="quarter" idx="11"/>
          </p:nvPr>
        </p:nvSpPr>
        <p:spPr/>
        <p:txBody>
          <a:bodyPr/>
          <a:lstStyle/>
          <a:p>
            <a:r>
              <a:rPr lang="en-US"/>
              <a:t>Lecture notes: PSE Summer Course</a:t>
            </a:r>
          </a:p>
        </p:txBody>
      </p:sp>
      <p:sp>
        <p:nvSpPr>
          <p:cNvPr id="6" name="Slide Number Placeholder 5">
            <a:extLst>
              <a:ext uri="{FF2B5EF4-FFF2-40B4-BE49-F238E27FC236}">
                <a16:creationId xmlns:a16="http://schemas.microsoft.com/office/drawing/2014/main" id="{FD1741C4-E29D-4898-9D7C-3D54176252A9}"/>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231799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CE31B-F11D-4DDA-8B2F-6F33BCA247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63440-28DC-4978-9C97-EE5C69EB2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BED05-7E3C-48E9-BFC1-2E51A1B7F95E}"/>
              </a:ext>
            </a:extLst>
          </p:cNvPr>
          <p:cNvSpPr>
            <a:spLocks noGrp="1"/>
          </p:cNvSpPr>
          <p:nvPr>
            <p:ph type="dt" sz="half" idx="10"/>
          </p:nvPr>
        </p:nvSpPr>
        <p:spPr/>
        <p:txBody>
          <a:bodyPr/>
          <a:lstStyle/>
          <a:p>
            <a:fld id="{C40458FB-0193-49E6-9482-5A8B1ACC7FD1}" type="datetime1">
              <a:rPr lang="en-US" smtClean="0"/>
              <a:t>5/26/2019</a:t>
            </a:fld>
            <a:endParaRPr lang="en-US"/>
          </a:p>
        </p:txBody>
      </p:sp>
      <p:sp>
        <p:nvSpPr>
          <p:cNvPr id="5" name="Footer Placeholder 4">
            <a:extLst>
              <a:ext uri="{FF2B5EF4-FFF2-40B4-BE49-F238E27FC236}">
                <a16:creationId xmlns:a16="http://schemas.microsoft.com/office/drawing/2014/main" id="{0447FF77-437D-4773-9CFB-8FF2829CF58F}"/>
              </a:ext>
            </a:extLst>
          </p:cNvPr>
          <p:cNvSpPr>
            <a:spLocks noGrp="1"/>
          </p:cNvSpPr>
          <p:nvPr>
            <p:ph type="ftr" sz="quarter" idx="11"/>
          </p:nvPr>
        </p:nvSpPr>
        <p:spPr/>
        <p:txBody>
          <a:bodyPr/>
          <a:lstStyle/>
          <a:p>
            <a:r>
              <a:rPr lang="en-US"/>
              <a:t>Lecture notes: PSE Summer Course</a:t>
            </a:r>
          </a:p>
        </p:txBody>
      </p:sp>
      <p:sp>
        <p:nvSpPr>
          <p:cNvPr id="6" name="Slide Number Placeholder 5">
            <a:extLst>
              <a:ext uri="{FF2B5EF4-FFF2-40B4-BE49-F238E27FC236}">
                <a16:creationId xmlns:a16="http://schemas.microsoft.com/office/drawing/2014/main" id="{38C187B8-8D3D-4F41-9000-B0B0DD9DF73F}"/>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277573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7030-2367-43AD-A122-B55451478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7B07D-DDC1-4AA8-8848-CDF8DD075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F7F97-47C1-4BB9-8CEE-B354A173D3CB}"/>
              </a:ext>
            </a:extLst>
          </p:cNvPr>
          <p:cNvSpPr>
            <a:spLocks noGrp="1"/>
          </p:cNvSpPr>
          <p:nvPr>
            <p:ph type="dt" sz="half" idx="10"/>
          </p:nvPr>
        </p:nvSpPr>
        <p:spPr/>
        <p:txBody>
          <a:bodyPr/>
          <a:lstStyle/>
          <a:p>
            <a:fld id="{0728B8D4-BE53-4AB1-80A0-D3A1086C43DD}" type="datetime1">
              <a:rPr lang="en-US" smtClean="0"/>
              <a:t>5/26/2019</a:t>
            </a:fld>
            <a:endParaRPr lang="en-US"/>
          </a:p>
        </p:txBody>
      </p:sp>
      <p:sp>
        <p:nvSpPr>
          <p:cNvPr id="5" name="Footer Placeholder 4">
            <a:extLst>
              <a:ext uri="{FF2B5EF4-FFF2-40B4-BE49-F238E27FC236}">
                <a16:creationId xmlns:a16="http://schemas.microsoft.com/office/drawing/2014/main" id="{9BB0AF41-6EC2-44FA-8C41-B7BAB48E6489}"/>
              </a:ext>
            </a:extLst>
          </p:cNvPr>
          <p:cNvSpPr>
            <a:spLocks noGrp="1"/>
          </p:cNvSpPr>
          <p:nvPr>
            <p:ph type="ftr" sz="quarter" idx="11"/>
          </p:nvPr>
        </p:nvSpPr>
        <p:spPr/>
        <p:txBody>
          <a:bodyPr/>
          <a:lstStyle/>
          <a:p>
            <a:r>
              <a:rPr lang="en-US"/>
              <a:t>Lecture notes: PSE Summer Course</a:t>
            </a:r>
          </a:p>
        </p:txBody>
      </p:sp>
      <p:sp>
        <p:nvSpPr>
          <p:cNvPr id="6" name="Slide Number Placeholder 5">
            <a:extLst>
              <a:ext uri="{FF2B5EF4-FFF2-40B4-BE49-F238E27FC236}">
                <a16:creationId xmlns:a16="http://schemas.microsoft.com/office/drawing/2014/main" id="{5CF732AA-F901-406E-9907-CCA38E6F454F}"/>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1128576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637C-CFEA-4755-83F9-DD413ED13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CD7618-50E7-492B-9656-B0DEA9818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7BA5C3-F776-4B13-AAA8-82A6C052CA4D}"/>
              </a:ext>
            </a:extLst>
          </p:cNvPr>
          <p:cNvSpPr>
            <a:spLocks noGrp="1"/>
          </p:cNvSpPr>
          <p:nvPr>
            <p:ph type="dt" sz="half" idx="10"/>
          </p:nvPr>
        </p:nvSpPr>
        <p:spPr/>
        <p:txBody>
          <a:bodyPr/>
          <a:lstStyle/>
          <a:p>
            <a:fld id="{B9810A20-DEA1-47DC-9D8D-CA891721EB98}" type="datetime1">
              <a:rPr lang="en-US" smtClean="0"/>
              <a:t>5/26/2019</a:t>
            </a:fld>
            <a:endParaRPr lang="en-US"/>
          </a:p>
        </p:txBody>
      </p:sp>
      <p:sp>
        <p:nvSpPr>
          <p:cNvPr id="5" name="Footer Placeholder 4">
            <a:extLst>
              <a:ext uri="{FF2B5EF4-FFF2-40B4-BE49-F238E27FC236}">
                <a16:creationId xmlns:a16="http://schemas.microsoft.com/office/drawing/2014/main" id="{8D50EA84-71E7-4D09-8C9F-3EF19A4A9F4C}"/>
              </a:ext>
            </a:extLst>
          </p:cNvPr>
          <p:cNvSpPr>
            <a:spLocks noGrp="1"/>
          </p:cNvSpPr>
          <p:nvPr>
            <p:ph type="ftr" sz="quarter" idx="11"/>
          </p:nvPr>
        </p:nvSpPr>
        <p:spPr/>
        <p:txBody>
          <a:bodyPr/>
          <a:lstStyle/>
          <a:p>
            <a:r>
              <a:rPr lang="en-US"/>
              <a:t>Lecture notes: PSE Summer Course</a:t>
            </a:r>
          </a:p>
        </p:txBody>
      </p:sp>
      <p:sp>
        <p:nvSpPr>
          <p:cNvPr id="6" name="Slide Number Placeholder 5">
            <a:extLst>
              <a:ext uri="{FF2B5EF4-FFF2-40B4-BE49-F238E27FC236}">
                <a16:creationId xmlns:a16="http://schemas.microsoft.com/office/drawing/2014/main" id="{B474EA1D-AD8D-40E3-9D6A-01B60B238D49}"/>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349539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FB0B-F6AF-4979-A4B1-6E253A7D0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4E63A-650B-43AA-BEEA-6DBA3E373B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4B1854-B850-4A75-A3B6-44785E87FA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78CAF-94CA-4BD4-9C29-92D99599548A}"/>
              </a:ext>
            </a:extLst>
          </p:cNvPr>
          <p:cNvSpPr>
            <a:spLocks noGrp="1"/>
          </p:cNvSpPr>
          <p:nvPr>
            <p:ph type="dt" sz="half" idx="10"/>
          </p:nvPr>
        </p:nvSpPr>
        <p:spPr/>
        <p:txBody>
          <a:bodyPr/>
          <a:lstStyle/>
          <a:p>
            <a:fld id="{BC249A06-23F1-4AB8-8739-BC83BDE0AAEE}" type="datetime1">
              <a:rPr lang="en-US" smtClean="0"/>
              <a:t>5/26/2019</a:t>
            </a:fld>
            <a:endParaRPr lang="en-US"/>
          </a:p>
        </p:txBody>
      </p:sp>
      <p:sp>
        <p:nvSpPr>
          <p:cNvPr id="6" name="Footer Placeholder 5">
            <a:extLst>
              <a:ext uri="{FF2B5EF4-FFF2-40B4-BE49-F238E27FC236}">
                <a16:creationId xmlns:a16="http://schemas.microsoft.com/office/drawing/2014/main" id="{4B6DA60B-1A88-466D-9CC6-42A86AF68372}"/>
              </a:ext>
            </a:extLst>
          </p:cNvPr>
          <p:cNvSpPr>
            <a:spLocks noGrp="1"/>
          </p:cNvSpPr>
          <p:nvPr>
            <p:ph type="ftr" sz="quarter" idx="11"/>
          </p:nvPr>
        </p:nvSpPr>
        <p:spPr/>
        <p:txBody>
          <a:bodyPr/>
          <a:lstStyle/>
          <a:p>
            <a:r>
              <a:rPr lang="en-US"/>
              <a:t>Lecture notes: PSE Summer Course</a:t>
            </a:r>
          </a:p>
        </p:txBody>
      </p:sp>
      <p:sp>
        <p:nvSpPr>
          <p:cNvPr id="7" name="Slide Number Placeholder 6">
            <a:extLst>
              <a:ext uri="{FF2B5EF4-FFF2-40B4-BE49-F238E27FC236}">
                <a16:creationId xmlns:a16="http://schemas.microsoft.com/office/drawing/2014/main" id="{9C9B1FAC-4A7F-4A19-AC4C-C9562434B5FA}"/>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385057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0A07-5586-4445-A5F9-1A9F1DE9F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64CA3-C970-4221-9EEB-8B8161443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BB4318-11D5-455D-97BC-7E1C90D550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310E6E-0A28-490F-985D-866278199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C70E97-36B0-4800-B70D-28D6F6C150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82E05-97BA-458E-B170-044044CFF533}"/>
              </a:ext>
            </a:extLst>
          </p:cNvPr>
          <p:cNvSpPr>
            <a:spLocks noGrp="1"/>
          </p:cNvSpPr>
          <p:nvPr>
            <p:ph type="dt" sz="half" idx="10"/>
          </p:nvPr>
        </p:nvSpPr>
        <p:spPr/>
        <p:txBody>
          <a:bodyPr/>
          <a:lstStyle/>
          <a:p>
            <a:fld id="{5A3AE08F-1789-4027-BB3C-58F4AAEEA56C}" type="datetime1">
              <a:rPr lang="en-US" smtClean="0"/>
              <a:t>5/26/2019</a:t>
            </a:fld>
            <a:endParaRPr lang="en-US"/>
          </a:p>
        </p:txBody>
      </p:sp>
      <p:sp>
        <p:nvSpPr>
          <p:cNvPr id="8" name="Footer Placeholder 7">
            <a:extLst>
              <a:ext uri="{FF2B5EF4-FFF2-40B4-BE49-F238E27FC236}">
                <a16:creationId xmlns:a16="http://schemas.microsoft.com/office/drawing/2014/main" id="{645978FB-632B-4856-ACF7-FCFCB8341467}"/>
              </a:ext>
            </a:extLst>
          </p:cNvPr>
          <p:cNvSpPr>
            <a:spLocks noGrp="1"/>
          </p:cNvSpPr>
          <p:nvPr>
            <p:ph type="ftr" sz="quarter" idx="11"/>
          </p:nvPr>
        </p:nvSpPr>
        <p:spPr/>
        <p:txBody>
          <a:bodyPr/>
          <a:lstStyle/>
          <a:p>
            <a:r>
              <a:rPr lang="en-US"/>
              <a:t>Lecture notes: PSE Summer Course</a:t>
            </a:r>
          </a:p>
        </p:txBody>
      </p:sp>
      <p:sp>
        <p:nvSpPr>
          <p:cNvPr id="9" name="Slide Number Placeholder 8">
            <a:extLst>
              <a:ext uri="{FF2B5EF4-FFF2-40B4-BE49-F238E27FC236}">
                <a16:creationId xmlns:a16="http://schemas.microsoft.com/office/drawing/2014/main" id="{7A6BDD2F-BB4F-4416-B1FF-EECCC88208FD}"/>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83271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AB91-EE2B-4EA5-AAC0-148BA0AE0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ADBD6-97E4-4452-8E60-D9356C7A058F}"/>
              </a:ext>
            </a:extLst>
          </p:cNvPr>
          <p:cNvSpPr>
            <a:spLocks noGrp="1"/>
          </p:cNvSpPr>
          <p:nvPr>
            <p:ph type="dt" sz="half" idx="10"/>
          </p:nvPr>
        </p:nvSpPr>
        <p:spPr/>
        <p:txBody>
          <a:bodyPr/>
          <a:lstStyle/>
          <a:p>
            <a:fld id="{EF777281-7908-454D-A75C-DBB1484027C9}" type="datetime1">
              <a:rPr lang="en-US" smtClean="0"/>
              <a:t>5/26/2019</a:t>
            </a:fld>
            <a:endParaRPr lang="en-US"/>
          </a:p>
        </p:txBody>
      </p:sp>
      <p:sp>
        <p:nvSpPr>
          <p:cNvPr id="4" name="Footer Placeholder 3">
            <a:extLst>
              <a:ext uri="{FF2B5EF4-FFF2-40B4-BE49-F238E27FC236}">
                <a16:creationId xmlns:a16="http://schemas.microsoft.com/office/drawing/2014/main" id="{0661B9FE-F3AC-4B43-868D-DD97189164A5}"/>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374EAB4B-3008-4AA5-95CF-64EE5EEB716A}"/>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290860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47F1D-CD69-47AB-B70D-EB95B49408C2}"/>
              </a:ext>
            </a:extLst>
          </p:cNvPr>
          <p:cNvSpPr>
            <a:spLocks noGrp="1"/>
          </p:cNvSpPr>
          <p:nvPr>
            <p:ph type="dt" sz="half" idx="10"/>
          </p:nvPr>
        </p:nvSpPr>
        <p:spPr/>
        <p:txBody>
          <a:bodyPr/>
          <a:lstStyle/>
          <a:p>
            <a:fld id="{D684312E-9006-43FB-85EF-1969CD777E83}" type="datetime1">
              <a:rPr lang="en-US" smtClean="0"/>
              <a:t>5/26/2019</a:t>
            </a:fld>
            <a:endParaRPr lang="en-US"/>
          </a:p>
        </p:txBody>
      </p:sp>
      <p:sp>
        <p:nvSpPr>
          <p:cNvPr id="3" name="Footer Placeholder 2">
            <a:extLst>
              <a:ext uri="{FF2B5EF4-FFF2-40B4-BE49-F238E27FC236}">
                <a16:creationId xmlns:a16="http://schemas.microsoft.com/office/drawing/2014/main" id="{121C1354-C679-4D45-A646-C4E402DD0F31}"/>
              </a:ext>
            </a:extLst>
          </p:cNvPr>
          <p:cNvSpPr>
            <a:spLocks noGrp="1"/>
          </p:cNvSpPr>
          <p:nvPr>
            <p:ph type="ftr" sz="quarter" idx="11"/>
          </p:nvPr>
        </p:nvSpPr>
        <p:spPr/>
        <p:txBody>
          <a:bodyPr/>
          <a:lstStyle/>
          <a:p>
            <a:r>
              <a:rPr lang="en-US"/>
              <a:t>Lecture notes: PSE Summer Course</a:t>
            </a:r>
          </a:p>
        </p:txBody>
      </p:sp>
      <p:sp>
        <p:nvSpPr>
          <p:cNvPr id="4" name="Slide Number Placeholder 3">
            <a:extLst>
              <a:ext uri="{FF2B5EF4-FFF2-40B4-BE49-F238E27FC236}">
                <a16:creationId xmlns:a16="http://schemas.microsoft.com/office/drawing/2014/main" id="{5C8732FA-05E7-4150-900C-888C59FE9473}"/>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357739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8A80-B911-48ED-8CE3-12EE186E3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861733-CA2E-4B04-8662-170EF439A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059619-76FE-4D0C-B731-349B3C80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51896B-33BE-4077-9095-64D5EEF42426}"/>
              </a:ext>
            </a:extLst>
          </p:cNvPr>
          <p:cNvSpPr>
            <a:spLocks noGrp="1"/>
          </p:cNvSpPr>
          <p:nvPr>
            <p:ph type="dt" sz="half" idx="10"/>
          </p:nvPr>
        </p:nvSpPr>
        <p:spPr/>
        <p:txBody>
          <a:bodyPr/>
          <a:lstStyle/>
          <a:p>
            <a:fld id="{50D49A21-25DB-456C-B5E7-387B834827D4}" type="datetime1">
              <a:rPr lang="en-US" smtClean="0"/>
              <a:t>5/26/2019</a:t>
            </a:fld>
            <a:endParaRPr lang="en-US"/>
          </a:p>
        </p:txBody>
      </p:sp>
      <p:sp>
        <p:nvSpPr>
          <p:cNvPr id="6" name="Footer Placeholder 5">
            <a:extLst>
              <a:ext uri="{FF2B5EF4-FFF2-40B4-BE49-F238E27FC236}">
                <a16:creationId xmlns:a16="http://schemas.microsoft.com/office/drawing/2014/main" id="{EC97D1B1-9A80-4A75-BFE9-D207A901ABBB}"/>
              </a:ext>
            </a:extLst>
          </p:cNvPr>
          <p:cNvSpPr>
            <a:spLocks noGrp="1"/>
          </p:cNvSpPr>
          <p:nvPr>
            <p:ph type="ftr" sz="quarter" idx="11"/>
          </p:nvPr>
        </p:nvSpPr>
        <p:spPr/>
        <p:txBody>
          <a:bodyPr/>
          <a:lstStyle/>
          <a:p>
            <a:r>
              <a:rPr lang="en-US"/>
              <a:t>Lecture notes: PSE Summer Course</a:t>
            </a:r>
          </a:p>
        </p:txBody>
      </p:sp>
      <p:sp>
        <p:nvSpPr>
          <p:cNvPr id="7" name="Slide Number Placeholder 6">
            <a:extLst>
              <a:ext uri="{FF2B5EF4-FFF2-40B4-BE49-F238E27FC236}">
                <a16:creationId xmlns:a16="http://schemas.microsoft.com/office/drawing/2014/main" id="{9B80E8B8-4FFF-4055-80B2-6B4156FC3A48}"/>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283899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AFE7-E79C-45E7-8798-3DB2E9017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7D7EAD-BCFA-43BF-A1DB-29DEFCB0E0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AA9897-AAD1-4EC5-89F0-976ACD98B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A0A02A-7676-4CDC-95F6-690FF4431764}"/>
              </a:ext>
            </a:extLst>
          </p:cNvPr>
          <p:cNvSpPr>
            <a:spLocks noGrp="1"/>
          </p:cNvSpPr>
          <p:nvPr>
            <p:ph type="dt" sz="half" idx="10"/>
          </p:nvPr>
        </p:nvSpPr>
        <p:spPr/>
        <p:txBody>
          <a:bodyPr/>
          <a:lstStyle/>
          <a:p>
            <a:fld id="{1390FDF1-8E32-4DEA-A0FB-52B2AFA6F2CC}" type="datetime1">
              <a:rPr lang="en-US" smtClean="0"/>
              <a:t>5/26/2019</a:t>
            </a:fld>
            <a:endParaRPr lang="en-US"/>
          </a:p>
        </p:txBody>
      </p:sp>
      <p:sp>
        <p:nvSpPr>
          <p:cNvPr id="6" name="Footer Placeholder 5">
            <a:extLst>
              <a:ext uri="{FF2B5EF4-FFF2-40B4-BE49-F238E27FC236}">
                <a16:creationId xmlns:a16="http://schemas.microsoft.com/office/drawing/2014/main" id="{6F5D30CF-CA71-4C85-B880-79F7C7C05692}"/>
              </a:ext>
            </a:extLst>
          </p:cNvPr>
          <p:cNvSpPr>
            <a:spLocks noGrp="1"/>
          </p:cNvSpPr>
          <p:nvPr>
            <p:ph type="ftr" sz="quarter" idx="11"/>
          </p:nvPr>
        </p:nvSpPr>
        <p:spPr/>
        <p:txBody>
          <a:bodyPr/>
          <a:lstStyle/>
          <a:p>
            <a:r>
              <a:rPr lang="en-US"/>
              <a:t>Lecture notes: PSE Summer Course</a:t>
            </a:r>
          </a:p>
        </p:txBody>
      </p:sp>
      <p:sp>
        <p:nvSpPr>
          <p:cNvPr id="7" name="Slide Number Placeholder 6">
            <a:extLst>
              <a:ext uri="{FF2B5EF4-FFF2-40B4-BE49-F238E27FC236}">
                <a16:creationId xmlns:a16="http://schemas.microsoft.com/office/drawing/2014/main" id="{9B58AE08-04C2-42E2-9616-CA05438B1F40}"/>
              </a:ext>
            </a:extLst>
          </p:cNvPr>
          <p:cNvSpPr>
            <a:spLocks noGrp="1"/>
          </p:cNvSpPr>
          <p:nvPr>
            <p:ph type="sldNum" sz="quarter" idx="12"/>
          </p:nvPr>
        </p:nvSpPr>
        <p:spPr/>
        <p:txBody>
          <a:bodyPr/>
          <a:lstStyle/>
          <a:p>
            <a:fld id="{5D020C35-DE30-48A0-BA49-4584C2C265EA}" type="slidenum">
              <a:rPr lang="en-US" smtClean="0"/>
              <a:t>‹#›</a:t>
            </a:fld>
            <a:endParaRPr lang="en-US"/>
          </a:p>
        </p:txBody>
      </p:sp>
    </p:spTree>
    <p:extLst>
      <p:ext uri="{BB962C8B-B14F-4D97-AF65-F5344CB8AC3E}">
        <p14:creationId xmlns:p14="http://schemas.microsoft.com/office/powerpoint/2010/main" val="327893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C1E4F-31C6-43C7-A31A-1CDF1D7AA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7E0A00-82F0-470E-A5B7-3E5B747ED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BC46-286E-4255-9937-539C2649B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3D5CC-9929-44E6-ACFD-8EBAEEDD782E}" type="datetime1">
              <a:rPr lang="en-US" smtClean="0"/>
              <a:t>5/26/2019</a:t>
            </a:fld>
            <a:endParaRPr lang="en-US"/>
          </a:p>
        </p:txBody>
      </p:sp>
      <p:sp>
        <p:nvSpPr>
          <p:cNvPr id="5" name="Footer Placeholder 4">
            <a:extLst>
              <a:ext uri="{FF2B5EF4-FFF2-40B4-BE49-F238E27FC236}">
                <a16:creationId xmlns:a16="http://schemas.microsoft.com/office/drawing/2014/main" id="{A1524314-40E0-4CE0-8BE8-3EF3B3449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notes: PSE Summer Course</a:t>
            </a:r>
          </a:p>
        </p:txBody>
      </p:sp>
      <p:sp>
        <p:nvSpPr>
          <p:cNvPr id="6" name="Slide Number Placeholder 5">
            <a:extLst>
              <a:ext uri="{FF2B5EF4-FFF2-40B4-BE49-F238E27FC236}">
                <a16:creationId xmlns:a16="http://schemas.microsoft.com/office/drawing/2014/main" id="{1F62E7F2-E206-4333-803C-BF5EC79C5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20C35-DE30-48A0-BA49-4584C2C265EA}" type="slidenum">
              <a:rPr lang="en-US" smtClean="0"/>
              <a:t>‹#›</a:t>
            </a:fld>
            <a:endParaRPr lang="en-US"/>
          </a:p>
        </p:txBody>
      </p:sp>
    </p:spTree>
    <p:extLst>
      <p:ext uri="{BB962C8B-B14F-4D97-AF65-F5344CB8AC3E}">
        <p14:creationId xmlns:p14="http://schemas.microsoft.com/office/powerpoint/2010/main" val="23646123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ABC7F-6B9E-431F-A33D-8651B0646D35}"/>
              </a:ext>
            </a:extLst>
          </p:cNvPr>
          <p:cNvSpPr>
            <a:spLocks noGrp="1"/>
          </p:cNvSpPr>
          <p:nvPr>
            <p:ph type="ftr" sz="quarter" idx="11"/>
          </p:nvPr>
        </p:nvSpPr>
        <p:spPr/>
        <p:txBody>
          <a:bodyPr/>
          <a:lstStyle/>
          <a:p>
            <a:pPr>
              <a:defRPr/>
            </a:pPr>
            <a:r>
              <a:rPr lang="en-US" dirty="0"/>
              <a:t>Lecture notes: PSE Summer Course</a:t>
            </a:r>
          </a:p>
        </p:txBody>
      </p:sp>
      <p:sp>
        <p:nvSpPr>
          <p:cNvPr id="3" name="Slide Number Placeholder 2">
            <a:extLst>
              <a:ext uri="{FF2B5EF4-FFF2-40B4-BE49-F238E27FC236}">
                <a16:creationId xmlns:a16="http://schemas.microsoft.com/office/drawing/2014/main" id="{F1550FE6-64BD-4E66-9CB5-AF9E1DD35715}"/>
              </a:ext>
            </a:extLst>
          </p:cNvPr>
          <p:cNvSpPr>
            <a:spLocks noGrp="1"/>
          </p:cNvSpPr>
          <p:nvPr>
            <p:ph type="sldNum" sz="quarter" idx="12"/>
          </p:nvPr>
        </p:nvSpPr>
        <p:spPr/>
        <p:txBody>
          <a:bodyPr/>
          <a:lstStyle/>
          <a:p>
            <a:pPr>
              <a:defRPr/>
            </a:pPr>
            <a:fld id="{99156D13-9A6C-45E3-95F8-745810736FC3}" type="slidenum">
              <a:rPr lang="en-US" smtClean="0"/>
              <a:pPr>
                <a:defRPr/>
              </a:pPr>
              <a:t>1</a:t>
            </a:fld>
            <a:endParaRPr lang="en-US" dirty="0"/>
          </a:p>
        </p:txBody>
      </p:sp>
      <p:pic>
        <p:nvPicPr>
          <p:cNvPr id="7" name="Picture 6">
            <a:extLst>
              <a:ext uri="{FF2B5EF4-FFF2-40B4-BE49-F238E27FC236}">
                <a16:creationId xmlns:a16="http://schemas.microsoft.com/office/drawing/2014/main" id="{A945BAD9-5351-4075-AAAC-E56F8EEB6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680560"/>
            <a:ext cx="3505200" cy="3177441"/>
          </a:xfrm>
          <a:prstGeom prst="rect">
            <a:avLst/>
          </a:prstGeom>
        </p:spPr>
      </p:pic>
      <p:sp>
        <p:nvSpPr>
          <p:cNvPr id="8" name="TextBox 7">
            <a:extLst>
              <a:ext uri="{FF2B5EF4-FFF2-40B4-BE49-F238E27FC236}">
                <a16:creationId xmlns:a16="http://schemas.microsoft.com/office/drawing/2014/main" id="{8C75479F-4487-46B4-882E-293CB78B202F}"/>
              </a:ext>
            </a:extLst>
          </p:cNvPr>
          <p:cNvSpPr txBox="1"/>
          <p:nvPr/>
        </p:nvSpPr>
        <p:spPr>
          <a:xfrm>
            <a:off x="4876800" y="3680559"/>
            <a:ext cx="5334000" cy="2492990"/>
          </a:xfrm>
          <a:prstGeom prst="rect">
            <a:avLst/>
          </a:prstGeom>
          <a:noFill/>
        </p:spPr>
        <p:txBody>
          <a:bodyPr wrap="square" rtlCol="0">
            <a:spAutoFit/>
          </a:bodyPr>
          <a:lstStyle/>
          <a:p>
            <a:r>
              <a:rPr lang="en-US" sz="3200" dirty="0"/>
              <a:t>Identifying the Development Impacts of Migration</a:t>
            </a:r>
          </a:p>
          <a:p>
            <a:endParaRPr lang="en-US" dirty="0"/>
          </a:p>
          <a:p>
            <a:endParaRPr lang="en-US" dirty="0"/>
          </a:p>
          <a:p>
            <a:r>
              <a:rPr lang="en-US" sz="2400" b="1" dirty="0"/>
              <a:t>David McKenzie</a:t>
            </a:r>
          </a:p>
        </p:txBody>
      </p:sp>
      <p:pic>
        <p:nvPicPr>
          <p:cNvPr id="9" name="Picture 8">
            <a:extLst>
              <a:ext uri="{FF2B5EF4-FFF2-40B4-BE49-F238E27FC236}">
                <a16:creationId xmlns:a16="http://schemas.microsoft.com/office/drawing/2014/main" id="{4EE9E018-1A4D-4373-8A9A-DFB3DA90B2FB}"/>
              </a:ext>
            </a:extLst>
          </p:cNvPr>
          <p:cNvPicPr>
            <a:picLocks noChangeAspect="1"/>
          </p:cNvPicPr>
          <p:nvPr/>
        </p:nvPicPr>
        <p:blipFill>
          <a:blip r:embed="rId3"/>
          <a:stretch>
            <a:fillRect/>
          </a:stretch>
        </p:blipFill>
        <p:spPr>
          <a:xfrm>
            <a:off x="1371600" y="308116"/>
            <a:ext cx="9144000" cy="2869324"/>
          </a:xfrm>
          <a:prstGeom prst="rect">
            <a:avLst/>
          </a:prstGeom>
        </p:spPr>
      </p:pic>
    </p:spTree>
    <p:extLst>
      <p:ext uri="{BB962C8B-B14F-4D97-AF65-F5344CB8AC3E}">
        <p14:creationId xmlns:p14="http://schemas.microsoft.com/office/powerpoint/2010/main" val="64760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What sorts of questions do these policy experiments help address?</a:t>
            </a:r>
          </a:p>
        </p:txBody>
      </p:sp>
      <p:sp>
        <p:nvSpPr>
          <p:cNvPr id="3" name="Content Placeholder 2"/>
          <p:cNvSpPr>
            <a:spLocks noGrp="1"/>
          </p:cNvSpPr>
          <p:nvPr>
            <p:ph idx="1"/>
          </p:nvPr>
        </p:nvSpPr>
        <p:spPr/>
        <p:txBody>
          <a:bodyPr>
            <a:normAutofit fontScale="92500" lnSpcReduction="20000"/>
          </a:bodyPr>
          <a:lstStyle/>
          <a:p>
            <a:r>
              <a:rPr lang="en-US" dirty="0"/>
              <a:t>Impact of migration on the migrants themselves</a:t>
            </a:r>
          </a:p>
          <a:p>
            <a:pPr lvl="1"/>
            <a:r>
              <a:rPr lang="en-US" dirty="0"/>
              <a:t>Compare lottery winners who migrate to the losers who stay behind (and correct for selective compliance)</a:t>
            </a:r>
          </a:p>
          <a:p>
            <a:pPr lvl="1"/>
            <a:r>
              <a:rPr lang="en-US" dirty="0"/>
              <a:t>We find Tongans moving to NZ get 263% increase in income, also improve mental health.</a:t>
            </a:r>
          </a:p>
          <a:p>
            <a:r>
              <a:rPr lang="en-US" dirty="0"/>
              <a:t>Impact of migration on household members left behind</a:t>
            </a:r>
          </a:p>
          <a:p>
            <a:pPr lvl="1"/>
            <a:r>
              <a:rPr lang="en-US" dirty="0"/>
              <a:t>Need to know who among lottery losers would leave members behind (migration policy rules help here)</a:t>
            </a:r>
          </a:p>
          <a:p>
            <a:pPr lvl="1"/>
            <a:r>
              <a:rPr lang="en-US" dirty="0"/>
              <a:t>We find in Tonga short-term effect of migration is to reduce resource availability for remaining members, with fall in income and change in diet</a:t>
            </a:r>
          </a:p>
          <a:p>
            <a:pPr lvl="1"/>
            <a:r>
              <a:rPr lang="en-US" i="1" dirty="0"/>
              <a:t>Data gathering implication for future work</a:t>
            </a:r>
            <a:r>
              <a:rPr lang="en-US" dirty="0"/>
              <a:t>: need to try and measure better intra-household allocation of consumption – e.g. if we see per-capita consumption fall when migrants leave, is it because those left behind are worse off, or because the migrants were the hungry ones in the household?</a:t>
            </a:r>
          </a:p>
          <a:p>
            <a:r>
              <a:rPr lang="en-US" dirty="0"/>
              <a:t>Using these lotteries to look at impacts of immigration???</a:t>
            </a:r>
          </a:p>
        </p:txBody>
      </p:sp>
      <p:sp>
        <p:nvSpPr>
          <p:cNvPr id="4" name="Footer Placeholder 3">
            <a:extLst>
              <a:ext uri="{FF2B5EF4-FFF2-40B4-BE49-F238E27FC236}">
                <a16:creationId xmlns:a16="http://schemas.microsoft.com/office/drawing/2014/main" id="{FB68980D-1485-46D1-B2E4-4930AC9CC2C8}"/>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460839CE-CDE4-41B3-B096-8DB11FE6B228}"/>
              </a:ext>
            </a:extLst>
          </p:cNvPr>
          <p:cNvSpPr>
            <a:spLocks noGrp="1"/>
          </p:cNvSpPr>
          <p:nvPr>
            <p:ph type="sldNum" sz="quarter" idx="12"/>
          </p:nvPr>
        </p:nvSpPr>
        <p:spPr/>
        <p:txBody>
          <a:bodyPr/>
          <a:lstStyle/>
          <a:p>
            <a:fld id="{5D020C35-DE30-48A0-BA49-4584C2C265EA}" type="slidenum">
              <a:rPr lang="en-US" smtClean="0"/>
              <a:t>10</a:t>
            </a:fld>
            <a:endParaRPr lang="en-US"/>
          </a:p>
        </p:txBody>
      </p:sp>
    </p:spTree>
    <p:extLst>
      <p:ext uri="{BB962C8B-B14F-4D97-AF65-F5344CB8AC3E}">
        <p14:creationId xmlns:p14="http://schemas.microsoft.com/office/powerpoint/2010/main" val="42769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What do these policy lotteries identify?</a:t>
            </a:r>
          </a:p>
        </p:txBody>
      </p:sp>
      <p:sp>
        <p:nvSpPr>
          <p:cNvPr id="3" name="Content Placeholder 2"/>
          <p:cNvSpPr>
            <a:spLocks noGrp="1"/>
          </p:cNvSpPr>
          <p:nvPr>
            <p:ph idx="1"/>
          </p:nvPr>
        </p:nvSpPr>
        <p:spPr/>
        <p:txBody>
          <a:bodyPr>
            <a:normAutofit lnSpcReduction="10000"/>
          </a:bodyPr>
          <a:lstStyle/>
          <a:p>
            <a:r>
              <a:rPr lang="en-US" dirty="0"/>
              <a:t>Typically not all who win the lottery migrate (and some who don’t win the lottery may still manage to migrate through another channel)</a:t>
            </a:r>
          </a:p>
          <a:p>
            <a:r>
              <a:rPr lang="en-US" dirty="0"/>
              <a:t>In this case lottery gives us the LATE – the impact of migration for the types of people who only migrate if they win the lottery</a:t>
            </a:r>
          </a:p>
          <a:p>
            <a:pPr lvl="1"/>
            <a:r>
              <a:rPr lang="en-US" dirty="0"/>
              <a:t>For policy purposes this seems precisely a parameter of interest – the impact for the types of people the policy changes the migration decisions of.</a:t>
            </a:r>
          </a:p>
          <a:p>
            <a:r>
              <a:rPr lang="en-US" dirty="0"/>
              <a:t>Note though what it doesn’t tell us:</a:t>
            </a:r>
          </a:p>
          <a:p>
            <a:pPr lvl="1"/>
            <a:r>
              <a:rPr lang="en-US" dirty="0"/>
              <a:t>The average impact of migrating for a randomly selected person from the population</a:t>
            </a:r>
          </a:p>
          <a:p>
            <a:pPr lvl="1"/>
            <a:r>
              <a:rPr lang="en-US" dirty="0"/>
              <a:t>What the impact would be for the marginal applicant if the policy were to change.</a:t>
            </a:r>
          </a:p>
        </p:txBody>
      </p:sp>
      <p:sp>
        <p:nvSpPr>
          <p:cNvPr id="4" name="Footer Placeholder 3">
            <a:extLst>
              <a:ext uri="{FF2B5EF4-FFF2-40B4-BE49-F238E27FC236}">
                <a16:creationId xmlns:a16="http://schemas.microsoft.com/office/drawing/2014/main" id="{D6AA25C0-46FF-43DA-BFBF-6D4C1BB03CAE}"/>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CB45A010-BFDA-451C-A099-03658C6EB227}"/>
              </a:ext>
            </a:extLst>
          </p:cNvPr>
          <p:cNvSpPr>
            <a:spLocks noGrp="1"/>
          </p:cNvSpPr>
          <p:nvPr>
            <p:ph type="sldNum" sz="quarter" idx="12"/>
          </p:nvPr>
        </p:nvSpPr>
        <p:spPr/>
        <p:txBody>
          <a:bodyPr/>
          <a:lstStyle/>
          <a:p>
            <a:fld id="{5D020C35-DE30-48A0-BA49-4584C2C265EA}" type="slidenum">
              <a:rPr lang="en-US" smtClean="0"/>
              <a:t>11</a:t>
            </a:fld>
            <a:endParaRPr lang="en-US"/>
          </a:p>
        </p:txBody>
      </p:sp>
    </p:spTree>
    <p:extLst>
      <p:ext uri="{BB962C8B-B14F-4D97-AF65-F5344CB8AC3E}">
        <p14:creationId xmlns:p14="http://schemas.microsoft.com/office/powerpoint/2010/main" val="1943357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Future efforts with migration policy randomizations</a:t>
            </a:r>
          </a:p>
        </p:txBody>
      </p:sp>
      <p:sp>
        <p:nvSpPr>
          <p:cNvPr id="3" name="Content Placeholder 2"/>
          <p:cNvSpPr>
            <a:spLocks noGrp="1"/>
          </p:cNvSpPr>
          <p:nvPr>
            <p:ph idx="1"/>
          </p:nvPr>
        </p:nvSpPr>
        <p:spPr/>
        <p:txBody>
          <a:bodyPr>
            <a:normAutofit fontScale="85000" lnSpcReduction="20000"/>
          </a:bodyPr>
          <a:lstStyle/>
          <a:p>
            <a:r>
              <a:rPr lang="en-US" dirty="0"/>
              <a:t>Visa lotteries are rare, and the most famous one in the world has hardly been used for research</a:t>
            </a:r>
          </a:p>
          <a:p>
            <a:r>
              <a:rPr lang="en-US" dirty="0"/>
              <a:t>Much more scope for Governments/policymakers to think about using experiments to learn about effectiveness of their policies:</a:t>
            </a:r>
          </a:p>
          <a:p>
            <a:pPr lvl="1"/>
            <a:r>
              <a:rPr lang="en-US" dirty="0"/>
              <a:t>Migration lotteries as fair way to decide among excess number of applicants for limited quotas</a:t>
            </a:r>
          </a:p>
          <a:p>
            <a:pPr lvl="1"/>
            <a:r>
              <a:rPr lang="en-US" dirty="0"/>
              <a:t>Refugee allocation  to locations– Swedish and Danish systems were close to random anyway – why not make truly random?</a:t>
            </a:r>
          </a:p>
          <a:p>
            <a:pPr lvl="1"/>
            <a:r>
              <a:rPr lang="en-US" dirty="0"/>
              <a:t>In piloting new programs – e.g. how should governments select workers for seasonal programs; what sorts of policies aid assimilation of migrants, etc. -  should consider randomly allocating to different pilot policy regimes.</a:t>
            </a:r>
          </a:p>
          <a:p>
            <a:pPr lvl="1"/>
            <a:r>
              <a:rPr lang="en-US" dirty="0"/>
              <a:t>Developing country governments interested in policies like pre-migration seminars – not clear what effects they have or what content is most needed – could experiment here.</a:t>
            </a:r>
          </a:p>
          <a:p>
            <a:pPr lvl="1"/>
            <a:r>
              <a:rPr lang="en-US" dirty="0"/>
              <a:t>With points systems – cutoffs are pretty arbitrary – could imagine randomizing among marginal applicants to fine-tune points system (like credit-scoring experiments have done).</a:t>
            </a:r>
          </a:p>
        </p:txBody>
      </p:sp>
      <p:sp>
        <p:nvSpPr>
          <p:cNvPr id="4" name="Footer Placeholder 3">
            <a:extLst>
              <a:ext uri="{FF2B5EF4-FFF2-40B4-BE49-F238E27FC236}">
                <a16:creationId xmlns:a16="http://schemas.microsoft.com/office/drawing/2014/main" id="{2119C37D-65FF-469E-A9F3-4311C9EA144B}"/>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BEBD9F89-90EA-41F6-B866-EF08975B4B01}"/>
              </a:ext>
            </a:extLst>
          </p:cNvPr>
          <p:cNvSpPr>
            <a:spLocks noGrp="1"/>
          </p:cNvSpPr>
          <p:nvPr>
            <p:ph type="sldNum" sz="quarter" idx="12"/>
          </p:nvPr>
        </p:nvSpPr>
        <p:spPr/>
        <p:txBody>
          <a:bodyPr/>
          <a:lstStyle/>
          <a:p>
            <a:fld id="{5D020C35-DE30-48A0-BA49-4584C2C265EA}" type="slidenum">
              <a:rPr lang="en-US" smtClean="0"/>
              <a:t>12</a:t>
            </a:fld>
            <a:endParaRPr lang="en-US"/>
          </a:p>
        </p:txBody>
      </p:sp>
    </p:spTree>
    <p:extLst>
      <p:ext uri="{BB962C8B-B14F-4D97-AF65-F5344CB8AC3E}">
        <p14:creationId xmlns:p14="http://schemas.microsoft.com/office/powerpoint/2010/main" val="69324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Researcher-led experiments</a:t>
            </a:r>
          </a:p>
        </p:txBody>
      </p:sp>
      <p:sp>
        <p:nvSpPr>
          <p:cNvPr id="3" name="Content Placeholder 2"/>
          <p:cNvSpPr>
            <a:spLocks noGrp="1"/>
          </p:cNvSpPr>
          <p:nvPr>
            <p:ph idx="1"/>
          </p:nvPr>
        </p:nvSpPr>
        <p:spPr/>
        <p:txBody>
          <a:bodyPr>
            <a:normAutofit/>
          </a:bodyPr>
          <a:lstStyle/>
          <a:p>
            <a:r>
              <a:rPr lang="en-US" dirty="0"/>
              <a:t>Two uses:</a:t>
            </a:r>
          </a:p>
          <a:p>
            <a:pPr lvl="1"/>
            <a:r>
              <a:rPr lang="en-US" dirty="0"/>
              <a:t>Test particular theories of migration behavior by manipulating particular channels of interest</a:t>
            </a:r>
          </a:p>
          <a:p>
            <a:pPr lvl="1"/>
            <a:r>
              <a:rPr lang="en-US" dirty="0"/>
              <a:t>Test impact of particular policies by working with NGOs, private firms, or doing it yourself.</a:t>
            </a:r>
          </a:p>
        </p:txBody>
      </p:sp>
      <p:sp>
        <p:nvSpPr>
          <p:cNvPr id="4" name="Footer Placeholder 3">
            <a:extLst>
              <a:ext uri="{FF2B5EF4-FFF2-40B4-BE49-F238E27FC236}">
                <a16:creationId xmlns:a16="http://schemas.microsoft.com/office/drawing/2014/main" id="{6E6A39B9-8C87-4ABE-806C-258B97DA0A1F}"/>
              </a:ext>
            </a:extLst>
          </p:cNvPr>
          <p:cNvSpPr>
            <a:spLocks noGrp="1"/>
          </p:cNvSpPr>
          <p:nvPr>
            <p:ph type="ftr" sz="quarter" idx="11"/>
          </p:nvPr>
        </p:nvSpPr>
        <p:spPr/>
        <p:txBody>
          <a:bodyPr/>
          <a:lstStyle/>
          <a:p>
            <a:r>
              <a:rPr lang="en-US" dirty="0"/>
              <a:t>Lecture notes: PSE Summer Course</a:t>
            </a:r>
          </a:p>
        </p:txBody>
      </p:sp>
      <p:sp>
        <p:nvSpPr>
          <p:cNvPr id="5" name="Slide Number Placeholder 4">
            <a:extLst>
              <a:ext uri="{FF2B5EF4-FFF2-40B4-BE49-F238E27FC236}">
                <a16:creationId xmlns:a16="http://schemas.microsoft.com/office/drawing/2014/main" id="{87C7FF07-D294-4819-B41A-654F7A17EBAB}"/>
              </a:ext>
            </a:extLst>
          </p:cNvPr>
          <p:cNvSpPr>
            <a:spLocks noGrp="1"/>
          </p:cNvSpPr>
          <p:nvPr>
            <p:ph type="sldNum" sz="quarter" idx="12"/>
          </p:nvPr>
        </p:nvSpPr>
        <p:spPr/>
        <p:txBody>
          <a:bodyPr/>
          <a:lstStyle/>
          <a:p>
            <a:fld id="{5D020C35-DE30-48A0-BA49-4584C2C265EA}" type="slidenum">
              <a:rPr lang="en-US" smtClean="0"/>
              <a:t>13</a:t>
            </a:fld>
            <a:endParaRPr lang="en-US" dirty="0"/>
          </a:p>
        </p:txBody>
      </p:sp>
    </p:spTree>
    <p:extLst>
      <p:ext uri="{BB962C8B-B14F-4D97-AF65-F5344CB8AC3E}">
        <p14:creationId xmlns:p14="http://schemas.microsoft.com/office/powerpoint/2010/main" val="216163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Examples of Researcher-led experiments</a:t>
            </a:r>
          </a:p>
        </p:txBody>
      </p:sp>
      <p:sp>
        <p:nvSpPr>
          <p:cNvPr id="3" name="Content Placeholder 2"/>
          <p:cNvSpPr>
            <a:spLocks noGrp="1"/>
          </p:cNvSpPr>
          <p:nvPr>
            <p:ph idx="1"/>
          </p:nvPr>
        </p:nvSpPr>
        <p:spPr/>
        <p:txBody>
          <a:bodyPr>
            <a:normAutofit fontScale="85000" lnSpcReduction="20000"/>
          </a:bodyPr>
          <a:lstStyle/>
          <a:p>
            <a:r>
              <a:rPr lang="en-US" dirty="0"/>
              <a:t>Ashraf et al. (2010) – </a:t>
            </a:r>
            <a:r>
              <a:rPr lang="en-US" dirty="0" err="1"/>
              <a:t>Salvadoreans</a:t>
            </a:r>
            <a:r>
              <a:rPr lang="en-US" dirty="0"/>
              <a:t> in DC offered different types of savings accounts in home country</a:t>
            </a:r>
          </a:p>
          <a:p>
            <a:r>
              <a:rPr lang="en-US" dirty="0"/>
              <a:t>Chin et al. (2010) – provide </a:t>
            </a:r>
            <a:r>
              <a:rPr lang="en-US" dirty="0" err="1"/>
              <a:t>matricula</a:t>
            </a:r>
            <a:r>
              <a:rPr lang="en-US" dirty="0"/>
              <a:t> consular to Mexicans in a U.S. city – allows them to open bank accounts</a:t>
            </a:r>
          </a:p>
          <a:p>
            <a:r>
              <a:rPr lang="en-US" dirty="0"/>
              <a:t>Bryan et al. (2010) – role of information, cash, and credit in inducing seasonal migration in famine-prone Bangladesh</a:t>
            </a:r>
          </a:p>
          <a:p>
            <a:r>
              <a:rPr lang="en-US" dirty="0" err="1"/>
              <a:t>Aycinena</a:t>
            </a:r>
            <a:r>
              <a:rPr lang="en-US" dirty="0"/>
              <a:t> et al. (2010) – randomize cost of sending remittances for </a:t>
            </a:r>
            <a:r>
              <a:rPr lang="en-US" dirty="0" err="1"/>
              <a:t>Salvadoreans</a:t>
            </a:r>
            <a:endParaRPr lang="en-US" dirty="0"/>
          </a:p>
          <a:p>
            <a:r>
              <a:rPr lang="en-US" dirty="0"/>
              <a:t>Batista and </a:t>
            </a:r>
            <a:r>
              <a:rPr lang="en-US" dirty="0" err="1"/>
              <a:t>Narcisco</a:t>
            </a:r>
            <a:r>
              <a:rPr lang="en-US" dirty="0"/>
              <a:t> (2015) – experiment to test role of communication in migrants in Ireland remittances and return decisions</a:t>
            </a:r>
          </a:p>
          <a:p>
            <a:r>
              <a:rPr lang="en-US" dirty="0"/>
              <a:t>Beam et al. (2014) – experiment to examine barriers to migration in rural Philippines – testing roles of information, jobs website, passport help</a:t>
            </a:r>
          </a:p>
          <a:p>
            <a:r>
              <a:rPr lang="en-US" dirty="0"/>
              <a:t>Gibson and McKenzie (2014) – experiment to test role of financial literacy for remitters in New Zealand and Australia.</a:t>
            </a:r>
          </a:p>
        </p:txBody>
      </p:sp>
      <p:sp>
        <p:nvSpPr>
          <p:cNvPr id="4" name="Footer Placeholder 3">
            <a:extLst>
              <a:ext uri="{FF2B5EF4-FFF2-40B4-BE49-F238E27FC236}">
                <a16:creationId xmlns:a16="http://schemas.microsoft.com/office/drawing/2014/main" id="{47113D96-B51A-49DF-BDD7-1F9E706D3523}"/>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CDBEF8B1-77A8-4CC3-8E9E-DA8786AE8566}"/>
              </a:ext>
            </a:extLst>
          </p:cNvPr>
          <p:cNvSpPr>
            <a:spLocks noGrp="1"/>
          </p:cNvSpPr>
          <p:nvPr>
            <p:ph type="sldNum" sz="quarter" idx="12"/>
          </p:nvPr>
        </p:nvSpPr>
        <p:spPr/>
        <p:txBody>
          <a:bodyPr/>
          <a:lstStyle/>
          <a:p>
            <a:fld id="{5D020C35-DE30-48A0-BA49-4584C2C265EA}" type="slidenum">
              <a:rPr lang="en-US" smtClean="0"/>
              <a:t>14</a:t>
            </a:fld>
            <a:endParaRPr lang="en-US"/>
          </a:p>
        </p:txBody>
      </p:sp>
    </p:spTree>
    <p:extLst>
      <p:ext uri="{BB962C8B-B14F-4D97-AF65-F5344CB8AC3E}">
        <p14:creationId xmlns:p14="http://schemas.microsoft.com/office/powerpoint/2010/main" val="59826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Examples of Researcher-led experiments</a:t>
            </a:r>
          </a:p>
        </p:txBody>
      </p:sp>
      <p:sp>
        <p:nvSpPr>
          <p:cNvPr id="3" name="Content Placeholder 2"/>
          <p:cNvSpPr>
            <a:spLocks noGrp="1"/>
          </p:cNvSpPr>
          <p:nvPr>
            <p:ph idx="1"/>
          </p:nvPr>
        </p:nvSpPr>
        <p:spPr/>
        <p:txBody>
          <a:bodyPr>
            <a:normAutofit fontScale="92500" lnSpcReduction="20000"/>
          </a:bodyPr>
          <a:lstStyle/>
          <a:p>
            <a:r>
              <a:rPr lang="en-US" dirty="0"/>
              <a:t>Shrestha (2015) – randomize information on odds of death, wages earned abroad</a:t>
            </a:r>
          </a:p>
          <a:p>
            <a:r>
              <a:rPr lang="en-US" dirty="0"/>
              <a:t>Abarcar (2015) – resume audit study – randomize whether experience abroad is listed on CV (also similar study in Myanmar)</a:t>
            </a:r>
          </a:p>
          <a:p>
            <a:r>
              <a:rPr lang="en-US" dirty="0" err="1"/>
              <a:t>Doi</a:t>
            </a:r>
            <a:r>
              <a:rPr lang="en-US" dirty="0"/>
              <a:t> et al. (2014) – worked with Indonesian </a:t>
            </a:r>
            <a:r>
              <a:rPr lang="en-US" dirty="0" err="1"/>
              <a:t>govt</a:t>
            </a:r>
            <a:r>
              <a:rPr lang="en-US" dirty="0"/>
              <a:t> – should you give financial education to migrants, their families or both?</a:t>
            </a:r>
          </a:p>
          <a:p>
            <a:r>
              <a:rPr lang="en-US" dirty="0"/>
              <a:t>Seshan and Yang (2015) – financial literacy for migrants in Qatar</a:t>
            </a:r>
          </a:p>
          <a:p>
            <a:r>
              <a:rPr lang="en-US" dirty="0"/>
              <a:t>Barsbai et al. (2016) – testing different versions of Philippines pre-departure orientation seminars</a:t>
            </a:r>
          </a:p>
          <a:p>
            <a:r>
              <a:rPr lang="en-US" dirty="0" err="1"/>
              <a:t>Aycinena</a:t>
            </a:r>
            <a:r>
              <a:rPr lang="en-US" dirty="0"/>
              <a:t> et al. (2014) – randomize cost of sending money</a:t>
            </a:r>
          </a:p>
          <a:p>
            <a:r>
              <a:rPr lang="en-US" dirty="0"/>
              <a:t>Ambler et al.; De </a:t>
            </a:r>
            <a:r>
              <a:rPr lang="en-US" dirty="0" err="1"/>
              <a:t>Archangelis</a:t>
            </a:r>
            <a:r>
              <a:rPr lang="en-US" dirty="0"/>
              <a:t> et al. – directing remittances to education</a:t>
            </a:r>
          </a:p>
          <a:p>
            <a:r>
              <a:rPr lang="en-US" dirty="0"/>
              <a:t>Beam (2014) – job fairs</a:t>
            </a:r>
          </a:p>
          <a:p>
            <a:endParaRPr lang="en-US" dirty="0"/>
          </a:p>
          <a:p>
            <a:endParaRPr lang="en-US" dirty="0"/>
          </a:p>
        </p:txBody>
      </p:sp>
      <p:sp>
        <p:nvSpPr>
          <p:cNvPr id="4" name="Footer Placeholder 3">
            <a:extLst>
              <a:ext uri="{FF2B5EF4-FFF2-40B4-BE49-F238E27FC236}">
                <a16:creationId xmlns:a16="http://schemas.microsoft.com/office/drawing/2014/main" id="{609B5813-DA78-4774-BA30-2C904CA6F3B7}"/>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11157A8C-0251-4F05-A058-3715E41733BA}"/>
              </a:ext>
            </a:extLst>
          </p:cNvPr>
          <p:cNvSpPr>
            <a:spLocks noGrp="1"/>
          </p:cNvSpPr>
          <p:nvPr>
            <p:ph type="sldNum" sz="quarter" idx="12"/>
          </p:nvPr>
        </p:nvSpPr>
        <p:spPr/>
        <p:txBody>
          <a:bodyPr/>
          <a:lstStyle/>
          <a:p>
            <a:fld id="{5D020C35-DE30-48A0-BA49-4584C2C265EA}" type="slidenum">
              <a:rPr lang="en-US" smtClean="0"/>
              <a:t>15</a:t>
            </a:fld>
            <a:endParaRPr lang="en-US"/>
          </a:p>
        </p:txBody>
      </p:sp>
    </p:spTree>
    <p:extLst>
      <p:ext uri="{BB962C8B-B14F-4D97-AF65-F5344CB8AC3E}">
        <p14:creationId xmlns:p14="http://schemas.microsoft.com/office/powerpoint/2010/main" val="233789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Data issues with researcher-led experiments</a:t>
            </a:r>
          </a:p>
        </p:txBody>
      </p:sp>
      <p:sp>
        <p:nvSpPr>
          <p:cNvPr id="3" name="Content Placeholder 2"/>
          <p:cNvSpPr>
            <a:spLocks noGrp="1"/>
          </p:cNvSpPr>
          <p:nvPr>
            <p:ph idx="1"/>
          </p:nvPr>
        </p:nvSpPr>
        <p:spPr/>
        <p:txBody>
          <a:bodyPr>
            <a:normAutofit/>
          </a:bodyPr>
          <a:lstStyle/>
          <a:p>
            <a:r>
              <a:rPr lang="en-US" dirty="0"/>
              <a:t>Internal </a:t>
            </a:r>
            <a:r>
              <a:rPr lang="en-US" dirty="0" err="1"/>
              <a:t>vs</a:t>
            </a:r>
            <a:r>
              <a:rPr lang="en-US" dirty="0"/>
              <a:t> External validity</a:t>
            </a:r>
          </a:p>
          <a:p>
            <a:pPr lvl="1"/>
            <a:r>
              <a:rPr lang="en-US" dirty="0"/>
              <a:t>E.g. </a:t>
            </a:r>
            <a:r>
              <a:rPr lang="en-US" dirty="0" err="1"/>
              <a:t>Ashraf</a:t>
            </a:r>
            <a:r>
              <a:rPr lang="en-US" dirty="0"/>
              <a:t> et al. </a:t>
            </a:r>
          </a:p>
          <a:p>
            <a:pPr lvl="2"/>
            <a:r>
              <a:rPr lang="en-US" dirty="0"/>
              <a:t>Enrolled individuals at consulate, who remitted in last year, and who have family member back in El Salvador</a:t>
            </a:r>
          </a:p>
          <a:p>
            <a:pPr lvl="2"/>
            <a:r>
              <a:rPr lang="en-US" dirty="0"/>
              <a:t>Internally valid, and is a population of interest</a:t>
            </a:r>
          </a:p>
          <a:p>
            <a:pPr lvl="2"/>
            <a:r>
              <a:rPr lang="en-US" dirty="0"/>
              <a:t>But can’t tell us whether impact at extensive margin, not clear whether generalizes to other </a:t>
            </a:r>
            <a:r>
              <a:rPr lang="en-US" dirty="0" err="1"/>
              <a:t>Salvadorean</a:t>
            </a:r>
            <a:r>
              <a:rPr lang="en-US" dirty="0"/>
              <a:t> migrants…</a:t>
            </a:r>
          </a:p>
          <a:p>
            <a:pPr lvl="1"/>
            <a:r>
              <a:rPr lang="en-US" dirty="0"/>
              <a:t>Depends on question of interest</a:t>
            </a:r>
          </a:p>
          <a:p>
            <a:pPr lvl="2"/>
            <a:r>
              <a:rPr lang="en-US" dirty="0"/>
              <a:t>Proof of concept/evidence for some group of interest</a:t>
            </a:r>
          </a:p>
          <a:p>
            <a:pPr lvl="2"/>
            <a:r>
              <a:rPr lang="en-US" dirty="0"/>
              <a:t>Vs </a:t>
            </a:r>
            <a:r>
              <a:rPr lang="en-US" dirty="0" err="1"/>
              <a:t>generalizability</a:t>
            </a:r>
            <a:r>
              <a:rPr lang="en-US" dirty="0"/>
              <a:t> </a:t>
            </a:r>
          </a:p>
          <a:p>
            <a:pPr lvl="1"/>
            <a:r>
              <a:rPr lang="en-US" dirty="0"/>
              <a:t>As long as you can tell us who the group is, and why it is of interest, ok I think.</a:t>
            </a:r>
          </a:p>
        </p:txBody>
      </p:sp>
      <p:sp>
        <p:nvSpPr>
          <p:cNvPr id="4" name="Footer Placeholder 3">
            <a:extLst>
              <a:ext uri="{FF2B5EF4-FFF2-40B4-BE49-F238E27FC236}">
                <a16:creationId xmlns:a16="http://schemas.microsoft.com/office/drawing/2014/main" id="{9335F619-DEF3-4BCA-B4FF-E953BCCEC258}"/>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B88A9A04-B109-42DF-B7AC-CA759CC228CC}"/>
              </a:ext>
            </a:extLst>
          </p:cNvPr>
          <p:cNvSpPr>
            <a:spLocks noGrp="1"/>
          </p:cNvSpPr>
          <p:nvPr>
            <p:ph type="sldNum" sz="quarter" idx="12"/>
          </p:nvPr>
        </p:nvSpPr>
        <p:spPr/>
        <p:txBody>
          <a:bodyPr/>
          <a:lstStyle/>
          <a:p>
            <a:fld id="{5D020C35-DE30-48A0-BA49-4584C2C265EA}" type="slidenum">
              <a:rPr lang="en-US" smtClean="0"/>
              <a:t>16</a:t>
            </a:fld>
            <a:endParaRPr lang="en-US"/>
          </a:p>
        </p:txBody>
      </p:sp>
    </p:spTree>
    <p:extLst>
      <p:ext uri="{BB962C8B-B14F-4D97-AF65-F5344CB8AC3E}">
        <p14:creationId xmlns:p14="http://schemas.microsoft.com/office/powerpoint/2010/main" val="213103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Design issues in researcher experiments</a:t>
            </a:r>
          </a:p>
        </p:txBody>
      </p:sp>
      <p:sp>
        <p:nvSpPr>
          <p:cNvPr id="3" name="Content Placeholder 2"/>
          <p:cNvSpPr>
            <a:spLocks noGrp="1"/>
          </p:cNvSpPr>
          <p:nvPr>
            <p:ph idx="1"/>
          </p:nvPr>
        </p:nvSpPr>
        <p:spPr/>
        <p:txBody>
          <a:bodyPr/>
          <a:lstStyle/>
          <a:p>
            <a:r>
              <a:rPr lang="en-US" dirty="0"/>
              <a:t>Getting a target population of interest:</a:t>
            </a:r>
          </a:p>
          <a:p>
            <a:pPr lvl="1"/>
            <a:r>
              <a:rPr lang="en-US" dirty="0"/>
              <a:t>Migrants are a rare group, and migration a rare event</a:t>
            </a:r>
          </a:p>
          <a:p>
            <a:pPr lvl="2"/>
            <a:r>
              <a:rPr lang="en-US" dirty="0"/>
              <a:t>Approach one: convenience sample – go to where the migrants are – e.g. embassies, Western Union branches, etc.</a:t>
            </a:r>
          </a:p>
          <a:p>
            <a:pPr lvl="2"/>
            <a:r>
              <a:rPr lang="en-US" dirty="0"/>
              <a:t>Approach two: random sample of households – but then few may migrate – e.g. Beam et al. in the Philippines.</a:t>
            </a:r>
          </a:p>
          <a:p>
            <a:pPr lvl="1"/>
            <a:r>
              <a:rPr lang="en-US" dirty="0"/>
              <a:t>Do you need to survey/collect data in both origin and destination countries and link households?</a:t>
            </a:r>
          </a:p>
          <a:p>
            <a:pPr lvl="2"/>
            <a:r>
              <a:rPr lang="en-US" dirty="0"/>
              <a:t>Much more expensive if you do so – and if geographically concentrated in one place, may not be in the other</a:t>
            </a:r>
          </a:p>
        </p:txBody>
      </p:sp>
      <p:sp>
        <p:nvSpPr>
          <p:cNvPr id="4" name="Footer Placeholder 3">
            <a:extLst>
              <a:ext uri="{FF2B5EF4-FFF2-40B4-BE49-F238E27FC236}">
                <a16:creationId xmlns:a16="http://schemas.microsoft.com/office/drawing/2014/main" id="{703AD1A6-0B1A-4F9B-82E7-3EBA1A1FBCAF}"/>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98F9CF4A-A947-4DA8-89E1-3E029FA01280}"/>
              </a:ext>
            </a:extLst>
          </p:cNvPr>
          <p:cNvSpPr>
            <a:spLocks noGrp="1"/>
          </p:cNvSpPr>
          <p:nvPr>
            <p:ph type="sldNum" sz="quarter" idx="12"/>
          </p:nvPr>
        </p:nvSpPr>
        <p:spPr/>
        <p:txBody>
          <a:bodyPr/>
          <a:lstStyle/>
          <a:p>
            <a:fld id="{5D020C35-DE30-48A0-BA49-4584C2C265EA}" type="slidenum">
              <a:rPr lang="en-US" smtClean="0"/>
              <a:t>17</a:t>
            </a:fld>
            <a:endParaRPr lang="en-US"/>
          </a:p>
        </p:txBody>
      </p:sp>
    </p:spTree>
    <p:extLst>
      <p:ext uri="{BB962C8B-B14F-4D97-AF65-F5344CB8AC3E}">
        <p14:creationId xmlns:p14="http://schemas.microsoft.com/office/powerpoint/2010/main" val="1845192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Design issues in researcher experiments</a:t>
            </a:r>
          </a:p>
        </p:txBody>
      </p:sp>
      <p:sp>
        <p:nvSpPr>
          <p:cNvPr id="3" name="Content Placeholder 2"/>
          <p:cNvSpPr>
            <a:spLocks noGrp="1"/>
          </p:cNvSpPr>
          <p:nvPr>
            <p:ph idx="1"/>
          </p:nvPr>
        </p:nvSpPr>
        <p:spPr/>
        <p:txBody>
          <a:bodyPr/>
          <a:lstStyle/>
          <a:p>
            <a:r>
              <a:rPr lang="en-US" dirty="0"/>
              <a:t>Statistical power</a:t>
            </a:r>
          </a:p>
          <a:p>
            <a:pPr lvl="1"/>
            <a:r>
              <a:rPr lang="en-US" dirty="0"/>
              <a:t>Depends on take-up, sample size, and variability of outcomes  </a:t>
            </a:r>
          </a:p>
          <a:p>
            <a:pPr lvl="1"/>
            <a:r>
              <a:rPr lang="en-US" dirty="0" err="1"/>
              <a:t>sampsi</a:t>
            </a:r>
            <a:r>
              <a:rPr lang="en-US" dirty="0"/>
              <a:t> command in Stata.</a:t>
            </a:r>
          </a:p>
          <a:p>
            <a:pPr lvl="1"/>
            <a:r>
              <a:rPr lang="en-US" dirty="0"/>
              <a:t>E.g. want to get migrants to contribute to community projects. Suppose 10% do now? </a:t>
            </a:r>
          </a:p>
          <a:p>
            <a:pPr lvl="2"/>
            <a:r>
              <a:rPr lang="en-US" dirty="0"/>
              <a:t>What sort of intervention might work?</a:t>
            </a:r>
          </a:p>
          <a:p>
            <a:pPr lvl="2"/>
            <a:r>
              <a:rPr lang="en-US" dirty="0"/>
              <a:t>Suppose we want to detect effect where this increases to 20% contributing, what sample size do we need?</a:t>
            </a:r>
          </a:p>
          <a:p>
            <a:pPr lvl="3"/>
            <a:r>
              <a:rPr lang="en-US" dirty="0" err="1"/>
              <a:t>Sampsi</a:t>
            </a:r>
            <a:r>
              <a:rPr lang="en-US" dirty="0"/>
              <a:t> 0.1 0.2 =&gt; 286 T and 286 C</a:t>
            </a:r>
          </a:p>
          <a:p>
            <a:pPr lvl="3"/>
            <a:r>
              <a:rPr lang="en-US" dirty="0"/>
              <a:t>If take-up only 50%, then </a:t>
            </a:r>
            <a:r>
              <a:rPr lang="en-US" dirty="0" err="1"/>
              <a:t>sampsi</a:t>
            </a:r>
            <a:r>
              <a:rPr lang="en-US" dirty="0"/>
              <a:t> 0.1 0.15 = &gt; 957 T and 957 C</a:t>
            </a:r>
          </a:p>
        </p:txBody>
      </p:sp>
      <p:sp>
        <p:nvSpPr>
          <p:cNvPr id="4" name="Footer Placeholder 3">
            <a:extLst>
              <a:ext uri="{FF2B5EF4-FFF2-40B4-BE49-F238E27FC236}">
                <a16:creationId xmlns:a16="http://schemas.microsoft.com/office/drawing/2014/main" id="{DDA3F790-09C6-4BD5-A139-CE808E9F4375}"/>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879F882D-6B09-433C-B43D-90F5C9E7E136}"/>
              </a:ext>
            </a:extLst>
          </p:cNvPr>
          <p:cNvSpPr>
            <a:spLocks noGrp="1"/>
          </p:cNvSpPr>
          <p:nvPr>
            <p:ph type="sldNum" sz="quarter" idx="12"/>
          </p:nvPr>
        </p:nvSpPr>
        <p:spPr/>
        <p:txBody>
          <a:bodyPr/>
          <a:lstStyle/>
          <a:p>
            <a:fld id="{5D020C35-DE30-48A0-BA49-4584C2C265EA}" type="slidenum">
              <a:rPr lang="en-US" smtClean="0"/>
              <a:t>18</a:t>
            </a:fld>
            <a:endParaRPr lang="en-US"/>
          </a:p>
        </p:txBody>
      </p:sp>
    </p:spTree>
    <p:extLst>
      <p:ext uri="{BB962C8B-B14F-4D97-AF65-F5344CB8AC3E}">
        <p14:creationId xmlns:p14="http://schemas.microsoft.com/office/powerpoint/2010/main" val="412311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1143000"/>
          </a:xfrm>
        </p:spPr>
        <p:txBody>
          <a:bodyPr/>
          <a:lstStyle/>
          <a:p>
            <a:r>
              <a:rPr lang="en-US" dirty="0">
                <a:solidFill>
                  <a:schemeClr val="accent2"/>
                </a:solidFill>
              </a:rPr>
              <a:t>Data and field experiments</a:t>
            </a:r>
          </a:p>
        </p:txBody>
      </p:sp>
      <p:sp>
        <p:nvSpPr>
          <p:cNvPr id="3" name="Content Placeholder 2"/>
          <p:cNvSpPr>
            <a:spLocks noGrp="1"/>
          </p:cNvSpPr>
          <p:nvPr>
            <p:ph idx="1"/>
          </p:nvPr>
        </p:nvSpPr>
        <p:spPr>
          <a:xfrm>
            <a:off x="505690" y="1371600"/>
            <a:ext cx="8229600" cy="4389120"/>
          </a:xfrm>
        </p:spPr>
        <p:txBody>
          <a:bodyPr>
            <a:noAutofit/>
          </a:bodyPr>
          <a:lstStyle/>
          <a:p>
            <a:r>
              <a:rPr lang="en-US" sz="2000" dirty="0"/>
              <a:t>Currently we are just scratching the surface – lots of exciting possibilities to do interesting experiments with </a:t>
            </a:r>
            <a:r>
              <a:rPr lang="en-US" sz="2000" i="1" dirty="0"/>
              <a:t>migrants</a:t>
            </a:r>
            <a:r>
              <a:rPr lang="en-US" sz="2000" dirty="0"/>
              <a:t> in the destination country</a:t>
            </a:r>
          </a:p>
          <a:p>
            <a:pPr lvl="1"/>
            <a:r>
              <a:rPr lang="en-US" sz="1800" dirty="0"/>
              <a:t>i.e. may only need to collect data in London, or D.C., or Paris – if main interest is on migrants.</a:t>
            </a:r>
          </a:p>
          <a:p>
            <a:pPr lvl="1"/>
            <a:r>
              <a:rPr lang="en-US" sz="1800" dirty="0"/>
              <a:t>If work with groups providing services to migrants, esp. financial institutions, possibility of getting administrative data to make basic analysis even cheaper </a:t>
            </a:r>
          </a:p>
          <a:p>
            <a:pPr lvl="1"/>
            <a:r>
              <a:rPr lang="en-US" sz="1800" dirty="0"/>
              <a:t>We know very little about impacts of </a:t>
            </a:r>
            <a:r>
              <a:rPr lang="en-US" sz="1800" dirty="0" err="1"/>
              <a:t>diaspora</a:t>
            </a:r>
            <a:r>
              <a:rPr lang="en-US" sz="1800" dirty="0"/>
              <a:t> type activities (e.g. trade facilitation) – would be great to do experiments with migrant organizations.</a:t>
            </a:r>
          </a:p>
          <a:p>
            <a:pPr lvl="1"/>
            <a:r>
              <a:rPr lang="en-US" sz="1800" dirty="0"/>
              <a:t>But ultimately may want to link to impacts on individuals in home countries – this is much more difficult, since collecting data on matched households is hard (but not impossible)</a:t>
            </a:r>
          </a:p>
        </p:txBody>
      </p:sp>
      <p:sp>
        <p:nvSpPr>
          <p:cNvPr id="4" name="Footer Placeholder 3">
            <a:extLst>
              <a:ext uri="{FF2B5EF4-FFF2-40B4-BE49-F238E27FC236}">
                <a16:creationId xmlns:a16="http://schemas.microsoft.com/office/drawing/2014/main" id="{8C160E9D-5B67-4141-B7D9-9D089CE8DAAE}"/>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C603A753-8BFC-4DD4-AECE-86B8527EA633}"/>
              </a:ext>
            </a:extLst>
          </p:cNvPr>
          <p:cNvSpPr>
            <a:spLocks noGrp="1"/>
          </p:cNvSpPr>
          <p:nvPr>
            <p:ph type="sldNum" sz="quarter" idx="12"/>
          </p:nvPr>
        </p:nvSpPr>
        <p:spPr/>
        <p:txBody>
          <a:bodyPr/>
          <a:lstStyle/>
          <a:p>
            <a:fld id="{5D020C35-DE30-48A0-BA49-4584C2C265EA}" type="slidenum">
              <a:rPr lang="en-US" smtClean="0"/>
              <a:t>19</a:t>
            </a:fld>
            <a:endParaRPr lang="en-US"/>
          </a:p>
        </p:txBody>
      </p:sp>
    </p:spTree>
    <p:extLst>
      <p:ext uri="{BB962C8B-B14F-4D97-AF65-F5344CB8AC3E}">
        <p14:creationId xmlns:p14="http://schemas.microsoft.com/office/powerpoint/2010/main" val="373613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2DB8-B670-42F9-8CA3-2CA778B94C6A}"/>
              </a:ext>
            </a:extLst>
          </p:cNvPr>
          <p:cNvSpPr>
            <a:spLocks noGrp="1"/>
          </p:cNvSpPr>
          <p:nvPr>
            <p:ph type="ctrTitle"/>
          </p:nvPr>
        </p:nvSpPr>
        <p:spPr/>
        <p:txBody>
          <a:bodyPr/>
          <a:lstStyle/>
          <a:p>
            <a:r>
              <a:rPr lang="en-US" dirty="0"/>
              <a:t>LECTURE 5</a:t>
            </a:r>
          </a:p>
        </p:txBody>
      </p:sp>
      <p:sp>
        <p:nvSpPr>
          <p:cNvPr id="3" name="Subtitle 2">
            <a:extLst>
              <a:ext uri="{FF2B5EF4-FFF2-40B4-BE49-F238E27FC236}">
                <a16:creationId xmlns:a16="http://schemas.microsoft.com/office/drawing/2014/main" id="{D76D0F99-36F5-4F05-93F1-4585D4F64ECC}"/>
              </a:ext>
            </a:extLst>
          </p:cNvPr>
          <p:cNvSpPr>
            <a:spLocks noGrp="1"/>
          </p:cNvSpPr>
          <p:nvPr>
            <p:ph type="subTitle" idx="1"/>
          </p:nvPr>
        </p:nvSpPr>
        <p:spPr/>
        <p:txBody>
          <a:bodyPr>
            <a:normAutofit/>
          </a:bodyPr>
          <a:lstStyle/>
          <a:p>
            <a:r>
              <a:rPr lang="en-US" sz="2400" i="1" dirty="0"/>
              <a:t>Migration Lotteries and Migration Experiments</a:t>
            </a:r>
          </a:p>
        </p:txBody>
      </p:sp>
      <p:sp>
        <p:nvSpPr>
          <p:cNvPr id="4" name="Footer Placeholder 3">
            <a:extLst>
              <a:ext uri="{FF2B5EF4-FFF2-40B4-BE49-F238E27FC236}">
                <a16:creationId xmlns:a16="http://schemas.microsoft.com/office/drawing/2014/main" id="{8622B137-A978-44E9-81C4-0FFF27C38ED8}"/>
              </a:ext>
            </a:extLst>
          </p:cNvPr>
          <p:cNvSpPr>
            <a:spLocks noGrp="1"/>
          </p:cNvSpPr>
          <p:nvPr>
            <p:ph type="ftr" sz="quarter" idx="11"/>
          </p:nvPr>
        </p:nvSpPr>
        <p:spPr/>
        <p:txBody>
          <a:bodyPr/>
          <a:lstStyle/>
          <a:p>
            <a:pPr>
              <a:defRPr/>
            </a:pPr>
            <a:r>
              <a:rPr lang="en-US" dirty="0"/>
              <a:t>Lecture notes: PSE Summer Course</a:t>
            </a:r>
          </a:p>
        </p:txBody>
      </p:sp>
      <p:sp>
        <p:nvSpPr>
          <p:cNvPr id="5" name="Slide Number Placeholder 4">
            <a:extLst>
              <a:ext uri="{FF2B5EF4-FFF2-40B4-BE49-F238E27FC236}">
                <a16:creationId xmlns:a16="http://schemas.microsoft.com/office/drawing/2014/main" id="{97E3029B-5B13-4B03-8532-4BF26E124085}"/>
              </a:ext>
            </a:extLst>
          </p:cNvPr>
          <p:cNvSpPr>
            <a:spLocks noGrp="1"/>
          </p:cNvSpPr>
          <p:nvPr>
            <p:ph type="sldNum" sz="quarter" idx="12"/>
          </p:nvPr>
        </p:nvSpPr>
        <p:spPr/>
        <p:txBody>
          <a:bodyPr/>
          <a:lstStyle/>
          <a:p>
            <a:pPr>
              <a:defRPr/>
            </a:pPr>
            <a:fld id="{7A8A9DEE-4DA9-43EC-B440-162A19340CBF}" type="slidenum">
              <a:rPr lang="en-US" smtClean="0"/>
              <a:pPr>
                <a:defRPr/>
              </a:pPr>
              <a:t>2</a:t>
            </a:fld>
            <a:endParaRPr lang="en-US" dirty="0"/>
          </a:p>
        </p:txBody>
      </p:sp>
    </p:spTree>
    <p:extLst>
      <p:ext uri="{BB962C8B-B14F-4D97-AF65-F5344CB8AC3E}">
        <p14:creationId xmlns:p14="http://schemas.microsoft.com/office/powerpoint/2010/main" val="122690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How experiments help</a:t>
            </a:r>
          </a:p>
        </p:txBody>
      </p:sp>
      <p:sp>
        <p:nvSpPr>
          <p:cNvPr id="3" name="Content Placeholder 2"/>
          <p:cNvSpPr>
            <a:spLocks noGrp="1"/>
          </p:cNvSpPr>
          <p:nvPr>
            <p:ph idx="1"/>
          </p:nvPr>
        </p:nvSpPr>
        <p:spPr/>
        <p:txBody>
          <a:bodyPr/>
          <a:lstStyle/>
          <a:p>
            <a:r>
              <a:rPr lang="en-US" dirty="0"/>
              <a:t>In a well-designed experiment, the only reason one person or household engages in migration and another does not is truly random, and not the result of all these other </a:t>
            </a:r>
            <a:r>
              <a:rPr lang="en-US" dirty="0" err="1"/>
              <a:t>unobservables</a:t>
            </a:r>
            <a:r>
              <a:rPr lang="en-US" dirty="0"/>
              <a:t> we worry about.</a:t>
            </a:r>
          </a:p>
        </p:txBody>
      </p:sp>
      <p:sp>
        <p:nvSpPr>
          <p:cNvPr id="4" name="Footer Placeholder 3">
            <a:extLst>
              <a:ext uri="{FF2B5EF4-FFF2-40B4-BE49-F238E27FC236}">
                <a16:creationId xmlns:a16="http://schemas.microsoft.com/office/drawing/2014/main" id="{6FC1A764-6E45-4905-AE20-8D669A8EF66A}"/>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F6DA338A-F96D-4D0C-8BD4-0B161FB076E0}"/>
              </a:ext>
            </a:extLst>
          </p:cNvPr>
          <p:cNvSpPr>
            <a:spLocks noGrp="1"/>
          </p:cNvSpPr>
          <p:nvPr>
            <p:ph type="sldNum" sz="quarter" idx="12"/>
          </p:nvPr>
        </p:nvSpPr>
        <p:spPr/>
        <p:txBody>
          <a:bodyPr/>
          <a:lstStyle/>
          <a:p>
            <a:fld id="{5D020C35-DE30-48A0-BA49-4584C2C265EA}" type="slidenum">
              <a:rPr lang="en-US" smtClean="0"/>
              <a:t>3</a:t>
            </a:fld>
            <a:endParaRPr lang="en-US"/>
          </a:p>
        </p:txBody>
      </p:sp>
    </p:spTree>
    <p:extLst>
      <p:ext uri="{BB962C8B-B14F-4D97-AF65-F5344CB8AC3E}">
        <p14:creationId xmlns:p14="http://schemas.microsoft.com/office/powerpoint/2010/main" val="61561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Three types of experiments</a:t>
            </a:r>
          </a:p>
        </p:txBody>
      </p:sp>
      <p:sp>
        <p:nvSpPr>
          <p:cNvPr id="3" name="Content Placeholder 2"/>
          <p:cNvSpPr>
            <a:spLocks noGrp="1"/>
          </p:cNvSpPr>
          <p:nvPr>
            <p:ph idx="1"/>
          </p:nvPr>
        </p:nvSpPr>
        <p:spPr/>
        <p:txBody>
          <a:bodyPr/>
          <a:lstStyle/>
          <a:p>
            <a:r>
              <a:rPr lang="en-US" dirty="0"/>
              <a:t>1) Policy lotteries</a:t>
            </a:r>
          </a:p>
          <a:p>
            <a:r>
              <a:rPr lang="en-US" dirty="0"/>
              <a:t>2) Researcher-led experiments</a:t>
            </a:r>
          </a:p>
          <a:p>
            <a:r>
              <a:rPr lang="en-US" dirty="0"/>
              <a:t>3) Lab experiments?</a:t>
            </a:r>
          </a:p>
        </p:txBody>
      </p:sp>
      <p:sp>
        <p:nvSpPr>
          <p:cNvPr id="4" name="Footer Placeholder 3">
            <a:extLst>
              <a:ext uri="{FF2B5EF4-FFF2-40B4-BE49-F238E27FC236}">
                <a16:creationId xmlns:a16="http://schemas.microsoft.com/office/drawing/2014/main" id="{FB64FC93-51E6-4E67-A4BE-F790660F8406}"/>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DF2368DC-9906-4625-8151-16C8CE2A0397}"/>
              </a:ext>
            </a:extLst>
          </p:cNvPr>
          <p:cNvSpPr>
            <a:spLocks noGrp="1"/>
          </p:cNvSpPr>
          <p:nvPr>
            <p:ph type="sldNum" sz="quarter" idx="12"/>
          </p:nvPr>
        </p:nvSpPr>
        <p:spPr/>
        <p:txBody>
          <a:bodyPr/>
          <a:lstStyle/>
          <a:p>
            <a:fld id="{5D020C35-DE30-48A0-BA49-4584C2C265EA}" type="slidenum">
              <a:rPr lang="en-US" smtClean="0"/>
              <a:t>4</a:t>
            </a:fld>
            <a:endParaRPr lang="en-US"/>
          </a:p>
        </p:txBody>
      </p:sp>
    </p:spTree>
    <p:extLst>
      <p:ext uri="{BB962C8B-B14F-4D97-AF65-F5344CB8AC3E}">
        <p14:creationId xmlns:p14="http://schemas.microsoft.com/office/powerpoint/2010/main" val="92904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Policy experiments</a:t>
            </a:r>
          </a:p>
        </p:txBody>
      </p:sp>
      <p:sp>
        <p:nvSpPr>
          <p:cNvPr id="3" name="Content Placeholder 2"/>
          <p:cNvSpPr>
            <a:spLocks noGrp="1"/>
          </p:cNvSpPr>
          <p:nvPr>
            <p:ph idx="1"/>
          </p:nvPr>
        </p:nvSpPr>
        <p:spPr/>
        <p:txBody>
          <a:bodyPr>
            <a:normAutofit/>
          </a:bodyPr>
          <a:lstStyle/>
          <a:p>
            <a:r>
              <a:rPr lang="en-US" dirty="0"/>
              <a:t>Examples:</a:t>
            </a:r>
          </a:p>
          <a:p>
            <a:pPr lvl="1"/>
            <a:r>
              <a:rPr lang="en-US" dirty="0"/>
              <a:t>U.S. Green Card lottery – 13.6 million entered in 2010, with 102,800 winners (0.8% success rate)</a:t>
            </a:r>
          </a:p>
          <a:p>
            <a:pPr lvl="1"/>
            <a:r>
              <a:rPr lang="en-US" dirty="0"/>
              <a:t>Pacific Access Category and Samoan Quota lotteries – small lotteries New Zealand has for citizens of certain Pacific Islands (higher success rates)</a:t>
            </a:r>
          </a:p>
          <a:p>
            <a:pPr lvl="1"/>
            <a:r>
              <a:rPr lang="en-US" dirty="0"/>
              <a:t>H1-B (high-skilled visa) in the U.S. – admissions processed on first-come, first-served, but when oversubscribed on the first day, lottery was used</a:t>
            </a:r>
          </a:p>
          <a:p>
            <a:pPr lvl="1"/>
            <a:r>
              <a:rPr lang="en-US" dirty="0"/>
              <a:t>New Zealand still uses random ballot to fill residual places in its refugee support category.</a:t>
            </a:r>
          </a:p>
        </p:txBody>
      </p:sp>
      <p:sp>
        <p:nvSpPr>
          <p:cNvPr id="4" name="Footer Placeholder 3">
            <a:extLst>
              <a:ext uri="{FF2B5EF4-FFF2-40B4-BE49-F238E27FC236}">
                <a16:creationId xmlns:a16="http://schemas.microsoft.com/office/drawing/2014/main" id="{446D8A3D-F171-4BB6-9105-728A99F2DF67}"/>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D02F93A3-AEB4-4812-968A-7CEC27E5DB1C}"/>
              </a:ext>
            </a:extLst>
          </p:cNvPr>
          <p:cNvSpPr>
            <a:spLocks noGrp="1"/>
          </p:cNvSpPr>
          <p:nvPr>
            <p:ph type="sldNum" sz="quarter" idx="12"/>
          </p:nvPr>
        </p:nvSpPr>
        <p:spPr/>
        <p:txBody>
          <a:bodyPr/>
          <a:lstStyle/>
          <a:p>
            <a:fld id="{5D020C35-DE30-48A0-BA49-4584C2C265EA}" type="slidenum">
              <a:rPr lang="en-US" smtClean="0"/>
              <a:t>5</a:t>
            </a:fld>
            <a:endParaRPr lang="en-US"/>
          </a:p>
        </p:txBody>
      </p:sp>
    </p:spTree>
    <p:extLst>
      <p:ext uri="{BB962C8B-B14F-4D97-AF65-F5344CB8AC3E}">
        <p14:creationId xmlns:p14="http://schemas.microsoft.com/office/powerpoint/2010/main" val="274080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Data gathering approaches to these policy lotteries</a:t>
            </a:r>
          </a:p>
        </p:txBody>
      </p:sp>
      <p:sp>
        <p:nvSpPr>
          <p:cNvPr id="3" name="Content Placeholder 2"/>
          <p:cNvSpPr>
            <a:spLocks noGrp="1"/>
          </p:cNvSpPr>
          <p:nvPr>
            <p:ph idx="1"/>
          </p:nvPr>
        </p:nvSpPr>
        <p:spPr/>
        <p:txBody>
          <a:bodyPr>
            <a:normAutofit fontScale="85000" lnSpcReduction="20000"/>
          </a:bodyPr>
          <a:lstStyle/>
          <a:p>
            <a:pPr algn="just"/>
            <a:r>
              <a:rPr lang="en-US" b="1" u="sng" dirty="0"/>
              <a:t>Approach 1</a:t>
            </a:r>
            <a:r>
              <a:rPr lang="en-US" dirty="0"/>
              <a:t>: </a:t>
            </a:r>
            <a:r>
              <a:rPr lang="en-US" b="1" dirty="0"/>
              <a:t>use administrative data to identify lottery winners and losers, then interview winners in destination country and losers in home country</a:t>
            </a:r>
          </a:p>
          <a:p>
            <a:pPr lvl="1" algn="just"/>
            <a:r>
              <a:rPr lang="en-US" dirty="0"/>
              <a:t>Need to convince immigration department to allow access to the data (considerable work needed)</a:t>
            </a:r>
          </a:p>
          <a:p>
            <a:pPr lvl="1" algn="just"/>
            <a:r>
              <a:rPr lang="en-US" dirty="0"/>
              <a:t>Need lottery application forms to contain sufficient detail to allow tracking of individuals</a:t>
            </a:r>
          </a:p>
          <a:p>
            <a:pPr lvl="1" algn="just"/>
            <a:r>
              <a:rPr lang="en-US" dirty="0"/>
              <a:t>Need some other source of information to find the individuals who migrate</a:t>
            </a:r>
          </a:p>
          <a:p>
            <a:pPr algn="just"/>
            <a:r>
              <a:rPr lang="en-US" dirty="0"/>
              <a:t>Prospective </a:t>
            </a:r>
            <a:r>
              <a:rPr lang="en-US" dirty="0" err="1"/>
              <a:t>vs</a:t>
            </a:r>
            <a:r>
              <a:rPr lang="en-US" dirty="0"/>
              <a:t> Retrospective?</a:t>
            </a:r>
          </a:p>
          <a:p>
            <a:pPr algn="just"/>
            <a:r>
              <a:rPr lang="en-US" dirty="0"/>
              <a:t>Used in studies of Tongan migrants coming to NZ through Pacific Access Category</a:t>
            </a:r>
          </a:p>
          <a:p>
            <a:pPr lvl="1" algn="just"/>
            <a:r>
              <a:rPr lang="en-US" dirty="0"/>
              <a:t>Permission obtained from NZ Dept. of </a:t>
            </a:r>
            <a:r>
              <a:rPr lang="en-US" dirty="0" err="1"/>
              <a:t>Labour</a:t>
            </a:r>
            <a:r>
              <a:rPr lang="en-US" dirty="0"/>
              <a:t> along with confidentiality agreements signed</a:t>
            </a:r>
          </a:p>
          <a:p>
            <a:pPr lvl="1" algn="just"/>
            <a:r>
              <a:rPr lang="en-US" dirty="0"/>
              <a:t>Information on application forms not that good for tracking lottery losers several years later – but in small country could find people</a:t>
            </a:r>
          </a:p>
          <a:p>
            <a:pPr lvl="1" algn="just"/>
            <a:r>
              <a:rPr lang="en-US" dirty="0"/>
              <a:t>Administrative data on arrival cards and visa forms used to help locate individuals who moved, along with social networks, tracking.</a:t>
            </a:r>
          </a:p>
          <a:p>
            <a:pPr lvl="1" algn="just"/>
            <a:r>
              <a:rPr lang="en-US" dirty="0"/>
              <a:t>NZ data great in that also get entry &amp; exit data.</a:t>
            </a:r>
          </a:p>
          <a:p>
            <a:pPr algn="just"/>
            <a:r>
              <a:rPr lang="en-US" dirty="0"/>
              <a:t>Surveying requirement: extensive.</a:t>
            </a:r>
          </a:p>
        </p:txBody>
      </p:sp>
      <p:sp>
        <p:nvSpPr>
          <p:cNvPr id="4" name="Footer Placeholder 3">
            <a:extLst>
              <a:ext uri="{FF2B5EF4-FFF2-40B4-BE49-F238E27FC236}">
                <a16:creationId xmlns:a16="http://schemas.microsoft.com/office/drawing/2014/main" id="{B180CAB3-8D36-457F-A63D-E319A003B95E}"/>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51CAFBC2-184E-41E5-8719-28DB752554B1}"/>
              </a:ext>
            </a:extLst>
          </p:cNvPr>
          <p:cNvSpPr>
            <a:spLocks noGrp="1"/>
          </p:cNvSpPr>
          <p:nvPr>
            <p:ph type="sldNum" sz="quarter" idx="12"/>
          </p:nvPr>
        </p:nvSpPr>
        <p:spPr/>
        <p:txBody>
          <a:bodyPr/>
          <a:lstStyle/>
          <a:p>
            <a:fld id="{5D020C35-DE30-48A0-BA49-4584C2C265EA}" type="slidenum">
              <a:rPr lang="en-US" smtClean="0"/>
              <a:t>6</a:t>
            </a:fld>
            <a:endParaRPr lang="en-US"/>
          </a:p>
        </p:txBody>
      </p:sp>
    </p:spTree>
    <p:extLst>
      <p:ext uri="{BB962C8B-B14F-4D97-AF65-F5344CB8AC3E}">
        <p14:creationId xmlns:p14="http://schemas.microsoft.com/office/powerpoint/2010/main" val="313422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Data gathering approaches to these policy lotteries</a:t>
            </a:r>
          </a:p>
        </p:txBody>
      </p:sp>
      <p:sp>
        <p:nvSpPr>
          <p:cNvPr id="3" name="Content Placeholder 2"/>
          <p:cNvSpPr>
            <a:spLocks noGrp="1"/>
          </p:cNvSpPr>
          <p:nvPr>
            <p:ph idx="1"/>
          </p:nvPr>
        </p:nvSpPr>
        <p:spPr/>
        <p:txBody>
          <a:bodyPr>
            <a:normAutofit lnSpcReduction="10000"/>
          </a:bodyPr>
          <a:lstStyle/>
          <a:p>
            <a:pPr algn="just"/>
            <a:r>
              <a:rPr lang="en-US" b="1" u="sng" dirty="0"/>
              <a:t>Approach 1b (temporary migration lottery)</a:t>
            </a:r>
            <a:r>
              <a:rPr lang="en-US" dirty="0"/>
              <a:t>: </a:t>
            </a:r>
            <a:r>
              <a:rPr lang="en-US" b="1" dirty="0"/>
              <a:t>use administrative data to identify lottery winners and losers and interview both in home country</a:t>
            </a:r>
          </a:p>
          <a:p>
            <a:pPr lvl="1" algn="just"/>
            <a:r>
              <a:rPr lang="en-US" dirty="0"/>
              <a:t>Need to convince government department to allow access to the data (may be less difficult to get from sending country than persuading e.g. Homeland Security in the U.S.)</a:t>
            </a:r>
          </a:p>
          <a:p>
            <a:pPr algn="just"/>
            <a:r>
              <a:rPr lang="en-US" dirty="0"/>
              <a:t>Example: </a:t>
            </a:r>
            <a:r>
              <a:rPr lang="en-US" dirty="0" err="1"/>
              <a:t>Clingsmith</a:t>
            </a:r>
            <a:r>
              <a:rPr lang="en-US" dirty="0"/>
              <a:t> et al. survey of Pakistanis who entered lottery to go to Mecca</a:t>
            </a:r>
          </a:p>
          <a:p>
            <a:pPr lvl="1" algn="just"/>
            <a:r>
              <a:rPr lang="en-US" dirty="0"/>
              <a:t>List of all applicants obtained from Pakistan Govt. ministry</a:t>
            </a:r>
          </a:p>
          <a:p>
            <a:pPr lvl="1" algn="just"/>
            <a:r>
              <a:rPr lang="en-US" dirty="0"/>
              <a:t>Interviewed 6-9 months after initial lottery, and people returned to same homes, so easier to locate</a:t>
            </a:r>
          </a:p>
          <a:p>
            <a:pPr algn="just"/>
            <a:r>
              <a:rPr lang="en-US" dirty="0"/>
              <a:t>Surveying requirement: moderate</a:t>
            </a:r>
          </a:p>
        </p:txBody>
      </p:sp>
      <p:sp>
        <p:nvSpPr>
          <p:cNvPr id="4" name="Footer Placeholder 3">
            <a:extLst>
              <a:ext uri="{FF2B5EF4-FFF2-40B4-BE49-F238E27FC236}">
                <a16:creationId xmlns:a16="http://schemas.microsoft.com/office/drawing/2014/main" id="{BCBEB8F8-7D25-4DC3-BB52-BF8A5A762FBC}"/>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7694F8B5-35CE-4846-A32E-A3CB4460A42B}"/>
              </a:ext>
            </a:extLst>
          </p:cNvPr>
          <p:cNvSpPr>
            <a:spLocks noGrp="1"/>
          </p:cNvSpPr>
          <p:nvPr>
            <p:ph type="sldNum" sz="quarter" idx="12"/>
          </p:nvPr>
        </p:nvSpPr>
        <p:spPr/>
        <p:txBody>
          <a:bodyPr/>
          <a:lstStyle/>
          <a:p>
            <a:fld id="{5D020C35-DE30-48A0-BA49-4584C2C265EA}" type="slidenum">
              <a:rPr lang="en-US" smtClean="0"/>
              <a:t>7</a:t>
            </a:fld>
            <a:endParaRPr lang="en-US"/>
          </a:p>
        </p:txBody>
      </p:sp>
    </p:spTree>
    <p:extLst>
      <p:ext uri="{BB962C8B-B14F-4D97-AF65-F5344CB8AC3E}">
        <p14:creationId xmlns:p14="http://schemas.microsoft.com/office/powerpoint/2010/main" val="268655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Data gathering approaches to these policy lotteries</a:t>
            </a:r>
          </a:p>
        </p:txBody>
      </p:sp>
      <p:sp>
        <p:nvSpPr>
          <p:cNvPr id="3" name="Content Placeholder 2"/>
          <p:cNvSpPr>
            <a:spLocks noGrp="1"/>
          </p:cNvSpPr>
          <p:nvPr>
            <p:ph idx="1"/>
          </p:nvPr>
        </p:nvSpPr>
        <p:spPr/>
        <p:txBody>
          <a:bodyPr>
            <a:normAutofit fontScale="92500" lnSpcReduction="20000"/>
          </a:bodyPr>
          <a:lstStyle/>
          <a:p>
            <a:pPr algn="just"/>
            <a:r>
              <a:rPr lang="en-US" b="1" u="sng" dirty="0"/>
              <a:t>Approach 2</a:t>
            </a:r>
            <a:r>
              <a:rPr lang="en-US" dirty="0"/>
              <a:t>: </a:t>
            </a:r>
            <a:r>
              <a:rPr lang="en-US" b="1" dirty="0"/>
              <a:t>attempt to locate households with lottery winners and losers in a survey in the migrant-sending country</a:t>
            </a:r>
          </a:p>
          <a:p>
            <a:pPr lvl="1" algn="just"/>
            <a:r>
              <a:rPr lang="en-US" dirty="0"/>
              <a:t>Need either lots of people to be applying, or to know at least where people are applying from</a:t>
            </a:r>
          </a:p>
          <a:p>
            <a:pPr lvl="1" algn="just"/>
            <a:r>
              <a:rPr lang="en-US" dirty="0"/>
              <a:t>Miss entire households that move – so can be used to identify impacts on members left behind (provided you can identify who would move entirely among losers if they had won) or needs admin data to locate in receiving country.</a:t>
            </a:r>
          </a:p>
          <a:p>
            <a:pPr algn="just"/>
            <a:r>
              <a:rPr lang="en-US" dirty="0"/>
              <a:t>Where used: to study migrants coming to New Zealand through the Samoan quota lottery: </a:t>
            </a:r>
          </a:p>
          <a:p>
            <a:pPr lvl="1" algn="just"/>
            <a:r>
              <a:rPr lang="en-US" dirty="0"/>
              <a:t>representative sample of 622 households (4395 individuals), of which 78 households had a successful applicant and 121 lottery loser.</a:t>
            </a:r>
          </a:p>
          <a:p>
            <a:pPr lvl="1" algn="just"/>
            <a:r>
              <a:rPr lang="en-US" dirty="0"/>
              <a:t>Need to collect data on </a:t>
            </a:r>
            <a:r>
              <a:rPr lang="en-US" i="1" dirty="0"/>
              <a:t>which years</a:t>
            </a:r>
            <a:r>
              <a:rPr lang="en-US" dirty="0"/>
              <a:t> individuals applied.</a:t>
            </a:r>
          </a:p>
          <a:p>
            <a:pPr lvl="1" algn="just"/>
            <a:r>
              <a:rPr lang="en-US" dirty="0"/>
              <a:t>Another example: </a:t>
            </a:r>
            <a:r>
              <a:rPr lang="en-US" dirty="0" err="1"/>
              <a:t>Mergo</a:t>
            </a:r>
            <a:r>
              <a:rPr lang="en-US" dirty="0"/>
              <a:t> on Ethiopian Green Card applicants</a:t>
            </a:r>
          </a:p>
          <a:p>
            <a:pPr algn="just"/>
            <a:r>
              <a:rPr lang="en-US" dirty="0"/>
              <a:t>Surveying requirement: medium difficulty.</a:t>
            </a:r>
          </a:p>
          <a:p>
            <a:pPr lvl="1" algn="just"/>
            <a:endParaRPr lang="en-US" dirty="0"/>
          </a:p>
          <a:p>
            <a:pPr algn="just"/>
            <a:endParaRPr lang="en-US" dirty="0"/>
          </a:p>
          <a:p>
            <a:pPr lvl="1" algn="just"/>
            <a:endParaRPr lang="en-US" dirty="0"/>
          </a:p>
        </p:txBody>
      </p:sp>
      <p:sp>
        <p:nvSpPr>
          <p:cNvPr id="4" name="Footer Placeholder 3">
            <a:extLst>
              <a:ext uri="{FF2B5EF4-FFF2-40B4-BE49-F238E27FC236}">
                <a16:creationId xmlns:a16="http://schemas.microsoft.com/office/drawing/2014/main" id="{911F92FC-3078-4D8A-952F-2E88EDE319B1}"/>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95FEB733-3077-467C-8FED-CEC788A916F2}"/>
              </a:ext>
            </a:extLst>
          </p:cNvPr>
          <p:cNvSpPr>
            <a:spLocks noGrp="1"/>
          </p:cNvSpPr>
          <p:nvPr>
            <p:ph type="sldNum" sz="quarter" idx="12"/>
          </p:nvPr>
        </p:nvSpPr>
        <p:spPr/>
        <p:txBody>
          <a:bodyPr/>
          <a:lstStyle/>
          <a:p>
            <a:fld id="{5D020C35-DE30-48A0-BA49-4584C2C265EA}" type="slidenum">
              <a:rPr lang="en-US" smtClean="0"/>
              <a:t>8</a:t>
            </a:fld>
            <a:endParaRPr lang="en-US"/>
          </a:p>
        </p:txBody>
      </p:sp>
    </p:spTree>
    <p:extLst>
      <p:ext uri="{BB962C8B-B14F-4D97-AF65-F5344CB8AC3E}">
        <p14:creationId xmlns:p14="http://schemas.microsoft.com/office/powerpoint/2010/main" val="58601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1" y="167162"/>
            <a:ext cx="10515600" cy="1325563"/>
          </a:xfrm>
        </p:spPr>
        <p:txBody>
          <a:bodyPr>
            <a:normAutofit/>
          </a:bodyPr>
          <a:lstStyle/>
          <a:p>
            <a:r>
              <a:rPr lang="en-US" dirty="0">
                <a:solidFill>
                  <a:schemeClr val="accent2"/>
                </a:solidFill>
              </a:rPr>
              <a:t>Data gathering approaches to these policy lotteries</a:t>
            </a:r>
          </a:p>
        </p:txBody>
      </p:sp>
      <p:sp>
        <p:nvSpPr>
          <p:cNvPr id="3" name="Content Placeholder 2"/>
          <p:cNvSpPr>
            <a:spLocks noGrp="1"/>
          </p:cNvSpPr>
          <p:nvPr>
            <p:ph idx="1"/>
          </p:nvPr>
        </p:nvSpPr>
        <p:spPr/>
        <p:txBody>
          <a:bodyPr>
            <a:normAutofit/>
          </a:bodyPr>
          <a:lstStyle/>
          <a:p>
            <a:pPr algn="just"/>
            <a:r>
              <a:rPr lang="en-US" b="1" u="sng" dirty="0"/>
              <a:t>Approach 3</a:t>
            </a:r>
            <a:r>
              <a:rPr lang="en-US" dirty="0"/>
              <a:t>: </a:t>
            </a:r>
            <a:r>
              <a:rPr lang="en-US" b="1" dirty="0"/>
              <a:t>get data from firm that supplies large number of applicants</a:t>
            </a:r>
          </a:p>
          <a:p>
            <a:pPr lvl="1" algn="just"/>
            <a:r>
              <a:rPr lang="en-US" dirty="0"/>
              <a:t>Clemens (2010) – gets personnel records from large Indian IT/software firm that supplies large numbers of applicants to H1-B lottery</a:t>
            </a:r>
          </a:p>
          <a:p>
            <a:pPr lvl="1" algn="just"/>
            <a:r>
              <a:rPr lang="en-US" dirty="0"/>
              <a:t>Firm administrative data supplies basic information on subsequent outcomes, so not additional surveying needed</a:t>
            </a:r>
          </a:p>
          <a:p>
            <a:pPr lvl="1" algn="just"/>
            <a:r>
              <a:rPr lang="en-US" dirty="0"/>
              <a:t>More limited in range of questions can answer</a:t>
            </a:r>
          </a:p>
          <a:p>
            <a:pPr algn="just"/>
            <a:r>
              <a:rPr lang="en-US" dirty="0"/>
              <a:t>Surveying requirement: no surveying needed (although in principal could do on top of admin data).</a:t>
            </a:r>
          </a:p>
          <a:p>
            <a:pPr lvl="1" algn="just"/>
            <a:endParaRPr lang="en-US" dirty="0"/>
          </a:p>
          <a:p>
            <a:pPr algn="just"/>
            <a:endParaRPr lang="en-US" dirty="0"/>
          </a:p>
          <a:p>
            <a:pPr lvl="1" algn="just"/>
            <a:endParaRPr lang="en-US" dirty="0"/>
          </a:p>
        </p:txBody>
      </p:sp>
      <p:sp>
        <p:nvSpPr>
          <p:cNvPr id="4" name="Footer Placeholder 3">
            <a:extLst>
              <a:ext uri="{FF2B5EF4-FFF2-40B4-BE49-F238E27FC236}">
                <a16:creationId xmlns:a16="http://schemas.microsoft.com/office/drawing/2014/main" id="{B520E08B-7819-4CFE-A404-BE68E8759EAB}"/>
              </a:ext>
            </a:extLst>
          </p:cNvPr>
          <p:cNvSpPr>
            <a:spLocks noGrp="1"/>
          </p:cNvSpPr>
          <p:nvPr>
            <p:ph type="ftr" sz="quarter" idx="11"/>
          </p:nvPr>
        </p:nvSpPr>
        <p:spPr/>
        <p:txBody>
          <a:bodyPr/>
          <a:lstStyle/>
          <a:p>
            <a:r>
              <a:rPr lang="en-US"/>
              <a:t>Lecture notes: PSE Summer Course</a:t>
            </a:r>
          </a:p>
        </p:txBody>
      </p:sp>
      <p:sp>
        <p:nvSpPr>
          <p:cNvPr id="5" name="Slide Number Placeholder 4">
            <a:extLst>
              <a:ext uri="{FF2B5EF4-FFF2-40B4-BE49-F238E27FC236}">
                <a16:creationId xmlns:a16="http://schemas.microsoft.com/office/drawing/2014/main" id="{FFD78021-CB62-46C9-AB93-6E0C467A8A34}"/>
              </a:ext>
            </a:extLst>
          </p:cNvPr>
          <p:cNvSpPr>
            <a:spLocks noGrp="1"/>
          </p:cNvSpPr>
          <p:nvPr>
            <p:ph type="sldNum" sz="quarter" idx="12"/>
          </p:nvPr>
        </p:nvSpPr>
        <p:spPr/>
        <p:txBody>
          <a:bodyPr/>
          <a:lstStyle/>
          <a:p>
            <a:fld id="{5D020C35-DE30-48A0-BA49-4584C2C265EA}" type="slidenum">
              <a:rPr lang="en-US" smtClean="0"/>
              <a:t>9</a:t>
            </a:fld>
            <a:endParaRPr lang="en-US"/>
          </a:p>
        </p:txBody>
      </p:sp>
    </p:spTree>
    <p:extLst>
      <p:ext uri="{BB962C8B-B14F-4D97-AF65-F5344CB8AC3E}">
        <p14:creationId xmlns:p14="http://schemas.microsoft.com/office/powerpoint/2010/main" val="384104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2060</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LECTURE 5</vt:lpstr>
      <vt:lpstr>How experiments help</vt:lpstr>
      <vt:lpstr>Three types of experiments</vt:lpstr>
      <vt:lpstr>Policy experiments</vt:lpstr>
      <vt:lpstr>Data gathering approaches to these policy lotteries</vt:lpstr>
      <vt:lpstr>Data gathering approaches to these policy lotteries</vt:lpstr>
      <vt:lpstr>Data gathering approaches to these policy lotteries</vt:lpstr>
      <vt:lpstr>Data gathering approaches to these policy lotteries</vt:lpstr>
      <vt:lpstr>What sorts of questions do these policy experiments help address?</vt:lpstr>
      <vt:lpstr>What do these policy lotteries identify?</vt:lpstr>
      <vt:lpstr>Future efforts with migration policy randomizations</vt:lpstr>
      <vt:lpstr>Researcher-led experiments</vt:lpstr>
      <vt:lpstr>Examples of Researcher-led experiments</vt:lpstr>
      <vt:lpstr>Examples of Researcher-led experiments</vt:lpstr>
      <vt:lpstr>Data issues with researcher-led experiments</vt:lpstr>
      <vt:lpstr>Design issues in researcher experiments</vt:lpstr>
      <vt:lpstr>Design issues in researcher experiments</vt:lpstr>
      <vt:lpstr>Data and field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Issues in Migration:  Lecture 5  Migration Lotteries and Migration Experiments</dc:title>
  <dc:creator>David McKenzie</dc:creator>
  <cp:lastModifiedBy>David McKenzie</cp:lastModifiedBy>
  <cp:revision>41</cp:revision>
  <dcterms:created xsi:type="dcterms:W3CDTF">2016-05-11T19:26:35Z</dcterms:created>
  <dcterms:modified xsi:type="dcterms:W3CDTF">2019-05-26T18:28:31Z</dcterms:modified>
</cp:coreProperties>
</file>