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85FFBA-1290-4EEE-AE40-0BA1636A18AA}">
  <a:tblStyle styleId="{F485FFBA-1290-4EEE-AE40-0BA1636A18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29EF57-4CB3-46B7-9DBC-AA6F8BA0F1E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1eb6f0a4c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1eb6f0a4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1eb6f0a4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1eb6f0a4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1eb6f0a4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1eb6f0a4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1- Description: The customers in this segment have the lowest average rating (1.163/4) which means this segment of customers </a:t>
            </a:r>
            <a:r>
              <a:rPr lang="en"/>
              <a:t>are the most likely to plan things very carefully. </a:t>
            </a:r>
            <a:endParaRPr/>
          </a:p>
          <a:p>
            <a:pPr indent="0" lvl="0" marL="0" rtl="0" algn="l">
              <a:spcBef>
                <a:spcPts val="0"/>
              </a:spcBef>
              <a:spcAft>
                <a:spcPts val="0"/>
              </a:spcAft>
              <a:buNone/>
            </a:pPr>
            <a:r>
              <a:rPr lang="en"/>
              <a:t>Segment 2- Description: This segment of customers do not believe it is important to purchase products locally </a:t>
            </a:r>
            <a:r>
              <a:rPr lang="en">
                <a:solidFill>
                  <a:schemeClr val="dk1"/>
                </a:solidFill>
              </a:rPr>
              <a:t>(2.667/4)</a:t>
            </a:r>
            <a:r>
              <a:rPr lang="en"/>
              <a:t> which means they could be least likely to </a:t>
            </a:r>
            <a:r>
              <a:rPr lang="en"/>
              <a:t>purchase</a:t>
            </a:r>
            <a:r>
              <a:rPr lang="en"/>
              <a:t> products made locally.</a:t>
            </a:r>
            <a:endParaRPr/>
          </a:p>
          <a:p>
            <a:pPr indent="0" lvl="0" marL="0" rtl="0" algn="l">
              <a:spcBef>
                <a:spcPts val="0"/>
              </a:spcBef>
              <a:spcAft>
                <a:spcPts val="0"/>
              </a:spcAft>
              <a:buNone/>
            </a:pPr>
            <a:r>
              <a:rPr lang="en"/>
              <a:t>Segment 3-This segment contains the largest number of customers. </a:t>
            </a:r>
            <a:endParaRPr/>
          </a:p>
          <a:p>
            <a:pPr indent="0" lvl="0" marL="0" rtl="0" algn="l">
              <a:spcBef>
                <a:spcPts val="0"/>
              </a:spcBef>
              <a:spcAft>
                <a:spcPts val="0"/>
              </a:spcAft>
              <a:buNone/>
            </a:pPr>
            <a:r>
              <a:rPr lang="en"/>
              <a:t>Segment 4-This segment of customers agree (1.941/4) they are likely to consider the health benefits of what they eat.  </a:t>
            </a:r>
            <a:endParaRPr/>
          </a:p>
          <a:p>
            <a:pPr indent="0" lvl="0" marL="0" rtl="0" algn="l">
              <a:spcBef>
                <a:spcPts val="0"/>
              </a:spcBef>
              <a:spcAft>
                <a:spcPts val="0"/>
              </a:spcAft>
              <a:buNone/>
            </a:pPr>
            <a:r>
              <a:rPr lang="en"/>
              <a:t>Segment 5-This segment of customers are the most likely (</a:t>
            </a:r>
            <a:r>
              <a:rPr lang="en">
                <a:solidFill>
                  <a:schemeClr val="dk1"/>
                </a:solidFill>
              </a:rPr>
              <a:t>4/4)</a:t>
            </a:r>
            <a:r>
              <a:rPr lang="en"/>
              <a:t> to have trouble </a:t>
            </a:r>
            <a:r>
              <a:rPr lang="en"/>
              <a:t>control</a:t>
            </a:r>
            <a:r>
              <a:rPr lang="en"/>
              <a:t> their spending.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1eb6f0a4c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1eb6f0a4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1eb6f0a4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1eb6f0a4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9743c9b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9743c9b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1eb6f0a4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1eb6f0a4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1eb6f0a4c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1eb6f0a4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1eb6f0a4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1eb6f0a4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a551efc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a551efc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135b57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135b5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latin typeface="Roboto"/>
                <a:ea typeface="Roboto"/>
                <a:cs typeface="Roboto"/>
                <a:sym typeface="Roboto"/>
              </a:rPr>
              <a:t>When comparing the averages between customers and non-customers, there are no big differences which suggests the averages of these attributes are similar for both groups.Therefore, on average, customers and non-customers have similar characteristics or behaviors in regards to the bases.</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551efc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551efc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1eb6f0a4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1eb6f0a4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500">
                <a:latin typeface="DM Sans"/>
                <a:ea typeface="DM Sans"/>
                <a:cs typeface="DM Sans"/>
                <a:sym typeface="DM Sans"/>
              </a:rPr>
              <a:t>Segmentation at Sticks Kebob Shop</a:t>
            </a:r>
            <a:endParaRPr b="1" sz="3500">
              <a:latin typeface="DM Sans"/>
              <a:ea typeface="DM Sans"/>
              <a:cs typeface="DM Sans"/>
              <a:sym typeface="DM Sans"/>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770"/>
              <a:buNone/>
            </a:pPr>
            <a:r>
              <a:rPr b="1" lang="en" sz="1280">
                <a:latin typeface="DM Sans"/>
                <a:ea typeface="DM Sans"/>
                <a:cs typeface="DM Sans"/>
                <a:sym typeface="DM Sans"/>
              </a:rPr>
              <a:t>Group 8:</a:t>
            </a:r>
            <a:r>
              <a:rPr lang="en" sz="1280">
                <a:latin typeface="DM Sans"/>
                <a:ea typeface="DM Sans"/>
                <a:cs typeface="DM Sans"/>
                <a:sym typeface="DM Sans"/>
              </a:rPr>
              <a:t> Emely Callejas, Ashley Cortez, Rithvik V Sourab, Angelica Verduzco</a:t>
            </a:r>
            <a:endParaRPr sz="1280">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Profiling</a:t>
            </a:r>
            <a:r>
              <a:rPr b="1" lang="en">
                <a:latin typeface="DM Sans"/>
                <a:ea typeface="DM Sans"/>
                <a:cs typeface="DM Sans"/>
                <a:sym typeface="DM Sans"/>
              </a:rPr>
              <a:t> Customer Segments</a:t>
            </a:r>
            <a:endParaRPr b="1">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Customer Segment Profiles</a:t>
            </a:r>
            <a:endParaRPr b="1">
              <a:latin typeface="DM Sans"/>
              <a:ea typeface="DM Sans"/>
              <a:cs typeface="DM Sans"/>
              <a:sym typeface="DM Sans"/>
            </a:endParaRPr>
          </a:p>
        </p:txBody>
      </p:sp>
      <p:sp>
        <p:nvSpPr>
          <p:cNvPr id="136" name="Google Shape;136;p23"/>
          <p:cNvSpPr txBox="1"/>
          <p:nvPr>
            <p:ph idx="1" type="body"/>
          </p:nvPr>
        </p:nvSpPr>
        <p:spPr>
          <a:xfrm>
            <a:off x="311700" y="3329150"/>
            <a:ext cx="8520600" cy="123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DM Sans"/>
                <a:ea typeface="DM Sans"/>
                <a:cs typeface="DM Sans"/>
                <a:sym typeface="DM Sans"/>
              </a:rPr>
              <a:t>After running a K-Means analysis, we were able to sort the customer </a:t>
            </a:r>
            <a:r>
              <a:rPr lang="en" sz="1200">
                <a:latin typeface="DM Sans"/>
                <a:ea typeface="DM Sans"/>
                <a:cs typeface="DM Sans"/>
                <a:sym typeface="DM Sans"/>
              </a:rPr>
              <a:t>survey</a:t>
            </a:r>
            <a:r>
              <a:rPr lang="en" sz="1200">
                <a:latin typeface="DM Sans"/>
                <a:ea typeface="DM Sans"/>
                <a:cs typeface="DM Sans"/>
                <a:sym typeface="DM Sans"/>
              </a:rPr>
              <a:t> responses into 5 segments.</a:t>
            </a:r>
            <a:endParaRPr sz="1200">
              <a:latin typeface="DM Sans"/>
              <a:ea typeface="DM Sans"/>
              <a:cs typeface="DM Sans"/>
              <a:sym typeface="DM Sans"/>
            </a:endParaRPr>
          </a:p>
          <a:p>
            <a:pPr indent="0" lvl="0" marL="0" rtl="0" algn="l">
              <a:lnSpc>
                <a:spcPct val="100000"/>
              </a:lnSpc>
              <a:spcBef>
                <a:spcPts val="0"/>
              </a:spcBef>
              <a:spcAft>
                <a:spcPts val="0"/>
              </a:spcAft>
              <a:buNone/>
            </a:pPr>
            <a:r>
              <a:t/>
            </a:r>
            <a:endParaRPr sz="1200">
              <a:latin typeface="DM Sans"/>
              <a:ea typeface="DM Sans"/>
              <a:cs typeface="DM Sans"/>
              <a:sym typeface="DM Sans"/>
            </a:endParaRPr>
          </a:p>
          <a:p>
            <a:pPr indent="0" lvl="0" marL="0" rtl="0" algn="l">
              <a:lnSpc>
                <a:spcPct val="100000"/>
              </a:lnSpc>
              <a:spcBef>
                <a:spcPts val="0"/>
              </a:spcBef>
              <a:spcAft>
                <a:spcPts val="0"/>
              </a:spcAft>
              <a:buNone/>
            </a:pPr>
            <a:r>
              <a:rPr lang="en" sz="1200">
                <a:latin typeface="DM Sans"/>
                <a:ea typeface="DM Sans"/>
                <a:cs typeface="DM Sans"/>
                <a:sym typeface="DM Sans"/>
              </a:rPr>
              <a:t>We begin profiling the customer segments with the average values of the bases. (See next slide for customer profile descriptions by segment)</a:t>
            </a:r>
            <a:endParaRPr sz="1200">
              <a:latin typeface="DM Sans"/>
              <a:ea typeface="DM Sans"/>
              <a:cs typeface="DM Sans"/>
              <a:sym typeface="DM Sans"/>
            </a:endParaRPr>
          </a:p>
        </p:txBody>
      </p:sp>
      <p:pic>
        <p:nvPicPr>
          <p:cNvPr id="137" name="Google Shape;137;p23"/>
          <p:cNvPicPr preferRelativeResize="0"/>
          <p:nvPr/>
        </p:nvPicPr>
        <p:blipFill rotWithShape="1">
          <a:blip r:embed="rId3">
            <a:alphaModFix/>
          </a:blip>
          <a:srcRect b="0" l="0" r="0" t="0"/>
          <a:stretch/>
        </p:blipFill>
        <p:spPr>
          <a:xfrm>
            <a:off x="909425" y="1075650"/>
            <a:ext cx="7326000" cy="2073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Customer Segment Profiles</a:t>
            </a:r>
            <a:endParaRPr b="1">
              <a:latin typeface="DM Sans"/>
              <a:ea typeface="DM Sans"/>
              <a:cs typeface="DM Sans"/>
              <a:sym typeface="DM Sans"/>
            </a:endParaRPr>
          </a:p>
        </p:txBody>
      </p:sp>
      <p:sp>
        <p:nvSpPr>
          <p:cNvPr id="143" name="Google Shape;143;p24"/>
          <p:cNvSpPr txBox="1"/>
          <p:nvPr>
            <p:ph idx="1" type="body"/>
          </p:nvPr>
        </p:nvSpPr>
        <p:spPr>
          <a:xfrm>
            <a:off x="311700" y="3329150"/>
            <a:ext cx="8520600" cy="123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DM Sans"/>
                <a:ea typeface="DM Sans"/>
                <a:cs typeface="DM Sans"/>
                <a:sym typeface="DM Sans"/>
              </a:rPr>
              <a:t>..</a:t>
            </a:r>
            <a:endParaRPr sz="1200">
              <a:latin typeface="DM Sans"/>
              <a:ea typeface="DM Sans"/>
              <a:cs typeface="DM Sans"/>
              <a:sym typeface="DM Sans"/>
            </a:endParaRPr>
          </a:p>
        </p:txBody>
      </p:sp>
      <p:graphicFrame>
        <p:nvGraphicFramePr>
          <p:cNvPr id="144" name="Google Shape;144;p24"/>
          <p:cNvGraphicFramePr/>
          <p:nvPr/>
        </p:nvGraphicFramePr>
        <p:xfrm>
          <a:off x="251038" y="1083738"/>
          <a:ext cx="3000000" cy="3000000"/>
        </p:xfrm>
        <a:graphic>
          <a:graphicData uri="http://schemas.openxmlformats.org/drawingml/2006/table">
            <a:tbl>
              <a:tblPr>
                <a:noFill/>
                <a:tableStyleId>{F485FFBA-1290-4EEE-AE40-0BA1636A18AA}</a:tableStyleId>
              </a:tblPr>
              <a:tblGrid>
                <a:gridCol w="721625"/>
                <a:gridCol w="701375"/>
                <a:gridCol w="3610125"/>
                <a:gridCol w="3608800"/>
              </a:tblGrid>
              <a:tr h="400375">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Segment</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Segment Size</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Description</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Should Sticks Target?</a:t>
                      </a:r>
                      <a:endParaRPr sz="800">
                        <a:solidFill>
                          <a:schemeClr val="lt1"/>
                        </a:solidFill>
                        <a:latin typeface="DM Sans"/>
                        <a:ea typeface="DM Sans"/>
                        <a:cs typeface="DM Sans"/>
                        <a:sym typeface="DM Sans"/>
                      </a:endParaRPr>
                    </a:p>
                    <a:p>
                      <a:pPr indent="0" lvl="0" marL="0" rtl="0" algn="ctr">
                        <a:spcBef>
                          <a:spcPts val="0"/>
                        </a:spcBef>
                        <a:spcAft>
                          <a:spcPts val="0"/>
                        </a:spcAft>
                        <a:buNone/>
                      </a:pPr>
                      <a:r>
                        <a:rPr lang="en" sz="800">
                          <a:solidFill>
                            <a:schemeClr val="lt1"/>
                          </a:solidFill>
                          <a:latin typeface="DM Sans"/>
                          <a:ea typeface="DM Sans"/>
                          <a:cs typeface="DM Sans"/>
                          <a:sym typeface="DM Sans"/>
                        </a:rPr>
                        <a:t>Why/Why Not?</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1</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43</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lang="en" sz="700">
                          <a:latin typeface="DM Sans"/>
                          <a:ea typeface="DM Sans"/>
                          <a:cs typeface="DM Sans"/>
                          <a:sym typeface="DM Sans"/>
                        </a:rPr>
                        <a:t>Meticulous planners. Frugal and careful spenders. Health enthusiasts.</a:t>
                      </a:r>
                      <a:endParaRPr sz="700">
                        <a:latin typeface="DM Sans"/>
                        <a:ea typeface="DM Sans"/>
                        <a:cs typeface="DM Sans"/>
                        <a:sym typeface="DM Sans"/>
                      </a:endParaRPr>
                    </a:p>
                    <a:p>
                      <a:pPr indent="0" lvl="0" marL="0" rtl="0" algn="l">
                        <a:spcBef>
                          <a:spcPts val="0"/>
                        </a:spcBef>
                        <a:spcAft>
                          <a:spcPts val="0"/>
                        </a:spcAft>
                        <a:buNone/>
                      </a:pPr>
                      <a:r>
                        <a:rPr lang="en" sz="700">
                          <a:latin typeface="DM Sans"/>
                          <a:ea typeface="DM Sans"/>
                          <a:cs typeface="DM Sans"/>
                          <a:sym typeface="DM Sans"/>
                        </a:rPr>
                        <a:t>Primarily female, couples/family mixes. Business professionals and educators. Typically visits Sticks for an after-school snack or after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b="1" lang="en" sz="700">
                          <a:solidFill>
                            <a:srgbClr val="38761D"/>
                          </a:solidFill>
                          <a:latin typeface="DM Sans"/>
                          <a:ea typeface="DM Sans"/>
                          <a:cs typeface="DM Sans"/>
                          <a:sym typeface="DM Sans"/>
                        </a:rPr>
                        <a:t>Yes.</a:t>
                      </a:r>
                      <a:r>
                        <a:rPr lang="en" sz="700">
                          <a:latin typeface="DM Sans"/>
                          <a:ea typeface="DM Sans"/>
                          <a:cs typeface="DM Sans"/>
                          <a:sym typeface="DM Sans"/>
                        </a:rPr>
                        <a:t> In addition to aligning with attractiveness and fit of segment 3, segment 1 also has a variety of family types, which could increase Sticks’ exposure among different audiences.</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2</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9</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DM Sans"/>
                          <a:ea typeface="DM Sans"/>
                          <a:cs typeface="DM Sans"/>
                          <a:sym typeface="DM Sans"/>
                        </a:rPr>
                        <a:t>Occasional planners. </a:t>
                      </a:r>
                      <a:r>
                        <a:rPr lang="en" sz="700">
                          <a:latin typeface="DM Sans"/>
                          <a:ea typeface="DM Sans"/>
                          <a:cs typeface="DM Sans"/>
                          <a:sym typeface="DM Sans"/>
                        </a:rPr>
                        <a:t>Trouble</a:t>
                      </a:r>
                      <a:r>
                        <a:rPr lang="en" sz="700">
                          <a:latin typeface="DM Sans"/>
                          <a:ea typeface="DM Sans"/>
                          <a:cs typeface="DM Sans"/>
                          <a:sym typeface="DM Sans"/>
                        </a:rPr>
                        <a:t> controlling spending. Neutral stance on purchasing locally made products. Healthy food choices are not a priority. Strongly feels that Stick’s does not have a large community presence compared to competitors.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rgbClr val="CC0000"/>
                          </a:solidFill>
                          <a:latin typeface="DM Sans"/>
                          <a:ea typeface="DM Sans"/>
                          <a:cs typeface="DM Sans"/>
                          <a:sym typeface="DM Sans"/>
                        </a:rPr>
                        <a:t>No. </a:t>
                      </a:r>
                      <a:r>
                        <a:rPr lang="en" sz="700">
                          <a:latin typeface="DM Sans"/>
                          <a:ea typeface="DM Sans"/>
                          <a:cs typeface="DM Sans"/>
                          <a:sym typeface="DM Sans"/>
                        </a:rPr>
                        <a:t>This segment represents the smallest portion of the sample customers; does not fully capture the majority of Stick’s customers</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3</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71</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lang="en" sz="700">
                          <a:latin typeface="DM Sans"/>
                          <a:ea typeface="DM Sans"/>
                          <a:cs typeface="DM Sans"/>
                          <a:sym typeface="DM Sans"/>
                        </a:rPr>
                        <a:t>Casual planners. Some trouble controlling spending. Values locally made products. Health-conscious individuals. Primarily female. Family with kids of various ages. Business professionals and educators. Typically visits Sticks for </a:t>
                      </a:r>
                      <a:r>
                        <a:rPr lang="en" sz="700">
                          <a:latin typeface="DM Sans"/>
                          <a:ea typeface="DM Sans"/>
                          <a:cs typeface="DM Sans"/>
                          <a:sym typeface="DM Sans"/>
                        </a:rPr>
                        <a:t>an after-school snack or after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b="1" lang="en" sz="700">
                          <a:solidFill>
                            <a:srgbClr val="38761D"/>
                          </a:solidFill>
                          <a:latin typeface="DM Sans"/>
                          <a:ea typeface="DM Sans"/>
                          <a:cs typeface="DM Sans"/>
                          <a:sym typeface="DM Sans"/>
                        </a:rPr>
                        <a:t>Yes.</a:t>
                      </a:r>
                      <a:r>
                        <a:rPr lang="en" sz="700">
                          <a:latin typeface="DM Sans"/>
                          <a:ea typeface="DM Sans"/>
                          <a:cs typeface="DM Sans"/>
                          <a:sym typeface="DM Sans"/>
                        </a:rPr>
                        <a:t> Attractive due to being the largest segment that represents the majority of Sticks customers. Most customers are female with kids and primarily visit Sticks for an after-school snack. Being casual planners also aligns with QSRs as customers in this segment may choose Sticks when making quick decisions to feed their kids after school.</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4</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34</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DM Sans"/>
                          <a:ea typeface="DM Sans"/>
                          <a:cs typeface="DM Sans"/>
                          <a:sym typeface="DM Sans"/>
                        </a:rPr>
                        <a:t>Casual planners. Controlled spenders. Health-conscious individuals. Primarily female. Primarily couple household/no kids (Only 38% of respondents in this segment have kids). Participates in volunteer work more than local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rgbClr val="CC0000"/>
                          </a:solidFill>
                          <a:latin typeface="DM Sans"/>
                          <a:ea typeface="DM Sans"/>
                          <a:cs typeface="DM Sans"/>
                          <a:sym typeface="DM Sans"/>
                        </a:rPr>
                        <a:t>No.</a:t>
                      </a:r>
                      <a:r>
                        <a:rPr lang="en" sz="700">
                          <a:latin typeface="DM Sans"/>
                          <a:ea typeface="DM Sans"/>
                          <a:cs typeface="DM Sans"/>
                          <a:sym typeface="DM Sans"/>
                        </a:rPr>
                        <a:t> Second smallest segment. This segment doesn’t align with the selected segments. Most respondents don’t have kids. Doesn’t have strong preference for Sticks in terms of consistency or convenience in comparison to competitors. </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5</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46</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lang="en" sz="700">
                          <a:latin typeface="DM Sans"/>
                          <a:ea typeface="DM Sans"/>
                          <a:cs typeface="DM Sans"/>
                          <a:sym typeface="DM Sans"/>
                        </a:rPr>
                        <a:t>Casual planners. Extremely frugal and careful spenders. Health-conscious individuals. Primarily female. Family with kids of various ages. Business professionals and educators. Typically visits Sticks for catering/food truck events or for an after-school snack or after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b="1" lang="en" sz="700">
                          <a:solidFill>
                            <a:srgbClr val="38761D"/>
                          </a:solidFill>
                          <a:latin typeface="DM Sans"/>
                          <a:ea typeface="DM Sans"/>
                          <a:cs typeface="DM Sans"/>
                          <a:sym typeface="DM Sans"/>
                        </a:rPr>
                        <a:t>Yes.</a:t>
                      </a:r>
                      <a:r>
                        <a:rPr b="1" lang="en" sz="700">
                          <a:solidFill>
                            <a:srgbClr val="6AA84F"/>
                          </a:solidFill>
                          <a:latin typeface="DM Sans"/>
                          <a:ea typeface="DM Sans"/>
                          <a:cs typeface="DM Sans"/>
                          <a:sym typeface="DM Sans"/>
                        </a:rPr>
                        <a:t> </a:t>
                      </a:r>
                      <a:r>
                        <a:rPr lang="en" sz="700">
                          <a:latin typeface="DM Sans"/>
                          <a:ea typeface="DM Sans"/>
                          <a:cs typeface="DM Sans"/>
                          <a:sym typeface="DM Sans"/>
                        </a:rPr>
                        <a:t>In </a:t>
                      </a:r>
                      <a:r>
                        <a:rPr lang="en" sz="700">
                          <a:latin typeface="DM Sans"/>
                          <a:ea typeface="DM Sans"/>
                          <a:cs typeface="DM Sans"/>
                          <a:sym typeface="DM Sans"/>
                        </a:rPr>
                        <a:t>addition</a:t>
                      </a:r>
                      <a:r>
                        <a:rPr lang="en" sz="700">
                          <a:latin typeface="DM Sans"/>
                          <a:ea typeface="DM Sans"/>
                          <a:cs typeface="DM Sans"/>
                          <a:sym typeface="DM Sans"/>
                        </a:rPr>
                        <a:t> to </a:t>
                      </a:r>
                      <a:r>
                        <a:rPr lang="en" sz="700">
                          <a:latin typeface="DM Sans"/>
                          <a:ea typeface="DM Sans"/>
                          <a:cs typeface="DM Sans"/>
                          <a:sym typeface="DM Sans"/>
                        </a:rPr>
                        <a:t>aligning</a:t>
                      </a:r>
                      <a:r>
                        <a:rPr lang="en" sz="700">
                          <a:latin typeface="DM Sans"/>
                          <a:ea typeface="DM Sans"/>
                          <a:cs typeface="DM Sans"/>
                          <a:sym typeface="DM Sans"/>
                        </a:rPr>
                        <a:t> with attractiveness and fit of segment 3, segment 5 customers buy lunch from restaurants more times per week than any other segment, despite being careful spenders.</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r>
            </a:tbl>
          </a:graphicData>
        </a:graphic>
      </p:graphicFrame>
      <p:sp>
        <p:nvSpPr>
          <p:cNvPr id="145" name="Google Shape;145;p24"/>
          <p:cNvSpPr txBox="1"/>
          <p:nvPr>
            <p:ph idx="1" type="body"/>
          </p:nvPr>
        </p:nvSpPr>
        <p:spPr>
          <a:xfrm>
            <a:off x="311713" y="4595475"/>
            <a:ext cx="8520600" cy="25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700">
                <a:latin typeface="DM Sans"/>
                <a:ea typeface="DM Sans"/>
                <a:cs typeface="DM Sans"/>
                <a:sym typeface="DM Sans"/>
              </a:rPr>
              <a:t>Targeting segments 1, 3, and 5 includes ~79% of the total customer survey respondents. These </a:t>
            </a:r>
            <a:r>
              <a:rPr lang="en" sz="700">
                <a:latin typeface="DM Sans"/>
                <a:ea typeface="DM Sans"/>
                <a:cs typeface="DM Sans"/>
                <a:sym typeface="DM Sans"/>
              </a:rPr>
              <a:t>segments</a:t>
            </a:r>
            <a:r>
              <a:rPr lang="en" sz="700">
                <a:latin typeface="DM Sans"/>
                <a:ea typeface="DM Sans"/>
                <a:cs typeface="DM Sans"/>
                <a:sym typeface="DM Sans"/>
              </a:rPr>
              <a:t> are the ideal representation of Sticks customers with 3 different customer profiles. </a:t>
            </a:r>
            <a:endParaRPr sz="7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Restaurant Location Recommendation</a:t>
            </a:r>
            <a:endParaRPr b="1">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Locations to Choose From</a:t>
            </a:r>
            <a:endParaRPr b="1"/>
          </a:p>
        </p:txBody>
      </p:sp>
      <p:graphicFrame>
        <p:nvGraphicFramePr>
          <p:cNvPr id="156" name="Google Shape;156;p26"/>
          <p:cNvGraphicFramePr/>
          <p:nvPr/>
        </p:nvGraphicFramePr>
        <p:xfrm>
          <a:off x="625475" y="1305000"/>
          <a:ext cx="3000000" cy="3000000"/>
        </p:xfrm>
        <a:graphic>
          <a:graphicData uri="http://schemas.openxmlformats.org/drawingml/2006/table">
            <a:tbl>
              <a:tblPr>
                <a:solidFill>
                  <a:srgbClr val="FFFFFF"/>
                </a:solidFill>
                <a:tableStyleId>{6029EF57-4CB3-46B7-9DBC-AA6F8BA0F1ED}</a:tableStyleId>
              </a:tblPr>
              <a:tblGrid>
                <a:gridCol w="457200"/>
                <a:gridCol w="609600"/>
                <a:gridCol w="714375"/>
                <a:gridCol w="714375"/>
                <a:gridCol w="1133475"/>
                <a:gridCol w="1212300"/>
                <a:gridCol w="3051725"/>
              </a:tblGrid>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Loc.</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Pop.</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Median </a:t>
                      </a:r>
                      <a:endParaRPr b="1" sz="900">
                        <a:solidFill>
                          <a:srgbClr val="201F1E"/>
                        </a:solidFill>
                        <a:highlight>
                          <a:srgbClr val="FFFFFF"/>
                        </a:highlight>
                        <a:latin typeface="DM Sans"/>
                        <a:ea typeface="DM Sans"/>
                        <a:cs typeface="DM Sans"/>
                        <a:sym typeface="DM Sans"/>
                      </a:endParaRPr>
                    </a:p>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Age</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Median </a:t>
                      </a:r>
                      <a:endParaRPr b="1" sz="900">
                        <a:solidFill>
                          <a:srgbClr val="201F1E"/>
                        </a:solidFill>
                        <a:highlight>
                          <a:srgbClr val="FFFFFF"/>
                        </a:highlight>
                        <a:latin typeface="DM Sans"/>
                        <a:ea typeface="DM Sans"/>
                        <a:cs typeface="DM Sans"/>
                        <a:sym typeface="DM Sans"/>
                      </a:endParaRPr>
                    </a:p>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Income</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Consumer Spend</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Consumer Spend Per Household</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Major Customer Profiles</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A</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29,321</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39.1</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$92,700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$722M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$62,404</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Middleburg managers, Movers &amp; Shakers, Upper Crust, Gray Power, Empty Nests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B</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34,183</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32.5</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$31,900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$482M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$36,720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American Classics, American Dreams, Aspiring A-listers, Back Country Folks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C</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42,913</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32.5</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$55,700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$754M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$46,828</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Winner’s Circle, Kids &amp; Cul-de-Sacs, Cruisin to Retirement, Beltway Boomers, Executive Suites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D</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57,509</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34.8</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$75,500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$1,184M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$57,880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Striving Selfies, Upward Bound, Generation Web, Young and Influential, Up and Comers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439400"/>
            <a:ext cx="8520600" cy="32505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1200"/>
              </a:spcBef>
              <a:spcAft>
                <a:spcPts val="0"/>
              </a:spcAft>
              <a:buClr>
                <a:srgbClr val="000000"/>
              </a:buClr>
              <a:buSzPts val="1100"/>
              <a:buFont typeface="Arial"/>
              <a:buChar char="●"/>
            </a:pPr>
            <a:r>
              <a:rPr b="1" lang="en" sz="1100">
                <a:solidFill>
                  <a:srgbClr val="000000"/>
                </a:solidFill>
                <a:latin typeface="DM Sans"/>
                <a:ea typeface="DM Sans"/>
                <a:cs typeface="DM Sans"/>
                <a:sym typeface="DM Sans"/>
              </a:rPr>
              <a:t>Location A</a:t>
            </a:r>
            <a:r>
              <a:rPr lang="en" sz="1100">
                <a:solidFill>
                  <a:srgbClr val="000000"/>
                </a:solidFill>
                <a:latin typeface="DM Sans"/>
                <a:ea typeface="DM Sans"/>
                <a:cs typeface="DM Sans"/>
                <a:sym typeface="DM Sans"/>
              </a:rPr>
              <a:t>: While this area consists of a demographic with high median income, its population mainly consists of middle-aged individuals and retirees. Although this could provide a customer base for the restaurant it is not an optimal choice since other locations have more diverse demographics. In addition even with a higher median income, the older median age could limit the appeal of a new restaurant opening.</a:t>
            </a:r>
            <a:endParaRPr sz="1100">
              <a:solidFill>
                <a:srgbClr val="000000"/>
              </a:solidFill>
              <a:latin typeface="DM Sans"/>
              <a:ea typeface="DM Sans"/>
              <a:cs typeface="DM Sans"/>
              <a:sym typeface="DM Sans"/>
            </a:endParaRPr>
          </a:p>
          <a:p>
            <a:pPr indent="-298450" lvl="0" marL="457200" rtl="0" algn="l">
              <a:lnSpc>
                <a:spcPct val="95000"/>
              </a:lnSpc>
              <a:spcBef>
                <a:spcPts val="1000"/>
              </a:spcBef>
              <a:spcAft>
                <a:spcPts val="0"/>
              </a:spcAft>
              <a:buClr>
                <a:srgbClr val="000000"/>
              </a:buClr>
              <a:buSzPts val="1100"/>
              <a:buFont typeface="Arial"/>
              <a:buChar char="●"/>
            </a:pPr>
            <a:r>
              <a:rPr b="1" lang="en" sz="1100">
                <a:solidFill>
                  <a:srgbClr val="000000"/>
                </a:solidFill>
                <a:latin typeface="DM Sans"/>
                <a:ea typeface="DM Sans"/>
                <a:cs typeface="DM Sans"/>
                <a:sym typeface="DM Sans"/>
              </a:rPr>
              <a:t>Location B:</a:t>
            </a:r>
            <a:r>
              <a:rPr lang="en" sz="1100">
                <a:solidFill>
                  <a:srgbClr val="000000"/>
                </a:solidFill>
                <a:latin typeface="DM Sans"/>
                <a:ea typeface="DM Sans"/>
                <a:cs typeface="DM Sans"/>
                <a:sym typeface="DM Sans"/>
              </a:rPr>
              <a:t> The median income is lower in comparison to other locations. This would indicate having less disposable income for dining out and potential challenges for profitability. Sticks Kebob would have to differentiate itself to attempt to attract customers and cater to the budgets constraints of its residents.</a:t>
            </a:r>
            <a:endParaRPr sz="1100">
              <a:solidFill>
                <a:srgbClr val="000000"/>
              </a:solidFill>
              <a:latin typeface="DM Sans"/>
              <a:ea typeface="DM Sans"/>
              <a:cs typeface="DM Sans"/>
              <a:sym typeface="DM Sans"/>
            </a:endParaRPr>
          </a:p>
          <a:p>
            <a:pPr indent="-298450" lvl="0" marL="457200" rtl="0" algn="l">
              <a:lnSpc>
                <a:spcPct val="95000"/>
              </a:lnSpc>
              <a:spcBef>
                <a:spcPts val="1000"/>
              </a:spcBef>
              <a:spcAft>
                <a:spcPts val="0"/>
              </a:spcAft>
              <a:buClr>
                <a:srgbClr val="000000"/>
              </a:buClr>
              <a:buSzPts val="1100"/>
              <a:buFont typeface="Arial"/>
              <a:buChar char="●"/>
            </a:pPr>
            <a:r>
              <a:rPr b="1" lang="en" sz="1100">
                <a:solidFill>
                  <a:srgbClr val="000000"/>
                </a:solidFill>
                <a:latin typeface="DM Sans"/>
                <a:ea typeface="DM Sans"/>
                <a:cs typeface="DM Sans"/>
                <a:sym typeface="DM Sans"/>
              </a:rPr>
              <a:t>Location C</a:t>
            </a:r>
            <a:r>
              <a:rPr lang="en" sz="1100">
                <a:solidFill>
                  <a:srgbClr val="000000"/>
                </a:solidFill>
                <a:latin typeface="DM Sans"/>
                <a:ea typeface="DM Sans"/>
                <a:cs typeface="DM Sans"/>
                <a:sym typeface="DM Sans"/>
              </a:rPr>
              <a:t>: This location has a balance in demographic and has a moderate median income. The diversity in this location would ensure the restaurant is appealing to families, retirees, and working professionals. The diversity in customer profiles creates a wide range in potential customers and the population size is also substantial enough to support the restaurant.</a:t>
            </a:r>
            <a:endParaRPr sz="1100">
              <a:solidFill>
                <a:srgbClr val="000000"/>
              </a:solidFill>
              <a:latin typeface="DM Sans"/>
              <a:ea typeface="DM Sans"/>
              <a:cs typeface="DM Sans"/>
              <a:sym typeface="DM Sans"/>
            </a:endParaRPr>
          </a:p>
          <a:p>
            <a:pPr indent="-298450" lvl="0" marL="457200" rtl="0" algn="l">
              <a:lnSpc>
                <a:spcPct val="95000"/>
              </a:lnSpc>
              <a:spcBef>
                <a:spcPts val="1200"/>
              </a:spcBef>
              <a:spcAft>
                <a:spcPts val="1000"/>
              </a:spcAft>
              <a:buClr>
                <a:srgbClr val="000000"/>
              </a:buClr>
              <a:buSzPts val="1100"/>
              <a:buFont typeface="Arial"/>
              <a:buChar char="●"/>
            </a:pPr>
            <a:r>
              <a:rPr b="1" lang="en" sz="1100">
                <a:solidFill>
                  <a:srgbClr val="000000"/>
                </a:solidFill>
                <a:latin typeface="DM Sans"/>
                <a:ea typeface="DM Sans"/>
                <a:cs typeface="DM Sans"/>
                <a:sym typeface="DM Sans"/>
              </a:rPr>
              <a:t>Location D:</a:t>
            </a:r>
            <a:r>
              <a:rPr lang="en" sz="1100">
                <a:solidFill>
                  <a:srgbClr val="000000"/>
                </a:solidFill>
                <a:latin typeface="DM Sans"/>
                <a:ea typeface="DM Sans"/>
                <a:cs typeface="DM Sans"/>
                <a:sym typeface="DM Sans"/>
              </a:rPr>
              <a:t> With a higher median income and younger demographic this area could be attractive for younger professionals. However, it is important to consider competition of other dining establishments in this location that are also targeting the same demographic.</a:t>
            </a:r>
            <a:endParaRPr>
              <a:latin typeface="DM Sans"/>
              <a:ea typeface="DM Sans"/>
              <a:cs typeface="DM Sans"/>
              <a:sym typeface="DM Sans"/>
            </a:endParaRPr>
          </a:p>
        </p:txBody>
      </p:sp>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Location Analyses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0325" y="243250"/>
            <a:ext cx="4045200" cy="4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79">
                <a:latin typeface="DM Sans"/>
                <a:ea typeface="DM Sans"/>
                <a:cs typeface="DM Sans"/>
                <a:sym typeface="DM Sans"/>
              </a:rPr>
              <a:t>Final Location Recommendation</a:t>
            </a:r>
            <a:endParaRPr b="1" sz="1879">
              <a:latin typeface="DM Sans"/>
              <a:ea typeface="DM Sans"/>
              <a:cs typeface="DM Sans"/>
              <a:sym typeface="DM Sans"/>
            </a:endParaRPr>
          </a:p>
        </p:txBody>
      </p:sp>
      <p:sp>
        <p:nvSpPr>
          <p:cNvPr id="168" name="Google Shape;168;p28"/>
          <p:cNvSpPr txBox="1"/>
          <p:nvPr>
            <p:ph idx="1" type="subTitle"/>
          </p:nvPr>
        </p:nvSpPr>
        <p:spPr>
          <a:xfrm>
            <a:off x="270325" y="537900"/>
            <a:ext cx="4045200" cy="407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600">
                <a:latin typeface="DM Sans"/>
                <a:ea typeface="DM Sans"/>
                <a:cs typeface="DM Sans"/>
                <a:sym typeface="DM Sans"/>
              </a:rPr>
              <a:t>Location C</a:t>
            </a:r>
            <a:endParaRPr sz="1600">
              <a:latin typeface="DM Sans"/>
              <a:ea typeface="DM Sans"/>
              <a:cs typeface="DM Sans"/>
              <a:sym typeface="DM Sans"/>
            </a:endParaRPr>
          </a:p>
        </p:txBody>
      </p:sp>
      <p:sp>
        <p:nvSpPr>
          <p:cNvPr id="169" name="Google Shape;169;p28"/>
          <p:cNvSpPr txBox="1"/>
          <p:nvPr>
            <p:ph idx="2" type="body"/>
          </p:nvPr>
        </p:nvSpPr>
        <p:spPr>
          <a:xfrm>
            <a:off x="4837950" y="243250"/>
            <a:ext cx="4045200" cy="43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DM Sans"/>
                <a:ea typeface="DM Sans"/>
                <a:cs typeface="DM Sans"/>
                <a:sym typeface="DM Sans"/>
              </a:rPr>
              <a:t>Justification: </a:t>
            </a:r>
            <a:endParaRPr b="1" sz="1100">
              <a:latin typeface="DM Sans"/>
              <a:ea typeface="DM Sans"/>
              <a:cs typeface="DM Sans"/>
              <a:sym typeface="DM Sans"/>
            </a:endParaRPr>
          </a:p>
          <a:p>
            <a:pPr indent="0" lvl="0" marL="0" rtl="0" algn="l">
              <a:lnSpc>
                <a:spcPct val="100000"/>
              </a:lnSpc>
              <a:spcBef>
                <a:spcPts val="1200"/>
              </a:spcBef>
              <a:spcAft>
                <a:spcPts val="0"/>
              </a:spcAft>
              <a:buNone/>
            </a:pPr>
            <a:r>
              <a:rPr lang="en" sz="900">
                <a:latin typeface="Arial"/>
                <a:ea typeface="Arial"/>
                <a:cs typeface="Arial"/>
                <a:sym typeface="Arial"/>
              </a:rPr>
              <a:t>Location C encompasses the main descriptors of the three customer segments we believe Sticks should target. For starters, consumers in segments 1, 3, and 5 all have at least one child which would justify opening a location where the majority of customer profiles have a least one child (Figure 1), such as “Winner’s Circle”, “Kids &amp; Cul-de-Sacs”, and “Executive Suites”. Also, if the customer did have children at home, those children would engage in local activities such as local sporting events and local attractions. When taking a look into why customers those segments visited Sticks, the biggest occasion was due to consume after-school snacks and after-sport practices/events (Figure 2). The remaining profiles in Location C include “Cruisin to Retirement” and “Beltway Boomers” , which represent upscaled mixed families and upscaled older folks with no children. The data on age and household types (Figure 3) indicate that Location C has the potential to cater to a wide demographic spectrum, encompassing various age groups and family structures.</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lang="en" sz="900">
                <a:latin typeface="Arial"/>
                <a:ea typeface="Arial"/>
                <a:cs typeface="Arial"/>
                <a:sym typeface="Arial"/>
              </a:rPr>
              <a:t>For its marketing strategy, Sticks should actively engage with the community by participating in local sporting events, perhaps through sponsorship or by offering game day coupons. Distributing coupons for the grand opening to attendees is a strategic move to target the family with children demographic .This approach positions Sticks not just as a quick-service restaurant but as a family-oriented and community-supportive establishment, fostering a positive and lasting image among local residents.</a:t>
            </a:r>
            <a:endParaRPr sz="900">
              <a:latin typeface="Arial"/>
              <a:ea typeface="Arial"/>
              <a:cs typeface="Arial"/>
              <a:sym typeface="Arial"/>
            </a:endParaRPr>
          </a:p>
        </p:txBody>
      </p:sp>
      <p:pic>
        <p:nvPicPr>
          <p:cNvPr id="170" name="Google Shape;170;p28"/>
          <p:cNvPicPr preferRelativeResize="0"/>
          <p:nvPr/>
        </p:nvPicPr>
        <p:blipFill>
          <a:blip r:embed="rId3">
            <a:alphaModFix/>
          </a:blip>
          <a:stretch>
            <a:fillRect/>
          </a:stretch>
        </p:blipFill>
        <p:spPr>
          <a:xfrm>
            <a:off x="168375" y="1080725"/>
            <a:ext cx="2700461" cy="875825"/>
          </a:xfrm>
          <a:prstGeom prst="rect">
            <a:avLst/>
          </a:prstGeom>
          <a:noFill/>
          <a:ln cap="flat" cmpd="sng" w="9525">
            <a:solidFill>
              <a:schemeClr val="dk2"/>
            </a:solidFill>
            <a:prstDash val="solid"/>
            <a:round/>
            <a:headEnd len="sm" w="sm" type="none"/>
            <a:tailEnd len="sm" w="sm" type="none"/>
          </a:ln>
        </p:spPr>
      </p:pic>
      <p:pic>
        <p:nvPicPr>
          <p:cNvPr id="171" name="Google Shape;171;p28"/>
          <p:cNvPicPr preferRelativeResize="0"/>
          <p:nvPr/>
        </p:nvPicPr>
        <p:blipFill>
          <a:blip r:embed="rId4">
            <a:alphaModFix/>
          </a:blip>
          <a:stretch>
            <a:fillRect/>
          </a:stretch>
        </p:blipFill>
        <p:spPr>
          <a:xfrm>
            <a:off x="168376" y="2058200"/>
            <a:ext cx="2666475" cy="1007406"/>
          </a:xfrm>
          <a:prstGeom prst="rect">
            <a:avLst/>
          </a:prstGeom>
          <a:noFill/>
          <a:ln cap="flat" cmpd="sng" w="9525">
            <a:solidFill>
              <a:schemeClr val="dk2"/>
            </a:solidFill>
            <a:prstDash val="solid"/>
            <a:round/>
            <a:headEnd len="sm" w="sm" type="none"/>
            <a:tailEnd len="sm" w="sm" type="none"/>
          </a:ln>
        </p:spPr>
      </p:pic>
      <p:sp>
        <p:nvSpPr>
          <p:cNvPr id="172" name="Google Shape;172;p28"/>
          <p:cNvSpPr txBox="1"/>
          <p:nvPr/>
        </p:nvSpPr>
        <p:spPr>
          <a:xfrm>
            <a:off x="3110875" y="1378738"/>
            <a:ext cx="1026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Figure 1</a:t>
            </a:r>
            <a:endParaRPr sz="1200">
              <a:solidFill>
                <a:schemeClr val="accent3"/>
              </a:solidFill>
              <a:latin typeface="Proxima Nova"/>
              <a:ea typeface="Proxima Nova"/>
              <a:cs typeface="Proxima Nova"/>
              <a:sym typeface="Proxima Nova"/>
            </a:endParaRPr>
          </a:p>
        </p:txBody>
      </p:sp>
      <p:pic>
        <p:nvPicPr>
          <p:cNvPr id="173" name="Google Shape;173;p28"/>
          <p:cNvPicPr preferRelativeResize="0"/>
          <p:nvPr/>
        </p:nvPicPr>
        <p:blipFill>
          <a:blip r:embed="rId5">
            <a:alphaModFix/>
          </a:blip>
          <a:stretch>
            <a:fillRect/>
          </a:stretch>
        </p:blipFill>
        <p:spPr>
          <a:xfrm>
            <a:off x="187125" y="3167250"/>
            <a:ext cx="2647724" cy="1951975"/>
          </a:xfrm>
          <a:prstGeom prst="rect">
            <a:avLst/>
          </a:prstGeom>
          <a:noFill/>
          <a:ln cap="flat" cmpd="sng" w="9525">
            <a:solidFill>
              <a:schemeClr val="dk2"/>
            </a:solidFill>
            <a:prstDash val="solid"/>
            <a:round/>
            <a:headEnd len="sm" w="sm" type="none"/>
            <a:tailEnd len="sm" w="sm" type="none"/>
          </a:ln>
        </p:spPr>
      </p:pic>
      <p:sp>
        <p:nvSpPr>
          <p:cNvPr id="174" name="Google Shape;174;p28"/>
          <p:cNvSpPr txBox="1"/>
          <p:nvPr/>
        </p:nvSpPr>
        <p:spPr>
          <a:xfrm>
            <a:off x="3110875" y="2358188"/>
            <a:ext cx="1026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Figure 2</a:t>
            </a:r>
            <a:endParaRPr sz="1200">
              <a:solidFill>
                <a:schemeClr val="accent3"/>
              </a:solidFill>
              <a:latin typeface="Proxima Nova"/>
              <a:ea typeface="Proxima Nova"/>
              <a:cs typeface="Proxima Nova"/>
              <a:sym typeface="Proxima Nova"/>
            </a:endParaRPr>
          </a:p>
        </p:txBody>
      </p:sp>
      <p:sp>
        <p:nvSpPr>
          <p:cNvPr id="175" name="Google Shape;175;p28"/>
          <p:cNvSpPr txBox="1"/>
          <p:nvPr/>
        </p:nvSpPr>
        <p:spPr>
          <a:xfrm>
            <a:off x="3110875" y="3939525"/>
            <a:ext cx="1026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Figure 3</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Sticks Kebob Shop Case Study</a:t>
            </a:r>
            <a:endParaRPr b="1">
              <a:latin typeface="DM Sans"/>
              <a:ea typeface="DM Sans"/>
              <a:cs typeface="DM Sans"/>
              <a:sym typeface="DM Sans"/>
            </a:endParaRPr>
          </a:p>
        </p:txBody>
      </p:sp>
      <p:grpSp>
        <p:nvGrpSpPr>
          <p:cNvPr id="66" name="Google Shape;66;p14"/>
          <p:cNvGrpSpPr/>
          <p:nvPr/>
        </p:nvGrpSpPr>
        <p:grpSpPr>
          <a:xfrm>
            <a:off x="431925" y="1304875"/>
            <a:ext cx="2628925"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Company</a:t>
            </a:r>
            <a:endParaRPr>
              <a:solidFill>
                <a:schemeClr val="lt1"/>
              </a:solidFill>
              <a:latin typeface="DM Sans"/>
              <a:ea typeface="DM Sans"/>
              <a:cs typeface="DM Sans"/>
              <a:sym typeface="DM Sans"/>
            </a:endParaRPr>
          </a:p>
        </p:txBody>
      </p:sp>
      <p:sp>
        <p:nvSpPr>
          <p:cNvPr id="70" name="Google Shape;7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DM Sans"/>
                <a:ea typeface="DM Sans"/>
                <a:cs typeface="DM Sans"/>
                <a:sym typeface="DM Sans"/>
              </a:rPr>
              <a:t>Sticks Kebob Shop is thinking about expanding its business again to a new market. The problem is, Sticks is unsure where might be the best location.</a:t>
            </a:r>
            <a:endParaRPr sz="1400">
              <a:latin typeface="DM Sans"/>
              <a:ea typeface="DM Sans"/>
              <a:cs typeface="DM Sans"/>
              <a:sym typeface="DM Sans"/>
            </a:endParaRPr>
          </a:p>
        </p:txBody>
      </p:sp>
      <p:grpSp>
        <p:nvGrpSpPr>
          <p:cNvPr id="71" name="Google Shape;71;p14"/>
          <p:cNvGrpSpPr/>
          <p:nvPr/>
        </p:nvGrpSpPr>
        <p:grpSpPr>
          <a:xfrm>
            <a:off x="3320450" y="1304875"/>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Context</a:t>
            </a:r>
            <a:endParaRPr>
              <a:solidFill>
                <a:schemeClr val="lt1"/>
              </a:solidFill>
              <a:latin typeface="DM Sans"/>
              <a:ea typeface="DM Sans"/>
              <a:cs typeface="DM Sans"/>
              <a:sym typeface="DM Sans"/>
            </a:endParaRPr>
          </a:p>
        </p:txBody>
      </p:sp>
      <p:sp>
        <p:nvSpPr>
          <p:cNvPr id="75" name="Google Shape;7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n" sz="1400">
                <a:latin typeface="DM Sans"/>
                <a:ea typeface="DM Sans"/>
                <a:cs typeface="DM Sans"/>
                <a:sym typeface="DM Sans"/>
              </a:rPr>
              <a:t>Sticks distributed surveys to customers and non-customers to get a better understanding of their customer profile.</a:t>
            </a:r>
            <a:endParaRPr sz="1400">
              <a:latin typeface="DM Sans"/>
              <a:ea typeface="DM Sans"/>
              <a:cs typeface="DM Sans"/>
              <a:sym typeface="DM Sans"/>
            </a:endParaRPr>
          </a:p>
          <a:p>
            <a:pPr indent="-317500" lvl="0" marL="457200" rtl="0" algn="l">
              <a:lnSpc>
                <a:spcPct val="105000"/>
              </a:lnSpc>
              <a:spcBef>
                <a:spcPts val="1200"/>
              </a:spcBef>
              <a:spcAft>
                <a:spcPts val="0"/>
              </a:spcAft>
              <a:buSzPts val="1400"/>
              <a:buFont typeface="DM Sans"/>
              <a:buChar char="●"/>
            </a:pPr>
            <a:r>
              <a:rPr lang="en" sz="1400">
                <a:latin typeface="DM Sans"/>
                <a:ea typeface="DM Sans"/>
                <a:cs typeface="DM Sans"/>
                <a:sym typeface="DM Sans"/>
              </a:rPr>
              <a:t>Determining customer profile will help Sticks to determine the location to open their next restaurant.</a:t>
            </a:r>
            <a:endParaRPr sz="1400">
              <a:latin typeface="DM Sans"/>
              <a:ea typeface="DM Sans"/>
              <a:cs typeface="DM Sans"/>
              <a:sym typeface="DM Sans"/>
            </a:endParaRPr>
          </a:p>
        </p:txBody>
      </p:sp>
      <p:grpSp>
        <p:nvGrpSpPr>
          <p:cNvPr id="76" name="Google Shape;76;p14"/>
          <p:cNvGrpSpPr/>
          <p:nvPr/>
        </p:nvGrpSpPr>
        <p:grpSpPr>
          <a:xfrm>
            <a:off x="6212550" y="1304875"/>
            <a:ext cx="2632500" cy="3416400"/>
            <a:chOff x="6212550" y="1304875"/>
            <a:chExt cx="2632500" cy="3416400"/>
          </a:xfrm>
        </p:grpSpPr>
        <p:sp>
          <p:nvSpPr>
            <p:cNvPr id="77" name="Google Shape;7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Problem statement</a:t>
            </a:r>
            <a:endParaRPr>
              <a:solidFill>
                <a:schemeClr val="lt1"/>
              </a:solidFill>
              <a:latin typeface="DM Sans"/>
              <a:ea typeface="DM Sans"/>
              <a:cs typeface="DM Sans"/>
              <a:sym typeface="DM Sans"/>
            </a:endParaRPr>
          </a:p>
        </p:txBody>
      </p:sp>
      <p:sp>
        <p:nvSpPr>
          <p:cNvPr id="80" name="Google Shape;8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852"/>
              <a:buNone/>
            </a:pPr>
            <a:r>
              <a:rPr lang="en" sz="1440">
                <a:latin typeface="DM Sans"/>
                <a:ea typeface="DM Sans"/>
                <a:cs typeface="DM Sans"/>
                <a:sym typeface="DM Sans"/>
              </a:rPr>
              <a:t>Identify which segment(s) Sticks will want to target and choose the location among the four provided that you think matches best with the target segment(s)</a:t>
            </a:r>
            <a:endParaRPr sz="144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General Questions to Consider</a:t>
            </a:r>
            <a:endParaRPr b="1">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General Questions to Consider</a:t>
            </a:r>
            <a:endParaRPr b="1">
              <a:latin typeface="DM Sans"/>
              <a:ea typeface="DM Sans"/>
              <a:cs typeface="DM Sans"/>
              <a:sym typeface="DM Sans"/>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DM Sans"/>
                <a:ea typeface="DM Sans"/>
                <a:cs typeface="DM Sans"/>
                <a:sym typeface="DM Sans"/>
              </a:rPr>
              <a:t>How do people choose a fast food or QSR to visit?</a:t>
            </a:r>
            <a:endParaRPr>
              <a:latin typeface="DM Sans"/>
              <a:ea typeface="DM Sans"/>
              <a:cs typeface="DM Sans"/>
              <a:sym typeface="DM Sans"/>
            </a:endParaRPr>
          </a:p>
        </p:txBody>
      </p:sp>
      <p:pic>
        <p:nvPicPr>
          <p:cNvPr id="92" name="Google Shape;92;p16"/>
          <p:cNvPicPr preferRelativeResize="0"/>
          <p:nvPr/>
        </p:nvPicPr>
        <p:blipFill>
          <a:blip r:embed="rId3">
            <a:alphaModFix/>
          </a:blip>
          <a:stretch>
            <a:fillRect/>
          </a:stretch>
        </p:blipFill>
        <p:spPr>
          <a:xfrm>
            <a:off x="2038975" y="1622800"/>
            <a:ext cx="5066050" cy="320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latin typeface="DM Sans"/>
                <a:ea typeface="DM Sans"/>
                <a:cs typeface="DM Sans"/>
                <a:sym typeface="DM Sans"/>
              </a:rPr>
              <a:t>Data</a:t>
            </a:r>
            <a:r>
              <a:rPr b="1" lang="en">
                <a:latin typeface="DM Sans"/>
                <a:ea typeface="DM Sans"/>
                <a:cs typeface="DM Sans"/>
                <a:sym typeface="DM Sans"/>
              </a:rPr>
              <a:t> Insights</a:t>
            </a:r>
            <a:endParaRPr b="1">
              <a:latin typeface="DM Sans"/>
              <a:ea typeface="DM Sans"/>
              <a:cs typeface="DM Sans"/>
              <a:sym typeface="DM Sans"/>
            </a:endParaRPr>
          </a:p>
        </p:txBody>
      </p:sp>
      <p:sp>
        <p:nvSpPr>
          <p:cNvPr id="98" name="Google Shape;98;p17"/>
          <p:cNvSpPr txBox="1"/>
          <p:nvPr>
            <p:ph idx="1" type="body"/>
          </p:nvPr>
        </p:nvSpPr>
        <p:spPr>
          <a:xfrm>
            <a:off x="311850" y="1074075"/>
            <a:ext cx="8520600" cy="3714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latin typeface="DM Sans"/>
                <a:ea typeface="DM Sans"/>
                <a:cs typeface="DM Sans"/>
                <a:sym typeface="DM Sans"/>
              </a:rPr>
              <a:t>People choose fast food or Quick Service Restaurants (QSRs) for a variety of reasons, and these factors can vary based on individual preferences, circumstances, and cultural influences. Here are some common reasons why people may choose fast food or QSRs:</a:t>
            </a:r>
            <a:endParaRPr>
              <a:latin typeface="DM Sans"/>
              <a:ea typeface="DM Sans"/>
              <a:cs typeface="DM Sans"/>
              <a:sym typeface="DM Sans"/>
            </a:endParaRPr>
          </a:p>
          <a:p>
            <a:pPr indent="-317500" lvl="0" marL="457200" marR="0" rtl="0" algn="l">
              <a:lnSpc>
                <a:spcPct val="115000"/>
              </a:lnSpc>
              <a:spcBef>
                <a:spcPts val="1200"/>
              </a:spcBef>
              <a:spcAft>
                <a:spcPts val="0"/>
              </a:spcAft>
              <a:buSzPts val="1400"/>
              <a:buFont typeface="DM Sans"/>
              <a:buChar char="●"/>
            </a:pPr>
            <a:r>
              <a:rPr b="1" lang="en">
                <a:latin typeface="DM Sans"/>
                <a:ea typeface="DM Sans"/>
                <a:cs typeface="DM Sans"/>
                <a:sym typeface="DM Sans"/>
              </a:rPr>
              <a:t>Convenience: </a:t>
            </a:r>
            <a:r>
              <a:rPr lang="en">
                <a:latin typeface="DM Sans"/>
                <a:ea typeface="DM Sans"/>
                <a:cs typeface="DM Sans"/>
                <a:sym typeface="DM Sans"/>
              </a:rPr>
              <a:t>Fast food is known for its speed and convenience. People often choose it when they have limited time or need a quick meal on the go.</a:t>
            </a:r>
            <a:endParaRPr>
              <a:latin typeface="DM Sans"/>
              <a:ea typeface="DM Sans"/>
              <a:cs typeface="DM Sans"/>
              <a:sym typeface="DM Sans"/>
            </a:endParaRPr>
          </a:p>
          <a:p>
            <a:pPr indent="-317500" lvl="0" marL="457200" marR="0" rtl="0" algn="l">
              <a:lnSpc>
                <a:spcPct val="115000"/>
              </a:lnSpc>
              <a:spcBef>
                <a:spcPts val="1000"/>
              </a:spcBef>
              <a:spcAft>
                <a:spcPts val="0"/>
              </a:spcAft>
              <a:buSzPts val="1400"/>
              <a:buFont typeface="DM Sans"/>
              <a:buChar char="●"/>
            </a:pPr>
            <a:r>
              <a:rPr b="1" lang="en">
                <a:latin typeface="DM Sans"/>
                <a:ea typeface="DM Sans"/>
                <a:cs typeface="DM Sans"/>
                <a:sym typeface="DM Sans"/>
              </a:rPr>
              <a:t>Taste and Cravings: </a:t>
            </a:r>
            <a:r>
              <a:rPr lang="en">
                <a:latin typeface="DM Sans"/>
                <a:ea typeface="DM Sans"/>
                <a:cs typeface="DM Sans"/>
                <a:sym typeface="DM Sans"/>
              </a:rPr>
              <a:t>Some people choose fast food simply because they enjoy the taste or have specific cravings for certain items that are commonly found in fast-food menus</a:t>
            </a:r>
            <a:endParaRPr>
              <a:latin typeface="DM Sans"/>
              <a:ea typeface="DM Sans"/>
              <a:cs typeface="DM Sans"/>
              <a:sym typeface="DM Sans"/>
            </a:endParaRPr>
          </a:p>
          <a:p>
            <a:pPr indent="-317500" lvl="0" marL="457200" marR="0" rtl="0" algn="l">
              <a:lnSpc>
                <a:spcPct val="115000"/>
              </a:lnSpc>
              <a:spcBef>
                <a:spcPts val="1000"/>
              </a:spcBef>
              <a:spcAft>
                <a:spcPts val="0"/>
              </a:spcAft>
              <a:buSzPts val="1400"/>
              <a:buFont typeface="DM Sans"/>
              <a:buChar char="●"/>
            </a:pPr>
            <a:r>
              <a:rPr b="1" lang="en">
                <a:latin typeface="DM Sans"/>
                <a:ea typeface="DM Sans"/>
                <a:cs typeface="DM Sans"/>
                <a:sym typeface="DM Sans"/>
              </a:rPr>
              <a:t>Ambience: </a:t>
            </a:r>
            <a:r>
              <a:rPr lang="en">
                <a:latin typeface="DM Sans"/>
                <a:ea typeface="DM Sans"/>
                <a:cs typeface="DM Sans"/>
                <a:sym typeface="DM Sans"/>
              </a:rPr>
              <a:t>Comfort and Atmosphere: While fast food establishments are generally known for their casual and quick-service nature, the ambience can still play a role.</a:t>
            </a:r>
            <a:endParaRPr>
              <a:latin typeface="DM Sans"/>
              <a:ea typeface="DM Sans"/>
              <a:cs typeface="DM Sans"/>
              <a:sym typeface="DM Sans"/>
            </a:endParaRPr>
          </a:p>
          <a:p>
            <a:pPr indent="-317500" lvl="0" marL="457200" marR="0" rtl="0" algn="l">
              <a:lnSpc>
                <a:spcPct val="115000"/>
              </a:lnSpc>
              <a:spcBef>
                <a:spcPts val="1000"/>
              </a:spcBef>
              <a:spcAft>
                <a:spcPts val="0"/>
              </a:spcAft>
              <a:buSzPts val="1400"/>
              <a:buFont typeface="DM Sans"/>
              <a:buChar char="●"/>
            </a:pPr>
            <a:r>
              <a:rPr b="1" lang="en">
                <a:latin typeface="DM Sans"/>
                <a:ea typeface="DM Sans"/>
                <a:cs typeface="DM Sans"/>
                <a:sym typeface="DM Sans"/>
              </a:rPr>
              <a:t>Value: </a:t>
            </a:r>
            <a:r>
              <a:rPr lang="en">
                <a:latin typeface="DM Sans"/>
                <a:ea typeface="DM Sans"/>
                <a:cs typeface="DM Sans"/>
                <a:sym typeface="DM Sans"/>
              </a:rPr>
              <a:t>Value is often associated with the affordability of the food. Customers may perceive a restaurant as offering good value if they feel the prices are reasonable in relation to the quantity and quality of the food.</a:t>
            </a:r>
            <a:endParaRPr>
              <a:latin typeface="DM Sans"/>
              <a:ea typeface="DM Sans"/>
              <a:cs typeface="DM Sans"/>
              <a:sym typeface="DM Sans"/>
            </a:endParaRPr>
          </a:p>
          <a:p>
            <a:pPr indent="0" lvl="0" marL="0" marR="0" rtl="0" algn="l">
              <a:lnSpc>
                <a:spcPct val="115000"/>
              </a:lnSpc>
              <a:spcBef>
                <a:spcPts val="1000"/>
              </a:spcBef>
              <a:spcAft>
                <a:spcPts val="1200"/>
              </a:spcAft>
              <a:buNone/>
            </a:pPr>
            <a:r>
              <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General Questions to Consider</a:t>
            </a:r>
            <a:endParaRPr b="1">
              <a:latin typeface="DM Sans"/>
              <a:ea typeface="DM Sans"/>
              <a:cs typeface="DM Sans"/>
              <a:sym typeface="DM Sans"/>
            </a:endParaRPr>
          </a:p>
        </p:txBody>
      </p:sp>
      <p:sp>
        <p:nvSpPr>
          <p:cNvPr id="104" name="Google Shape;104;p18"/>
          <p:cNvSpPr txBox="1"/>
          <p:nvPr>
            <p:ph idx="2"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a:latin typeface="DM Sans"/>
                <a:ea typeface="DM Sans"/>
                <a:cs typeface="DM Sans"/>
                <a:sym typeface="DM Sans"/>
              </a:rPr>
              <a:t>What does the survey data tell us (if anything) about the differences between customers and non-customers?</a:t>
            </a:r>
            <a:endParaRPr>
              <a:latin typeface="DM Sans"/>
              <a:ea typeface="DM Sans"/>
              <a:cs typeface="DM Sans"/>
              <a:sym typeface="DM Sans"/>
            </a:endParaRPr>
          </a:p>
        </p:txBody>
      </p:sp>
      <p:pic>
        <p:nvPicPr>
          <p:cNvPr id="105" name="Google Shape;105;p18"/>
          <p:cNvPicPr preferRelativeResize="0"/>
          <p:nvPr/>
        </p:nvPicPr>
        <p:blipFill>
          <a:blip r:embed="rId3">
            <a:alphaModFix/>
          </a:blip>
          <a:stretch>
            <a:fillRect/>
          </a:stretch>
        </p:blipFill>
        <p:spPr>
          <a:xfrm>
            <a:off x="876550" y="1847400"/>
            <a:ext cx="7390900" cy="1553825"/>
          </a:xfrm>
          <a:prstGeom prst="rect">
            <a:avLst/>
          </a:prstGeom>
          <a:noFill/>
          <a:ln>
            <a:noFill/>
          </a:ln>
        </p:spPr>
      </p:pic>
      <p:pic>
        <p:nvPicPr>
          <p:cNvPr id="106" name="Google Shape;106;p18"/>
          <p:cNvPicPr preferRelativeResize="0"/>
          <p:nvPr/>
        </p:nvPicPr>
        <p:blipFill>
          <a:blip r:embed="rId4">
            <a:alphaModFix/>
          </a:blip>
          <a:stretch>
            <a:fillRect/>
          </a:stretch>
        </p:blipFill>
        <p:spPr>
          <a:xfrm>
            <a:off x="1093113" y="3401225"/>
            <a:ext cx="6957774" cy="174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Customers vs. Non-Customers Survey</a:t>
            </a:r>
            <a:endParaRPr b="1">
              <a:latin typeface="DM Sans"/>
              <a:ea typeface="DM Sans"/>
              <a:cs typeface="DM Sans"/>
              <a:sym typeface="DM Sans"/>
            </a:endParaRPr>
          </a:p>
        </p:txBody>
      </p:sp>
      <p:sp>
        <p:nvSpPr>
          <p:cNvPr id="112" name="Google Shape;112;p19"/>
          <p:cNvSpPr txBox="1"/>
          <p:nvPr>
            <p:ph idx="1" type="body"/>
          </p:nvPr>
        </p:nvSpPr>
        <p:spPr>
          <a:xfrm>
            <a:off x="342750" y="1166700"/>
            <a:ext cx="8458500" cy="28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DM Sans"/>
                <a:ea typeface="DM Sans"/>
                <a:cs typeface="DM Sans"/>
                <a:sym typeface="DM Sans"/>
              </a:rPr>
              <a:t>The survey data shows that the averages of the base variables between customers and non-customers have similar characteristics and behavior. Specifically, both customers and non-customers tend to plan things carefully, are generally careful about their spending habits, find value in purchasing locally made products and consider the health benefits of the food they consume. </a:t>
            </a:r>
            <a:endParaRPr>
              <a:latin typeface="DM Sans"/>
              <a:ea typeface="DM Sans"/>
              <a:cs typeface="DM Sans"/>
              <a:sym typeface="DM Sans"/>
            </a:endParaRPr>
          </a:p>
          <a:p>
            <a:pPr indent="0" lvl="0" marL="0" rtl="0" algn="l">
              <a:spcBef>
                <a:spcPts val="1200"/>
              </a:spcBef>
              <a:spcAft>
                <a:spcPts val="0"/>
              </a:spcAft>
              <a:buNone/>
            </a:pPr>
            <a:r>
              <a:rPr lang="en">
                <a:latin typeface="DM Sans"/>
                <a:ea typeface="DM Sans"/>
                <a:cs typeface="DM Sans"/>
                <a:sym typeface="DM Sans"/>
              </a:rPr>
              <a:t>In conclusion, both customers and non-customers did not have great differences in their base variable averages, which suggests that these two groups have similar attributes. </a:t>
            </a:r>
            <a:endParaRPr>
              <a:latin typeface="DM Sans"/>
              <a:ea typeface="DM Sans"/>
              <a:cs typeface="DM Sans"/>
              <a:sym typeface="DM Sans"/>
            </a:endParaRPr>
          </a:p>
          <a:p>
            <a:pPr indent="0" lvl="0" marL="0" rtl="0" algn="l">
              <a:spcBef>
                <a:spcPts val="1200"/>
              </a:spcBef>
              <a:spcAft>
                <a:spcPts val="1200"/>
              </a:spcAft>
              <a:buNone/>
            </a:pPr>
            <a:r>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Segmenting Customers</a:t>
            </a:r>
            <a:endParaRPr b="1">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4832400" y="664650"/>
            <a:ext cx="3999899" cy="4059592"/>
          </a:xfrm>
          <a:prstGeom prst="rect">
            <a:avLst/>
          </a:prstGeom>
          <a:noFill/>
          <a:ln>
            <a:noFill/>
          </a:ln>
        </p:spPr>
      </p:pic>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Hierarchical</a:t>
            </a:r>
            <a:r>
              <a:rPr b="1" lang="en">
                <a:latin typeface="DM Sans"/>
                <a:ea typeface="DM Sans"/>
                <a:cs typeface="DM Sans"/>
                <a:sym typeface="DM Sans"/>
              </a:rPr>
              <a:t> Clustering with Base Variables</a:t>
            </a:r>
            <a:endParaRPr b="1">
              <a:latin typeface="DM Sans"/>
              <a:ea typeface="DM Sans"/>
              <a:cs typeface="DM Sans"/>
              <a:sym typeface="DM Sans"/>
            </a:endParaRPr>
          </a:p>
        </p:txBody>
      </p:sp>
      <p:sp>
        <p:nvSpPr>
          <p:cNvPr id="124" name="Google Shape;124;p21"/>
          <p:cNvSpPr txBox="1"/>
          <p:nvPr>
            <p:ph idx="1" type="body"/>
          </p:nvPr>
        </p:nvSpPr>
        <p:spPr>
          <a:xfrm>
            <a:off x="311700" y="1152475"/>
            <a:ext cx="354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DM Sans"/>
                <a:ea typeface="DM Sans"/>
                <a:cs typeface="DM Sans"/>
                <a:sym typeface="DM Sans"/>
              </a:rPr>
              <a:t>The elbow plot flattens between 4 and 6 segments.</a:t>
            </a:r>
            <a:endParaRPr>
              <a:latin typeface="DM Sans"/>
              <a:ea typeface="DM Sans"/>
              <a:cs typeface="DM Sans"/>
              <a:sym typeface="DM Sans"/>
            </a:endParaRPr>
          </a:p>
          <a:p>
            <a:pPr indent="0" lvl="0" marL="0" rtl="0" algn="l">
              <a:spcBef>
                <a:spcPts val="1200"/>
              </a:spcBef>
              <a:spcAft>
                <a:spcPts val="1200"/>
              </a:spcAft>
              <a:buNone/>
            </a:pPr>
            <a:r>
              <a:rPr lang="en">
                <a:latin typeface="DM Sans"/>
                <a:ea typeface="DM Sans"/>
                <a:cs typeface="DM Sans"/>
                <a:sym typeface="DM Sans"/>
              </a:rPr>
              <a:t>For this reason, we decided to select the first 5 segments to use in the K-Means analysis.</a:t>
            </a:r>
            <a:endParaRPr>
              <a:latin typeface="DM Sans"/>
              <a:ea typeface="DM Sans"/>
              <a:cs typeface="DM Sans"/>
              <a:sym typeface="DM Sans"/>
            </a:endParaRPr>
          </a:p>
        </p:txBody>
      </p:sp>
      <p:sp>
        <p:nvSpPr>
          <p:cNvPr id="125" name="Google Shape;125;p21"/>
          <p:cNvSpPr/>
          <p:nvPr/>
        </p:nvSpPr>
        <p:spPr>
          <a:xfrm>
            <a:off x="6606950" y="2969700"/>
            <a:ext cx="496500" cy="316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