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Ashley Cort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2DB4AE-1939-406A-90E7-34277FB1EE9A}">
  <a:tblStyle styleId="{8A2DB4AE-1939-406A-90E7-34277FB1EE9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D44F3BC-4138-4B16-B3A6-D084885B988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4.xml"/><Relationship Id="rId22" Type="http://schemas.openxmlformats.org/officeDocument/2006/relationships/font" Target="fonts/ProximaNova-boldItalic.fntdata"/><Relationship Id="rId10" Type="http://schemas.openxmlformats.org/officeDocument/2006/relationships/slide" Target="slides/slide3.xml"/><Relationship Id="rId21" Type="http://schemas.openxmlformats.org/officeDocument/2006/relationships/font" Target="fonts/ProximaNova-italic.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AlfaSlab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font" Target="fonts/ProximaNova-regular.fntdata"/><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07T01:02:53.201">
    <p:pos x="6000" y="0"/>
    <p:text>angelica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4-07T01:05:27.182">
    <p:pos x="6000" y="0"/>
    <p:text>calculation for dollar utility
table with attribute levels, utility score and WTP for each</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4-07T01:02:21.718">
    <p:pos x="6000" y="0"/>
    <p:text>ashley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4-07T01:07:58.876">
    <p:pos x="6000" y="0"/>
    <p:text>emely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ce3c888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9ce3c888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9ce3c888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9ce3c888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9ce3c888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9ce3c888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9ce3c888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9ce3c888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9ce3c888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9ce3c888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9ce3c888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9ce3c888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9ce3c88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9ce3c88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9ce3c88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9ce3c88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9ce3c888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9ce3c888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9ce3c888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9ce3c888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solidFill>
                  <a:srgbClr val="B62100"/>
                </a:solidFill>
              </a:rPr>
              <a:t>Portland Trail Blazers</a:t>
            </a:r>
            <a:endParaRPr sz="4300">
              <a:solidFill>
                <a:srgbClr val="B62100"/>
              </a:solidFill>
            </a:endParaRPr>
          </a:p>
          <a:p>
            <a:pPr indent="0" lvl="0" marL="0" rtl="0" algn="ctr">
              <a:spcBef>
                <a:spcPts val="0"/>
              </a:spcBef>
              <a:spcAft>
                <a:spcPts val="0"/>
              </a:spcAft>
              <a:buNone/>
            </a:pPr>
            <a:r>
              <a:rPr lang="en" sz="3200">
                <a:solidFill>
                  <a:srgbClr val="B62100"/>
                </a:solidFill>
              </a:rPr>
              <a:t>Conjoint Analysis</a:t>
            </a:r>
            <a:endParaRPr sz="3200">
              <a:solidFill>
                <a:srgbClr val="B62100"/>
              </a:solidFill>
            </a:endParaRPr>
          </a:p>
        </p:txBody>
      </p:sp>
      <p:sp>
        <p:nvSpPr>
          <p:cNvPr id="57" name="Google Shape;57;p13"/>
          <p:cNvSpPr txBox="1"/>
          <p:nvPr>
            <p:ph idx="1" type="subTitle"/>
          </p:nvPr>
        </p:nvSpPr>
        <p:spPr>
          <a:xfrm>
            <a:off x="311700" y="3173173"/>
            <a:ext cx="8520600" cy="7335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b="1" lang="en" sz="2741">
                <a:solidFill>
                  <a:srgbClr val="000000"/>
                </a:solidFill>
              </a:rPr>
              <a:t>Group 8</a:t>
            </a:r>
            <a:endParaRPr b="1" sz="2741">
              <a:solidFill>
                <a:srgbClr val="000000"/>
              </a:solidFill>
            </a:endParaRPr>
          </a:p>
          <a:p>
            <a:pPr indent="0" lvl="0" marL="0" rtl="0" algn="ctr">
              <a:spcBef>
                <a:spcPts val="0"/>
              </a:spcBef>
              <a:spcAft>
                <a:spcPts val="0"/>
              </a:spcAft>
              <a:buNone/>
            </a:pPr>
            <a:r>
              <a:rPr lang="en">
                <a:solidFill>
                  <a:srgbClr val="000000"/>
                </a:solidFill>
              </a:rPr>
              <a:t>Emely Callejas, Ashley Cortez,</a:t>
            </a:r>
            <a:endParaRPr>
              <a:solidFill>
                <a:srgbClr val="000000"/>
              </a:solidFill>
            </a:endParaRPr>
          </a:p>
          <a:p>
            <a:pPr indent="0" lvl="0" marL="0" rtl="0" algn="ctr">
              <a:spcBef>
                <a:spcPts val="0"/>
              </a:spcBef>
              <a:spcAft>
                <a:spcPts val="0"/>
              </a:spcAft>
              <a:buNone/>
            </a:pPr>
            <a:r>
              <a:rPr lang="en">
                <a:solidFill>
                  <a:srgbClr val="000000"/>
                </a:solidFill>
              </a:rPr>
              <a:t>Rithvik V Sourab, Angelica Verduzco</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Market Research Recommendations</a:t>
            </a:r>
            <a:endParaRPr>
              <a:solidFill>
                <a:srgbClr val="000000"/>
              </a:solidFill>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The Portland Trail Blazers can research more promotional items such as alcoholic beverages for 21+ fans being included in the promotional items since the hot dog and a drink had the highest WTP amongst the promotional item</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Since multigame purchasers had priority for purchasing games, it would informational to delve into the demographics of those buyers to better target marketing strategies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 customer </a:t>
            </a:r>
            <a:r>
              <a:rPr lang="en" sz="1600">
                <a:solidFill>
                  <a:srgbClr val="000000"/>
                </a:solidFill>
              </a:rPr>
              <a:t>segmentation</a:t>
            </a:r>
            <a:r>
              <a:rPr lang="en" sz="1600">
                <a:solidFill>
                  <a:srgbClr val="000000"/>
                </a:solidFill>
              </a:rPr>
              <a:t> analys</a:t>
            </a:r>
            <a:r>
              <a:rPr lang="en" sz="1600">
                <a:solidFill>
                  <a:srgbClr val="000000"/>
                </a:solidFill>
              </a:rPr>
              <a:t>is would give a deeper analysis of market segments to tailor marketing strategies effectively. Identify fan priorities on affordability, the live game experience, or promotional items.</a:t>
            </a:r>
            <a:endParaRPr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Summary</a:t>
            </a:r>
            <a:endParaRPr>
              <a:solidFill>
                <a:srgbClr val="000000"/>
              </a:solidFill>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0">
                <a:solidFill>
                  <a:srgbClr val="000000"/>
                </a:solidFill>
              </a:rPr>
              <a:t>We can conclude and summarize that the most important </a:t>
            </a:r>
            <a:r>
              <a:rPr lang="en" sz="1400">
                <a:solidFill>
                  <a:srgbClr val="000000"/>
                </a:solidFill>
              </a:rPr>
              <a:t>attributes</a:t>
            </a:r>
            <a:r>
              <a:rPr lang="en" sz="1400">
                <a:solidFill>
                  <a:srgbClr val="000000"/>
                </a:solidFill>
              </a:rPr>
              <a:t> affecting the attractiveness of ticket packages are the </a:t>
            </a:r>
            <a:r>
              <a:rPr lang="en" sz="1400" u="sng">
                <a:solidFill>
                  <a:srgbClr val="000000"/>
                </a:solidFill>
              </a:rPr>
              <a:t>T</a:t>
            </a:r>
            <a:r>
              <a:rPr lang="en" sz="1400" u="sng">
                <a:solidFill>
                  <a:srgbClr val="000000"/>
                </a:solidFill>
              </a:rPr>
              <a:t>icket Location</a:t>
            </a:r>
            <a:r>
              <a:rPr lang="en" sz="1400">
                <a:solidFill>
                  <a:srgbClr val="000000"/>
                </a:solidFill>
              </a:rPr>
              <a:t> costing nearly 40% of the shift and the </a:t>
            </a:r>
            <a:r>
              <a:rPr lang="en" sz="1400" u="sng">
                <a:solidFill>
                  <a:srgbClr val="000000"/>
                </a:solidFill>
              </a:rPr>
              <a:t>Cost per Game</a:t>
            </a:r>
            <a:r>
              <a:rPr lang="en" sz="1400">
                <a:solidFill>
                  <a:srgbClr val="000000"/>
                </a:solidFill>
              </a:rPr>
              <a:t> with 38% importance. We find that the P</a:t>
            </a:r>
            <a:r>
              <a:rPr lang="en" sz="1400">
                <a:solidFill>
                  <a:srgbClr val="000000"/>
                </a:solidFill>
              </a:rPr>
              <a:t>ortland</a:t>
            </a:r>
            <a:r>
              <a:rPr lang="en" sz="1400">
                <a:solidFill>
                  <a:srgbClr val="000000"/>
                </a:solidFill>
              </a:rPr>
              <a:t> Trail Blazers should consider raising prices for 300 level Behind the Baskets and 200 level Midcourt seats due to high WTP and should lower prices for 300 level on the corners due to a lower WTP.</a:t>
            </a:r>
            <a:endParaRPr sz="1400">
              <a:solidFill>
                <a:srgbClr val="000000"/>
              </a:solidFill>
            </a:endParaRPr>
          </a:p>
          <a:p>
            <a:pPr indent="0" lvl="0" marL="0" rtl="0" algn="l">
              <a:lnSpc>
                <a:spcPct val="95000"/>
              </a:lnSpc>
              <a:spcBef>
                <a:spcPts val="1200"/>
              </a:spcBef>
              <a:spcAft>
                <a:spcPts val="0"/>
              </a:spcAft>
              <a:buSzPts val="1018"/>
              <a:buNone/>
            </a:pPr>
            <a:r>
              <a:rPr lang="en" sz="1400">
                <a:solidFill>
                  <a:srgbClr val="000000"/>
                </a:solidFill>
              </a:rPr>
              <a:t>We can tell that the promotional items worth providing in the ticket packages are ‘Hot Dog and Soda’ and the ‘Priority Playoff Tickets from their WTPs.</a:t>
            </a:r>
            <a:endParaRPr sz="1400">
              <a:solidFill>
                <a:srgbClr val="000000"/>
              </a:solidFill>
            </a:endParaRPr>
          </a:p>
          <a:p>
            <a:pPr indent="0" lvl="0" marL="0" rtl="0" algn="l">
              <a:lnSpc>
                <a:spcPct val="95000"/>
              </a:lnSpc>
              <a:spcBef>
                <a:spcPts val="1200"/>
              </a:spcBef>
              <a:spcAft>
                <a:spcPts val="1200"/>
              </a:spcAft>
              <a:buSzPts val="1018"/>
              <a:buNone/>
            </a:pPr>
            <a:r>
              <a:rPr lang="en" sz="1400">
                <a:solidFill>
                  <a:srgbClr val="000000"/>
                </a:solidFill>
              </a:rPr>
              <a:t>Some research recommendations include </a:t>
            </a:r>
            <a:r>
              <a:rPr lang="en" sz="1400">
                <a:solidFill>
                  <a:srgbClr val="000000"/>
                </a:solidFill>
              </a:rPr>
              <a:t>promotional items such as alcoholic beverages for 21+ fans being included in the promotional items since the hot dog and a drink had the highest WTP amongst the promotional item, and a customer segmentation analysis which  would give a deeper analysis of market segments to tailor marketing strategies effectively.</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Case Background &amp; Problem</a:t>
            </a:r>
            <a:endParaRPr>
              <a:solidFill>
                <a:srgbClr val="000000"/>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500">
                <a:solidFill>
                  <a:srgbClr val="000000"/>
                </a:solidFill>
              </a:rPr>
              <a:t>Following the 2005 NBA All-Star Break, the Portland Trail Blazers encountered major challenges. They experienced the dismissal of their coach, and were on track to have one of their worst seasons. Additionally, their home arena, the Rose Garden, had recently filed for bankruptcy. Attendance levels dropped by over 15% since 2003, and television views were declining rapidly. </a:t>
            </a:r>
            <a:endParaRPr sz="1500">
              <a:solidFill>
                <a:srgbClr val="000000"/>
              </a:solidFill>
            </a:endParaRPr>
          </a:p>
          <a:p>
            <a:pPr indent="457200" lvl="0" marL="0" rtl="0" algn="l">
              <a:spcBef>
                <a:spcPts val="1200"/>
              </a:spcBef>
              <a:spcAft>
                <a:spcPts val="1200"/>
              </a:spcAft>
              <a:buNone/>
            </a:pPr>
            <a:r>
              <a:rPr lang="en" sz="1500">
                <a:solidFill>
                  <a:srgbClr val="000000"/>
                </a:solidFill>
              </a:rPr>
              <a:t>To address these challenges, the Portland Trail Blazers decided to get assistance from a marketing research firm to conduct a conjoint analysis focusing on their season packages. The primary goal is to enhance the appeal of their packages while maintaining profitability. To achieve this, 960 fans who had previously purchased tickets were surveyed</a:t>
            </a:r>
            <a:endParaRPr sz="1500">
              <a:solidFill>
                <a:srgbClr val="000000"/>
              </a:solidFill>
            </a:endParaRPr>
          </a:p>
        </p:txBody>
      </p:sp>
      <p:pic>
        <p:nvPicPr>
          <p:cNvPr id="64" name="Google Shape;64;p14"/>
          <p:cNvPicPr preferRelativeResize="0"/>
          <p:nvPr/>
        </p:nvPicPr>
        <p:blipFill>
          <a:blip r:embed="rId4">
            <a:alphaModFix/>
          </a:blip>
          <a:stretch>
            <a:fillRect/>
          </a:stretch>
        </p:blipFill>
        <p:spPr>
          <a:xfrm>
            <a:off x="6316225" y="3245175"/>
            <a:ext cx="2246375" cy="1766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Attribute Part-Worths (Utility)</a:t>
            </a:r>
            <a:endParaRPr>
              <a:solidFill>
                <a:srgbClr val="000000"/>
              </a:solidFill>
            </a:endParaRPr>
          </a:p>
        </p:txBody>
      </p:sp>
      <p:pic>
        <p:nvPicPr>
          <p:cNvPr id="70" name="Google Shape;70;p15"/>
          <p:cNvPicPr preferRelativeResize="0"/>
          <p:nvPr/>
        </p:nvPicPr>
        <p:blipFill rotWithShape="1">
          <a:blip r:embed="rId3">
            <a:alphaModFix/>
          </a:blip>
          <a:srcRect b="8967" l="0" r="0" t="3711"/>
          <a:stretch/>
        </p:blipFill>
        <p:spPr>
          <a:xfrm>
            <a:off x="245750" y="1416249"/>
            <a:ext cx="4904500" cy="3011251"/>
          </a:xfrm>
          <a:prstGeom prst="rect">
            <a:avLst/>
          </a:prstGeom>
          <a:noFill/>
          <a:ln>
            <a:noFill/>
          </a:ln>
        </p:spPr>
      </p:pic>
      <p:sp>
        <p:nvSpPr>
          <p:cNvPr id="71" name="Google Shape;71;p15"/>
          <p:cNvSpPr txBox="1"/>
          <p:nvPr>
            <p:ph idx="1" type="body"/>
          </p:nvPr>
        </p:nvSpPr>
        <p:spPr>
          <a:xfrm>
            <a:off x="5048250" y="1274875"/>
            <a:ext cx="3784200" cy="329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rgbClr val="000000"/>
                </a:solidFill>
              </a:rPr>
              <a:t>From the initial data provided, we can see the utility of each attribute level. </a:t>
            </a:r>
            <a:endParaRPr sz="1200">
              <a:solidFill>
                <a:srgbClr val="000000"/>
              </a:solidFill>
            </a:endParaRPr>
          </a:p>
          <a:p>
            <a:pPr indent="0" lvl="0" marL="0" rtl="0" algn="l">
              <a:spcBef>
                <a:spcPts val="1200"/>
              </a:spcBef>
              <a:spcAft>
                <a:spcPts val="0"/>
              </a:spcAft>
              <a:buNone/>
            </a:pPr>
            <a:r>
              <a:rPr lang="en" sz="1200">
                <a:solidFill>
                  <a:srgbClr val="000000"/>
                </a:solidFill>
              </a:rPr>
              <a:t>At a first glance, we can observe the following:</a:t>
            </a:r>
            <a:endParaRPr sz="1200">
              <a:solidFill>
                <a:srgbClr val="000000"/>
              </a:solidFill>
            </a:endParaRPr>
          </a:p>
          <a:p>
            <a:pPr indent="-299085" lvl="0" marL="457200" rtl="0" algn="l">
              <a:spcBef>
                <a:spcPts val="1200"/>
              </a:spcBef>
              <a:spcAft>
                <a:spcPts val="0"/>
              </a:spcAft>
              <a:buClr>
                <a:srgbClr val="000000"/>
              </a:buClr>
              <a:buSzPct val="100000"/>
              <a:buChar char="●"/>
            </a:pPr>
            <a:r>
              <a:rPr lang="en" sz="1200">
                <a:solidFill>
                  <a:srgbClr val="000000"/>
                </a:solidFill>
              </a:rPr>
              <a:t>Number of Games:</a:t>
            </a:r>
            <a:endParaRPr sz="1200">
              <a:solidFill>
                <a:srgbClr val="000000"/>
              </a:solidFill>
            </a:endParaRPr>
          </a:p>
          <a:p>
            <a:pPr indent="-299085" lvl="1" marL="914400" rtl="0" algn="l">
              <a:spcBef>
                <a:spcPts val="0"/>
              </a:spcBef>
              <a:spcAft>
                <a:spcPts val="0"/>
              </a:spcAft>
              <a:buClr>
                <a:srgbClr val="000000"/>
              </a:buClr>
              <a:buSzPct val="100000"/>
              <a:buChar char="○"/>
            </a:pPr>
            <a:r>
              <a:rPr lang="en" sz="1200">
                <a:solidFill>
                  <a:srgbClr val="000000"/>
                </a:solidFill>
              </a:rPr>
              <a:t>10-Game packages have the least utility. </a:t>
            </a:r>
            <a:endParaRPr sz="1200">
              <a:solidFill>
                <a:srgbClr val="000000"/>
              </a:solidFill>
            </a:endParaRPr>
          </a:p>
          <a:p>
            <a:pPr indent="-299085" lvl="0" marL="457200" rtl="0" algn="l">
              <a:spcBef>
                <a:spcPts val="0"/>
              </a:spcBef>
              <a:spcAft>
                <a:spcPts val="0"/>
              </a:spcAft>
              <a:buClr>
                <a:srgbClr val="000000"/>
              </a:buClr>
              <a:buSzPct val="100000"/>
              <a:buChar char="●"/>
            </a:pPr>
            <a:r>
              <a:rPr lang="en" sz="1200">
                <a:solidFill>
                  <a:srgbClr val="000000"/>
                </a:solidFill>
              </a:rPr>
              <a:t>Ticket Price:</a:t>
            </a:r>
            <a:endParaRPr sz="1200">
              <a:solidFill>
                <a:srgbClr val="000000"/>
              </a:solidFill>
            </a:endParaRPr>
          </a:p>
          <a:p>
            <a:pPr indent="-299085" lvl="1" marL="914400" rtl="0" algn="l">
              <a:spcBef>
                <a:spcPts val="0"/>
              </a:spcBef>
              <a:spcAft>
                <a:spcPts val="0"/>
              </a:spcAft>
              <a:buClr>
                <a:srgbClr val="000000"/>
              </a:buClr>
              <a:buSzPct val="100000"/>
              <a:buChar char="○"/>
            </a:pPr>
            <a:r>
              <a:rPr lang="en" sz="1200">
                <a:solidFill>
                  <a:srgbClr val="000000"/>
                </a:solidFill>
              </a:rPr>
              <a:t>$15 Per Seat Per Game has the most utility, while $60 Per Seat Per Game had the least</a:t>
            </a:r>
            <a:endParaRPr sz="1200">
              <a:solidFill>
                <a:srgbClr val="000000"/>
              </a:solidFill>
            </a:endParaRPr>
          </a:p>
          <a:p>
            <a:pPr indent="-299085" lvl="0" marL="457200" rtl="0" algn="l">
              <a:spcBef>
                <a:spcPts val="0"/>
              </a:spcBef>
              <a:spcAft>
                <a:spcPts val="0"/>
              </a:spcAft>
              <a:buClr>
                <a:srgbClr val="000000"/>
              </a:buClr>
              <a:buSzPct val="100000"/>
              <a:buChar char="●"/>
            </a:pPr>
            <a:r>
              <a:rPr lang="en" sz="1200">
                <a:solidFill>
                  <a:srgbClr val="000000"/>
                </a:solidFill>
              </a:rPr>
              <a:t>Ticket Location:</a:t>
            </a:r>
            <a:endParaRPr sz="1200">
              <a:solidFill>
                <a:srgbClr val="000000"/>
              </a:solidFill>
            </a:endParaRPr>
          </a:p>
          <a:p>
            <a:pPr indent="-299085" lvl="1" marL="914400" rtl="0" algn="l">
              <a:spcBef>
                <a:spcPts val="0"/>
              </a:spcBef>
              <a:spcAft>
                <a:spcPts val="0"/>
              </a:spcAft>
              <a:buClr>
                <a:srgbClr val="000000"/>
              </a:buClr>
              <a:buSzPct val="100000"/>
              <a:buChar char="○"/>
            </a:pPr>
            <a:r>
              <a:rPr lang="en" sz="1200">
                <a:solidFill>
                  <a:srgbClr val="000000"/>
                </a:solidFill>
              </a:rPr>
              <a:t>300 Corner had the least utility and 200 Midcourt had the most.</a:t>
            </a:r>
            <a:endParaRPr sz="1200">
              <a:solidFill>
                <a:srgbClr val="000000"/>
              </a:solidFill>
            </a:endParaRPr>
          </a:p>
          <a:p>
            <a:pPr indent="-299085" lvl="0" marL="457200" rtl="0" algn="l">
              <a:spcBef>
                <a:spcPts val="0"/>
              </a:spcBef>
              <a:spcAft>
                <a:spcPts val="0"/>
              </a:spcAft>
              <a:buClr>
                <a:srgbClr val="000000"/>
              </a:buClr>
              <a:buSzPct val="100000"/>
              <a:buChar char="●"/>
            </a:pPr>
            <a:r>
              <a:rPr lang="en" sz="1200">
                <a:solidFill>
                  <a:srgbClr val="000000"/>
                </a:solidFill>
              </a:rPr>
              <a:t>Promotional Item:</a:t>
            </a:r>
            <a:endParaRPr sz="1200">
              <a:solidFill>
                <a:srgbClr val="000000"/>
              </a:solidFill>
            </a:endParaRPr>
          </a:p>
          <a:p>
            <a:pPr indent="-299085" lvl="1" marL="914400" rtl="0" algn="l">
              <a:spcBef>
                <a:spcPts val="0"/>
              </a:spcBef>
              <a:spcAft>
                <a:spcPts val="0"/>
              </a:spcAft>
              <a:buClr>
                <a:srgbClr val="000000"/>
              </a:buClr>
              <a:buSzPct val="100000"/>
              <a:buChar char="○"/>
            </a:pPr>
            <a:r>
              <a:rPr lang="en" sz="1200">
                <a:solidFill>
                  <a:srgbClr val="000000"/>
                </a:solidFill>
              </a:rPr>
              <a:t>Promotional Items have minimal utility. Within the options, ‘Hot Dog and Soda’ had the most utility and ‘No Promotion’ had the least</a:t>
            </a:r>
            <a:endParaRPr sz="1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Percentage Attribute Importance</a:t>
            </a:r>
            <a:r>
              <a:rPr lang="en">
                <a:solidFill>
                  <a:srgbClr val="000000"/>
                </a:solidFill>
              </a:rPr>
              <a:t> </a:t>
            </a:r>
            <a:endParaRPr>
              <a:solidFill>
                <a:srgbClr val="000000"/>
              </a:solidFill>
            </a:endParaRPr>
          </a:p>
          <a:p>
            <a:pPr indent="0" lvl="0" marL="0" rtl="0" algn="l">
              <a:spcBef>
                <a:spcPts val="0"/>
              </a:spcBef>
              <a:spcAft>
                <a:spcPts val="0"/>
              </a:spcAft>
              <a:buNone/>
            </a:pPr>
            <a:r>
              <a:rPr lang="en" sz="1666">
                <a:solidFill>
                  <a:srgbClr val="000000"/>
                </a:solidFill>
              </a:rPr>
              <a:t>By Category</a:t>
            </a:r>
            <a:endParaRPr sz="1666">
              <a:solidFill>
                <a:srgbClr val="000000"/>
              </a:solidFill>
            </a:endParaRPr>
          </a:p>
        </p:txBody>
      </p:sp>
      <p:sp>
        <p:nvSpPr>
          <p:cNvPr id="77" name="Google Shape;77;p16"/>
          <p:cNvSpPr txBox="1"/>
          <p:nvPr>
            <p:ph idx="1" type="body"/>
          </p:nvPr>
        </p:nvSpPr>
        <p:spPr>
          <a:xfrm>
            <a:off x="5671050" y="1274875"/>
            <a:ext cx="3161400" cy="32940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b="1" lang="en" sz="1300">
                <a:solidFill>
                  <a:srgbClr val="000000"/>
                </a:solidFill>
              </a:rPr>
              <a:t>Ticket Location </a:t>
            </a:r>
            <a:r>
              <a:rPr lang="en" sz="1300">
                <a:solidFill>
                  <a:srgbClr val="000000"/>
                </a:solidFill>
              </a:rPr>
              <a:t>represents nearly 40% of the shift in utility, with </a:t>
            </a:r>
            <a:r>
              <a:rPr b="1" lang="en" sz="1300">
                <a:solidFill>
                  <a:srgbClr val="000000"/>
                </a:solidFill>
              </a:rPr>
              <a:t>Cost Per Game</a:t>
            </a:r>
            <a:r>
              <a:rPr lang="en" sz="1300">
                <a:solidFill>
                  <a:srgbClr val="000000"/>
                </a:solidFill>
              </a:rPr>
              <a:t> following closely behind with 38% importance.</a:t>
            </a:r>
            <a:endParaRPr sz="1300">
              <a:solidFill>
                <a:srgbClr val="000000"/>
              </a:solidFill>
            </a:endParaRPr>
          </a:p>
          <a:p>
            <a:pPr indent="0" lvl="0" marL="0" rtl="0" algn="l">
              <a:lnSpc>
                <a:spcPct val="95000"/>
              </a:lnSpc>
              <a:spcBef>
                <a:spcPts val="1200"/>
              </a:spcBef>
              <a:spcAft>
                <a:spcPts val="0"/>
              </a:spcAft>
              <a:buNone/>
            </a:pPr>
            <a:r>
              <a:rPr lang="en" sz="1300">
                <a:solidFill>
                  <a:srgbClr val="000000"/>
                </a:solidFill>
              </a:rPr>
              <a:t>Of the 204 responses, these attributes were significantly </a:t>
            </a:r>
            <a:r>
              <a:rPr lang="en" sz="1300">
                <a:solidFill>
                  <a:srgbClr val="000000"/>
                </a:solidFill>
              </a:rPr>
              <a:t>more</a:t>
            </a:r>
            <a:r>
              <a:rPr lang="en" sz="1300">
                <a:solidFill>
                  <a:srgbClr val="000000"/>
                </a:solidFill>
              </a:rPr>
              <a:t> important than the </a:t>
            </a:r>
            <a:r>
              <a:rPr b="1" lang="en" sz="1300">
                <a:solidFill>
                  <a:srgbClr val="000000"/>
                </a:solidFill>
              </a:rPr>
              <a:t>Number of Games</a:t>
            </a:r>
            <a:r>
              <a:rPr lang="en" sz="1300">
                <a:solidFill>
                  <a:srgbClr val="000000"/>
                </a:solidFill>
              </a:rPr>
              <a:t> and </a:t>
            </a:r>
            <a:r>
              <a:rPr b="1" lang="en" sz="1300">
                <a:solidFill>
                  <a:srgbClr val="000000"/>
                </a:solidFill>
              </a:rPr>
              <a:t>Promotional Items</a:t>
            </a:r>
            <a:r>
              <a:rPr lang="en" sz="1300">
                <a:solidFill>
                  <a:srgbClr val="000000"/>
                </a:solidFill>
              </a:rPr>
              <a:t> included in the multi-game packages.</a:t>
            </a:r>
            <a:endParaRPr sz="1300">
              <a:solidFill>
                <a:srgbClr val="000000"/>
              </a:solidFill>
            </a:endParaRPr>
          </a:p>
          <a:p>
            <a:pPr indent="-311150" lvl="0" marL="457200" rtl="0" algn="l">
              <a:lnSpc>
                <a:spcPct val="95000"/>
              </a:lnSpc>
              <a:spcBef>
                <a:spcPts val="1200"/>
              </a:spcBef>
              <a:spcAft>
                <a:spcPts val="0"/>
              </a:spcAft>
              <a:buClr>
                <a:srgbClr val="000000"/>
              </a:buClr>
              <a:buSzPts val="1300"/>
              <a:buChar char="●"/>
            </a:pPr>
            <a:r>
              <a:rPr lang="en" sz="1300">
                <a:solidFill>
                  <a:srgbClr val="000000"/>
                </a:solidFill>
              </a:rPr>
              <a:t>There were also details for opposing teams and day of game, however these were not considered in the </a:t>
            </a:r>
            <a:r>
              <a:rPr lang="en" sz="1300">
                <a:solidFill>
                  <a:srgbClr val="000000"/>
                </a:solidFill>
              </a:rPr>
              <a:t>original</a:t>
            </a:r>
            <a:r>
              <a:rPr lang="en" sz="1300">
                <a:solidFill>
                  <a:srgbClr val="000000"/>
                </a:solidFill>
              </a:rPr>
              <a:t> conjoint analysis since the combination of details was already predetermined. </a:t>
            </a:r>
            <a:endParaRPr sz="1300">
              <a:solidFill>
                <a:srgbClr val="000000"/>
              </a:solidFill>
            </a:endParaRPr>
          </a:p>
        </p:txBody>
      </p:sp>
      <p:pic>
        <p:nvPicPr>
          <p:cNvPr id="78" name="Google Shape;78;p16"/>
          <p:cNvPicPr preferRelativeResize="0"/>
          <p:nvPr/>
        </p:nvPicPr>
        <p:blipFill rotWithShape="1">
          <a:blip r:embed="rId3">
            <a:alphaModFix/>
          </a:blip>
          <a:srcRect b="3221" l="0" r="0" t="5262"/>
          <a:stretch/>
        </p:blipFill>
        <p:spPr>
          <a:xfrm>
            <a:off x="511425" y="1368563"/>
            <a:ext cx="4790075" cy="310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Selecting A Base Case</a:t>
            </a:r>
            <a:endParaRPr>
              <a:solidFill>
                <a:srgbClr val="000000"/>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solidFill>
                  <a:srgbClr val="000000"/>
                </a:solidFill>
              </a:rPr>
              <a:t>Blazers management is unwilling to allow the following price and seating combinations due to the cost structure of </a:t>
            </a:r>
            <a:r>
              <a:rPr lang="en">
                <a:solidFill>
                  <a:srgbClr val="000000"/>
                </a:solidFill>
              </a:rPr>
              <a:t>the arena:</a:t>
            </a:r>
            <a:endParaRPr>
              <a:solidFill>
                <a:srgbClr val="000000"/>
              </a:solidFill>
            </a:endParaRPr>
          </a:p>
          <a:p>
            <a:pPr indent="-308610" lvl="0" marL="457200" rtl="0" algn="l">
              <a:spcBef>
                <a:spcPts val="1200"/>
              </a:spcBef>
              <a:spcAft>
                <a:spcPts val="0"/>
              </a:spcAft>
              <a:buClr>
                <a:srgbClr val="000000"/>
              </a:buClr>
              <a:buSzPct val="100000"/>
              <a:buChar char="●"/>
            </a:pPr>
            <a:r>
              <a:rPr lang="en">
                <a:solidFill>
                  <a:srgbClr val="000000"/>
                </a:solidFill>
              </a:rPr>
              <a:t>200-level seats for less than $60</a:t>
            </a:r>
            <a:endParaRPr>
              <a:solidFill>
                <a:srgbClr val="000000"/>
              </a:solidFill>
            </a:endParaRPr>
          </a:p>
          <a:p>
            <a:pPr indent="-308610" lvl="0" marL="457200" rtl="0" algn="l">
              <a:spcBef>
                <a:spcPts val="0"/>
              </a:spcBef>
              <a:spcAft>
                <a:spcPts val="0"/>
              </a:spcAft>
              <a:buClr>
                <a:srgbClr val="000000"/>
              </a:buClr>
              <a:buSzPct val="100000"/>
              <a:buChar char="●"/>
            </a:pPr>
            <a:r>
              <a:rPr lang="en">
                <a:solidFill>
                  <a:srgbClr val="000000"/>
                </a:solidFill>
              </a:rPr>
              <a:t>300-level midcourt seats for less than $25</a:t>
            </a:r>
            <a:endParaRPr>
              <a:solidFill>
                <a:srgbClr val="000000"/>
              </a:solidFill>
            </a:endParaRPr>
          </a:p>
          <a:p>
            <a:pPr indent="0" lvl="0" marL="0" rtl="0" algn="l">
              <a:spcBef>
                <a:spcPts val="1200"/>
              </a:spcBef>
              <a:spcAft>
                <a:spcPts val="0"/>
              </a:spcAft>
              <a:buNone/>
            </a:pPr>
            <a:r>
              <a:rPr lang="en">
                <a:solidFill>
                  <a:srgbClr val="000000"/>
                </a:solidFill>
              </a:rPr>
              <a:t>With these details and the part-worths for the attribute levels, we decided that the following combination would be the best-case scenario to select as our base case:</a:t>
            </a:r>
            <a:endParaRPr>
              <a:solidFill>
                <a:srgbClr val="000000"/>
              </a:solidFill>
            </a:endParaRPr>
          </a:p>
          <a:p>
            <a:pPr indent="-308610" lvl="0" marL="457200" rtl="0" algn="l">
              <a:spcBef>
                <a:spcPts val="1200"/>
              </a:spcBef>
              <a:spcAft>
                <a:spcPts val="0"/>
              </a:spcAft>
              <a:buClr>
                <a:srgbClr val="000000"/>
              </a:buClr>
              <a:buSzPct val="100000"/>
              <a:buChar char="●"/>
            </a:pPr>
            <a:r>
              <a:rPr lang="en">
                <a:solidFill>
                  <a:srgbClr val="000000"/>
                </a:solidFill>
              </a:rPr>
              <a:t>Number of Games: 10-Game Package </a:t>
            </a:r>
            <a:endParaRPr>
              <a:solidFill>
                <a:srgbClr val="000000"/>
              </a:solidFill>
            </a:endParaRPr>
          </a:p>
          <a:p>
            <a:pPr indent="-308610" lvl="0" marL="457200" rtl="0" algn="l">
              <a:spcBef>
                <a:spcPts val="0"/>
              </a:spcBef>
              <a:spcAft>
                <a:spcPts val="0"/>
              </a:spcAft>
              <a:buClr>
                <a:srgbClr val="000000"/>
              </a:buClr>
              <a:buSzPct val="100000"/>
              <a:buChar char="●"/>
            </a:pPr>
            <a:r>
              <a:rPr lang="en">
                <a:solidFill>
                  <a:srgbClr val="000000"/>
                </a:solidFill>
              </a:rPr>
              <a:t>Cost Per Game: $60 Per Game</a:t>
            </a:r>
            <a:endParaRPr>
              <a:solidFill>
                <a:srgbClr val="000000"/>
              </a:solidFill>
            </a:endParaRPr>
          </a:p>
          <a:p>
            <a:pPr indent="-308610" lvl="0" marL="457200" rtl="0" algn="l">
              <a:spcBef>
                <a:spcPts val="0"/>
              </a:spcBef>
              <a:spcAft>
                <a:spcPts val="0"/>
              </a:spcAft>
              <a:buClr>
                <a:srgbClr val="000000"/>
              </a:buClr>
              <a:buSzPct val="100000"/>
              <a:buChar char="●"/>
            </a:pPr>
            <a:r>
              <a:rPr lang="en">
                <a:solidFill>
                  <a:srgbClr val="000000"/>
                </a:solidFill>
              </a:rPr>
              <a:t>Ticket Location: 300 Behind Baskets</a:t>
            </a:r>
            <a:endParaRPr>
              <a:solidFill>
                <a:srgbClr val="000000"/>
              </a:solidFill>
            </a:endParaRPr>
          </a:p>
          <a:p>
            <a:pPr indent="-308610" lvl="0" marL="457200" rtl="0" algn="l">
              <a:spcBef>
                <a:spcPts val="0"/>
              </a:spcBef>
              <a:spcAft>
                <a:spcPts val="0"/>
              </a:spcAft>
              <a:buClr>
                <a:srgbClr val="000000"/>
              </a:buClr>
              <a:buSzPct val="100000"/>
              <a:buChar char="●"/>
            </a:pPr>
            <a:r>
              <a:rPr lang="en">
                <a:solidFill>
                  <a:srgbClr val="000000"/>
                </a:solidFill>
              </a:rPr>
              <a:t>Promotional Item: No Promotion</a:t>
            </a:r>
            <a:endParaRPr>
              <a:solidFill>
                <a:srgbClr val="000000"/>
              </a:solidFill>
            </a:endParaRPr>
          </a:p>
          <a:p>
            <a:pPr indent="0" lvl="0" marL="0" rtl="0" algn="l">
              <a:spcBef>
                <a:spcPts val="1200"/>
              </a:spcBef>
              <a:spcAft>
                <a:spcPts val="1200"/>
              </a:spcAft>
              <a:buNone/>
            </a:pPr>
            <a:r>
              <a:rPr lang="en">
                <a:solidFill>
                  <a:srgbClr val="000000"/>
                </a:solidFill>
              </a:rPr>
              <a:t>Rationale: We chose these attribute levels as the baselines for our base case because they each had the lowest utility score within their respective attribute category. Meaning that the survey respondents indicated that these attribute levels had the lowest ranking or least importance when compared to the other levels.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543725" y="45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Willingness to Pay</a:t>
            </a:r>
            <a:endParaRPr>
              <a:solidFill>
                <a:srgbClr val="000000"/>
              </a:solidFill>
            </a:endParaRPr>
          </a:p>
        </p:txBody>
      </p:sp>
      <p:graphicFrame>
        <p:nvGraphicFramePr>
          <p:cNvPr id="90" name="Google Shape;90;p18"/>
          <p:cNvGraphicFramePr/>
          <p:nvPr/>
        </p:nvGraphicFramePr>
        <p:xfrm>
          <a:off x="4877825" y="189713"/>
          <a:ext cx="3000000" cy="3000000"/>
        </p:xfrm>
        <a:graphic>
          <a:graphicData uri="http://schemas.openxmlformats.org/drawingml/2006/table">
            <a:tbl>
              <a:tblPr>
                <a:noFill/>
                <a:tableStyleId>{8A2DB4AE-1939-406A-90E7-34277FB1EE9A}</a:tableStyleId>
              </a:tblPr>
              <a:tblGrid>
                <a:gridCol w="1436600"/>
                <a:gridCol w="920875"/>
                <a:gridCol w="920875"/>
              </a:tblGrid>
              <a:tr h="199625">
                <a:tc>
                  <a:txBody>
                    <a:bodyPr/>
                    <a:lstStyle/>
                    <a:p>
                      <a:pPr indent="0" lvl="0" marL="0" rtl="0" algn="l">
                        <a:lnSpc>
                          <a:spcPct val="115000"/>
                        </a:lnSpc>
                        <a:spcBef>
                          <a:spcPts val="0"/>
                        </a:spcBef>
                        <a:spcAft>
                          <a:spcPts val="0"/>
                        </a:spcAft>
                        <a:buNone/>
                      </a:pPr>
                      <a:r>
                        <a:rPr b="1" lang="en" sz="1000"/>
                        <a:t>Number of Games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Utility Score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 sz="1000"/>
                        <a:t>WTP</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199625">
                <a:tc>
                  <a:txBody>
                    <a:bodyPr/>
                    <a:lstStyle/>
                    <a:p>
                      <a:pPr indent="0" lvl="0" marL="0" rtl="0" algn="l">
                        <a:lnSpc>
                          <a:spcPct val="115000"/>
                        </a:lnSpc>
                        <a:spcBef>
                          <a:spcPts val="0"/>
                        </a:spcBef>
                        <a:spcAft>
                          <a:spcPts val="0"/>
                        </a:spcAft>
                        <a:buNone/>
                      </a:pPr>
                      <a:r>
                        <a:rPr lang="en" sz="1000"/>
                        <a:t>3 - Game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0.0327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6 - Game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0.24383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$6.61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solidFill>
                            <a:srgbClr val="FF0000"/>
                          </a:solidFill>
                        </a:rPr>
                        <a:t>10 - Game</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9550">
                <a:tc>
                  <a:txBody>
                    <a:bodyPr/>
                    <a:lstStyle/>
                    <a:p>
                      <a:pPr indent="0" lvl="0" marL="0" rtl="0" algn="l">
                        <a:lnSpc>
                          <a:spcPct val="115000"/>
                        </a:lnSpc>
                        <a:spcBef>
                          <a:spcPts val="0"/>
                        </a:spcBef>
                        <a:spcAft>
                          <a:spcPts val="0"/>
                        </a:spcAft>
                        <a:buNone/>
                      </a:pPr>
                      <a:r>
                        <a:rPr b="1" lang="en" sz="1000"/>
                        <a:t>Ticket Price</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199625">
                <a:tc>
                  <a:txBody>
                    <a:bodyPr/>
                    <a:lstStyle/>
                    <a:p>
                      <a:pPr indent="0" lvl="0" marL="0" rtl="0" algn="l">
                        <a:lnSpc>
                          <a:spcPct val="115000"/>
                        </a:lnSpc>
                        <a:spcBef>
                          <a:spcPts val="0"/>
                        </a:spcBef>
                        <a:spcAft>
                          <a:spcPts val="0"/>
                        </a:spcAft>
                        <a:buNone/>
                      </a:pPr>
                      <a:r>
                        <a:rPr lang="en" sz="1000"/>
                        <a:t>$15 per seat per game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0.65654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$17.81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$25 per seat per game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0.22011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$5.97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$35 per seat per game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0.126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solidFill>
                            <a:srgbClr val="FF0000"/>
                          </a:solidFill>
                        </a:rPr>
                        <a:t>$60 per seat per game</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9550">
                <a:tc>
                  <a:txBody>
                    <a:bodyPr/>
                    <a:lstStyle/>
                    <a:p>
                      <a:pPr indent="0" lvl="0" marL="0" rtl="0" algn="l">
                        <a:lnSpc>
                          <a:spcPct val="115000"/>
                        </a:lnSpc>
                        <a:spcBef>
                          <a:spcPts val="0"/>
                        </a:spcBef>
                        <a:spcAft>
                          <a:spcPts val="0"/>
                        </a:spcAft>
                        <a:buNone/>
                      </a:pPr>
                      <a:r>
                        <a:rPr b="1" lang="en" sz="1000"/>
                        <a:t>T</a:t>
                      </a:r>
                      <a:r>
                        <a:rPr b="1" lang="en" sz="1000"/>
                        <a:t>icket Location</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199625">
                <a:tc>
                  <a:txBody>
                    <a:bodyPr/>
                    <a:lstStyle/>
                    <a:p>
                      <a:pPr indent="0" lvl="0" marL="0" rtl="0" algn="l">
                        <a:lnSpc>
                          <a:spcPct val="115000"/>
                        </a:lnSpc>
                        <a:spcBef>
                          <a:spcPts val="0"/>
                        </a:spcBef>
                        <a:spcAft>
                          <a:spcPts val="0"/>
                        </a:spcAft>
                        <a:buNone/>
                      </a:pPr>
                      <a:r>
                        <a:rPr lang="en" sz="1000">
                          <a:solidFill>
                            <a:srgbClr val="FF0000"/>
                          </a:solidFill>
                        </a:rPr>
                        <a:t>300 Behind the Basket</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300 Corner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-0.43716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-$11.86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300 Midcourt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0.15736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200 Midcourt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1.01148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$27.44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9550">
                <a:tc>
                  <a:txBody>
                    <a:bodyPr/>
                    <a:lstStyle/>
                    <a:p>
                      <a:pPr indent="0" lvl="0" marL="0" rtl="0" algn="l">
                        <a:lnSpc>
                          <a:spcPct val="115000"/>
                        </a:lnSpc>
                        <a:spcBef>
                          <a:spcPts val="0"/>
                        </a:spcBef>
                        <a:spcAft>
                          <a:spcPts val="0"/>
                        </a:spcAft>
                        <a:buNone/>
                      </a:pPr>
                      <a:r>
                        <a:rPr b="1" lang="en" sz="1000"/>
                        <a:t>Promotional Item</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199625">
                <a:tc>
                  <a:txBody>
                    <a:bodyPr/>
                    <a:lstStyle/>
                    <a:p>
                      <a:pPr indent="0" lvl="0" marL="0" rtl="0" algn="l">
                        <a:lnSpc>
                          <a:spcPct val="115000"/>
                        </a:lnSpc>
                        <a:spcBef>
                          <a:spcPts val="0"/>
                        </a:spcBef>
                        <a:spcAft>
                          <a:spcPts val="0"/>
                        </a:spcAft>
                        <a:buNone/>
                      </a:pPr>
                      <a:r>
                        <a:rPr lang="en" sz="1000"/>
                        <a:t>Priority Playoff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0.12511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Hot Dog and Soda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0.17428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$4.73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Trail Blazers Apparel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0.00158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t>$20 Gift Certificate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0.01689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625">
                <a:tc>
                  <a:txBody>
                    <a:bodyPr/>
                    <a:lstStyle/>
                    <a:p>
                      <a:pPr indent="0" lvl="0" marL="0" rtl="0" algn="l">
                        <a:lnSpc>
                          <a:spcPct val="115000"/>
                        </a:lnSpc>
                        <a:spcBef>
                          <a:spcPts val="0"/>
                        </a:spcBef>
                        <a:spcAft>
                          <a:spcPts val="0"/>
                        </a:spcAft>
                        <a:buNone/>
                      </a:pPr>
                      <a:r>
                        <a:rPr lang="en" sz="1000">
                          <a:solidFill>
                            <a:srgbClr val="FF0000"/>
                          </a:solidFill>
                        </a:rPr>
                        <a:t>No Promotion</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47375">
                <a:tc>
                  <a:txBody>
                    <a:bodyPr/>
                    <a:lstStyle/>
                    <a:p>
                      <a:pPr indent="0" lvl="0" marL="0" rtl="0" algn="l">
                        <a:lnSpc>
                          <a:spcPct val="115000"/>
                        </a:lnSpc>
                        <a:spcBef>
                          <a:spcPts val="0"/>
                        </a:spcBef>
                        <a:spcAft>
                          <a:spcPts val="0"/>
                        </a:spcAft>
                        <a:buNone/>
                      </a:pPr>
                      <a:r>
                        <a:rPr b="1" lang="en" sz="1000"/>
                        <a:t>Dollar Utility</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rtl="0" algn="r">
                        <a:lnSpc>
                          <a:spcPct val="115000"/>
                        </a:lnSpc>
                        <a:spcBef>
                          <a:spcPts val="0"/>
                        </a:spcBef>
                        <a:spcAft>
                          <a:spcPts val="0"/>
                        </a:spcAft>
                        <a:buNone/>
                      </a:pPr>
                      <a:r>
                        <a:rPr lang="en" sz="1000"/>
                        <a:t>$27.12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c>
                  <a:txBody>
                    <a:bodyPr/>
                    <a:lstStyle/>
                    <a:p>
                      <a:pPr indent="0" lvl="0" marL="0" rtl="0" algn="l">
                        <a:lnSpc>
                          <a:spcPct val="115000"/>
                        </a:lnSpc>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E599"/>
                    </a:solidFill>
                  </a:tcPr>
                </a:tc>
              </a:tr>
            </a:tbl>
          </a:graphicData>
        </a:graphic>
      </p:graphicFrame>
      <p:sp>
        <p:nvSpPr>
          <p:cNvPr id="91" name="Google Shape;91;p18"/>
          <p:cNvSpPr txBox="1"/>
          <p:nvPr/>
        </p:nvSpPr>
        <p:spPr>
          <a:xfrm>
            <a:off x="221500" y="1223525"/>
            <a:ext cx="3986700" cy="328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Proxima Nova"/>
                <a:ea typeface="Proxima Nova"/>
                <a:cs typeface="Proxima Nova"/>
                <a:sym typeface="Proxima Nova"/>
              </a:rPr>
              <a:t>Dollar Utility = $27.12</a:t>
            </a:r>
            <a:endParaRPr b="1" sz="1300">
              <a:latin typeface="Proxima Nova"/>
              <a:ea typeface="Proxima Nova"/>
              <a:cs typeface="Proxima Nova"/>
              <a:sym typeface="Proxima Nova"/>
            </a:endParaRPr>
          </a:p>
          <a:p>
            <a:pPr indent="457200" lvl="0" marL="0" rtl="0" algn="ctr">
              <a:spcBef>
                <a:spcPts val="0"/>
              </a:spcBef>
              <a:spcAft>
                <a:spcPts val="0"/>
              </a:spcAft>
              <a:buNone/>
            </a:pPr>
            <a:r>
              <a:t/>
            </a:r>
            <a:endParaRPr sz="1500">
              <a:latin typeface="Proxima Nova"/>
              <a:ea typeface="Proxima Nova"/>
              <a:cs typeface="Proxima Nova"/>
              <a:sym typeface="Proxima Nova"/>
            </a:endParaRPr>
          </a:p>
          <a:p>
            <a:pPr indent="0" lvl="0" marL="0" rtl="0" algn="ctr">
              <a:spcBef>
                <a:spcPts val="0"/>
              </a:spcBef>
              <a:spcAft>
                <a:spcPts val="0"/>
              </a:spcAft>
              <a:buNone/>
            </a:pPr>
            <a:r>
              <a:rPr lang="en" sz="1200">
                <a:latin typeface="Proxima Nova"/>
                <a:ea typeface="Proxima Nova"/>
                <a:cs typeface="Proxima Nova"/>
                <a:sym typeface="Proxima Nova"/>
              </a:rPr>
              <a:t>      Dollar Utility = -45 / (</a:t>
            </a:r>
            <a:r>
              <a:rPr lang="en" sz="1200">
                <a:highlight>
                  <a:srgbClr val="FFFFFF"/>
                </a:highlight>
                <a:latin typeface="Proxima Nova"/>
                <a:ea typeface="Proxima Nova"/>
                <a:cs typeface="Proxima Nova"/>
                <a:sym typeface="Proxima Nova"/>
              </a:rPr>
              <a:t>-1.00257 - 0.65646)</a:t>
            </a:r>
            <a:endParaRPr sz="1200">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500">
              <a:highlight>
                <a:srgbClr val="FFFFFF"/>
              </a:highlight>
              <a:latin typeface="Proxima Nova"/>
              <a:ea typeface="Proxima Nova"/>
              <a:cs typeface="Proxima Nova"/>
              <a:sym typeface="Proxima Nova"/>
            </a:endParaRPr>
          </a:p>
          <a:p>
            <a:pPr indent="457200" lvl="0" marL="0" rtl="0" algn="l">
              <a:spcBef>
                <a:spcPts val="0"/>
              </a:spcBef>
              <a:spcAft>
                <a:spcPts val="0"/>
              </a:spcAft>
              <a:buNone/>
            </a:pPr>
            <a:r>
              <a:rPr b="1" lang="en" sz="1500" u="sng">
                <a:highlight>
                  <a:srgbClr val="FFFFFF"/>
                </a:highlight>
                <a:latin typeface="Proxima Nova"/>
                <a:ea typeface="Proxima Nova"/>
                <a:cs typeface="Proxima Nova"/>
                <a:sym typeface="Proxima Nova"/>
              </a:rPr>
              <a:t>Highest Willingness to Pay Attributes </a:t>
            </a:r>
            <a:endParaRPr b="1" sz="1500" u="sng">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500">
              <a:highlight>
                <a:srgbClr val="FFFFFF"/>
              </a:highlight>
              <a:latin typeface="Proxima Nova"/>
              <a:ea typeface="Proxima Nova"/>
              <a:cs typeface="Proxima Nova"/>
              <a:sym typeface="Proxima Nova"/>
            </a:endParaRPr>
          </a:p>
          <a:p>
            <a:pPr indent="0" lvl="0" marL="457200" rtl="0" algn="l">
              <a:spcBef>
                <a:spcPts val="0"/>
              </a:spcBef>
              <a:spcAft>
                <a:spcPts val="0"/>
              </a:spcAft>
              <a:buNone/>
            </a:pPr>
            <a:r>
              <a:rPr b="1" lang="en" sz="1300">
                <a:highlight>
                  <a:srgbClr val="FFFFFF"/>
                </a:highlight>
                <a:latin typeface="Proxima Nova"/>
                <a:ea typeface="Proxima Nova"/>
                <a:cs typeface="Proxima Nova"/>
                <a:sym typeface="Proxima Nova"/>
              </a:rPr>
              <a:t>Number of Games </a:t>
            </a:r>
            <a:endParaRPr b="1" sz="1300">
              <a:highlight>
                <a:srgbClr val="FFFFFF"/>
              </a:highlight>
              <a:latin typeface="Proxima Nova"/>
              <a:ea typeface="Proxima Nova"/>
              <a:cs typeface="Proxima Nova"/>
              <a:sym typeface="Proxima Nova"/>
            </a:endParaRPr>
          </a:p>
          <a:p>
            <a:pPr indent="457200" lvl="0" marL="457200" rtl="0" algn="l">
              <a:spcBef>
                <a:spcPts val="0"/>
              </a:spcBef>
              <a:spcAft>
                <a:spcPts val="0"/>
              </a:spcAft>
              <a:buNone/>
            </a:pPr>
            <a:r>
              <a:rPr lang="en" sz="1300">
                <a:highlight>
                  <a:srgbClr val="FFFFFF"/>
                </a:highlight>
                <a:latin typeface="Proxima Nova"/>
                <a:ea typeface="Proxima Nova"/>
                <a:cs typeface="Proxima Nova"/>
                <a:sym typeface="Proxima Nova"/>
              </a:rPr>
              <a:t>6 - Game = $6.61</a:t>
            </a:r>
            <a:endParaRPr sz="1300">
              <a:highlight>
                <a:srgbClr val="FFFFFF"/>
              </a:highlight>
              <a:latin typeface="Proxima Nova"/>
              <a:ea typeface="Proxima Nova"/>
              <a:cs typeface="Proxima Nova"/>
              <a:sym typeface="Proxima Nova"/>
            </a:endParaRPr>
          </a:p>
          <a:p>
            <a:pPr indent="457200" lvl="0" marL="0" rtl="0" algn="l">
              <a:spcBef>
                <a:spcPts val="0"/>
              </a:spcBef>
              <a:spcAft>
                <a:spcPts val="0"/>
              </a:spcAft>
              <a:buNone/>
            </a:pPr>
            <a:r>
              <a:rPr b="1" lang="en" sz="1300">
                <a:highlight>
                  <a:srgbClr val="FFFFFF"/>
                </a:highlight>
                <a:latin typeface="Proxima Nova"/>
                <a:ea typeface="Proxima Nova"/>
                <a:cs typeface="Proxima Nova"/>
                <a:sym typeface="Proxima Nova"/>
              </a:rPr>
              <a:t>Ticket Price </a:t>
            </a:r>
            <a:endParaRPr b="1" sz="1300">
              <a:highlight>
                <a:srgbClr val="FFFFFF"/>
              </a:highlight>
              <a:latin typeface="Proxima Nova"/>
              <a:ea typeface="Proxima Nova"/>
              <a:cs typeface="Proxima Nova"/>
              <a:sym typeface="Proxima Nova"/>
            </a:endParaRPr>
          </a:p>
          <a:p>
            <a:pPr indent="457200" lvl="0" marL="457200" rtl="0" algn="l">
              <a:spcBef>
                <a:spcPts val="0"/>
              </a:spcBef>
              <a:spcAft>
                <a:spcPts val="0"/>
              </a:spcAft>
              <a:buNone/>
            </a:pPr>
            <a:r>
              <a:rPr lang="en" sz="1300">
                <a:highlight>
                  <a:srgbClr val="FFFFFF"/>
                </a:highlight>
                <a:latin typeface="Proxima Nova"/>
                <a:ea typeface="Proxima Nova"/>
                <a:cs typeface="Proxima Nova"/>
                <a:sym typeface="Proxima Nova"/>
              </a:rPr>
              <a:t>$15 per seat per game = $17.81</a:t>
            </a:r>
            <a:endParaRPr sz="1300">
              <a:highlight>
                <a:srgbClr val="FFFFFF"/>
              </a:highlight>
              <a:latin typeface="Proxima Nova"/>
              <a:ea typeface="Proxima Nova"/>
              <a:cs typeface="Proxima Nova"/>
              <a:sym typeface="Proxima Nova"/>
            </a:endParaRPr>
          </a:p>
          <a:p>
            <a:pPr indent="457200" lvl="0" marL="0" rtl="0" algn="l">
              <a:spcBef>
                <a:spcPts val="0"/>
              </a:spcBef>
              <a:spcAft>
                <a:spcPts val="0"/>
              </a:spcAft>
              <a:buNone/>
            </a:pPr>
            <a:r>
              <a:rPr b="1" lang="en" sz="1300">
                <a:highlight>
                  <a:srgbClr val="FFFFFF"/>
                </a:highlight>
                <a:latin typeface="Proxima Nova"/>
                <a:ea typeface="Proxima Nova"/>
                <a:cs typeface="Proxima Nova"/>
                <a:sym typeface="Proxima Nova"/>
              </a:rPr>
              <a:t>Ticket Location </a:t>
            </a:r>
            <a:endParaRPr b="1" sz="1300">
              <a:highlight>
                <a:srgbClr val="FFFFFF"/>
              </a:highlight>
              <a:latin typeface="Proxima Nova"/>
              <a:ea typeface="Proxima Nova"/>
              <a:cs typeface="Proxima Nova"/>
              <a:sym typeface="Proxima Nova"/>
            </a:endParaRPr>
          </a:p>
          <a:p>
            <a:pPr indent="457200" lvl="0" marL="457200" rtl="0" algn="l">
              <a:spcBef>
                <a:spcPts val="0"/>
              </a:spcBef>
              <a:spcAft>
                <a:spcPts val="0"/>
              </a:spcAft>
              <a:buNone/>
            </a:pPr>
            <a:r>
              <a:rPr lang="en" sz="1300">
                <a:highlight>
                  <a:srgbClr val="FFFFFF"/>
                </a:highlight>
                <a:latin typeface="Proxima Nova"/>
                <a:ea typeface="Proxima Nova"/>
                <a:cs typeface="Proxima Nova"/>
                <a:sym typeface="Proxima Nova"/>
              </a:rPr>
              <a:t>200 Midcourt = $27.44</a:t>
            </a:r>
            <a:endParaRPr sz="1300">
              <a:highlight>
                <a:srgbClr val="FFFFFF"/>
              </a:highlight>
              <a:latin typeface="Proxima Nova"/>
              <a:ea typeface="Proxima Nova"/>
              <a:cs typeface="Proxima Nova"/>
              <a:sym typeface="Proxima Nova"/>
            </a:endParaRPr>
          </a:p>
          <a:p>
            <a:pPr indent="457200" lvl="0" marL="0" rtl="0" algn="l">
              <a:spcBef>
                <a:spcPts val="0"/>
              </a:spcBef>
              <a:spcAft>
                <a:spcPts val="0"/>
              </a:spcAft>
              <a:buNone/>
            </a:pPr>
            <a:r>
              <a:rPr b="1" lang="en" sz="1300">
                <a:highlight>
                  <a:srgbClr val="FFFFFF"/>
                </a:highlight>
                <a:latin typeface="Proxima Nova"/>
                <a:ea typeface="Proxima Nova"/>
                <a:cs typeface="Proxima Nova"/>
                <a:sym typeface="Proxima Nova"/>
              </a:rPr>
              <a:t>Promotional Item </a:t>
            </a:r>
            <a:endParaRPr b="1" sz="1300">
              <a:highlight>
                <a:srgbClr val="FFFFFF"/>
              </a:highlight>
              <a:latin typeface="Proxima Nova"/>
              <a:ea typeface="Proxima Nova"/>
              <a:cs typeface="Proxima Nova"/>
              <a:sym typeface="Proxima Nova"/>
            </a:endParaRPr>
          </a:p>
          <a:p>
            <a:pPr indent="457200" lvl="0" marL="457200" rtl="0" algn="l">
              <a:spcBef>
                <a:spcPts val="0"/>
              </a:spcBef>
              <a:spcAft>
                <a:spcPts val="0"/>
              </a:spcAft>
              <a:buNone/>
            </a:pPr>
            <a:r>
              <a:rPr lang="en" sz="1300">
                <a:highlight>
                  <a:srgbClr val="FFFFFF"/>
                </a:highlight>
                <a:latin typeface="Proxima Nova"/>
                <a:ea typeface="Proxima Nova"/>
                <a:cs typeface="Proxima Nova"/>
                <a:sym typeface="Proxima Nova"/>
              </a:rPr>
              <a:t>Hot Dog and Soda = $4.73</a:t>
            </a:r>
            <a:endParaRPr sz="1300">
              <a:highlight>
                <a:srgbClr val="FFFFFF"/>
              </a:highlight>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Should the Trail Blazers Raise/Lower Prices?</a:t>
            </a:r>
            <a:endParaRPr>
              <a:solidFill>
                <a:srgbClr val="000000"/>
              </a:solidFill>
            </a:endParaRPr>
          </a:p>
        </p:txBody>
      </p:sp>
      <p:graphicFrame>
        <p:nvGraphicFramePr>
          <p:cNvPr id="97" name="Google Shape;97;p19"/>
          <p:cNvGraphicFramePr/>
          <p:nvPr/>
        </p:nvGraphicFramePr>
        <p:xfrm>
          <a:off x="311700" y="1308175"/>
          <a:ext cx="3000000" cy="3000000"/>
        </p:xfrm>
        <a:graphic>
          <a:graphicData uri="http://schemas.openxmlformats.org/drawingml/2006/table">
            <a:tbl>
              <a:tblPr>
                <a:noFill/>
                <a:tableStyleId>{0D44F3BC-4138-4B16-B3A6-D084885B988F}</a:tableStyleId>
              </a:tblPr>
              <a:tblGrid>
                <a:gridCol w="416425"/>
                <a:gridCol w="2061500"/>
                <a:gridCol w="1197100"/>
                <a:gridCol w="677950"/>
              </a:tblGrid>
              <a:tr h="450900">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sz="1000"/>
                        <a:t>Ticket Location </a:t>
                      </a:r>
                      <a:endParaRPr b="1" sz="1000"/>
                    </a:p>
                    <a:p>
                      <a:pPr indent="0" lvl="0" marL="0" rtl="0" algn="ctr">
                        <a:spcBef>
                          <a:spcPts val="0"/>
                        </a:spcBef>
                        <a:spcAft>
                          <a:spcPts val="0"/>
                        </a:spcAft>
                        <a:buNone/>
                      </a:pPr>
                      <a:r>
                        <a:rPr b="1" lang="en" sz="1000"/>
                        <a:t>Utility</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sz="1000"/>
                        <a:t>Cost Per Game Utility</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sz="1000"/>
                        <a:t>WTP</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50900">
                <a:tc rowSpan="2">
                  <a:txBody>
                    <a:bodyPr/>
                    <a:lstStyle/>
                    <a:p>
                      <a:pPr indent="0" lvl="0" marL="0" rtl="0" algn="ctr">
                        <a:spcBef>
                          <a:spcPts val="0"/>
                        </a:spcBef>
                        <a:spcAft>
                          <a:spcPts val="0"/>
                        </a:spcAft>
                        <a:buNone/>
                      </a:pPr>
                      <a:r>
                        <a:rPr b="1" lang="en" sz="1000"/>
                        <a:t>A</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300 Level Behind the Baskets*</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$15 Per Ticket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rowSpan="2">
                  <a:txBody>
                    <a:bodyPr/>
                    <a:lstStyle/>
                    <a:p>
                      <a:pPr indent="0" lvl="0" marL="0" rtl="0" algn="ctr">
                        <a:spcBef>
                          <a:spcPts val="0"/>
                        </a:spcBef>
                        <a:spcAft>
                          <a:spcPts val="0"/>
                        </a:spcAft>
                        <a:buNone/>
                      </a:pPr>
                      <a:r>
                        <a:rPr lang="en" sz="1100">
                          <a:latin typeface="Calibri"/>
                          <a:ea typeface="Calibri"/>
                          <a:cs typeface="Calibri"/>
                          <a:sym typeface="Calibri"/>
                        </a:rPr>
                        <a:t>$17.81</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B6D7A8"/>
                    </a:solidFill>
                  </a:tcPr>
                </a:tc>
              </a:tr>
              <a:tr h="333850">
                <a:tc vMerge="1"/>
                <a:tc>
                  <a:txBody>
                    <a:bodyPr/>
                    <a:lstStyle/>
                    <a:p>
                      <a:pPr indent="0" lvl="0" marL="0" rtl="0" algn="ctr">
                        <a:spcBef>
                          <a:spcPts val="0"/>
                        </a:spcBef>
                        <a:spcAft>
                          <a:spcPts val="0"/>
                        </a:spcAft>
                        <a:buNone/>
                      </a:pPr>
                      <a:r>
                        <a:rPr lang="en" sz="1000"/>
                        <a:t>0.00</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0.65646</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vMerge="1"/>
              </a:tr>
              <a:tr h="333850">
                <a:tc rowSpan="2">
                  <a:txBody>
                    <a:bodyPr/>
                    <a:lstStyle/>
                    <a:p>
                      <a:pPr indent="0" lvl="0" marL="0" rtl="0" algn="ctr">
                        <a:spcBef>
                          <a:spcPts val="0"/>
                        </a:spcBef>
                        <a:spcAft>
                          <a:spcPts val="0"/>
                        </a:spcAft>
                        <a:buNone/>
                      </a:pPr>
                      <a:r>
                        <a:rPr b="1" lang="en" sz="1000"/>
                        <a:t>B</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300 Level On the Corners</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$25 Per Ticket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rowSpan="2">
                  <a:txBody>
                    <a:bodyPr/>
                    <a:lstStyle/>
                    <a:p>
                      <a:pPr indent="0" lvl="0" marL="0" rtl="0" algn="ctr">
                        <a:spcBef>
                          <a:spcPts val="0"/>
                        </a:spcBef>
                        <a:spcAft>
                          <a:spcPts val="0"/>
                        </a:spcAft>
                        <a:buNone/>
                      </a:pPr>
                      <a:r>
                        <a:rPr lang="en" sz="1100">
                          <a:latin typeface="Calibri"/>
                          <a:ea typeface="Calibri"/>
                          <a:cs typeface="Calibri"/>
                          <a:sym typeface="Calibri"/>
                        </a:rPr>
                        <a:t>-$5.89</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FFF2CC"/>
                    </a:solidFill>
                  </a:tcPr>
                </a:tc>
              </a:tr>
              <a:tr h="333850">
                <a:tc vMerge="1"/>
                <a:tc>
                  <a:txBody>
                    <a:bodyPr/>
                    <a:lstStyle/>
                    <a:p>
                      <a:pPr indent="0" lvl="0" marL="0" rtl="0" algn="ctr">
                        <a:spcBef>
                          <a:spcPts val="0"/>
                        </a:spcBef>
                        <a:spcAft>
                          <a:spcPts val="0"/>
                        </a:spcAft>
                        <a:buNone/>
                      </a:pPr>
                      <a:r>
                        <a:rPr lang="en" sz="1000"/>
                        <a:t>-0.43716</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0.22011</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vMerge="1"/>
              </a:tr>
              <a:tr h="333850">
                <a:tc rowSpan="2">
                  <a:txBody>
                    <a:bodyPr/>
                    <a:lstStyle/>
                    <a:p>
                      <a:pPr indent="0" lvl="0" marL="0" rtl="0" algn="ctr">
                        <a:spcBef>
                          <a:spcPts val="0"/>
                        </a:spcBef>
                        <a:spcAft>
                          <a:spcPts val="0"/>
                        </a:spcAft>
                        <a:buNone/>
                      </a:pPr>
                      <a:r>
                        <a:rPr b="1" lang="en" sz="1000"/>
                        <a:t>C</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300 Level Midcourt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$35 Per Ticket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rowSpan="2">
                  <a:txBody>
                    <a:bodyPr/>
                    <a:lstStyle/>
                    <a:p>
                      <a:pPr indent="0" lvl="0" marL="0" rtl="0" algn="ctr">
                        <a:spcBef>
                          <a:spcPts val="0"/>
                        </a:spcBef>
                        <a:spcAft>
                          <a:spcPts val="0"/>
                        </a:spcAft>
                        <a:buNone/>
                      </a:pPr>
                      <a:r>
                        <a:rPr lang="en" sz="1100">
                          <a:latin typeface="Calibri"/>
                          <a:ea typeface="Calibri"/>
                          <a:cs typeface="Calibri"/>
                          <a:sym typeface="Calibri"/>
                        </a:rPr>
                        <a:t>$7.69</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FFF2CC"/>
                    </a:solidFill>
                  </a:tcPr>
                </a:tc>
              </a:tr>
              <a:tr h="333850">
                <a:tc vMerge="1"/>
                <a:tc>
                  <a:txBody>
                    <a:bodyPr/>
                    <a:lstStyle/>
                    <a:p>
                      <a:pPr indent="0" lvl="0" marL="0" rtl="0" algn="ctr">
                        <a:spcBef>
                          <a:spcPts val="0"/>
                        </a:spcBef>
                        <a:spcAft>
                          <a:spcPts val="0"/>
                        </a:spcAft>
                        <a:buNone/>
                      </a:pPr>
                      <a:r>
                        <a:rPr lang="en" sz="1000"/>
                        <a:t>0.15736</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0.126</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vMerge="1"/>
              </a:tr>
              <a:tr h="333850">
                <a:tc rowSpan="2">
                  <a:txBody>
                    <a:bodyPr/>
                    <a:lstStyle/>
                    <a:p>
                      <a:pPr indent="0" lvl="0" marL="0" rtl="0" algn="ctr">
                        <a:spcBef>
                          <a:spcPts val="0"/>
                        </a:spcBef>
                        <a:spcAft>
                          <a:spcPts val="0"/>
                        </a:spcAft>
                        <a:buNone/>
                      </a:pPr>
                      <a:r>
                        <a:rPr b="1" lang="en" sz="1000"/>
                        <a:t>D</a:t>
                      </a:r>
                      <a:endParaRPr b="1"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200 Level Midcourt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$60 Per Ticket*</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rowSpan="2">
                  <a:txBody>
                    <a:bodyPr/>
                    <a:lstStyle/>
                    <a:p>
                      <a:pPr indent="0" lvl="0" marL="0" rtl="0" algn="ctr">
                        <a:spcBef>
                          <a:spcPts val="0"/>
                        </a:spcBef>
                        <a:spcAft>
                          <a:spcPts val="0"/>
                        </a:spcAft>
                        <a:buNone/>
                      </a:pPr>
                      <a:r>
                        <a:rPr lang="en" sz="1100">
                          <a:latin typeface="Calibri"/>
                          <a:ea typeface="Calibri"/>
                          <a:cs typeface="Calibri"/>
                          <a:sym typeface="Calibri"/>
                        </a:rPr>
                        <a:t>$27.44</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B6D7A8"/>
                    </a:solidFill>
                  </a:tcPr>
                </a:tc>
              </a:tr>
              <a:tr h="333850">
                <a:tc vMerge="1"/>
                <a:tc>
                  <a:txBody>
                    <a:bodyPr/>
                    <a:lstStyle/>
                    <a:p>
                      <a:pPr indent="0" lvl="0" marL="0" rtl="0" algn="ctr">
                        <a:spcBef>
                          <a:spcPts val="0"/>
                        </a:spcBef>
                        <a:spcAft>
                          <a:spcPts val="0"/>
                        </a:spcAft>
                        <a:buNone/>
                      </a:pPr>
                      <a:r>
                        <a:rPr lang="en" sz="1000"/>
                        <a:t>1.01148</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en" sz="1000"/>
                        <a:t>0.00</a:t>
                      </a:r>
                      <a:endParaRPr sz="1000"/>
                    </a:p>
                  </a:txBody>
                  <a:tcPr marT="91425" marB="91425" marR="91425" marL="91425"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vMerge="1"/>
              </a:tr>
            </a:tbl>
          </a:graphicData>
        </a:graphic>
      </p:graphicFrame>
      <p:sp>
        <p:nvSpPr>
          <p:cNvPr id="98" name="Google Shape;98;p19"/>
          <p:cNvSpPr txBox="1"/>
          <p:nvPr>
            <p:ph idx="1" type="body"/>
          </p:nvPr>
        </p:nvSpPr>
        <p:spPr>
          <a:xfrm>
            <a:off x="311700" y="4632575"/>
            <a:ext cx="4158900" cy="3198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i="1" lang="en" sz="1000">
                <a:solidFill>
                  <a:srgbClr val="000000"/>
                </a:solidFill>
              </a:rPr>
              <a:t>* This attribute level is part of the base case, so the utility is set to zero</a:t>
            </a:r>
            <a:endParaRPr i="1" sz="1000">
              <a:solidFill>
                <a:srgbClr val="000000"/>
              </a:solidFill>
            </a:endParaRPr>
          </a:p>
        </p:txBody>
      </p:sp>
      <p:sp>
        <p:nvSpPr>
          <p:cNvPr id="99" name="Google Shape;99;p19"/>
          <p:cNvSpPr txBox="1"/>
          <p:nvPr>
            <p:ph idx="1" type="body"/>
          </p:nvPr>
        </p:nvSpPr>
        <p:spPr>
          <a:xfrm>
            <a:off x="408738" y="941525"/>
            <a:ext cx="4158900" cy="319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935"/>
              <a:buNone/>
            </a:pPr>
            <a:r>
              <a:rPr b="1" lang="en" sz="1300">
                <a:solidFill>
                  <a:srgbClr val="000000"/>
                </a:solidFill>
              </a:rPr>
              <a:t>Dollar Utility = </a:t>
            </a:r>
            <a:r>
              <a:rPr b="1" lang="en" sz="1300">
                <a:solidFill>
                  <a:srgbClr val="000000"/>
                </a:solidFill>
                <a:latin typeface="Calibri"/>
                <a:ea typeface="Calibri"/>
                <a:cs typeface="Calibri"/>
                <a:sym typeface="Calibri"/>
              </a:rPr>
              <a:t>$27.12</a:t>
            </a:r>
            <a:endParaRPr b="1" sz="1300">
              <a:solidFill>
                <a:srgbClr val="000000"/>
              </a:solidFill>
            </a:endParaRPr>
          </a:p>
        </p:txBody>
      </p:sp>
      <p:grpSp>
        <p:nvGrpSpPr>
          <p:cNvPr id="100" name="Google Shape;100;p19"/>
          <p:cNvGrpSpPr/>
          <p:nvPr/>
        </p:nvGrpSpPr>
        <p:grpSpPr>
          <a:xfrm>
            <a:off x="313350" y="1795825"/>
            <a:ext cx="4349700" cy="2797649"/>
            <a:chOff x="306925" y="1789125"/>
            <a:chExt cx="4349700" cy="2797649"/>
          </a:xfrm>
        </p:grpSpPr>
        <p:sp>
          <p:nvSpPr>
            <p:cNvPr id="101" name="Google Shape;101;p19"/>
            <p:cNvSpPr/>
            <p:nvPr/>
          </p:nvSpPr>
          <p:spPr>
            <a:xfrm>
              <a:off x="306925" y="1789125"/>
              <a:ext cx="4349700" cy="78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2" name="Google Shape;102;p19"/>
            <p:cNvSpPr/>
            <p:nvPr/>
          </p:nvSpPr>
          <p:spPr>
            <a:xfrm>
              <a:off x="306925" y="2565950"/>
              <a:ext cx="4349700" cy="68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3" name="Google Shape;103;p19"/>
            <p:cNvSpPr/>
            <p:nvPr/>
          </p:nvSpPr>
          <p:spPr>
            <a:xfrm>
              <a:off x="306925" y="3258974"/>
              <a:ext cx="4349700" cy="663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4" name="Google Shape;104;p19"/>
            <p:cNvSpPr/>
            <p:nvPr/>
          </p:nvSpPr>
          <p:spPr>
            <a:xfrm>
              <a:off x="306925" y="3922874"/>
              <a:ext cx="4349700" cy="663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
        <p:nvSpPr>
          <p:cNvPr id="105" name="Google Shape;105;p19"/>
          <p:cNvSpPr txBox="1"/>
          <p:nvPr>
            <p:ph idx="1" type="body"/>
          </p:nvPr>
        </p:nvSpPr>
        <p:spPr>
          <a:xfrm>
            <a:off x="4781800" y="1152475"/>
            <a:ext cx="405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00">
                <a:solidFill>
                  <a:srgbClr val="000000"/>
                </a:solidFill>
              </a:rPr>
              <a:t>Based on the given ticket location and cost per game combinations, the Portland Trail Blazers should reconsider the pricing of certain ticket combinations.</a:t>
            </a:r>
            <a:endParaRPr sz="1200">
              <a:solidFill>
                <a:srgbClr val="000000"/>
              </a:solidFill>
            </a:endParaRPr>
          </a:p>
          <a:p>
            <a:pPr indent="0" lvl="0" marL="0" rtl="0" algn="l">
              <a:lnSpc>
                <a:spcPct val="95000"/>
              </a:lnSpc>
              <a:spcBef>
                <a:spcPts val="1200"/>
              </a:spcBef>
              <a:spcAft>
                <a:spcPts val="0"/>
              </a:spcAft>
              <a:buNone/>
            </a:pPr>
            <a:r>
              <a:rPr lang="en" sz="1200">
                <a:solidFill>
                  <a:srgbClr val="000000"/>
                </a:solidFill>
              </a:rPr>
              <a:t>There is opportunity to raise and lower prices for the following combinations:</a:t>
            </a:r>
            <a:endParaRPr sz="1200">
              <a:solidFill>
                <a:srgbClr val="000000"/>
              </a:solidFill>
            </a:endParaRPr>
          </a:p>
          <a:p>
            <a:pPr indent="-304800" lvl="0" marL="457200" rtl="0" algn="l">
              <a:lnSpc>
                <a:spcPct val="95000"/>
              </a:lnSpc>
              <a:spcBef>
                <a:spcPts val="1200"/>
              </a:spcBef>
              <a:spcAft>
                <a:spcPts val="0"/>
              </a:spcAft>
              <a:buClr>
                <a:srgbClr val="000000"/>
              </a:buClr>
              <a:buSzPts val="1200"/>
              <a:buChar char="●"/>
            </a:pPr>
            <a:r>
              <a:rPr lang="en" sz="1200">
                <a:solidFill>
                  <a:srgbClr val="000000"/>
                </a:solidFill>
              </a:rPr>
              <a:t>Raise prices for combinations A and D</a:t>
            </a:r>
            <a:endParaRPr sz="1200">
              <a:solidFill>
                <a:srgbClr val="000000"/>
              </a:solidFill>
            </a:endParaRPr>
          </a:p>
          <a:p>
            <a:pPr indent="-304800" lvl="1" marL="914400" rtl="0" algn="l">
              <a:lnSpc>
                <a:spcPct val="95000"/>
              </a:lnSpc>
              <a:spcBef>
                <a:spcPts val="0"/>
              </a:spcBef>
              <a:spcAft>
                <a:spcPts val="0"/>
              </a:spcAft>
              <a:buClr>
                <a:srgbClr val="000000"/>
              </a:buClr>
              <a:buSzPts val="1200"/>
              <a:buChar char="○"/>
            </a:pPr>
            <a:r>
              <a:rPr lang="en" sz="1200">
                <a:solidFill>
                  <a:srgbClr val="000000"/>
                </a:solidFill>
              </a:rPr>
              <a:t>People have a WTP higher than the cost of the ticket for Combination A. </a:t>
            </a:r>
            <a:endParaRPr sz="1200">
              <a:solidFill>
                <a:srgbClr val="000000"/>
              </a:solidFill>
            </a:endParaRPr>
          </a:p>
          <a:p>
            <a:pPr indent="-304800" lvl="1" marL="914400" rtl="0" algn="l">
              <a:lnSpc>
                <a:spcPct val="95000"/>
              </a:lnSpc>
              <a:spcBef>
                <a:spcPts val="0"/>
              </a:spcBef>
              <a:spcAft>
                <a:spcPts val="0"/>
              </a:spcAft>
              <a:buClr>
                <a:srgbClr val="000000"/>
              </a:buClr>
              <a:buSzPts val="1200"/>
              <a:buChar char="○"/>
            </a:pPr>
            <a:r>
              <a:rPr lang="en" sz="1200">
                <a:solidFill>
                  <a:srgbClr val="000000"/>
                </a:solidFill>
              </a:rPr>
              <a:t>People have a high utility for 200 Level Midcourt seats. With the baseline level at $60, Combination D has the highest WTP.</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Lower prices for combination B</a:t>
            </a:r>
            <a:endParaRPr sz="1200">
              <a:solidFill>
                <a:srgbClr val="000000"/>
              </a:solidFill>
            </a:endParaRPr>
          </a:p>
          <a:p>
            <a:pPr indent="-304800" lvl="1" marL="914400" rtl="0" algn="l">
              <a:lnSpc>
                <a:spcPct val="95000"/>
              </a:lnSpc>
              <a:spcBef>
                <a:spcPts val="0"/>
              </a:spcBef>
              <a:spcAft>
                <a:spcPts val="0"/>
              </a:spcAft>
              <a:buClr>
                <a:srgbClr val="000000"/>
              </a:buClr>
              <a:buSzPts val="1200"/>
              <a:buChar char="○"/>
            </a:pPr>
            <a:r>
              <a:rPr lang="en" sz="1200">
                <a:solidFill>
                  <a:srgbClr val="000000"/>
                </a:solidFill>
              </a:rPr>
              <a:t>300 Corner seats are the furthest and may have an obstructed view, so people are less willing to pay higher prices for these seats.</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Promotional Items WTP</a:t>
            </a:r>
            <a:endParaRPr>
              <a:solidFill>
                <a:srgbClr val="000000"/>
              </a:solidFill>
            </a:endParaRPr>
          </a:p>
        </p:txBody>
      </p:sp>
      <p:sp>
        <p:nvSpPr>
          <p:cNvPr id="111" name="Google Shape;111;p20"/>
          <p:cNvSpPr txBox="1"/>
          <p:nvPr>
            <p:ph idx="1" type="body"/>
          </p:nvPr>
        </p:nvSpPr>
        <p:spPr>
          <a:xfrm>
            <a:off x="311700" y="1152475"/>
            <a:ext cx="45570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416">
                <a:solidFill>
                  <a:srgbClr val="000000"/>
                </a:solidFill>
              </a:rPr>
              <a:t>Which promotional items are worth providing in ticket packages?</a:t>
            </a:r>
            <a:endParaRPr sz="1416">
              <a:solidFill>
                <a:srgbClr val="000000"/>
              </a:solidFill>
            </a:endParaRPr>
          </a:p>
          <a:p>
            <a:pPr indent="-293370" lvl="0" marL="457200" rtl="0" algn="l">
              <a:spcBef>
                <a:spcPts val="1200"/>
              </a:spcBef>
              <a:spcAft>
                <a:spcPts val="0"/>
              </a:spcAft>
              <a:buClr>
                <a:srgbClr val="000000"/>
              </a:buClr>
              <a:buSzPct val="100000"/>
              <a:buChar char="●"/>
            </a:pPr>
            <a:r>
              <a:rPr lang="en" sz="1200">
                <a:solidFill>
                  <a:srgbClr val="000000"/>
                </a:solidFill>
              </a:rPr>
              <a:t>Can justify higher charge for Hot Dog &amp; Soda</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Including this promotional item costs the team $3.25 per package.</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People are willing to pay more for this promotional item in comparison to what it costs the Trailblazers to provide it. </a:t>
            </a:r>
            <a:endParaRPr sz="1200">
              <a:solidFill>
                <a:srgbClr val="000000"/>
              </a:solidFill>
            </a:endParaRPr>
          </a:p>
          <a:p>
            <a:pPr indent="-293370" lvl="0" marL="457200" rtl="0" algn="l">
              <a:spcBef>
                <a:spcPts val="0"/>
              </a:spcBef>
              <a:spcAft>
                <a:spcPts val="0"/>
              </a:spcAft>
              <a:buClr>
                <a:srgbClr val="000000"/>
              </a:buClr>
              <a:buSzPct val="100000"/>
              <a:buChar char="●"/>
            </a:pPr>
            <a:r>
              <a:rPr lang="en" sz="1200">
                <a:solidFill>
                  <a:srgbClr val="000000"/>
                </a:solidFill>
              </a:rPr>
              <a:t>Can justify higher charge for Priority Playoff Tickets</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There is no direct cost to the team for offering this promotional item.</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People are willing to pay more to have priority access to playoff tickets. </a:t>
            </a:r>
            <a:endParaRPr sz="1200">
              <a:solidFill>
                <a:srgbClr val="000000"/>
              </a:solidFill>
            </a:endParaRPr>
          </a:p>
          <a:p>
            <a:pPr indent="-293370" lvl="0" marL="457200" rtl="0" algn="l">
              <a:spcBef>
                <a:spcPts val="0"/>
              </a:spcBef>
              <a:spcAft>
                <a:spcPts val="0"/>
              </a:spcAft>
              <a:buClr>
                <a:srgbClr val="000000"/>
              </a:buClr>
              <a:buSzPct val="100000"/>
              <a:buChar char="●"/>
            </a:pPr>
            <a:r>
              <a:rPr lang="en" sz="1200">
                <a:solidFill>
                  <a:srgbClr val="000000"/>
                </a:solidFill>
              </a:rPr>
              <a:t>Trail Blazers Apparel and $20 Gift Certificate may not be worth the cost to include as a promotional item.</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Including the apparel costs the team $12 per package.</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Including the gift certificate costs the team $10 per package. </a:t>
            </a:r>
            <a:endParaRPr sz="1200">
              <a:solidFill>
                <a:srgbClr val="000000"/>
              </a:solidFill>
            </a:endParaRPr>
          </a:p>
          <a:p>
            <a:pPr indent="-293369" lvl="1" marL="914400" rtl="0" algn="l">
              <a:spcBef>
                <a:spcPts val="0"/>
              </a:spcBef>
              <a:spcAft>
                <a:spcPts val="0"/>
              </a:spcAft>
              <a:buClr>
                <a:srgbClr val="000000"/>
              </a:buClr>
              <a:buSzPct val="100000"/>
              <a:buChar char="○"/>
            </a:pPr>
            <a:r>
              <a:rPr lang="en" sz="1200">
                <a:solidFill>
                  <a:srgbClr val="000000"/>
                </a:solidFill>
              </a:rPr>
              <a:t>WTP for this item is not enough to justify the cost.</a:t>
            </a:r>
            <a:endParaRPr sz="1200">
              <a:solidFill>
                <a:srgbClr val="000000"/>
              </a:solidFill>
            </a:endParaRPr>
          </a:p>
        </p:txBody>
      </p:sp>
      <p:graphicFrame>
        <p:nvGraphicFramePr>
          <p:cNvPr id="112" name="Google Shape;112;p20"/>
          <p:cNvGraphicFramePr/>
          <p:nvPr/>
        </p:nvGraphicFramePr>
        <p:xfrm>
          <a:off x="4992825" y="1428750"/>
          <a:ext cx="3000000" cy="3000000"/>
        </p:xfrm>
        <a:graphic>
          <a:graphicData uri="http://schemas.openxmlformats.org/drawingml/2006/table">
            <a:tbl>
              <a:tblPr>
                <a:noFill/>
                <a:tableStyleId>{0D44F3BC-4138-4B16-B3A6-D084885B988F}</a:tableStyleId>
              </a:tblPr>
              <a:tblGrid>
                <a:gridCol w="1707650"/>
                <a:gridCol w="1179575"/>
                <a:gridCol w="1085525"/>
              </a:tblGrid>
              <a:tr h="381000">
                <a:tc>
                  <a:txBody>
                    <a:bodyPr/>
                    <a:lstStyle/>
                    <a:p>
                      <a:pPr indent="0" lvl="0" marL="0" rtl="0" algn="ctr">
                        <a:spcBef>
                          <a:spcPts val="0"/>
                        </a:spcBef>
                        <a:spcAft>
                          <a:spcPts val="0"/>
                        </a:spcAft>
                        <a:buNone/>
                      </a:pPr>
                      <a:r>
                        <a:rPr b="1" lang="en" sz="1200">
                          <a:latin typeface="Proxima Nova"/>
                          <a:ea typeface="Proxima Nova"/>
                          <a:cs typeface="Proxima Nova"/>
                          <a:sym typeface="Proxima Nova"/>
                        </a:rPr>
                        <a:t>Promotional Item</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Utility</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WTP</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Priority Playoff Tickets</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0.12511</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$3.39</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EAD3"/>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Hot Dog and Soda</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0.17428</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$4.73</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EAD3"/>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Trail Blazers Apparel</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0.00158</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$0.04</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$20 Gift Certificate</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0.01689</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$0.46</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2CC"/>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No Promotion*</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1200"/>
                        <a:t>0.00</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$0.00</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13" name="Google Shape;113;p20"/>
          <p:cNvSpPr txBox="1"/>
          <p:nvPr>
            <p:ph idx="1" type="body"/>
          </p:nvPr>
        </p:nvSpPr>
        <p:spPr>
          <a:xfrm>
            <a:off x="4899738" y="964125"/>
            <a:ext cx="4158900" cy="319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935"/>
              <a:buNone/>
            </a:pPr>
            <a:r>
              <a:rPr b="1" lang="en" sz="1300">
                <a:solidFill>
                  <a:srgbClr val="000000"/>
                </a:solidFill>
              </a:rPr>
              <a:t>Dollar Utility = </a:t>
            </a:r>
            <a:r>
              <a:rPr b="1" lang="en" sz="1300">
                <a:solidFill>
                  <a:srgbClr val="000000"/>
                </a:solidFill>
                <a:latin typeface="Calibri"/>
                <a:ea typeface="Calibri"/>
                <a:cs typeface="Calibri"/>
                <a:sym typeface="Calibri"/>
              </a:rPr>
              <a:t>$27.12</a:t>
            </a:r>
            <a:endParaRPr b="1" sz="1300">
              <a:solidFill>
                <a:srgbClr val="000000"/>
              </a:solidFill>
            </a:endParaRPr>
          </a:p>
        </p:txBody>
      </p:sp>
      <p:sp>
        <p:nvSpPr>
          <p:cNvPr id="114" name="Google Shape;114;p20"/>
          <p:cNvSpPr txBox="1"/>
          <p:nvPr>
            <p:ph idx="1" type="body"/>
          </p:nvPr>
        </p:nvSpPr>
        <p:spPr>
          <a:xfrm>
            <a:off x="4899750" y="3786100"/>
            <a:ext cx="4158900" cy="3198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i="1" lang="en" sz="1000">
                <a:solidFill>
                  <a:srgbClr val="000000"/>
                </a:solidFill>
              </a:rPr>
              <a:t>* This attribute level is part of the base case, so the utility is set to zero</a:t>
            </a:r>
            <a:endParaRPr i="1" sz="1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Promotional Items WTP (continued)</a:t>
            </a:r>
            <a:endParaRPr>
              <a:solidFill>
                <a:srgbClr val="000000"/>
              </a:solidFill>
            </a:endParaRPr>
          </a:p>
        </p:txBody>
      </p:sp>
      <p:sp>
        <p:nvSpPr>
          <p:cNvPr id="120" name="Google Shape;120;p21"/>
          <p:cNvSpPr txBox="1"/>
          <p:nvPr>
            <p:ph idx="1" type="body"/>
          </p:nvPr>
        </p:nvSpPr>
        <p:spPr>
          <a:xfrm>
            <a:off x="311700" y="1152475"/>
            <a:ext cx="455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16">
                <a:solidFill>
                  <a:srgbClr val="000000"/>
                </a:solidFill>
              </a:rPr>
              <a:t>Why are certain promotional items seen as more/less valuable by the respondents?</a:t>
            </a:r>
            <a:endParaRPr sz="1416">
              <a:solidFill>
                <a:srgbClr val="000000"/>
              </a:solidFill>
            </a:endParaRPr>
          </a:p>
          <a:p>
            <a:pPr indent="-304800" lvl="0" marL="457200" rtl="0" algn="l">
              <a:spcBef>
                <a:spcPts val="1200"/>
              </a:spcBef>
              <a:spcAft>
                <a:spcPts val="0"/>
              </a:spcAft>
              <a:buClr>
                <a:srgbClr val="000000"/>
              </a:buClr>
              <a:buSzPts val="1200"/>
              <a:buChar char="●"/>
            </a:pPr>
            <a:r>
              <a:rPr lang="en" sz="1200">
                <a:solidFill>
                  <a:srgbClr val="000000"/>
                </a:solidFill>
              </a:rPr>
              <a:t>One thing to remember is that the survey respondents were fans of the Blazers and people who had previously purchased multi-game packages.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Considering the above note, Trail Blazers Apparel might not have a higher utility/WTP because the respondents are fans that may already have apparel.</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$20 Gift Certificate to a restaurant may have a lower WTP because fans might find more value in having a meal at each game in their package (Hot Dog and Soda) than a one-time gift certificate to a restaurant that is not of their choosing. </a:t>
            </a:r>
            <a:endParaRPr sz="1200">
              <a:solidFill>
                <a:srgbClr val="000000"/>
              </a:solidFill>
            </a:endParaRPr>
          </a:p>
        </p:txBody>
      </p:sp>
      <p:graphicFrame>
        <p:nvGraphicFramePr>
          <p:cNvPr id="121" name="Google Shape;121;p21"/>
          <p:cNvGraphicFramePr/>
          <p:nvPr/>
        </p:nvGraphicFramePr>
        <p:xfrm>
          <a:off x="4992825" y="1428750"/>
          <a:ext cx="3000000" cy="3000000"/>
        </p:xfrm>
        <a:graphic>
          <a:graphicData uri="http://schemas.openxmlformats.org/drawingml/2006/table">
            <a:tbl>
              <a:tblPr>
                <a:noFill/>
                <a:tableStyleId>{0D44F3BC-4138-4B16-B3A6-D084885B988F}</a:tableStyleId>
              </a:tblPr>
              <a:tblGrid>
                <a:gridCol w="1707650"/>
                <a:gridCol w="1179575"/>
                <a:gridCol w="1085525"/>
              </a:tblGrid>
              <a:tr h="381000">
                <a:tc>
                  <a:txBody>
                    <a:bodyPr/>
                    <a:lstStyle/>
                    <a:p>
                      <a:pPr indent="0" lvl="0" marL="0" rtl="0" algn="ctr">
                        <a:spcBef>
                          <a:spcPts val="0"/>
                        </a:spcBef>
                        <a:spcAft>
                          <a:spcPts val="0"/>
                        </a:spcAft>
                        <a:buNone/>
                      </a:pPr>
                      <a:r>
                        <a:rPr b="1" lang="en" sz="1200">
                          <a:latin typeface="Proxima Nova"/>
                          <a:ea typeface="Proxima Nova"/>
                          <a:cs typeface="Proxima Nova"/>
                          <a:sym typeface="Proxima Nova"/>
                        </a:rPr>
                        <a:t>Promotional Item</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Utility</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WTP</a:t>
                      </a:r>
                      <a:endParaRPr b="1" sz="1200">
                        <a:latin typeface="Proxima Nova"/>
                        <a:ea typeface="Proxima Nova"/>
                        <a:cs typeface="Proxima Nova"/>
                        <a:sym typeface="Proxima Nova"/>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Priority Playoff Tickets</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0.12511</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$3.39</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EAD3"/>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Hot Dog and Soda</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0.17428</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$4.73</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EAD3"/>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Trail Blazers Apparel</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0.00158</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$0.04</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$20 Gift Certificate</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0.01689</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$0.46</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2CC"/>
                    </a:solidFill>
                  </a:tcPr>
                </a:tc>
              </a:tr>
              <a:tr h="381000">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No Promotion*</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1200"/>
                        <a:t>0.00</a:t>
                      </a:r>
                      <a:endParaRPr sz="1200"/>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Proxima Nova"/>
                          <a:ea typeface="Proxima Nova"/>
                          <a:cs typeface="Proxima Nova"/>
                          <a:sym typeface="Proxima Nova"/>
                        </a:rPr>
                        <a:t>$0.00</a:t>
                      </a:r>
                      <a:endParaRPr sz="1200">
                        <a:latin typeface="Proxima Nova"/>
                        <a:ea typeface="Proxima Nova"/>
                        <a:cs typeface="Proxima Nova"/>
                        <a:sym typeface="Proxima Nova"/>
                      </a:endParaRPr>
                    </a:p>
                  </a:txBody>
                  <a:tcPr marT="91425" marB="91425"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22" name="Google Shape;122;p21"/>
          <p:cNvSpPr txBox="1"/>
          <p:nvPr>
            <p:ph idx="1" type="body"/>
          </p:nvPr>
        </p:nvSpPr>
        <p:spPr>
          <a:xfrm>
            <a:off x="4899738" y="964125"/>
            <a:ext cx="4158900" cy="319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935"/>
              <a:buNone/>
            </a:pPr>
            <a:r>
              <a:rPr b="1" lang="en" sz="1300">
                <a:solidFill>
                  <a:srgbClr val="000000"/>
                </a:solidFill>
              </a:rPr>
              <a:t>Dollar Utility = </a:t>
            </a:r>
            <a:r>
              <a:rPr b="1" lang="en" sz="1300">
                <a:solidFill>
                  <a:srgbClr val="000000"/>
                </a:solidFill>
                <a:latin typeface="Calibri"/>
                <a:ea typeface="Calibri"/>
                <a:cs typeface="Calibri"/>
                <a:sym typeface="Calibri"/>
              </a:rPr>
              <a:t>$27.12</a:t>
            </a:r>
            <a:endParaRPr b="1" sz="1300">
              <a:solidFill>
                <a:srgbClr val="000000"/>
              </a:solidFill>
            </a:endParaRPr>
          </a:p>
        </p:txBody>
      </p:sp>
      <p:sp>
        <p:nvSpPr>
          <p:cNvPr id="123" name="Google Shape;123;p21"/>
          <p:cNvSpPr txBox="1"/>
          <p:nvPr>
            <p:ph idx="1" type="body"/>
          </p:nvPr>
        </p:nvSpPr>
        <p:spPr>
          <a:xfrm>
            <a:off x="4899750" y="3786100"/>
            <a:ext cx="4158900" cy="3198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i="1" lang="en" sz="1000">
                <a:solidFill>
                  <a:srgbClr val="000000"/>
                </a:solidFill>
              </a:rPr>
              <a:t>* This attribute level is part of the base case, so the utility is set to zero</a:t>
            </a:r>
            <a:endParaRPr i="1" sz="1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