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ppt/media/image8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57" r:id="rId4"/>
    <p:sldId id="271" r:id="rId5"/>
    <p:sldId id="272" r:id="rId6"/>
    <p:sldId id="273" r:id="rId7"/>
    <p:sldId id="263" r:id="rId8"/>
    <p:sldId id="274" r:id="rId9"/>
    <p:sldId id="258" r:id="rId10"/>
    <p:sldId id="268" r:id="rId11"/>
    <p:sldId id="282" r:id="rId12"/>
    <p:sldId id="269" r:id="rId13"/>
    <p:sldId id="265" r:id="rId14"/>
    <p:sldId id="266" r:id="rId15"/>
    <p:sldId id="260" r:id="rId16"/>
    <p:sldId id="279" r:id="rId17"/>
    <p:sldId id="283" r:id="rId18"/>
    <p:sldId id="280" r:id="rId19"/>
    <p:sldId id="284" r:id="rId20"/>
    <p:sldId id="278" r:id="rId21"/>
    <p:sldId id="277" r:id="rId22"/>
    <p:sldId id="281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C4D72F-99A0-431A-95CC-20337AFD514C}">
          <p14:sldIdLst>
            <p14:sldId id="256"/>
            <p14:sldId id="270"/>
            <p14:sldId id="257"/>
            <p14:sldId id="271"/>
            <p14:sldId id="272"/>
            <p14:sldId id="273"/>
            <p14:sldId id="263"/>
            <p14:sldId id="274"/>
            <p14:sldId id="258"/>
            <p14:sldId id="268"/>
            <p14:sldId id="282"/>
            <p14:sldId id="269"/>
            <p14:sldId id="265"/>
            <p14:sldId id="266"/>
            <p14:sldId id="260"/>
            <p14:sldId id="279"/>
            <p14:sldId id="283"/>
            <p14:sldId id="280"/>
            <p14:sldId id="284"/>
            <p14:sldId id="278"/>
            <p14:sldId id="277"/>
            <p14:sldId id="281"/>
            <p14:sldId id="285"/>
          </p14:sldIdLst>
        </p14:section>
        <p14:section name="제목 없는 구역" id="{40D4CB8C-9581-4BB6-ACDB-F4C536A75E1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24" autoAdjust="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63F6E-BCB2-4149-B037-5DADDC02B1C3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737E7-F6E5-459B-9C35-A22E22D0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6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분석은 수요예측을 위해서 </a:t>
            </a:r>
            <a:r>
              <a:rPr lang="ko-KR" altLang="en-US" dirty="0" err="1"/>
              <a:t>의미있음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737E7-F6E5-459B-9C35-A22E22D069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7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1"/>
          <a:stretch/>
        </p:blipFill>
        <p:spPr>
          <a:xfrm>
            <a:off x="0" y="-225998"/>
            <a:ext cx="12192000" cy="7178001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99390" y="-225997"/>
            <a:ext cx="12364278" cy="7302658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2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31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8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1280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colorTemperature colorTemp="7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blipFill dpi="0" rotWithShape="1">
            <a:blip r:embed="rId4">
              <a:alphaModFix amt="69000"/>
            </a:blip>
            <a:srcRect/>
            <a:tile tx="0" ty="0" sx="100000" sy="100000" flip="none" algn="tl"/>
          </a:blipFill>
        </p:spPr>
      </p:pic>
      <p:sp>
        <p:nvSpPr>
          <p:cNvPr id="8" name="직사각형 7"/>
          <p:cNvSpPr/>
          <p:nvPr userDrawn="1"/>
        </p:nvSpPr>
        <p:spPr>
          <a:xfrm>
            <a:off x="-185803" y="-106329"/>
            <a:ext cx="12563605" cy="7465513"/>
          </a:xfrm>
          <a:prstGeom prst="rect">
            <a:avLst/>
          </a:prstGeom>
          <a:blipFill dpi="0" rotWithShape="1">
            <a:blip r:embed="rId4">
              <a:alphaModFix amt="6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8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t="9685"/>
          <a:stretch/>
        </p:blipFill>
        <p:spPr>
          <a:xfrm>
            <a:off x="11245532" y="6003199"/>
            <a:ext cx="946468" cy="854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10107" t="7360" r="8664" b="6352"/>
          <a:stretch/>
        </p:blipFill>
        <p:spPr>
          <a:xfrm>
            <a:off x="56790" y="81578"/>
            <a:ext cx="781410" cy="8022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101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642991" y="658932"/>
            <a:ext cx="6337126" cy="5203249"/>
            <a:chOff x="7235803" y="2612991"/>
            <a:chExt cx="4422732" cy="3933172"/>
          </a:xfrm>
        </p:grpSpPr>
        <p:pic>
          <p:nvPicPr>
            <p:cNvPr id="6" name="내용 개체 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401" y="3508016"/>
              <a:ext cx="2143125" cy="21431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직사각형 6"/>
            <p:cNvSpPr/>
            <p:nvPr userDrawn="1"/>
          </p:nvSpPr>
          <p:spPr>
            <a:xfrm>
              <a:off x="7235803" y="2612991"/>
              <a:ext cx="4422732" cy="39331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0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4BD3-732B-4CA6-B928-E7349CCEAF30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D196-F2ED-4510-899F-2440AB53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9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www.google.co.kr/url?sa=i&amp;rct=j&amp;q=&amp;esrc=s&amp;source=images&amp;cd=&amp;cad=rja&amp;uact=8&amp;ved=2ahUKEwin2NKbtvrZAhUQh7wKHSoyCqIQjRx6BAgAEAU&amp;url=https://emojiterra.com/banana/&amp;psig=AOvVaw1m3fnGdXo8SQrXhoHMN5QN&amp;ust=1521618880450917" TargetMode="External"/><Relationship Id="rId7" Type="http://schemas.openxmlformats.org/officeDocument/2006/relationships/hyperlink" Target="http://www.google.co.kr/url?sa=i&amp;rct=j&amp;q=&amp;esrc=s&amp;source=images&amp;cd=&amp;cad=rja&amp;uact=8&amp;ved=2ahUKEwixsPqCt_rZAhXLTbwKHQILC14QjRx6BAgAEAU&amp;url=http://2048online.github.io/home/community-games/food-emoji.html/&amp;psig=AOvVaw1Jw_0EM6ea1ZYmmakadZQT&amp;ust=152161898455904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hyperlink" Target="http://www.google.co.kr/url?sa=i&amp;rct=j&amp;q=&amp;esrc=s&amp;source=images&amp;cd=&amp;cad=rja&amp;uact=8&amp;ved=2ahUKEwiEvdfltvrZAhWBvrwKHeMcB-oQjRx6BAgAEAU&amp;url=http://nymag.com/selectall/2018/02/new-unicode-emoji-include-redhead-bald-person-flat-shoe.html&amp;psig=AOvVaw1Jw_0EM6ea1ZYmmakadZQT&amp;ust=1521618984559049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024" y="2165682"/>
            <a:ext cx="10953549" cy="1434166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장바구니 </a:t>
            </a:r>
            <a:r>
              <a:rPr lang="ko-KR" altLang="en-US" sz="44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4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 추천 알고리즘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>
          <a:xfrm>
            <a:off x="9359833" y="4899259"/>
            <a:ext cx="1208706" cy="933651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sz="3200" b="1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안경은</a:t>
            </a:r>
          </a:p>
        </p:txBody>
      </p:sp>
    </p:spTree>
    <p:extLst>
      <p:ext uri="{BB962C8B-B14F-4D97-AF65-F5344CB8AC3E}">
        <p14:creationId xmlns:p14="http://schemas.microsoft.com/office/powerpoint/2010/main" val="25244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8267550" y="1823187"/>
            <a:ext cx="3144954" cy="308954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endParaRPr lang="en-US" altLang="ko-KR"/>
          </a:p>
          <a:p>
            <a:pPr algn="ctr"/>
            <a:r>
              <a:rPr lang="ko-KR" altLang="en-US"/>
              <a:t>기초 통계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기본 모델 전처리 과정</a:t>
            </a:r>
          </a:p>
        </p:txBody>
      </p:sp>
      <p:sp>
        <p:nvSpPr>
          <p:cNvPr id="4" name="순서도: 연결자 3"/>
          <p:cNvSpPr/>
          <p:nvPr/>
        </p:nvSpPr>
        <p:spPr>
          <a:xfrm>
            <a:off x="4809840" y="2032570"/>
            <a:ext cx="2734147" cy="26707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49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특성변수 추출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8472953" y="2032570"/>
            <a:ext cx="2734147" cy="26707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(Boosting)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적용</a:t>
            </a:r>
          </a:p>
        </p:txBody>
      </p:sp>
      <p:sp>
        <p:nvSpPr>
          <p:cNvPr id="6" name="순서도: 연결자 5"/>
          <p:cNvSpPr/>
          <p:nvPr/>
        </p:nvSpPr>
        <p:spPr>
          <a:xfrm>
            <a:off x="1223911" y="2032570"/>
            <a:ext cx="2734147" cy="26707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기초 통계</a:t>
            </a:r>
          </a:p>
        </p:txBody>
      </p:sp>
      <p:sp>
        <p:nvSpPr>
          <p:cNvPr id="7" name="1/2 액자 6"/>
          <p:cNvSpPr/>
          <p:nvPr/>
        </p:nvSpPr>
        <p:spPr>
          <a:xfrm rot="7958409">
            <a:off x="3943477" y="3178954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1/2 액자 10"/>
          <p:cNvSpPr/>
          <p:nvPr/>
        </p:nvSpPr>
        <p:spPr>
          <a:xfrm rot="7958409">
            <a:off x="7578309" y="3178955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54" y="5080859"/>
            <a:ext cx="1330860" cy="1330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31" y="4912727"/>
            <a:ext cx="1556615" cy="15566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8015" t="11085" r="30172" b="16103"/>
          <a:stretch/>
        </p:blipFill>
        <p:spPr>
          <a:xfrm>
            <a:off x="9273747" y="4970352"/>
            <a:ext cx="1550444" cy="14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F13EF-18D7-4311-A64A-226B9125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모델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D4DFE-AD71-428B-9DC0-0DB1250E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기본모델의 경우</a:t>
            </a:r>
            <a:r>
              <a:rPr lang="en-US" altLang="ko-KR" dirty="0"/>
              <a:t>, </a:t>
            </a:r>
            <a:r>
              <a:rPr lang="ko-KR" altLang="en-US" dirty="0"/>
              <a:t>재구매 여부를 결정하는 기준을 </a:t>
            </a:r>
            <a:r>
              <a:rPr lang="en-US" altLang="ko-KR" dirty="0"/>
              <a:t>49</a:t>
            </a:r>
            <a:r>
              <a:rPr lang="ko-KR" altLang="en-US" dirty="0"/>
              <a:t>개로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특성변수 </a:t>
            </a:r>
            <a:r>
              <a:rPr lang="en-US" altLang="ko-KR" dirty="0"/>
              <a:t>49</a:t>
            </a:r>
            <a:r>
              <a:rPr lang="ko-KR" altLang="en-US" dirty="0"/>
              <a:t>개를 모두 재구매 여부를 결정하는 기준으로 </a:t>
            </a:r>
            <a:r>
              <a:rPr lang="ko-KR" altLang="en-US" dirty="0" err="1"/>
              <a:t>둚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8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5202" y="2651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기초통계</a:t>
            </a:r>
            <a:endParaRPr lang="ko-KR" altLang="en-US" sz="3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13255" y="2255213"/>
            <a:ext cx="14925541" cy="47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932"/>
              </p:ext>
            </p:extLst>
          </p:nvPr>
        </p:nvGraphicFramePr>
        <p:xfrm>
          <a:off x="1029904" y="1844693"/>
          <a:ext cx="3060834" cy="460840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54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 </a:t>
                      </a:r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ID</a:t>
                      </a:r>
                      <a:endParaRPr lang="ko-KR" alt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24852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바나나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13176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바나나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21137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딸기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21903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새싹 시금치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47626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레몬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47766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아보카도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47209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해스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아보카도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16797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딸기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26209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라임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27966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라즈베리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915202" y="1334541"/>
            <a:ext cx="3082467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9590"/>
              </p:ext>
            </p:extLst>
          </p:nvPr>
        </p:nvGraphicFramePr>
        <p:xfrm>
          <a:off x="4668254" y="1856762"/>
          <a:ext cx="3301463" cy="459216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2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 </a:t>
                      </a:r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ID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1729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유당제거 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20940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저지방 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12193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100% 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플로리다 오렌지 주스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21038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스펠트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또르띠야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31764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스파클링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생수캔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24852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바나나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117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과일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요거트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39180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저지방 </a:t>
                      </a:r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1% 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우유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12384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 유당제거 </a:t>
                      </a:r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1% 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우유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24024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저지방 우유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631768" y="1345398"/>
            <a:ext cx="3082467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10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123724" y="1334541"/>
            <a:ext cx="3816050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제일먼저 장바구니에 담는 제품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20863"/>
              </p:ext>
            </p:extLst>
          </p:nvPr>
        </p:nvGraphicFramePr>
        <p:xfrm>
          <a:off x="8516754" y="1855157"/>
          <a:ext cx="3301463" cy="461387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 </a:t>
                      </a:r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ID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45004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흰색 다층 휴지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11885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스파클링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워터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13128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아카킨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미네랄 워터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4100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유기농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에스프레소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커피콩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2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1729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2% 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유당 제거 우유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2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6729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쿠키 쟁반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2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9285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뼈없는</a:t>
                      </a:r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돼지고기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26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6848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파티용 텀블러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12640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 Natural Spring Water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26405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두루마리 휴지</a:t>
                      </a:r>
                      <a:endParaRPr lang="en-US" sz="12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0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기초통계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" y="1990269"/>
            <a:ext cx="5121275" cy="2925763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301607" y="1557031"/>
            <a:ext cx="5528271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고객은 마지막 주문 이후 언제 다시 구매 하는가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8"/>
          <a:stretch/>
        </p:blipFill>
        <p:spPr>
          <a:xfrm>
            <a:off x="6572698" y="1990031"/>
            <a:ext cx="4986087" cy="292600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924569" y="5238973"/>
            <a:ext cx="6535847" cy="55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주일 간격으로 식료품을 구매하는 고객이 가장 많다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0123" y="1509101"/>
            <a:ext cx="5528271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하루에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주문율이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가장 높은 시간대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03953" y="5367866"/>
            <a:ext cx="5528271" cy="2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8:00-18:00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주문율이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가장 높다</a:t>
            </a:r>
          </a:p>
        </p:txBody>
      </p:sp>
    </p:spTree>
    <p:extLst>
      <p:ext uri="{BB962C8B-B14F-4D97-AF65-F5344CB8AC3E}">
        <p14:creationId xmlns:p14="http://schemas.microsoft.com/office/powerpoint/2010/main" val="375096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1284" y="723273"/>
            <a:ext cx="9609499" cy="61264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기초통계  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 </a:t>
            </a:r>
            <a:r>
              <a:rPr lang="ko-KR" altLang="en-US" sz="28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유기농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제품 </a:t>
            </a:r>
            <a:r>
              <a:rPr lang="ko-KR" altLang="en-US" sz="28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39914" y="1860550"/>
            <a:ext cx="4351338" cy="435133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540375" y="2887112"/>
            <a:ext cx="4450532" cy="399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유기농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제품 </a:t>
            </a:r>
            <a:r>
              <a:rPr lang="ko-KR" altLang="en-US" sz="2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재구매율은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약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64%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39042"/>
              </p:ext>
            </p:extLst>
          </p:nvPr>
        </p:nvGraphicFramePr>
        <p:xfrm>
          <a:off x="6409853" y="4149525"/>
          <a:ext cx="5010340" cy="15643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유기농</a:t>
                      </a:r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제품 구입자</a:t>
                      </a:r>
                      <a:endParaRPr 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구매율</a:t>
                      </a:r>
                      <a:endParaRPr 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not organic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0.5784985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organic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0.6470981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5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9" y="174084"/>
            <a:ext cx="10515600" cy="836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특성변수 생성</a:t>
            </a:r>
          </a:p>
        </p:txBody>
      </p:sp>
      <p:sp>
        <p:nvSpPr>
          <p:cNvPr id="13" name="제목 3"/>
          <p:cNvSpPr>
            <a:spLocks noGrp="1"/>
          </p:cNvSpPr>
          <p:nvPr>
            <p:ph type="title"/>
          </p:nvPr>
        </p:nvSpPr>
        <p:spPr>
          <a:xfrm>
            <a:off x="978527" y="78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기초통계를 바탕으로 총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49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특성변수 생성 </a:t>
            </a: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2228502" y="6005007"/>
            <a:ext cx="7734991" cy="57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적용 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(Boosting)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955669" y="5331264"/>
            <a:ext cx="280658" cy="5432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29258" r="20231" b="29608"/>
          <a:stretch/>
        </p:blipFill>
        <p:spPr bwMode="auto">
          <a:xfrm>
            <a:off x="2499618" y="2239109"/>
            <a:ext cx="7463875" cy="297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51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3600" spc="-40" dirty="0"/>
              <a:t>비교모델</a:t>
            </a:r>
            <a:r>
              <a:rPr lang="en-US" altLang="ko-KR" sz="3600" spc="125" dirty="0"/>
              <a:t>1</a:t>
            </a:r>
            <a:r>
              <a:rPr lang="ko-KR" altLang="en-US" sz="3600" dirty="0"/>
              <a:t> </a:t>
            </a:r>
            <a:r>
              <a:rPr lang="ko-KR" altLang="en-US" sz="3600" spc="-40" dirty="0"/>
              <a:t>분석 </a:t>
            </a:r>
            <a:r>
              <a:rPr lang="en-US" altLang="ko-KR" sz="3600" spc="-40" dirty="0"/>
              <a:t>– </a:t>
            </a:r>
            <a:r>
              <a:rPr lang="ko-KR" altLang="en-US" sz="3600" spc="-40" dirty="0"/>
              <a:t>구매횟수 주요변수 모델</a:t>
            </a:r>
            <a:r>
              <a:rPr lang="en-US" altLang="ko-KR" sz="3600" spc="-40" dirty="0"/>
              <a:t> </a:t>
            </a:r>
            <a:endParaRPr lang="ko-KR" altLang="en-US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666363" y="2493516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600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구매횟수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600" spc="-4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상위  </a:t>
            </a:r>
            <a:r>
              <a:rPr lang="en-US" altLang="ko-KR" sz="1600" spc="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1000</a:t>
            </a:r>
            <a:r>
              <a:rPr lang="ko-KR" altLang="en-US" sz="1600" spc="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개 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상품  추출</a:t>
            </a:r>
            <a:endParaRPr lang="ko-KR" altLang="en-US" sz="1600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613218" y="2493516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상품에</a:t>
            </a:r>
            <a:r>
              <a:rPr lang="ko-KR" altLang="en-US" spc="-4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대한  </a:t>
            </a:r>
            <a:r>
              <a:rPr lang="ko-KR" altLang="en-US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고객별</a:t>
            </a:r>
            <a:r>
              <a:rPr lang="ko-KR" altLang="en-US" spc="-4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구매  횟수와  </a:t>
            </a:r>
            <a:r>
              <a:rPr lang="en-US" altLang="ko-KR" spc="-60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p</a:t>
            </a:r>
            <a:r>
              <a:rPr lang="en-US" altLang="ko-KR" spc="-65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r</a:t>
            </a:r>
            <a:r>
              <a:rPr lang="en-US" altLang="ko-KR" spc="-70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o</a:t>
            </a:r>
            <a:r>
              <a:rPr lang="en-US" altLang="ko-KR" spc="-80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d</a:t>
            </a:r>
            <a:r>
              <a:rPr lang="en-US" altLang="ko-KR" spc="-60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uct_</a:t>
            </a:r>
            <a:r>
              <a:rPr lang="en-US" altLang="ko-KR" spc="-80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i</a:t>
            </a:r>
            <a:r>
              <a:rPr lang="en-US" altLang="ko-KR" spc="-45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d</a:t>
            </a:r>
            <a:r>
              <a:rPr lang="en-US" altLang="ko-KR" spc="-4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 </a:t>
            </a: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변수화</a:t>
            </a:r>
            <a:endParaRPr lang="ko-KR" altLang="en-US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441986" y="2489404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indent="-698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3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모델  </a:t>
            </a:r>
            <a:r>
              <a:rPr lang="en-US" altLang="ko-KR" spc="-6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(Boos</a:t>
            </a:r>
            <a:r>
              <a:rPr lang="en-US" altLang="ko-KR" spc="-7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t</a:t>
            </a:r>
            <a:r>
              <a:rPr lang="en-US" altLang="ko-KR" spc="-5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i</a:t>
            </a:r>
            <a:r>
              <a:rPr lang="en-US" altLang="ko-KR" spc="-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n</a:t>
            </a:r>
            <a:r>
              <a:rPr lang="en-US" altLang="ko-KR" spc="-4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g</a:t>
            </a:r>
            <a:r>
              <a:rPr lang="en-US" altLang="ko-KR" spc="-7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)  </a:t>
            </a:r>
            <a:r>
              <a:rPr lang="ko-KR" altLang="en-US" spc="-3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적용</a:t>
            </a:r>
            <a:endParaRPr lang="ko-KR" altLang="en-US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273747" y="2512631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상위</a:t>
            </a:r>
            <a:r>
              <a:rPr lang="ko-KR" altLang="en-US" sz="1600" spc="-6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en-US" altLang="ko-KR" sz="1600" spc="-6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1000</a:t>
            </a:r>
            <a:r>
              <a:rPr lang="ko-KR" altLang="en-US" sz="1600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개 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품목 </a:t>
            </a:r>
            <a:endParaRPr lang="en-US" altLang="ko-KR" sz="1600" spc="-25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en-US" altLang="ko-KR" sz="1600" spc="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F1 </a:t>
            </a:r>
            <a:r>
              <a:rPr lang="en-US" altLang="ko-KR" sz="1600" spc="-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score</a:t>
            </a:r>
          </a:p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 err="1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예측값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 구하기</a:t>
            </a:r>
            <a:endParaRPr lang="ko-KR" altLang="en-US" sz="1600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0B43BD5A-EEC6-4101-AE9D-10087261EFB8}"/>
              </a:ext>
            </a:extLst>
          </p:cNvPr>
          <p:cNvSpPr/>
          <p:nvPr/>
        </p:nvSpPr>
        <p:spPr>
          <a:xfrm rot="7958409">
            <a:off x="2741755" y="3225742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8882E863-278C-4DE3-BB2B-16639B856A93}"/>
              </a:ext>
            </a:extLst>
          </p:cNvPr>
          <p:cNvSpPr/>
          <p:nvPr/>
        </p:nvSpPr>
        <p:spPr>
          <a:xfrm rot="7958409">
            <a:off x="5677066" y="3225743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37819349-4553-4A2D-A5DD-200AE4BE39ED}"/>
              </a:ext>
            </a:extLst>
          </p:cNvPr>
          <p:cNvSpPr/>
          <p:nvPr/>
        </p:nvSpPr>
        <p:spPr>
          <a:xfrm rot="7958409">
            <a:off x="8473862" y="3225742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8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5275D3-48A7-48AD-A921-0B0BCE1A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비교모델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85E79-B449-4768-AE7B-1D618E6F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비교모델</a:t>
            </a:r>
            <a:r>
              <a:rPr lang="en-US" altLang="ko-KR" dirty="0"/>
              <a:t>1</a:t>
            </a:r>
            <a:r>
              <a:rPr lang="ko-KR" altLang="en-US" dirty="0"/>
              <a:t>의 경우 구매횟수가 재구매 여부를 결정하는 기준이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22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3600" spc="-40" dirty="0"/>
              <a:t>비교모델</a:t>
            </a:r>
            <a:r>
              <a:rPr lang="en-US" altLang="ko-KR" sz="3600" spc="125" dirty="0"/>
              <a:t>2</a:t>
            </a:r>
            <a:r>
              <a:rPr lang="ko-KR" altLang="en-US" sz="3600" dirty="0"/>
              <a:t> </a:t>
            </a:r>
            <a:r>
              <a:rPr lang="ko-KR" altLang="en-US" sz="3600" spc="-40" dirty="0"/>
              <a:t>분석 </a:t>
            </a:r>
            <a:r>
              <a:rPr lang="en-US" altLang="ko-KR" sz="3600" spc="-40" dirty="0"/>
              <a:t>– LDA</a:t>
            </a:r>
            <a:r>
              <a:rPr lang="ko-KR" altLang="en-US" sz="3600" spc="-40" dirty="0"/>
              <a:t>모델 사용</a:t>
            </a:r>
            <a:endParaRPr lang="ko-KR" altLang="en-US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666363" y="2493516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3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LDA 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모형을  통한 변수  </a:t>
            </a:r>
            <a:endParaRPr lang="en-US" altLang="ko-KR" sz="1600" spc="-25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추출</a:t>
            </a:r>
            <a:endParaRPr lang="ko-KR" altLang="en-US" sz="1600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613218" y="2493516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indent="19685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기본모형의  </a:t>
            </a:r>
            <a:r>
              <a:rPr lang="ko-KR" altLang="en-US" spc="-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특성변수</a:t>
            </a:r>
            <a:r>
              <a:rPr lang="en-US" altLang="ko-KR" spc="-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+  </a:t>
            </a:r>
            <a:r>
              <a:rPr lang="en-US" altLang="ko-KR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LDA</a:t>
            </a:r>
            <a:r>
              <a:rPr lang="ko-KR" altLang="en-US" spc="-4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모형을  </a:t>
            </a:r>
            <a:r>
              <a:rPr lang="ko-KR" altLang="en-US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통한</a:t>
            </a:r>
            <a:r>
              <a:rPr lang="ko-KR" altLang="en-US" spc="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ko-KR" altLang="en-US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변수</a:t>
            </a:r>
            <a:endParaRPr lang="ko-KR" altLang="en-US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441986" y="2489404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indent="-698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3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모델  </a:t>
            </a:r>
            <a:r>
              <a:rPr lang="en-US" altLang="ko-KR" spc="-6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(Boos</a:t>
            </a:r>
            <a:r>
              <a:rPr lang="en-US" altLang="ko-KR" spc="-7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t</a:t>
            </a:r>
            <a:r>
              <a:rPr lang="en-US" altLang="ko-KR" spc="-5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i</a:t>
            </a:r>
            <a:r>
              <a:rPr lang="en-US" altLang="ko-KR" spc="-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n</a:t>
            </a:r>
            <a:r>
              <a:rPr lang="en-US" altLang="ko-KR" spc="-4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g</a:t>
            </a:r>
            <a:r>
              <a:rPr lang="en-US" altLang="ko-KR" spc="-7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)  </a:t>
            </a:r>
            <a:r>
              <a:rPr lang="ko-KR" altLang="en-US" spc="-3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적용</a:t>
            </a:r>
            <a:endParaRPr lang="ko-KR" altLang="en-US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273747" y="2512631"/>
            <a:ext cx="2023381" cy="200464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상위</a:t>
            </a:r>
            <a:r>
              <a:rPr lang="ko-KR" altLang="en-US" sz="1600" spc="-6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en-US" altLang="ko-KR" sz="1600" spc="-6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1000</a:t>
            </a:r>
            <a:r>
              <a:rPr lang="ko-KR" altLang="en-US" sz="1600" spc="-20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개 </a:t>
            </a: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품목 </a:t>
            </a:r>
            <a:endParaRPr lang="en-US" altLang="ko-KR" sz="1600" spc="-25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lang="en-US" altLang="ko-KR" sz="1600" spc="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F1 </a:t>
            </a:r>
            <a:r>
              <a:rPr lang="en-US" altLang="ko-KR" sz="1600" spc="-3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score</a:t>
            </a:r>
          </a:p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예측 값  </a:t>
            </a:r>
            <a:endParaRPr lang="en-US" altLang="ko-KR" sz="1600" spc="-25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  <a:p>
            <a:pPr marL="70485" marR="5080" indent="-58419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spc="-25" dirty="0">
                <a:solidFill>
                  <a:schemeClr val="tx1"/>
                </a:solidFill>
                <a:latin typeface="Noto Sans CJK JP Regular"/>
                <a:ea typeface="나눔스퀘어 Light"/>
                <a:cs typeface="Noto Sans CJK JP Regular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B22E38AE-F92D-4F90-BE13-8B2815599C05}"/>
              </a:ext>
            </a:extLst>
          </p:cNvPr>
          <p:cNvSpPr/>
          <p:nvPr/>
        </p:nvSpPr>
        <p:spPr>
          <a:xfrm rot="7958409">
            <a:off x="2767814" y="3225742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25F110FB-CD07-4290-BF81-C6E40F85C767}"/>
              </a:ext>
            </a:extLst>
          </p:cNvPr>
          <p:cNvSpPr/>
          <p:nvPr/>
        </p:nvSpPr>
        <p:spPr>
          <a:xfrm rot="7958409">
            <a:off x="5570521" y="3225741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BDD17DE5-8D26-495B-8238-736713E3D2BE}"/>
              </a:ext>
            </a:extLst>
          </p:cNvPr>
          <p:cNvSpPr/>
          <p:nvPr/>
        </p:nvSpPr>
        <p:spPr>
          <a:xfrm rot="7958409">
            <a:off x="8416208" y="3225741"/>
            <a:ext cx="541597" cy="531765"/>
          </a:xfrm>
          <a:prstGeom prst="halfFrame">
            <a:avLst>
              <a:gd name="adj1" fmla="val 12640"/>
              <a:gd name="adj2" fmla="val 1365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9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5ED55-FEBB-4D98-8FD1-D44D3B42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B7E68-EC1C-4A94-8246-7E1A8833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비교모델</a:t>
            </a:r>
            <a:r>
              <a:rPr lang="en-US" altLang="ko-KR" dirty="0"/>
              <a:t>2</a:t>
            </a:r>
            <a:r>
              <a:rPr lang="ko-KR" altLang="en-US" dirty="0"/>
              <a:t>의 경우 </a:t>
            </a:r>
            <a:r>
              <a:rPr lang="ko-KR" altLang="en-US" dirty="0" err="1"/>
              <a:t>딥러닝을</a:t>
            </a:r>
            <a:r>
              <a:rPr lang="ko-KR" altLang="en-US" dirty="0"/>
              <a:t> 통한 잠재적 기준이 재구매 여부를 결정하는 기준이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4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787" y="971965"/>
            <a:ext cx="8855713" cy="46108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Noto Sans CJK JP Regular"/>
                <a:ea typeface="나눔스퀘어 Light"/>
                <a:cs typeface="Noto Sans CJK JP Regular"/>
              </a:rPr>
              <a:t>목차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562735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b="1" spc="-10" dirty="0">
                <a:latin typeface="Noto Sans CJK JP Regular"/>
                <a:ea typeface="나눔스퀘어 Light"/>
                <a:cs typeface="Noto Sans CJK JP Regular"/>
              </a:rPr>
              <a:t>프로젝트</a:t>
            </a:r>
            <a:r>
              <a:rPr sz="2800" b="1" spc="1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b="1" spc="-10" dirty="0">
                <a:latin typeface="Noto Sans CJK JP Regular"/>
                <a:ea typeface="나눔스퀘어 Light"/>
                <a:cs typeface="Noto Sans CJK JP Regular"/>
              </a:rPr>
              <a:t>목표</a:t>
            </a:r>
            <a:endParaRPr sz="2800" b="1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기초모델 및</a:t>
            </a:r>
            <a:r>
              <a:rPr sz="2800" spc="6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비교모델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35" dirty="0">
                <a:latin typeface="Noto Sans CJK JP Regular"/>
                <a:ea typeface="나눔스퀘어 Light"/>
                <a:cs typeface="Noto Sans CJK JP Regular"/>
              </a:rPr>
              <a:t>F1 </a:t>
            </a:r>
            <a:r>
              <a:rPr sz="2800" spc="-35" dirty="0">
                <a:latin typeface="Noto Sans CJK JP Regular"/>
                <a:ea typeface="나눔스퀘어 Light"/>
                <a:cs typeface="Noto Sans CJK JP Regular"/>
              </a:rPr>
              <a:t>score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결과값</a:t>
            </a:r>
            <a:r>
              <a:rPr sz="2800" spc="7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비교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solidFill>
            <a:srgbClr val="C8D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ln w="12191">
            <a:solidFill>
              <a:srgbClr val="C8D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05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787" y="971965"/>
            <a:ext cx="8855713" cy="46108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Noto Sans CJK JP Regular"/>
                <a:ea typeface="나눔스퀘어 Light"/>
                <a:cs typeface="Noto Sans CJK JP Regular"/>
              </a:rPr>
              <a:t>목차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562735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-10" dirty="0">
                <a:latin typeface="Noto Sans CJK JP Regular"/>
                <a:ea typeface="나눔스퀘어 Light"/>
                <a:cs typeface="Noto Sans CJK JP Regular"/>
              </a:rPr>
              <a:t>프로젝트</a:t>
            </a:r>
            <a:r>
              <a:rPr sz="2800" spc="1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10" dirty="0">
                <a:latin typeface="Noto Sans CJK JP Regular"/>
                <a:ea typeface="나눔스퀘어 Light"/>
                <a:cs typeface="Noto Sans CJK JP Regular"/>
              </a:rPr>
              <a:t>목표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기초모델 및</a:t>
            </a:r>
            <a:r>
              <a:rPr sz="2800" spc="6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비교모델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b="1" spc="35" dirty="0">
                <a:latin typeface="Noto Sans CJK JP Regular"/>
                <a:ea typeface="나눔스퀘어 Light"/>
                <a:cs typeface="Noto Sans CJK JP Regular"/>
              </a:rPr>
              <a:t>F1 </a:t>
            </a:r>
            <a:r>
              <a:rPr sz="2800" b="1" spc="-35" dirty="0">
                <a:latin typeface="Noto Sans CJK JP Regular"/>
                <a:ea typeface="나눔스퀘어 Light"/>
                <a:cs typeface="Noto Sans CJK JP Regular"/>
              </a:rPr>
              <a:t>score </a:t>
            </a:r>
            <a:r>
              <a:rPr sz="2800" b="1" spc="-20" dirty="0">
                <a:latin typeface="Noto Sans CJK JP Regular"/>
                <a:ea typeface="나눔스퀘어 Light"/>
                <a:cs typeface="Noto Sans CJK JP Regular"/>
              </a:rPr>
              <a:t>결과값</a:t>
            </a:r>
            <a:r>
              <a:rPr sz="2800" b="1" spc="7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b="1" spc="-20" dirty="0">
                <a:latin typeface="Noto Sans CJK JP Regular"/>
                <a:ea typeface="나눔스퀘어 Light"/>
                <a:cs typeface="Noto Sans CJK JP Regular"/>
              </a:rPr>
              <a:t>비교</a:t>
            </a:r>
            <a:endParaRPr sz="2800" b="1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solidFill>
            <a:srgbClr val="C8D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ln w="12191">
            <a:solidFill>
              <a:srgbClr val="C8D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3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802" y="1005300"/>
            <a:ext cx="61996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ea typeface="나눔스퀘어 Light"/>
              </a:rPr>
              <a:t>F1 </a:t>
            </a:r>
            <a:r>
              <a:rPr sz="2400" spc="-30" dirty="0">
                <a:ea typeface="나눔스퀘어 Light"/>
              </a:rPr>
              <a:t>최적값을 </a:t>
            </a:r>
            <a:r>
              <a:rPr sz="2400" spc="-25" dirty="0">
                <a:ea typeface="나눔스퀘어 Light"/>
              </a:rPr>
              <a:t>얻기 위한 분류 </a:t>
            </a:r>
            <a:r>
              <a:rPr sz="2400" spc="-30" dirty="0">
                <a:ea typeface="나눔스퀘어 Light"/>
              </a:rPr>
              <a:t>기준값</a:t>
            </a:r>
            <a:r>
              <a:rPr sz="2400" spc="395" dirty="0">
                <a:ea typeface="나눔스퀘어 Light"/>
              </a:rPr>
              <a:t> </a:t>
            </a:r>
            <a:r>
              <a:rPr sz="2400" spc="-25" dirty="0">
                <a:ea typeface="나눔스퀘어 Light"/>
              </a:rPr>
              <a:t>그래프</a:t>
            </a:r>
            <a:endParaRPr sz="2400" dirty="0">
              <a:ea typeface="나눔스퀘어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940" y="2147255"/>
            <a:ext cx="7933958" cy="418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25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3857" y="552958"/>
            <a:ext cx="6442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Noto Sans CJK JP Regular"/>
                <a:ea typeface="나눔스퀘어 Light"/>
                <a:cs typeface="Noto Sans CJK JP Regular"/>
              </a:rPr>
              <a:t>상위 </a:t>
            </a:r>
            <a:r>
              <a:rPr sz="2200" spc="50" dirty="0">
                <a:latin typeface="Noto Sans CJK JP Regular"/>
                <a:ea typeface="나눔스퀘어 Light"/>
                <a:cs typeface="Noto Sans CJK JP Regular"/>
              </a:rPr>
              <a:t>1000개 </a:t>
            </a:r>
            <a:r>
              <a:rPr sz="2200" spc="-25" dirty="0">
                <a:latin typeface="Noto Sans CJK JP Regular"/>
                <a:ea typeface="나눔스퀘어 Light"/>
                <a:cs typeface="Noto Sans CJK JP Regular"/>
              </a:rPr>
              <a:t>상품에 대한 모델별 </a:t>
            </a:r>
            <a:r>
              <a:rPr sz="2200" spc="-110" dirty="0">
                <a:latin typeface="Noto Sans CJK JP Regular"/>
                <a:ea typeface="나눔스퀘어 Light"/>
                <a:cs typeface="Noto Sans CJK JP Regular"/>
              </a:rPr>
              <a:t>validation </a:t>
            </a:r>
            <a:r>
              <a:rPr sz="2200" spc="-30" dirty="0">
                <a:latin typeface="Noto Sans CJK JP Regular"/>
                <a:ea typeface="나눔스퀘어 Light"/>
                <a:cs typeface="Noto Sans CJK JP Regular"/>
              </a:rPr>
              <a:t>값</a:t>
            </a:r>
            <a:r>
              <a:rPr sz="2200" spc="18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200" spc="-25" dirty="0">
                <a:latin typeface="Noto Sans CJK JP Regular"/>
                <a:ea typeface="나눔스퀘어 Light"/>
                <a:cs typeface="Noto Sans CJK JP Regular"/>
              </a:rPr>
              <a:t>비교</a:t>
            </a:r>
            <a:endParaRPr sz="2200" dirty="0"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1414" y="1922294"/>
            <a:ext cx="8499765" cy="620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5734" y="5076952"/>
            <a:ext cx="8757000" cy="70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253" y="1301469"/>
            <a:ext cx="4681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5105" algn="l"/>
              </a:tabLst>
            </a:pPr>
            <a:r>
              <a:rPr sz="2000" spc="-25" dirty="0">
                <a:ea typeface="나눔스퀘어 Light"/>
              </a:rPr>
              <a:t>기본모델</a:t>
            </a:r>
            <a:r>
              <a:rPr sz="2000" spc="70" dirty="0">
                <a:ea typeface="나눔스퀘어 Light"/>
              </a:rPr>
              <a:t> </a:t>
            </a:r>
            <a:r>
              <a:rPr sz="2000" spc="135" dirty="0">
                <a:ea typeface="나눔스퀘어 Light"/>
              </a:rPr>
              <a:t>-	</a:t>
            </a:r>
            <a:r>
              <a:rPr sz="2000" spc="-25" dirty="0">
                <a:ea typeface="나눔스퀘어 Light"/>
              </a:rPr>
              <a:t>최적의 </a:t>
            </a:r>
            <a:r>
              <a:rPr sz="2000" spc="40" dirty="0">
                <a:ea typeface="나눔스퀘어 Light"/>
              </a:rPr>
              <a:t>F1</a:t>
            </a:r>
            <a:r>
              <a:rPr sz="2000" spc="80" dirty="0">
                <a:ea typeface="나눔스퀘어 Light"/>
              </a:rPr>
              <a:t> </a:t>
            </a:r>
            <a:r>
              <a:rPr sz="2000" spc="-70" dirty="0">
                <a:ea typeface="나눔스퀘어 Light"/>
              </a:rPr>
              <a:t>SCORE</a:t>
            </a:r>
            <a:r>
              <a:rPr lang="en-US" sz="2000" spc="-70" dirty="0">
                <a:ea typeface="나눔스퀘어 Light"/>
              </a:rPr>
              <a:t>(49</a:t>
            </a:r>
            <a:r>
              <a:rPr lang="ko-KR" altLang="en-US" sz="2000" spc="-70" dirty="0">
                <a:ea typeface="나눔스퀘어 Light"/>
              </a:rPr>
              <a:t>개 변수</a:t>
            </a:r>
            <a:r>
              <a:rPr lang="en-US" sz="2000" spc="-70" dirty="0">
                <a:ea typeface="나눔스퀘어 Light"/>
              </a:rPr>
              <a:t>)</a:t>
            </a:r>
            <a:endParaRPr sz="2000" dirty="0">
              <a:ea typeface="나눔스퀘어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915" y="2828290"/>
            <a:ext cx="615616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5445" algn="l"/>
              </a:tabLst>
            </a:pPr>
            <a:r>
              <a:rPr sz="2000" spc="-5" dirty="0">
                <a:latin typeface="Noto Sans CJK JP Regular"/>
                <a:ea typeface="나눔스퀘어 Light"/>
                <a:cs typeface="Noto Sans CJK JP Regular"/>
              </a:rPr>
              <a:t>비교모델1</a:t>
            </a:r>
            <a:r>
              <a:rPr sz="2000" spc="7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000" spc="135" dirty="0">
                <a:latin typeface="Noto Sans CJK JP Regular"/>
                <a:ea typeface="나눔스퀘어 Light"/>
                <a:cs typeface="Noto Sans CJK JP Regular"/>
              </a:rPr>
              <a:t>-	</a:t>
            </a:r>
            <a:r>
              <a:rPr sz="2000" spc="-25" dirty="0">
                <a:latin typeface="Noto Sans CJK JP Regular"/>
                <a:ea typeface="나눔스퀘어 Light"/>
                <a:cs typeface="Noto Sans CJK JP Regular"/>
              </a:rPr>
              <a:t>최적의 </a:t>
            </a:r>
            <a:r>
              <a:rPr sz="2000" spc="40" dirty="0">
                <a:latin typeface="Noto Sans CJK JP Regular"/>
                <a:ea typeface="나눔스퀘어 Light"/>
                <a:cs typeface="Noto Sans CJK JP Regular"/>
              </a:rPr>
              <a:t>F1</a:t>
            </a:r>
            <a:r>
              <a:rPr sz="2000" spc="7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000" spc="-70" dirty="0">
                <a:latin typeface="Noto Sans CJK JP Regular"/>
                <a:ea typeface="나눔스퀘어 Light"/>
                <a:cs typeface="Noto Sans CJK JP Regular"/>
              </a:rPr>
              <a:t>SCORE</a:t>
            </a:r>
            <a:r>
              <a:rPr lang="en-US" sz="2000" spc="-70" dirty="0">
                <a:latin typeface="Noto Sans CJK JP Regular"/>
                <a:ea typeface="나눔스퀘어 Light"/>
                <a:cs typeface="Noto Sans CJK JP Regular"/>
              </a:rPr>
              <a:t>(</a:t>
            </a:r>
            <a:r>
              <a:rPr lang="ko-KR" altLang="en-US" sz="2000" spc="-70" dirty="0">
                <a:latin typeface="Noto Sans CJK JP Regular"/>
                <a:ea typeface="나눔스퀘어 Light"/>
                <a:cs typeface="Noto Sans CJK JP Regular"/>
              </a:rPr>
              <a:t>구매횟수 변수화 모델</a:t>
            </a:r>
            <a:r>
              <a:rPr lang="en-US" sz="2000" spc="-70" dirty="0">
                <a:latin typeface="Noto Sans CJK JP Regular"/>
                <a:ea typeface="나눔스퀘어 Light"/>
                <a:cs typeface="Noto Sans CJK JP Regular"/>
              </a:rPr>
              <a:t>)</a:t>
            </a:r>
            <a:endParaRPr sz="2000" dirty="0"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96" y="4465142"/>
            <a:ext cx="57827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Noto Sans CJK JP Regular"/>
                <a:ea typeface="나눔스퀘어 Light"/>
                <a:cs typeface="Noto Sans CJK JP Regular"/>
              </a:rPr>
              <a:t>비교모델2 </a:t>
            </a:r>
            <a:r>
              <a:rPr sz="2000" spc="-25" dirty="0">
                <a:latin typeface="Noto Sans CJK JP Regular"/>
                <a:ea typeface="나눔스퀘어 Light"/>
                <a:cs typeface="Noto Sans CJK JP Regular"/>
              </a:rPr>
              <a:t>최적의 </a:t>
            </a:r>
            <a:r>
              <a:rPr sz="2000" spc="45" dirty="0">
                <a:latin typeface="Noto Sans CJK JP Regular"/>
                <a:ea typeface="나눔스퀘어 Light"/>
                <a:cs typeface="Noto Sans CJK JP Regular"/>
              </a:rPr>
              <a:t>F1</a:t>
            </a:r>
            <a:r>
              <a:rPr sz="2000" spc="15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000" spc="-70" dirty="0">
                <a:latin typeface="Noto Sans CJK JP Regular"/>
                <a:ea typeface="나눔스퀘어 Light"/>
                <a:cs typeface="Noto Sans CJK JP Regular"/>
              </a:rPr>
              <a:t>SCORE</a:t>
            </a:r>
            <a:r>
              <a:rPr lang="en-US" sz="2000" spc="-70" dirty="0">
                <a:latin typeface="Noto Sans CJK JP Regular"/>
                <a:ea typeface="나눔스퀘어 Light"/>
                <a:cs typeface="Noto Sans CJK JP Regular"/>
              </a:rPr>
              <a:t>(LDA </a:t>
            </a:r>
            <a:r>
              <a:rPr lang="ko-KR" altLang="en-US" sz="2000" spc="-70" dirty="0">
                <a:latin typeface="Noto Sans CJK JP Regular"/>
                <a:ea typeface="나눔스퀘어 Light"/>
                <a:cs typeface="Noto Sans CJK JP Regular"/>
              </a:rPr>
              <a:t>잠재변수</a:t>
            </a:r>
            <a:r>
              <a:rPr lang="en-US" sz="2000" spc="-70" dirty="0">
                <a:latin typeface="Noto Sans CJK JP Regular"/>
                <a:ea typeface="나눔스퀘어 Light"/>
                <a:cs typeface="Noto Sans CJK JP Regular"/>
              </a:rPr>
              <a:t>)</a:t>
            </a:r>
            <a:endParaRPr sz="2000" dirty="0"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5734" y="3791494"/>
            <a:ext cx="8572803" cy="300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6758" y="3407833"/>
            <a:ext cx="8027556" cy="2451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9A5CAD7E-6D09-4D08-A0CF-C97D31B6820F}"/>
              </a:ext>
            </a:extLst>
          </p:cNvPr>
          <p:cNvSpPr/>
          <p:nvPr/>
        </p:nvSpPr>
        <p:spPr>
          <a:xfrm>
            <a:off x="2675611" y="2330994"/>
            <a:ext cx="1435885" cy="28921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EFB05C6-718A-4DE5-95DB-ABDCFF45963E}"/>
              </a:ext>
            </a:extLst>
          </p:cNvPr>
          <p:cNvSpPr/>
          <p:nvPr/>
        </p:nvSpPr>
        <p:spPr>
          <a:xfrm>
            <a:off x="2647619" y="3713784"/>
            <a:ext cx="1435885" cy="30044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3CE5739-010A-4F07-B783-56B7D0113E60}"/>
              </a:ext>
            </a:extLst>
          </p:cNvPr>
          <p:cNvSpPr/>
          <p:nvPr/>
        </p:nvSpPr>
        <p:spPr>
          <a:xfrm>
            <a:off x="2644159" y="5529262"/>
            <a:ext cx="1398756" cy="30817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4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3C71B9-8DA0-415D-8DE7-CB597BD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87FAC8-C2D4-4786-85A2-1CA5FB4E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비교모델</a:t>
            </a:r>
            <a:r>
              <a:rPr lang="en-US" altLang="ko-KR" dirty="0"/>
              <a:t>2</a:t>
            </a:r>
            <a:r>
              <a:rPr lang="ko-KR" altLang="en-US" dirty="0"/>
              <a:t>의 결과값이 가장 높다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딥러닝</a:t>
            </a:r>
            <a:r>
              <a:rPr lang="ko-KR" altLang="en-US" dirty="0"/>
              <a:t> 모형인 </a:t>
            </a:r>
            <a:r>
              <a:rPr lang="en-US" altLang="ko-KR" dirty="0"/>
              <a:t>LDA</a:t>
            </a:r>
            <a:r>
              <a:rPr lang="ko-KR" altLang="en-US" dirty="0"/>
              <a:t>를 통한 잠재적 기준이 재구매 여부를 가장 정확하게 맞히고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41513" y="2166530"/>
            <a:ext cx="1051560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휴먼편지체" panose="02030504000101010101" pitchFamily="18" charset="-127"/>
                <a:ea typeface="문체부 쓰기 정체" panose="02030609000101010101" pitchFamily="17" charset="-127"/>
              </a:rPr>
              <a:t>“</a:t>
            </a:r>
            <a:r>
              <a:rPr lang="ko-KR" altLang="en-US" sz="4000" b="1" dirty="0">
                <a:latin typeface="휴먼편지체" panose="02030504000101010101" pitchFamily="18" charset="-127"/>
                <a:ea typeface="문체부 쓰기 정체" panose="02030609000101010101" pitchFamily="17" charset="-127"/>
              </a:rPr>
              <a:t>고객은 다음 번에 어떤 제품을 다시 살까</a:t>
            </a:r>
            <a:r>
              <a:rPr lang="en-US" altLang="ko-KR" sz="4000" b="1" dirty="0">
                <a:latin typeface="휴먼편지체" panose="02030504000101010101" pitchFamily="18" charset="-127"/>
                <a:ea typeface="문체부 쓰기 정체" panose="02030609000101010101" pitchFamily="17" charset="-127"/>
              </a:rPr>
              <a:t>?”</a:t>
            </a:r>
          </a:p>
          <a:p>
            <a:pPr marL="0" indent="0" algn="ctr">
              <a:buNone/>
            </a:pPr>
            <a:endParaRPr lang="en-US" altLang="ko-KR" sz="2000" dirty="0">
              <a:latin typeface="휴먼편지체" panose="02030504000101010101" pitchFamily="18" charset="-127"/>
              <a:ea typeface="문체부 쓰기 정체" panose="02030609000101010101" pitchFamily="17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구매자 장바구니의 이전 상품구매정보를 기반으로 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주문에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하는 상품을 분류하는 알고리즘을 구현하고 기본모델과 비교한다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41513" y="49191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81802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584" y="461070"/>
            <a:ext cx="45373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ea typeface="나눔스퀘어 Light"/>
              </a:rPr>
              <a:t>식품배송서비스</a:t>
            </a:r>
            <a:r>
              <a:rPr sz="3200" spc="10" dirty="0">
                <a:ea typeface="나눔스퀘어 Light"/>
              </a:rPr>
              <a:t> </a:t>
            </a:r>
            <a:r>
              <a:rPr sz="3200" spc="-80" dirty="0">
                <a:ea typeface="나눔스퀘어 Light"/>
              </a:rPr>
              <a:t>instacart</a:t>
            </a:r>
            <a:endParaRPr sz="3200" dirty="0">
              <a:ea typeface="나눔스퀘어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850" y="1652189"/>
            <a:ext cx="6066169" cy="422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5531" y="3762755"/>
            <a:ext cx="798830" cy="327660"/>
          </a:xfrm>
          <a:custGeom>
            <a:avLst/>
            <a:gdLst/>
            <a:ahLst/>
            <a:cxnLst/>
            <a:rect l="l" t="t" r="r" b="b"/>
            <a:pathLst>
              <a:path w="798829" h="327660">
                <a:moveTo>
                  <a:pt x="634746" y="0"/>
                </a:moveTo>
                <a:lnTo>
                  <a:pt x="634746" y="81915"/>
                </a:lnTo>
                <a:lnTo>
                  <a:pt x="0" y="81915"/>
                </a:lnTo>
                <a:lnTo>
                  <a:pt x="0" y="245745"/>
                </a:lnTo>
                <a:lnTo>
                  <a:pt x="634746" y="245745"/>
                </a:lnTo>
                <a:lnTo>
                  <a:pt x="634746" y="327660"/>
                </a:lnTo>
                <a:lnTo>
                  <a:pt x="798576" y="163830"/>
                </a:lnTo>
                <a:lnTo>
                  <a:pt x="63474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5531" y="3762755"/>
            <a:ext cx="798830" cy="327660"/>
          </a:xfrm>
          <a:custGeom>
            <a:avLst/>
            <a:gdLst/>
            <a:ahLst/>
            <a:cxnLst/>
            <a:rect l="l" t="t" r="r" b="b"/>
            <a:pathLst>
              <a:path w="798829" h="327660">
                <a:moveTo>
                  <a:pt x="0" y="81915"/>
                </a:moveTo>
                <a:lnTo>
                  <a:pt x="634746" y="81915"/>
                </a:lnTo>
                <a:lnTo>
                  <a:pt x="634746" y="0"/>
                </a:lnTo>
                <a:lnTo>
                  <a:pt x="798576" y="163830"/>
                </a:lnTo>
                <a:lnTo>
                  <a:pt x="634746" y="327660"/>
                </a:lnTo>
                <a:lnTo>
                  <a:pt x="634746" y="245745"/>
                </a:lnTo>
                <a:lnTo>
                  <a:pt x="0" y="245745"/>
                </a:lnTo>
                <a:lnTo>
                  <a:pt x="0" y="819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63001" y="3313303"/>
            <a:ext cx="3048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800" spc="320" dirty="0">
                <a:latin typeface="Times New Roman"/>
                <a:ea typeface="나눔스퀘어 Light"/>
                <a:cs typeface="Times New Roman"/>
              </a:rPr>
              <a:t>총</a:t>
            </a:r>
            <a:r>
              <a:rPr sz="4800" spc="320" dirty="0">
                <a:latin typeface="Times New Roman"/>
                <a:ea typeface="나눔스퀘어 Light"/>
                <a:cs typeface="Times New Roman"/>
              </a:rPr>
              <a:t>1</a:t>
            </a:r>
            <a:r>
              <a:rPr sz="4800" spc="190" dirty="0">
                <a:latin typeface="Times New Roman"/>
                <a:ea typeface="나눔스퀘어 Light"/>
                <a:cs typeface="Times New Roman"/>
              </a:rPr>
              <a:t>0</a:t>
            </a:r>
            <a:r>
              <a:rPr sz="4800" spc="525" baseline="28097" dirty="0">
                <a:latin typeface="Times New Roman"/>
                <a:ea typeface="나눔스퀘어 Light"/>
                <a:cs typeface="Times New Roman"/>
              </a:rPr>
              <a:t>1</a:t>
            </a:r>
            <a:r>
              <a:rPr lang="en-US" sz="4800" spc="922" baseline="28097" dirty="0">
                <a:latin typeface="Times New Roman"/>
                <a:ea typeface="나눔스퀘어 Light"/>
                <a:cs typeface="Times New Roman"/>
              </a:rPr>
              <a:t>5</a:t>
            </a:r>
            <a:r>
              <a:rPr sz="4800" spc="150" dirty="0">
                <a:latin typeface="Noto Sans CJK JP Regular"/>
                <a:ea typeface="나눔스퀘어 Light"/>
                <a:cs typeface="Noto Sans CJK JP Regular"/>
              </a:rPr>
              <a:t>s</a:t>
            </a:r>
            <a:r>
              <a:rPr lang="ko-KR" altLang="en-US" sz="4800" spc="150" dirty="0">
                <a:latin typeface="Noto Sans CJK JP Regular"/>
                <a:ea typeface="나눔스퀘어 Light"/>
                <a:cs typeface="Noto Sans CJK JP Regular"/>
              </a:rPr>
              <a:t>의 선택지</a:t>
            </a:r>
            <a:endParaRPr sz="4800" dirty="0">
              <a:latin typeface="Noto Sans CJK JP Regular"/>
              <a:ea typeface="나눔스퀘어 Light"/>
              <a:cs typeface="Noto Sans CJK JP Regular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647950" y="6108420"/>
            <a:ext cx="7258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b="1" dirty="0">
                <a:latin typeface="Noto Sans CJK JP Regular"/>
                <a:ea typeface="나눔스퀘어 Light"/>
                <a:cs typeface="Noto Sans CJK JP Regular"/>
              </a:rPr>
              <a:t>고객들은 엄청난 수의 선택의 기로에 놓인다</a:t>
            </a:r>
            <a:endParaRPr sz="2400" b="1" dirty="0">
              <a:latin typeface="Noto Sans CJK JP Regular"/>
              <a:ea typeface="나눔스퀘어 Light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530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2" y="660730"/>
            <a:ext cx="35234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ea typeface="나눔스퀘어 Light"/>
              </a:rPr>
              <a:t>상품 추천의</a:t>
            </a:r>
            <a:r>
              <a:rPr sz="3200" spc="95" dirty="0">
                <a:ea typeface="나눔스퀘어 Light"/>
              </a:rPr>
              <a:t> </a:t>
            </a:r>
            <a:r>
              <a:rPr sz="3200" spc="-35" dirty="0">
                <a:ea typeface="나눔스퀘어 Light"/>
              </a:rPr>
              <a:t>의의</a:t>
            </a:r>
            <a:endParaRPr sz="3200" dirty="0">
              <a:ea typeface="나눔스퀘어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2765" y="2560624"/>
            <a:ext cx="9211064" cy="494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7092" y="4317232"/>
            <a:ext cx="658241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10" dirty="0">
                <a:latin typeface="Noto Sans CJK JP Regular"/>
                <a:ea typeface="나눔스퀘어 Light"/>
                <a:cs typeface="Noto Sans CJK JP Regular"/>
              </a:rPr>
              <a:t>상품추천으로 고객의 </a:t>
            </a:r>
            <a:r>
              <a:rPr sz="2000" spc="10" dirty="0">
                <a:latin typeface="Noto Sans CJK JP Regular"/>
                <a:ea typeface="나눔스퀘어 Light"/>
                <a:cs typeface="Noto Sans CJK JP Regular"/>
              </a:rPr>
              <a:t>1분</a:t>
            </a:r>
            <a:r>
              <a:rPr lang="ko-KR" altLang="en-US" sz="2000" spc="10" dirty="0">
                <a:latin typeface="Noto Sans CJK JP Regular"/>
                <a:ea typeface="나눔스퀘어 Light"/>
                <a:cs typeface="Noto Sans CJK JP Regular"/>
              </a:rPr>
              <a:t>의 시간을 줄일 때 마다</a:t>
            </a:r>
            <a:r>
              <a:rPr sz="2000" spc="10" dirty="0">
                <a:latin typeface="Noto Sans CJK JP Regular"/>
                <a:ea typeface="나눔스퀘어 Light"/>
                <a:cs typeface="Noto Sans CJK JP Regular"/>
              </a:rPr>
              <a:t> </a:t>
            </a:r>
            <a:endParaRPr lang="en-US" sz="2000" spc="10" dirty="0">
              <a:latin typeface="Noto Sans CJK JP Regular"/>
              <a:ea typeface="나눔스퀘어 Light"/>
              <a:cs typeface="Noto Sans CJK JP Regular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Noto Sans CJK JP Regular"/>
                <a:ea typeface="나눔스퀘어 Light"/>
                <a:cs typeface="Noto Sans CJK JP Regular"/>
              </a:rPr>
              <a:t>총618년의 </a:t>
            </a:r>
            <a:r>
              <a:rPr sz="2000" spc="-20" dirty="0">
                <a:latin typeface="Noto Sans CJK JP Regular"/>
                <a:ea typeface="나눔스퀘어 Light"/>
                <a:cs typeface="Noto Sans CJK JP Regular"/>
              </a:rPr>
              <a:t>쇼핑시간이 </a:t>
            </a:r>
            <a:r>
              <a:rPr sz="2000" spc="-30" dirty="0">
                <a:latin typeface="Noto Sans CJK JP Regular"/>
                <a:ea typeface="나눔스퀘어 Light"/>
                <a:cs typeface="Noto Sans CJK JP Regular"/>
              </a:rPr>
              <a:t>절약된다(미국시장</a:t>
            </a:r>
            <a:r>
              <a:rPr sz="2000" spc="12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000" spc="-45" dirty="0">
                <a:latin typeface="Noto Sans CJK JP Regular"/>
                <a:ea typeface="나눔스퀘어 Light"/>
                <a:cs typeface="Noto Sans CJK JP Regular"/>
              </a:rPr>
              <a:t>기준)</a:t>
            </a:r>
            <a:endParaRPr sz="2000" dirty="0">
              <a:latin typeface="Noto Sans CJK JP Regular"/>
              <a:ea typeface="나눔스퀘어 Light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99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787" y="971965"/>
            <a:ext cx="8855713" cy="46108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Noto Sans CJK JP Regular"/>
                <a:ea typeface="나눔스퀘어 Light"/>
                <a:cs typeface="Noto Sans CJK JP Regular"/>
              </a:rPr>
              <a:t>목차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562735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-10" dirty="0">
                <a:latin typeface="Noto Sans CJK JP Regular"/>
                <a:ea typeface="나눔스퀘어 Light"/>
                <a:cs typeface="Noto Sans CJK JP Regular"/>
              </a:rPr>
              <a:t>프로젝트</a:t>
            </a:r>
            <a:r>
              <a:rPr sz="2800" spc="15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10" dirty="0">
                <a:latin typeface="Noto Sans CJK JP Regular"/>
                <a:ea typeface="나눔스퀘어 Light"/>
                <a:cs typeface="Noto Sans CJK JP Regular"/>
              </a:rPr>
              <a:t>목표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b="1" spc="-20" dirty="0">
                <a:latin typeface="Noto Sans CJK JP Regular"/>
                <a:ea typeface="나눔스퀘어 Light"/>
                <a:cs typeface="Noto Sans CJK JP Regular"/>
              </a:rPr>
              <a:t>기초모델 및</a:t>
            </a:r>
            <a:r>
              <a:rPr sz="2800" b="1" spc="6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b="1" spc="-20" dirty="0">
                <a:latin typeface="Noto Sans CJK JP Regular"/>
                <a:ea typeface="나눔스퀘어 Light"/>
                <a:cs typeface="Noto Sans CJK JP Regular"/>
              </a:rPr>
              <a:t>비교모델</a:t>
            </a:r>
            <a:endParaRPr sz="2800" b="1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en-US" sz="2800" dirty="0">
              <a:latin typeface="Times New Roman"/>
              <a:ea typeface="나눔스퀘어 Ligh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  <a:p>
            <a:pPr marL="1562735" indent="-342900">
              <a:lnSpc>
                <a:spcPct val="100000"/>
              </a:lnSpc>
              <a:buFont typeface="Arial"/>
              <a:buChar char="•"/>
              <a:tabLst>
                <a:tab pos="1562735" algn="l"/>
                <a:tab pos="1563370" algn="l"/>
              </a:tabLst>
            </a:pPr>
            <a:r>
              <a:rPr sz="2800" spc="35" dirty="0">
                <a:latin typeface="Noto Sans CJK JP Regular"/>
                <a:ea typeface="나눔스퀘어 Light"/>
                <a:cs typeface="Noto Sans CJK JP Regular"/>
              </a:rPr>
              <a:t>F1 </a:t>
            </a:r>
            <a:r>
              <a:rPr sz="2800" spc="-35" dirty="0">
                <a:latin typeface="Noto Sans CJK JP Regular"/>
                <a:ea typeface="나눔스퀘어 Light"/>
                <a:cs typeface="Noto Sans CJK JP Regular"/>
              </a:rPr>
              <a:t>score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결과값</a:t>
            </a:r>
            <a:r>
              <a:rPr sz="2800" spc="70" dirty="0">
                <a:latin typeface="Noto Sans CJK JP Regular"/>
                <a:ea typeface="나눔스퀘어 Light"/>
                <a:cs typeface="Noto Sans CJK JP Regular"/>
              </a:rPr>
              <a:t> </a:t>
            </a:r>
            <a:r>
              <a:rPr sz="2800" spc="-20" dirty="0">
                <a:latin typeface="Noto Sans CJK JP Regular"/>
                <a:ea typeface="나눔스퀘어 Light"/>
                <a:cs typeface="Noto Sans CJK JP Regular"/>
              </a:rPr>
              <a:t>비교</a:t>
            </a:r>
            <a:endParaRPr sz="2800" dirty="0">
              <a:latin typeface="Noto Sans CJK JP Regular"/>
              <a:ea typeface="나눔스퀘어 Light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Times New Roman"/>
              <a:ea typeface="나눔스퀘어 Light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solidFill>
            <a:srgbClr val="C8D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1847088"/>
            <a:ext cx="370840" cy="4372610"/>
          </a:xfrm>
          <a:custGeom>
            <a:avLst/>
            <a:gdLst/>
            <a:ahLst/>
            <a:cxnLst/>
            <a:rect l="l" t="t" r="r" b="b"/>
            <a:pathLst>
              <a:path w="370839" h="4372610">
                <a:moveTo>
                  <a:pt x="0" y="4372356"/>
                </a:moveTo>
                <a:lnTo>
                  <a:pt x="370332" y="4372356"/>
                </a:lnTo>
                <a:lnTo>
                  <a:pt x="370332" y="0"/>
                </a:lnTo>
                <a:lnTo>
                  <a:pt x="0" y="0"/>
                </a:lnTo>
                <a:lnTo>
                  <a:pt x="0" y="4372356"/>
                </a:lnTo>
                <a:close/>
              </a:path>
            </a:pathLst>
          </a:custGeom>
          <a:ln w="12191">
            <a:solidFill>
              <a:srgbClr val="C8DA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8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1458" y="5109939"/>
            <a:ext cx="4394695" cy="146666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비율 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60%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</a:t>
            </a:r>
            <a:b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과반수가 과거의 구매제품을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재구매한다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3866" y="1958564"/>
            <a:ext cx="4618038" cy="461803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8173" y="325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재구매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 </a:t>
            </a:r>
            <a:r>
              <a: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추천을 할만한 가치가 있을까</a:t>
            </a:r>
            <a:r>
              <a: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15335"/>
              </p:ext>
            </p:extLst>
          </p:nvPr>
        </p:nvGraphicFramePr>
        <p:xfrm>
          <a:off x="6225007" y="2053929"/>
          <a:ext cx="4782493" cy="1097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6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4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재구매</a:t>
                      </a:r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여부</a:t>
                      </a:r>
                      <a:endParaRPr 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비율</a:t>
                      </a:r>
                      <a:endParaRPr 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555793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0.4014056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828824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0.5985944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87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12" y="0"/>
            <a:ext cx="3851588" cy="68580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146425"/>
            <a:ext cx="7067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3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9550" y="1333501"/>
            <a:ext cx="7943850" cy="5314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Instacart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식품배송 서비스제공 기업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ctr"/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고객들의 식품 구매정보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바나나 emoji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63" y="2747770"/>
            <a:ext cx="906836" cy="7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food emoji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63" y="3954929"/>
            <a:ext cx="2848349" cy="99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od emoji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99" y="5438775"/>
            <a:ext cx="1467964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F1E6857-D0BE-47A4-AB83-1C8233B031F4}"/>
              </a:ext>
            </a:extLst>
          </p:cNvPr>
          <p:cNvGrpSpPr/>
          <p:nvPr/>
        </p:nvGrpSpPr>
        <p:grpSpPr>
          <a:xfrm>
            <a:off x="1420385" y="2628900"/>
            <a:ext cx="2566820" cy="3863975"/>
            <a:chOff x="1415843" y="2874444"/>
            <a:chExt cx="2566820" cy="38639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9"/>
            <a:srcRect l="67105"/>
            <a:stretch/>
          </p:blipFill>
          <p:spPr>
            <a:xfrm>
              <a:off x="1415843" y="2874444"/>
              <a:ext cx="875178" cy="95671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9"/>
            <a:srcRect l="67105"/>
            <a:stretch/>
          </p:blipFill>
          <p:spPr>
            <a:xfrm>
              <a:off x="1415843" y="4219575"/>
              <a:ext cx="875178" cy="95671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9"/>
            <a:srcRect l="67105"/>
            <a:stretch/>
          </p:blipFill>
          <p:spPr>
            <a:xfrm>
              <a:off x="1415843" y="5600595"/>
              <a:ext cx="875178" cy="956712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>
              <a:cxnSpLocks/>
            </p:cNvCxnSpPr>
            <p:nvPr/>
          </p:nvCxnSpPr>
          <p:spPr>
            <a:xfrm>
              <a:off x="2610528" y="3347504"/>
              <a:ext cx="13721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2610528" y="4761823"/>
              <a:ext cx="13721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610528" y="6115982"/>
              <a:ext cx="13721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5B3FB7D-33BC-42AF-910D-9F67E56483CA}"/>
                </a:ext>
              </a:extLst>
            </p:cNvPr>
            <p:cNvSpPr/>
            <p:nvPr/>
          </p:nvSpPr>
          <p:spPr>
            <a:xfrm>
              <a:off x="1415843" y="3831156"/>
              <a:ext cx="875176" cy="24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user1</a:t>
              </a:r>
              <a:endParaRPr lang="ko-KR" altLang="en-US" sz="11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DFD5CC-159D-4839-8A82-B10A45C53EE9}"/>
                </a:ext>
              </a:extLst>
            </p:cNvPr>
            <p:cNvSpPr/>
            <p:nvPr/>
          </p:nvSpPr>
          <p:spPr>
            <a:xfrm>
              <a:off x="1415843" y="5168795"/>
              <a:ext cx="875176" cy="24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user2</a:t>
              </a:r>
              <a:endParaRPr lang="ko-KR" altLang="en-US" sz="11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9F6871-6938-4219-958B-C0E50FC69E9C}"/>
                </a:ext>
              </a:extLst>
            </p:cNvPr>
            <p:cNvSpPr/>
            <p:nvPr/>
          </p:nvSpPr>
          <p:spPr>
            <a:xfrm>
              <a:off x="1420862" y="6492875"/>
              <a:ext cx="875176" cy="245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user3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9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7105"/>
          <a:stretch/>
        </p:blipFill>
        <p:spPr>
          <a:xfrm>
            <a:off x="1517827" y="1448245"/>
            <a:ext cx="875178" cy="95671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99334"/>
              </p:ext>
            </p:extLst>
          </p:nvPr>
        </p:nvGraphicFramePr>
        <p:xfrm>
          <a:off x="299964" y="2665610"/>
          <a:ext cx="11592072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고객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구매자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 err="1"/>
                        <a:t>만명</a:t>
                      </a:r>
                      <a:endParaRPr lang="en-US" altLang="ko-KR" sz="1800" dirty="0">
                        <a:solidFill>
                          <a:srgbClr val="00206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고객이 구매한 상품</a:t>
                      </a:r>
                      <a:r>
                        <a:rPr lang="ko-KR" altLang="en-US" sz="1800" baseline="0" dirty="0"/>
                        <a:t> </a:t>
                      </a:r>
                      <a:r>
                        <a:rPr lang="ko-KR" altLang="en-US" sz="1800" dirty="0"/>
                        <a:t>데이터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만개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고객의 총 주문수 </a:t>
                      </a:r>
                      <a:r>
                        <a:rPr lang="en-US" altLang="ko-KR" sz="1800" dirty="0"/>
                        <a:t>320</a:t>
                      </a:r>
                      <a:r>
                        <a:rPr lang="ko-KR" altLang="en-US" sz="1800" dirty="0"/>
                        <a:t>만개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장바구니에 넣은 순서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주문횟수 추정가능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</a:t>
                      </a:r>
                      <a:r>
                        <a:rPr lang="en-US" altLang="ko-KR" dirty="0"/>
                        <a:t>ID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주문횟수 추정가능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요일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소분류 카테고리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요일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</a:t>
                      </a:r>
                      <a:r>
                        <a:rPr lang="ko-KR" altLang="en-US" dirty="0" err="1"/>
                        <a:t>대분류</a:t>
                      </a:r>
                      <a:r>
                        <a:rPr lang="ko-KR" altLang="en-US" dirty="0"/>
                        <a:t> 카테고리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주문일로부터 지난 날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이름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이전 상품 </a:t>
                      </a:r>
                      <a:r>
                        <a:rPr lang="ko-KR" altLang="en-US" dirty="0" err="1"/>
                        <a:t>재구매</a:t>
                      </a:r>
                      <a:r>
                        <a:rPr lang="ko-KR" altLang="en-US" dirty="0"/>
                        <a:t> 여부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14865" t="30875" r="18468" b="27440"/>
          <a:stretch/>
        </p:blipFill>
        <p:spPr>
          <a:xfrm>
            <a:off x="5308787" y="1461138"/>
            <a:ext cx="1358953" cy="914565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-5276120" y="2588893"/>
            <a:ext cx="24903274" cy="68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0922328" descr="EMB0000357438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8" t="47722" r="46945" b="39557"/>
          <a:stretch>
            <a:fillRect/>
          </a:stretch>
        </p:blipFill>
        <p:spPr bwMode="auto">
          <a:xfrm>
            <a:off x="9583522" y="1432442"/>
            <a:ext cx="1036638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제목 1"/>
          <p:cNvSpPr>
            <a:spLocks noGrp="1"/>
          </p:cNvSpPr>
          <p:nvPr>
            <p:ph type="title"/>
          </p:nvPr>
        </p:nvSpPr>
        <p:spPr>
          <a:xfrm>
            <a:off x="838197" y="267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1585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631</Words>
  <Application>Microsoft Office PowerPoint</Application>
  <PresentationFormat>와이드스크린</PresentationFormat>
  <Paragraphs>251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Noto Sans CJK JP Regular</vt:lpstr>
      <vt:lpstr>나눔스퀘어</vt:lpstr>
      <vt:lpstr>나눔스퀘어 Light</vt:lpstr>
      <vt:lpstr>나눔스퀘어OTF Light</vt:lpstr>
      <vt:lpstr>맑은 고딕</vt:lpstr>
      <vt:lpstr>문체부 쓰기 정체</vt:lpstr>
      <vt:lpstr>휴먼편지체</vt:lpstr>
      <vt:lpstr>Arial</vt:lpstr>
      <vt:lpstr>Times New Roman</vt:lpstr>
      <vt:lpstr>Office 테마</vt:lpstr>
      <vt:lpstr>장바구니 재구매 상품 추천 알고리즘 개발</vt:lpstr>
      <vt:lpstr>PowerPoint 프레젠테이션</vt:lpstr>
      <vt:lpstr>프로젝트 목표</vt:lpstr>
      <vt:lpstr>식품배송서비스 instacart</vt:lpstr>
      <vt:lpstr>상품 추천의 의의</vt:lpstr>
      <vt:lpstr>PowerPoint 프레젠테이션</vt:lpstr>
      <vt:lpstr>재구매 비율 약 60%로 과반수가 과거의 구매제품을 재구매한다.</vt:lpstr>
      <vt:lpstr>데이터</vt:lpstr>
      <vt:lpstr>데이터</vt:lpstr>
      <vt:lpstr> 기본 모델 전처리 과정</vt:lpstr>
      <vt:lpstr>기본 모델 </vt:lpstr>
      <vt:lpstr>데이터 기초통계</vt:lpstr>
      <vt:lpstr>데이터 기초통계</vt:lpstr>
      <vt:lpstr>데이터 기초통계  –  유기농 제품 재구매 비율</vt:lpstr>
      <vt:lpstr>기초통계를 바탕으로 총 49개의 특성변수 생성 </vt:lpstr>
      <vt:lpstr> 비교모델1 분석 – 구매횟수 주요변수 모델 </vt:lpstr>
      <vt:lpstr>비교모델1</vt:lpstr>
      <vt:lpstr> 비교모델2 분석 – LDA모델 사용</vt:lpstr>
      <vt:lpstr>비교모델 2</vt:lpstr>
      <vt:lpstr>PowerPoint 프레젠테이션</vt:lpstr>
      <vt:lpstr>F1 최적값을 얻기 위한 분류 기준값 그래프</vt:lpstr>
      <vt:lpstr>기본모델 - 최적의 F1 SCORE(49개 변수)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장바구니 재구매 상품 추천 알고리즘 개발</dc:title>
  <dc:creator>User</dc:creator>
  <cp:lastModifiedBy>mycelebs</cp:lastModifiedBy>
  <cp:revision>102</cp:revision>
  <dcterms:created xsi:type="dcterms:W3CDTF">2017-12-12T05:10:18Z</dcterms:created>
  <dcterms:modified xsi:type="dcterms:W3CDTF">2018-06-22T09:19:52Z</dcterms:modified>
</cp:coreProperties>
</file>