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078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648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50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67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8249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41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7004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7033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508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3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1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2201C8-3977-4504-BC93-4C249336552B}" type="datetimeFigureOut">
              <a:rPr lang="es-419" smtClean="0"/>
              <a:t>14/5/2018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43E864-0C03-47A8-BAE4-770791529DB6}" type="slidenum">
              <a:rPr lang="es-419" smtClean="0"/>
              <a:t>‹Nº›</a:t>
            </a:fld>
            <a:endParaRPr lang="es-419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02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9FA7825-AE9A-45A6-A203-BAD128F2C4AB}"/>
              </a:ext>
            </a:extLst>
          </p:cNvPr>
          <p:cNvGrpSpPr/>
          <p:nvPr/>
        </p:nvGrpSpPr>
        <p:grpSpPr>
          <a:xfrm>
            <a:off x="111247" y="478702"/>
            <a:ext cx="11969505" cy="6712268"/>
            <a:chOff x="2524835" y="368490"/>
            <a:chExt cx="10462418" cy="6346209"/>
          </a:xfrm>
          <a:solidFill>
            <a:schemeClr val="bg1"/>
          </a:solidFill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33556AF-30A7-4157-A00F-8EC96D70F76C}"/>
                </a:ext>
              </a:extLst>
            </p:cNvPr>
            <p:cNvGrpSpPr/>
            <p:nvPr/>
          </p:nvGrpSpPr>
          <p:grpSpPr>
            <a:xfrm>
              <a:off x="2524842" y="368490"/>
              <a:ext cx="10454179" cy="6346209"/>
              <a:chOff x="7442200" y="635000"/>
              <a:chExt cx="3479796" cy="2247900"/>
            </a:xfrm>
            <a:grpFill/>
          </p:grpSpPr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715B08AC-5967-428C-8EB9-42C2FFDE1A97}"/>
                  </a:ext>
                </a:extLst>
              </p:cNvPr>
              <p:cNvSpPr/>
              <p:nvPr/>
            </p:nvSpPr>
            <p:spPr>
              <a:xfrm>
                <a:off x="7442200" y="635000"/>
                <a:ext cx="3479796" cy="2247900"/>
              </a:xfrm>
              <a:prstGeom prst="rect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F92B215A-38EB-4D20-8ADC-E3BE8E975DD5}"/>
                  </a:ext>
                </a:extLst>
              </p:cNvPr>
              <p:cNvCxnSpPr/>
              <p:nvPr/>
            </p:nvCxnSpPr>
            <p:spPr>
              <a:xfrm flipV="1">
                <a:off x="7442200" y="1917700"/>
                <a:ext cx="3322782" cy="139701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4FB14AA-231C-4CA1-A439-8F404585FE26}"/>
                  </a:ext>
                </a:extLst>
              </p:cNvPr>
              <p:cNvSpPr/>
              <p:nvPr/>
            </p:nvSpPr>
            <p:spPr>
              <a:xfrm rot="5400000">
                <a:off x="6992828" y="1084374"/>
                <a:ext cx="1594703" cy="695960"/>
              </a:xfrm>
              <a:prstGeom prst="rect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293CB10E-7A00-45E3-9E2B-879B667F5032}"/>
                  </a:ext>
                </a:extLst>
              </p:cNvPr>
              <p:cNvSpPr/>
              <p:nvPr/>
            </p:nvSpPr>
            <p:spPr>
              <a:xfrm rot="5400000">
                <a:off x="7688787" y="1084373"/>
                <a:ext cx="1594704" cy="695960"/>
              </a:xfrm>
              <a:prstGeom prst="rect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DB2F5C06-4073-4575-B6B5-A03E857F7AE0}"/>
                  </a:ext>
                </a:extLst>
              </p:cNvPr>
              <p:cNvSpPr/>
              <p:nvPr/>
            </p:nvSpPr>
            <p:spPr>
              <a:xfrm rot="5400000">
                <a:off x="8466819" y="1007065"/>
                <a:ext cx="1422399" cy="695960"/>
              </a:xfrm>
              <a:prstGeom prst="rect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0949A6A-C778-4B76-8D11-8EBAE27513F0}"/>
                  </a:ext>
                </a:extLst>
              </p:cNvPr>
              <p:cNvSpPr/>
              <p:nvPr/>
            </p:nvSpPr>
            <p:spPr>
              <a:xfrm rot="5400000">
                <a:off x="9862816" y="998221"/>
                <a:ext cx="1422399" cy="695960"/>
              </a:xfrm>
              <a:prstGeom prst="rect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6EABB88B-B64E-420F-9692-AF7CDC99C2AC}"/>
                  </a:ext>
                </a:extLst>
              </p:cNvPr>
              <p:cNvSpPr/>
              <p:nvPr/>
            </p:nvSpPr>
            <p:spPr>
              <a:xfrm rot="5400000">
                <a:off x="9166858" y="998221"/>
                <a:ext cx="1422399" cy="695960"/>
              </a:xfrm>
              <a:prstGeom prst="rect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8DE4217-2441-4911-B7F4-590F91CE0210}"/>
                  </a:ext>
                </a:extLst>
              </p:cNvPr>
              <p:cNvSpPr/>
              <p:nvPr/>
            </p:nvSpPr>
            <p:spPr>
              <a:xfrm rot="10800000">
                <a:off x="7450814" y="2229705"/>
                <a:ext cx="1755530" cy="653194"/>
              </a:xfrm>
              <a:prstGeom prst="rect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4FFA6C21-6938-4F83-B002-CD41A56B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8160" y="1223645"/>
                <a:ext cx="695960" cy="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47B78581-E518-48D3-9E46-D796881B9B10}"/>
                  </a:ext>
                </a:extLst>
              </p:cNvPr>
              <p:cNvCxnSpPr>
                <a:cxnSpLocks/>
                <a:stCxn id="21" idx="2"/>
                <a:endCxn id="20" idx="2"/>
              </p:cNvCxnSpPr>
              <p:nvPr/>
            </p:nvCxnSpPr>
            <p:spPr>
              <a:xfrm>
                <a:off x="9530078" y="1346202"/>
                <a:ext cx="695958" cy="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C16B9C3-C3EC-4EB0-8EFA-E5CBB0FDA70B}"/>
                </a:ext>
              </a:extLst>
            </p:cNvPr>
            <p:cNvSpPr txBox="1"/>
            <p:nvPr/>
          </p:nvSpPr>
          <p:spPr>
            <a:xfrm>
              <a:off x="2524835" y="393787"/>
              <a:ext cx="1774209" cy="29099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2">
                      <a:lumMod val="10000"/>
                    </a:schemeClr>
                  </a:solidFill>
                </a:rPr>
                <a:t>SOCIOS CLAVE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73D05B0-37F0-46AB-B96E-1D9334A62804}"/>
                </a:ext>
              </a:extLst>
            </p:cNvPr>
            <p:cNvSpPr txBox="1"/>
            <p:nvPr/>
          </p:nvSpPr>
          <p:spPr>
            <a:xfrm>
              <a:off x="4616515" y="561830"/>
              <a:ext cx="2036750" cy="29099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2">
                      <a:lumMod val="10000"/>
                    </a:schemeClr>
                  </a:solidFill>
                </a:rPr>
                <a:t>ACTIVIDADES CLAVE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E7DA9D0-0D1D-450C-8A8C-3485ECABCD7D}"/>
                </a:ext>
              </a:extLst>
            </p:cNvPr>
            <p:cNvSpPr txBox="1"/>
            <p:nvPr/>
          </p:nvSpPr>
          <p:spPr>
            <a:xfrm>
              <a:off x="6715816" y="446233"/>
              <a:ext cx="2072232" cy="29099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2">
                      <a:lumMod val="10000"/>
                    </a:schemeClr>
                  </a:solidFill>
                </a:rPr>
                <a:t>PROPUESTA DE VALOR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BF68496-194F-49EB-B950-ED4ECFE78D35}"/>
                </a:ext>
              </a:extLst>
            </p:cNvPr>
            <p:cNvSpPr txBox="1"/>
            <p:nvPr/>
          </p:nvSpPr>
          <p:spPr>
            <a:xfrm>
              <a:off x="8846785" y="454214"/>
              <a:ext cx="2153510" cy="24734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>
                  <a:solidFill>
                    <a:schemeClr val="bg2">
                      <a:lumMod val="10000"/>
                    </a:schemeClr>
                  </a:solidFill>
                </a:rPr>
                <a:t>RELACIONES CON CLIENTES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6134F43-F644-48D2-91F5-26CBCB728EEB}"/>
                </a:ext>
              </a:extLst>
            </p:cNvPr>
            <p:cNvSpPr txBox="1"/>
            <p:nvPr/>
          </p:nvSpPr>
          <p:spPr>
            <a:xfrm>
              <a:off x="11041285" y="412295"/>
              <a:ext cx="1945968" cy="27699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b="1" dirty="0">
                  <a:solidFill>
                    <a:schemeClr val="bg2">
                      <a:lumMod val="10000"/>
                    </a:schemeClr>
                  </a:solidFill>
                </a:rPr>
                <a:t>SEGMENTO DE CLIENTES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E870CE5-A09C-461D-917A-63E46C8DCBE4}"/>
                </a:ext>
              </a:extLst>
            </p:cNvPr>
            <p:cNvSpPr txBox="1"/>
            <p:nvPr/>
          </p:nvSpPr>
          <p:spPr>
            <a:xfrm>
              <a:off x="4750801" y="2075383"/>
              <a:ext cx="1774209" cy="26189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2">
                      <a:lumMod val="10000"/>
                    </a:schemeClr>
                  </a:solidFill>
                </a:rPr>
                <a:t>RECURSOS CLAVE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E633171-1720-4417-BF76-DCD6FD846097}"/>
                </a:ext>
              </a:extLst>
            </p:cNvPr>
            <p:cNvSpPr txBox="1"/>
            <p:nvPr/>
          </p:nvSpPr>
          <p:spPr>
            <a:xfrm>
              <a:off x="8882822" y="2445059"/>
              <a:ext cx="1774209" cy="27699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b="1" dirty="0">
                  <a:solidFill>
                    <a:schemeClr val="bg2">
                      <a:lumMod val="10000"/>
                    </a:schemeClr>
                  </a:solidFill>
                </a:rPr>
                <a:t>CANALES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F3073E5-4613-4775-A050-E3548FC6DC45}"/>
                </a:ext>
              </a:extLst>
            </p:cNvPr>
            <p:cNvSpPr txBox="1"/>
            <p:nvPr/>
          </p:nvSpPr>
          <p:spPr>
            <a:xfrm>
              <a:off x="2807044" y="4923389"/>
              <a:ext cx="4545518" cy="29099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2">
                      <a:lumMod val="10000"/>
                    </a:schemeClr>
                  </a:solidFill>
                </a:rPr>
                <a:t>ESTRUCTURA DE COSTOS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A5FC8C98-1375-4AC2-B85B-9E5080148A0C}"/>
                </a:ext>
              </a:extLst>
            </p:cNvPr>
            <p:cNvSpPr txBox="1"/>
            <p:nvPr/>
          </p:nvSpPr>
          <p:spPr>
            <a:xfrm>
              <a:off x="7874554" y="4441643"/>
              <a:ext cx="4596564" cy="30777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1400" b="1" dirty="0">
                  <a:solidFill>
                    <a:schemeClr val="bg2">
                      <a:lumMod val="10000"/>
                    </a:schemeClr>
                  </a:solidFill>
                </a:rPr>
                <a:t>FUENTES DE INGRESO</a:t>
              </a:r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C0267-8ADA-4CBC-8D3B-9587D4224204}"/>
              </a:ext>
            </a:extLst>
          </p:cNvPr>
          <p:cNvSpPr txBox="1"/>
          <p:nvPr/>
        </p:nvSpPr>
        <p:spPr>
          <a:xfrm>
            <a:off x="9740226" y="800285"/>
            <a:ext cx="1902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</a:rPr>
              <a:t>Escuelas Privadas</a:t>
            </a:r>
          </a:p>
          <a:p>
            <a:endParaRPr lang="es-MX" sz="1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</a:rPr>
              <a:t>Compañías de artículos escolares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486041C-427E-440F-A233-8AF68D641441}"/>
              </a:ext>
            </a:extLst>
          </p:cNvPr>
          <p:cNvSpPr txBox="1"/>
          <p:nvPr/>
        </p:nvSpPr>
        <p:spPr>
          <a:xfrm>
            <a:off x="7398548" y="770873"/>
            <a:ext cx="17742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10000"/>
                  </a:schemeClr>
                </a:solidFill>
              </a:rPr>
              <a:t>Servicio personalizado</a:t>
            </a:r>
          </a:p>
          <a:p>
            <a:endParaRPr lang="es-MX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s-MX" sz="1400" dirty="0">
                <a:solidFill>
                  <a:schemeClr val="bg2">
                    <a:lumMod val="10000"/>
                  </a:schemeClr>
                </a:solidFill>
              </a:rPr>
              <a:t>Servicio post-venta</a:t>
            </a:r>
          </a:p>
          <a:p>
            <a:r>
              <a:rPr lang="es-MX" sz="1400" dirty="0">
                <a:solidFill>
                  <a:schemeClr val="bg2">
                    <a:lumMod val="10000"/>
                  </a:schemeClr>
                </a:solidFill>
              </a:rPr>
              <a:t>Personalizado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EACADEE-5B5D-44C8-B711-EC47A171A773}"/>
              </a:ext>
            </a:extLst>
          </p:cNvPr>
          <p:cNvSpPr txBox="1"/>
          <p:nvPr/>
        </p:nvSpPr>
        <p:spPr>
          <a:xfrm>
            <a:off x="7328771" y="2696152"/>
            <a:ext cx="202635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10000"/>
                  </a:schemeClr>
                </a:solidFill>
              </a:rPr>
              <a:t>Sitio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10000"/>
                  </a:schemeClr>
                </a:solidFill>
              </a:rPr>
              <a:t>Venta Directa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7775FCE-B0B0-4B42-9A6D-9AEFAA4BB5C7}"/>
              </a:ext>
            </a:extLst>
          </p:cNvPr>
          <p:cNvSpPr txBox="1"/>
          <p:nvPr/>
        </p:nvSpPr>
        <p:spPr>
          <a:xfrm>
            <a:off x="5006021" y="750627"/>
            <a:ext cx="2318260" cy="2638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</a:rPr>
              <a:t>Acortar los canales de Comunicación entre los padres de familia y la escuela de sus hijos.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</a:rPr>
              <a:t>La única plataforma exclusiva para los padres de los estudiantes.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1680DBE-D832-416F-8767-3D1675618D14}"/>
              </a:ext>
            </a:extLst>
          </p:cNvPr>
          <p:cNvSpPr txBox="1"/>
          <p:nvPr/>
        </p:nvSpPr>
        <p:spPr>
          <a:xfrm>
            <a:off x="2581761" y="1075894"/>
            <a:ext cx="2175073" cy="102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Gestión del sitio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Investigación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Relación con el cliente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074158-4482-41A5-BAA8-68165CB1A2D0}"/>
              </a:ext>
            </a:extLst>
          </p:cNvPr>
          <p:cNvSpPr txBox="1"/>
          <p:nvPr/>
        </p:nvSpPr>
        <p:spPr>
          <a:xfrm>
            <a:off x="2508504" y="2602360"/>
            <a:ext cx="2133591" cy="2638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3 Desarrolladores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2 Diseñadores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Cuadrillas de Vendedores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Pedagogos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7 Equipos de Computo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Copyright licencias adobe, CorelDraw.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1B81B6-3896-491F-A67D-0233FAF27567}"/>
              </a:ext>
            </a:extLst>
          </p:cNvPr>
          <p:cNvSpPr txBox="1"/>
          <p:nvPr/>
        </p:nvSpPr>
        <p:spPr>
          <a:xfrm>
            <a:off x="318906" y="713009"/>
            <a:ext cx="2237180" cy="294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SEP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</a:rPr>
              <a:t>Compañías de artículos escolares</a:t>
            </a:r>
          </a:p>
          <a:p>
            <a:pPr>
              <a:lnSpc>
                <a:spcPct val="200000"/>
              </a:lnSpc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</a:rPr>
              <a:t>Editoriales</a:t>
            </a:r>
          </a:p>
          <a:p>
            <a:pPr>
              <a:lnSpc>
                <a:spcPct val="200000"/>
              </a:lnSpc>
            </a:pPr>
            <a:endParaRPr lang="es-MX" sz="1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s-MX" sz="16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s-MX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C77B64B-086B-4C3F-AB65-1EA42FACDC86}"/>
              </a:ext>
            </a:extLst>
          </p:cNvPr>
          <p:cNvSpPr txBox="1"/>
          <p:nvPr/>
        </p:nvSpPr>
        <p:spPr>
          <a:xfrm>
            <a:off x="140861" y="6147180"/>
            <a:ext cx="4931448" cy="152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tx2">
                    <a:lumMod val="50000"/>
                  </a:schemeClr>
                </a:solidFill>
              </a:rPr>
              <a:t>Renta y costos fijos.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tx2">
                    <a:lumMod val="50000"/>
                  </a:schemeClr>
                </a:solidFill>
              </a:rPr>
              <a:t>Salarios y Comisiones.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tx2">
                    <a:lumMod val="50000"/>
                  </a:schemeClr>
                </a:solidFill>
              </a:rPr>
              <a:t>Desarrollo de producto.	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tx2">
                    <a:lumMod val="50000"/>
                  </a:schemeClr>
                </a:solidFill>
              </a:rPr>
              <a:t>Branding y Publicidad (Sitio Web)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9868B85-7B7D-483D-8028-2A3799DB79F9}"/>
              </a:ext>
            </a:extLst>
          </p:cNvPr>
          <p:cNvSpPr txBox="1"/>
          <p:nvPr/>
        </p:nvSpPr>
        <p:spPr>
          <a:xfrm>
            <a:off x="6373504" y="4854778"/>
            <a:ext cx="453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Venta del producto</a:t>
            </a:r>
          </a:p>
          <a:p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Venta de Capacitaciones </a:t>
            </a:r>
          </a:p>
          <a:p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Publicidad (Pago por uso).</a:t>
            </a:r>
          </a:p>
          <a:p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32943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4122</TotalTime>
  <Words>124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Franklin Gothic Book</vt:lpstr>
      <vt:lpstr>Recorte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aj.fernandezramon</dc:creator>
  <cp:lastModifiedBy> aj.fernandezramon</cp:lastModifiedBy>
  <cp:revision>10</cp:revision>
  <dcterms:created xsi:type="dcterms:W3CDTF">2018-05-10T20:06:03Z</dcterms:created>
  <dcterms:modified xsi:type="dcterms:W3CDTF">2018-05-17T15:51:34Z</dcterms:modified>
</cp:coreProperties>
</file>