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D4273-07AC-4F4B-BDA6-E4BD2881E48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C3DC4-F885-4A4A-B29F-965FBCB8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AFBDA-7659-46CE-9557-866E2B6DEB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86A-1202-4071-9BB3-B75F14B2997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1865-9653-4B11-9769-E1D67768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9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86A-1202-4071-9BB3-B75F14B2997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1865-9653-4B11-9769-E1D67768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86A-1202-4071-9BB3-B75F14B2997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1865-9653-4B11-9769-E1D67768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86A-1202-4071-9BB3-B75F14B2997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1865-9653-4B11-9769-E1D67768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86A-1202-4071-9BB3-B75F14B2997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1865-9653-4B11-9769-E1D67768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6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86A-1202-4071-9BB3-B75F14B2997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1865-9653-4B11-9769-E1D67768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86A-1202-4071-9BB3-B75F14B2997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1865-9653-4B11-9769-E1D67768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86A-1202-4071-9BB3-B75F14B2997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1865-9653-4B11-9769-E1D67768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4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86A-1202-4071-9BB3-B75F14B2997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1865-9653-4B11-9769-E1D67768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86A-1202-4071-9BB3-B75F14B2997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1865-9653-4B11-9769-E1D67768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9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286A-1202-4071-9BB3-B75F14B2997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1865-9653-4B11-9769-E1D67768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8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286A-1202-4071-9BB3-B75F14B2997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1865-9653-4B11-9769-E1D67768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heartbleedlabelgg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eartbleedlabelgg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artbleedlabelgg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artbleedlabelgg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9" y="723900"/>
            <a:ext cx="6858000" cy="2387600"/>
          </a:xfrm>
        </p:spPr>
        <p:txBody>
          <a:bodyPr/>
          <a:lstStyle/>
          <a:p>
            <a:r>
              <a:rPr lang="en-US" dirty="0"/>
              <a:t>Heartbleed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7010400" cy="2057400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Originally prepared by: </a:t>
            </a:r>
            <a:r>
              <a:rPr lang="en-US" sz="2800" dirty="0" err="1" smtClean="0"/>
              <a:t>Haichao</a:t>
            </a:r>
            <a:r>
              <a:rPr lang="en-US" sz="2800" dirty="0" smtClean="0"/>
              <a:t> Zhang (Samsung Research)</a:t>
            </a:r>
          </a:p>
          <a:p>
            <a:r>
              <a:rPr lang="en-US" sz="2800" dirty="0" smtClean="0"/>
              <a:t>Modified by: Chetan Jaiswal (Truman State)</a:t>
            </a:r>
            <a:endParaRPr lang="en-US" sz="2800" dirty="0"/>
          </a:p>
        </p:txBody>
      </p:sp>
      <p:pic>
        <p:nvPicPr>
          <p:cNvPr id="4" name="Picture 2" descr="https://upload.wikimedia.org/wikipedia/commons/thumb/d/dc/Heartbleed.svg/2000px-Heartble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37" y="3111500"/>
            <a:ext cx="1345924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3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7130" y="1396511"/>
            <a:ext cx="4951260" cy="5354488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 flipH="1">
            <a:off x="3755700" y="3082680"/>
            <a:ext cx="1893780" cy="661320"/>
          </a:xfrm>
          <a:prstGeom prst="straightConnector1">
            <a:avLst/>
          </a:prstGeom>
          <a:noFill/>
          <a:ln w="57240">
            <a:solidFill>
              <a:srgbClr val="ED7D31"/>
            </a:solidFill>
            <a:miter/>
            <a:tailEnd type="triangle" w="med" len="med"/>
          </a:ln>
        </p:spPr>
      </p:sp>
      <p:sp>
        <p:nvSpPr>
          <p:cNvPr id="141" name="CustomShape 3"/>
          <p:cNvSpPr/>
          <p:nvPr/>
        </p:nvSpPr>
        <p:spPr>
          <a:xfrm>
            <a:off x="5186160" y="2595240"/>
            <a:ext cx="3812400" cy="4874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Replaced by 0x03,0xEF # payload length = 1022 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509838" y="3145198"/>
            <a:ext cx="1968030" cy="4608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Type(request)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509838" y="4099918"/>
            <a:ext cx="1968030" cy="7844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Payload[</a:t>
            </a:r>
            <a:r>
              <a:rPr lang="en-US" dirty="0" err="1">
                <a:solidFill>
                  <a:srgbClr val="FFD966"/>
                </a:solidFill>
                <a:latin typeface="Calibri"/>
              </a:rPr>
              <a:t>Payload_length</a:t>
            </a:r>
            <a:r>
              <a:rPr lang="en-US" dirty="0">
                <a:solidFill>
                  <a:srgbClr val="FFFFFF"/>
                </a:solidFill>
                <a:latin typeface="Calibri"/>
              </a:rPr>
              <a:t>]</a:t>
            </a:r>
            <a:endParaRPr dirty="0"/>
          </a:p>
        </p:txBody>
      </p:sp>
      <p:sp>
        <p:nvSpPr>
          <p:cNvPr id="144" name="CustomShape 6"/>
          <p:cNvSpPr/>
          <p:nvPr/>
        </p:nvSpPr>
        <p:spPr>
          <a:xfrm>
            <a:off x="509838" y="4900918"/>
            <a:ext cx="1968030" cy="814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Padding[padding_length]</a:t>
            </a:r>
            <a:endParaRPr/>
          </a:p>
        </p:txBody>
      </p:sp>
      <p:sp>
        <p:nvSpPr>
          <p:cNvPr id="145" name="CustomShape 7"/>
          <p:cNvSpPr/>
          <p:nvPr/>
        </p:nvSpPr>
        <p:spPr>
          <a:xfrm>
            <a:off x="509838" y="3622558"/>
            <a:ext cx="1968030" cy="460800"/>
          </a:xfrm>
          <a:prstGeom prst="rect">
            <a:avLst/>
          </a:prstGeom>
          <a:gradFill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Payload_length+1000</a:t>
            </a:r>
            <a:endParaRPr/>
          </a:p>
        </p:txBody>
      </p:sp>
      <p:sp>
        <p:nvSpPr>
          <p:cNvPr id="10" name="CustomShape 22"/>
          <p:cNvSpPr/>
          <p:nvPr/>
        </p:nvSpPr>
        <p:spPr>
          <a:xfrm>
            <a:off x="509838" y="152400"/>
            <a:ext cx="7325022" cy="11963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solidFill>
                  <a:schemeClr val="dk1"/>
                </a:solidFill>
              </a:rPr>
              <a:t>Possibility: </a:t>
            </a:r>
            <a:r>
              <a:rPr lang="en-US" altLang="zh-CN" sz="3600" b="1" dirty="0" err="1">
                <a:solidFill>
                  <a:schemeClr val="dk1"/>
                </a:solidFill>
              </a:rPr>
              <a:t>Payload_length</a:t>
            </a:r>
            <a:r>
              <a:rPr lang="en-US" altLang="zh-CN" sz="3600" b="1" dirty="0">
                <a:solidFill>
                  <a:schemeClr val="dk1"/>
                </a:solidFill>
              </a:rPr>
              <a:t> inconsistency</a:t>
            </a:r>
          </a:p>
        </p:txBody>
      </p:sp>
    </p:spTree>
    <p:extLst>
      <p:ext uri="{BB962C8B-B14F-4D97-AF65-F5344CB8AC3E}">
        <p14:creationId xmlns:p14="http://schemas.microsoft.com/office/powerpoint/2010/main" val="40305029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81516" y="1644632"/>
            <a:ext cx="1968030" cy="4608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Type(request)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581516" y="2599352"/>
            <a:ext cx="1968030" cy="7844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Payload[</a:t>
            </a:r>
            <a:r>
              <a:rPr lang="en-US">
                <a:solidFill>
                  <a:srgbClr val="FFD966"/>
                </a:solidFill>
                <a:latin typeface="Calibri"/>
              </a:rPr>
              <a:t>Payload_length</a:t>
            </a:r>
            <a:r>
              <a:rPr lang="en-US">
                <a:solidFill>
                  <a:srgbClr val="FFFFFF"/>
                </a:solidFill>
                <a:latin typeface="Calibri"/>
              </a:rPr>
              <a:t>]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581516" y="3400712"/>
            <a:ext cx="1968030" cy="814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Padding[padding_length]</a:t>
            </a: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581516" y="2121992"/>
            <a:ext cx="1968030" cy="460800"/>
          </a:xfrm>
          <a:prstGeom prst="rect">
            <a:avLst/>
          </a:prstGeom>
          <a:gradFill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Payload_length+1000</a:t>
            </a:r>
            <a:endParaRPr/>
          </a:p>
        </p:txBody>
      </p:sp>
      <p:sp>
        <p:nvSpPr>
          <p:cNvPr id="150" name="CustomShape 5"/>
          <p:cNvSpPr/>
          <p:nvPr/>
        </p:nvSpPr>
        <p:spPr>
          <a:xfrm>
            <a:off x="5639966" y="1644632"/>
            <a:ext cx="1968030" cy="4608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Type(response)</a:t>
            </a:r>
            <a:endParaRPr/>
          </a:p>
        </p:txBody>
      </p:sp>
      <p:sp>
        <p:nvSpPr>
          <p:cNvPr id="151" name="CustomShape 6"/>
          <p:cNvSpPr/>
          <p:nvPr/>
        </p:nvSpPr>
        <p:spPr>
          <a:xfrm>
            <a:off x="5639966" y="2599352"/>
            <a:ext cx="1968030" cy="2171435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0000"/>
              </a:gs>
            </a:gsLst>
            <a:lin ang="5400000"/>
          </a:gra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Payload[</a:t>
            </a:r>
            <a:r>
              <a:rPr lang="en-US">
                <a:solidFill>
                  <a:srgbClr val="FFD966"/>
                </a:solidFill>
                <a:latin typeface="Calibri"/>
              </a:rPr>
              <a:t>Payload_length+1000</a:t>
            </a:r>
            <a:r>
              <a:rPr lang="en-US">
                <a:solidFill>
                  <a:srgbClr val="FFFFFF"/>
                </a:solidFill>
                <a:latin typeface="Calibri"/>
              </a:rPr>
              <a:t>]</a:t>
            </a:r>
            <a:endParaRPr/>
          </a:p>
        </p:txBody>
      </p:sp>
      <p:sp>
        <p:nvSpPr>
          <p:cNvPr id="152" name="CustomShape 7"/>
          <p:cNvSpPr/>
          <p:nvPr/>
        </p:nvSpPr>
        <p:spPr>
          <a:xfrm>
            <a:off x="5639966" y="4770787"/>
            <a:ext cx="1968030" cy="814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Padding[padding_length]</a:t>
            </a:r>
            <a:endParaRPr/>
          </a:p>
        </p:txBody>
      </p:sp>
      <p:sp>
        <p:nvSpPr>
          <p:cNvPr id="153" name="CustomShape 8"/>
          <p:cNvSpPr/>
          <p:nvPr/>
        </p:nvSpPr>
        <p:spPr>
          <a:xfrm>
            <a:off x="5639966" y="2121992"/>
            <a:ext cx="1968030" cy="460800"/>
          </a:xfrm>
          <a:prstGeom prst="rect">
            <a:avLst/>
          </a:prstGeom>
          <a:gradFill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Payload_length+1000</a:t>
            </a:r>
            <a:endParaRPr/>
          </a:p>
        </p:txBody>
      </p:sp>
      <p:sp>
        <p:nvSpPr>
          <p:cNvPr id="154" name="CustomShape 9"/>
          <p:cNvSpPr/>
          <p:nvPr/>
        </p:nvSpPr>
        <p:spPr>
          <a:xfrm rot="2916600">
            <a:off x="6723026" y="2512592"/>
            <a:ext cx="344880" cy="172800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5D4A7"/>
              </a:gs>
              <a:gs pos="100000">
                <a:srgbClr val="A9CD99"/>
              </a:gs>
            </a:gsLst>
            <a:lin ang="2478000"/>
          </a:gradFill>
          <a:ln w="6480">
            <a:solidFill>
              <a:srgbClr val="70AD47"/>
            </a:solidFill>
            <a:miter/>
          </a:ln>
        </p:spPr>
      </p:sp>
      <p:sp>
        <p:nvSpPr>
          <p:cNvPr id="155" name="CustomShape 10"/>
          <p:cNvSpPr/>
          <p:nvPr/>
        </p:nvSpPr>
        <p:spPr>
          <a:xfrm>
            <a:off x="3141656" y="2583152"/>
            <a:ext cx="1891080" cy="3108960"/>
          </a:xfrm>
          <a:prstGeom prst="rect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</p:sp>
      <p:sp>
        <p:nvSpPr>
          <p:cNvPr id="156" name="CustomShape 11"/>
          <p:cNvSpPr/>
          <p:nvPr/>
        </p:nvSpPr>
        <p:spPr>
          <a:xfrm>
            <a:off x="2534966" y="3037472"/>
            <a:ext cx="610740" cy="1540080"/>
          </a:xfrm>
          <a:prstGeom prst="curvedConnector3">
            <a:avLst>
              <a:gd name="adj1" fmla="val 23179"/>
            </a:avLst>
          </a:prstGeom>
          <a:noFill/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57" name="CustomShape 12"/>
          <p:cNvSpPr/>
          <p:nvPr/>
        </p:nvSpPr>
        <p:spPr>
          <a:xfrm>
            <a:off x="5015996" y="2583152"/>
            <a:ext cx="202230" cy="1994400"/>
          </a:xfrm>
          <a:prstGeom prst="righ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5B9BD5"/>
            </a:solidFill>
            <a:miter/>
          </a:ln>
        </p:spPr>
      </p:sp>
      <p:sp>
        <p:nvSpPr>
          <p:cNvPr id="158" name="CustomShape 13"/>
          <p:cNvSpPr/>
          <p:nvPr/>
        </p:nvSpPr>
        <p:spPr>
          <a:xfrm flipH="1">
            <a:off x="5218496" y="2352752"/>
            <a:ext cx="421200" cy="122760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59" name="CustomShape 14"/>
          <p:cNvSpPr/>
          <p:nvPr/>
        </p:nvSpPr>
        <p:spPr>
          <a:xfrm flipV="1">
            <a:off x="5024636" y="3004352"/>
            <a:ext cx="606420" cy="1605600"/>
          </a:xfrm>
          <a:prstGeom prst="curvedConnector3">
            <a:avLst>
              <a:gd name="adj1" fmla="val 63002"/>
            </a:avLst>
          </a:prstGeom>
          <a:noFill/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60" name="CustomShape 15"/>
          <p:cNvSpPr/>
          <p:nvPr/>
        </p:nvSpPr>
        <p:spPr>
          <a:xfrm>
            <a:off x="3145706" y="5327072"/>
            <a:ext cx="14077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Memory </a:t>
            </a:r>
            <a:endParaRPr/>
          </a:p>
        </p:txBody>
      </p:sp>
      <p:sp>
        <p:nvSpPr>
          <p:cNvPr id="161" name="CustomShape 16"/>
          <p:cNvSpPr/>
          <p:nvPr/>
        </p:nvSpPr>
        <p:spPr>
          <a:xfrm>
            <a:off x="2558726" y="2189672"/>
            <a:ext cx="3080970" cy="3146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67171"/>
          </a:solidFill>
          <a:ln w="12600">
            <a:noFill/>
          </a:ln>
        </p:spPr>
      </p:sp>
      <p:sp>
        <p:nvSpPr>
          <p:cNvPr id="162" name="CustomShape 17"/>
          <p:cNvSpPr/>
          <p:nvPr/>
        </p:nvSpPr>
        <p:spPr>
          <a:xfrm>
            <a:off x="3867146" y="2094272"/>
            <a:ext cx="491670" cy="421200"/>
          </a:xfrm>
          <a:prstGeom prst="ellipse">
            <a:avLst/>
          </a:prstGeom>
          <a:solidFill>
            <a:srgbClr val="767171"/>
          </a:solidFill>
          <a:ln w="1260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=</a:t>
            </a:r>
            <a:endParaRPr/>
          </a:p>
        </p:txBody>
      </p:sp>
      <p:sp>
        <p:nvSpPr>
          <p:cNvPr id="163" name="CustomShape 18"/>
          <p:cNvSpPr/>
          <p:nvPr/>
        </p:nvSpPr>
        <p:spPr>
          <a:xfrm>
            <a:off x="3136796" y="2572352"/>
            <a:ext cx="1895940" cy="1638720"/>
          </a:xfrm>
          <a:prstGeom prst="rect">
            <a:avLst/>
          </a:prstGeom>
          <a:solidFill>
            <a:srgbClr val="FF0000"/>
          </a:solidFill>
          <a:ln w="6480">
            <a:solidFill>
              <a:srgbClr val="5B9BD5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Extra data</a:t>
            </a:r>
            <a:endParaRPr/>
          </a:p>
        </p:txBody>
      </p:sp>
      <p:sp>
        <p:nvSpPr>
          <p:cNvPr id="164" name="CustomShape 19"/>
          <p:cNvSpPr/>
          <p:nvPr/>
        </p:nvSpPr>
        <p:spPr>
          <a:xfrm>
            <a:off x="3137335" y="4215032"/>
            <a:ext cx="1891080" cy="393120"/>
          </a:xfrm>
          <a:prstGeom prst="rect">
            <a:avLst/>
          </a:prstGeom>
          <a:solidFill>
            <a:srgbClr val="000000"/>
          </a:solidFill>
          <a:ln w="6480">
            <a:solidFill>
              <a:srgbClr val="5B9BD5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“ABC”</a:t>
            </a:r>
            <a:endParaRPr/>
          </a:p>
        </p:txBody>
      </p:sp>
      <p:sp>
        <p:nvSpPr>
          <p:cNvPr id="165" name="CustomShape 20"/>
          <p:cNvSpPr/>
          <p:nvPr/>
        </p:nvSpPr>
        <p:spPr>
          <a:xfrm>
            <a:off x="583676" y="4215032"/>
            <a:ext cx="1968030" cy="738720"/>
          </a:xfrm>
          <a:prstGeom prst="rect">
            <a:avLst/>
          </a:prstGeom>
          <a:noFill/>
          <a:ln w="1260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Request packet</a:t>
            </a:r>
            <a:endParaRPr/>
          </a:p>
        </p:txBody>
      </p:sp>
      <p:sp>
        <p:nvSpPr>
          <p:cNvPr id="166" name="CustomShape 21"/>
          <p:cNvSpPr/>
          <p:nvPr/>
        </p:nvSpPr>
        <p:spPr>
          <a:xfrm>
            <a:off x="5639966" y="5585107"/>
            <a:ext cx="1968030" cy="738720"/>
          </a:xfrm>
          <a:prstGeom prst="rect">
            <a:avLst/>
          </a:prstGeom>
          <a:noFill/>
          <a:ln w="1260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Response packet</a:t>
            </a:r>
            <a:endParaRPr dirty="0"/>
          </a:p>
        </p:txBody>
      </p:sp>
      <p:sp>
        <p:nvSpPr>
          <p:cNvPr id="167" name="CustomShape 22"/>
          <p:cNvSpPr/>
          <p:nvPr/>
        </p:nvSpPr>
        <p:spPr>
          <a:xfrm>
            <a:off x="509838" y="188280"/>
            <a:ext cx="7325022" cy="642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solidFill>
                  <a:schemeClr val="dk1"/>
                </a:solidFill>
              </a:rPr>
              <a:t>Possible Attack: on the server side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627" y="5793066"/>
            <a:ext cx="559664" cy="6249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33" y="5876287"/>
            <a:ext cx="467473" cy="458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48" y="5816583"/>
            <a:ext cx="423059" cy="551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216" y="6429118"/>
            <a:ext cx="551949" cy="195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462" y="5890493"/>
            <a:ext cx="327911" cy="5026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44" y="6393140"/>
            <a:ext cx="266803" cy="25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05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536616"/>
          </a:xfrm>
        </p:spPr>
        <p:txBody>
          <a:bodyPr/>
          <a:lstStyle/>
          <a:p>
            <a:r>
              <a:rPr lang="en-US" altLang="zh-CN" dirty="0"/>
              <a:t>Mission Accepted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Explore the Heartbeat process to find out the possible attack on SSL/TLS</a:t>
            </a:r>
            <a:endParaRPr lang="zh-CN" altLang="en-US" dirty="0"/>
          </a:p>
        </p:txBody>
      </p:sp>
      <p:pic>
        <p:nvPicPr>
          <p:cNvPr id="1026" name="Picture 2" descr="https://upload.wikimedia.org/wikipedia/commons/thumb/d/dc/Heartbleed.svg/2000px-Heartble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876" y="2528888"/>
            <a:ext cx="1345924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6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 VM: https web server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</a:t>
            </a:r>
            <a:r>
              <a:rPr lang="en-US" altLang="zh-CN" dirty="0" smtClean="0"/>
              <a:t>built-in a </a:t>
            </a:r>
            <a:r>
              <a:rPr lang="en-US" altLang="zh-CN" dirty="0"/>
              <a:t>https webserver </a:t>
            </a:r>
            <a:r>
              <a:rPr lang="en-US" altLang="zh-CN" dirty="0">
                <a:hlinkClick r:id="rId2"/>
              </a:rPr>
              <a:t>www.heartbleedlabelgg.com</a:t>
            </a:r>
            <a:r>
              <a:rPr lang="en-US" altLang="zh-CN" dirty="0"/>
              <a:t> on each VM.</a:t>
            </a:r>
          </a:p>
          <a:p>
            <a:endParaRPr lang="en-US" altLang="zh-CN" dirty="0"/>
          </a:p>
          <a:p>
            <a:r>
              <a:rPr lang="en-US" altLang="zh-CN" dirty="0"/>
              <a:t>The website uses </a:t>
            </a:r>
            <a:r>
              <a:rPr lang="en-US" altLang="zh-CN" i="1" dirty="0" err="1"/>
              <a:t>elgg</a:t>
            </a:r>
            <a:r>
              <a:rPr lang="en-US" altLang="zh-CN" i="1" dirty="0"/>
              <a:t> engine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2" y="3999247"/>
            <a:ext cx="7575383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Attacker VM: Set up the DNS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Modify the attacker machine’s DNS setting</a:t>
            </a:r>
            <a:r>
              <a:rPr lang="en-US" altLang="zh-CN" dirty="0" smtClean="0"/>
              <a:t>. (/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 file)</a:t>
            </a:r>
            <a:endParaRPr lang="en-US" altLang="zh-CN" dirty="0"/>
          </a:p>
        </p:txBody>
      </p:sp>
      <p:pic>
        <p:nvPicPr>
          <p:cNvPr id="4" name="Picture 3" descr="VirtualBox es un virtualizer lleno de uso general para el hardware x86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36" y="3961650"/>
            <a:ext cx="720015" cy="960020"/>
          </a:xfrm>
          <a:prstGeom prst="rect">
            <a:avLst/>
          </a:prstGeom>
        </p:spPr>
      </p:pic>
      <p:pic>
        <p:nvPicPr>
          <p:cNvPr id="5" name="Picture 4" descr="VirtualBox es un virtualizer lleno de uso general para el hardware x86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17" y="3961650"/>
            <a:ext cx="720015" cy="960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04" y="2782860"/>
            <a:ext cx="803281" cy="4482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0467" y="5050411"/>
            <a:ext cx="135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VM1: https server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78947" y="5051229"/>
            <a:ext cx="1546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VM2: attacker machine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51" y="2786229"/>
            <a:ext cx="803281" cy="448233"/>
          </a:xfrm>
          <a:prstGeom prst="rect">
            <a:avLst/>
          </a:prstGeom>
        </p:spPr>
      </p:pic>
      <p:sp>
        <p:nvSpPr>
          <p:cNvPr id="10" name="Up Arrow 9"/>
          <p:cNvSpPr/>
          <p:nvPr/>
        </p:nvSpPr>
        <p:spPr>
          <a:xfrm>
            <a:off x="6587759" y="3231093"/>
            <a:ext cx="252664" cy="7339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Multiply 10"/>
          <p:cNvSpPr/>
          <p:nvPr/>
        </p:nvSpPr>
        <p:spPr>
          <a:xfrm>
            <a:off x="6377958" y="3339434"/>
            <a:ext cx="672264" cy="6797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Up Arrow 11"/>
          <p:cNvSpPr/>
          <p:nvPr/>
        </p:nvSpPr>
        <p:spPr>
          <a:xfrm rot="16948760">
            <a:off x="4144578" y="1763223"/>
            <a:ext cx="336885" cy="419207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Up Arrow 12"/>
          <p:cNvSpPr/>
          <p:nvPr/>
        </p:nvSpPr>
        <p:spPr>
          <a:xfrm>
            <a:off x="1781888" y="3241824"/>
            <a:ext cx="252664" cy="7339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7095" y="5548939"/>
            <a:ext cx="6891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Testing whether you did it right (on the attacker VM)</a:t>
            </a:r>
            <a:r>
              <a:rPr lang="en-US" dirty="0" smtClean="0"/>
              <a:t>:</a:t>
            </a:r>
          </a:p>
          <a:p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www.heartbleedlabelgg.com</a:t>
            </a:r>
            <a:endParaRPr lang="en-US" altLang="zh-CN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/>
          </a:p>
          <a:p>
            <a:r>
              <a:rPr lang="en-US" sz="1800" dirty="0" smtClean="0"/>
              <a:t>You should find the response is from the IP of the https server VM.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Download the attack.py to the attacker VM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is the program we modified for our lab.</a:t>
            </a:r>
          </a:p>
          <a:p>
            <a:pPr marL="457200" lvl="1" indent="0">
              <a:buNone/>
            </a:pPr>
            <a:r>
              <a:rPr lang="en-US" altLang="zh-CN" dirty="0" smtClean="0"/>
              <a:t>attack.py</a:t>
            </a:r>
            <a:endParaRPr lang="en-US" altLang="zh-CN" dirty="0"/>
          </a:p>
          <a:p>
            <a:r>
              <a:rPr lang="en-US" altLang="zh-CN" dirty="0"/>
              <a:t>Don’t forget to use the command to make executable: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755 attack.py</a:t>
            </a:r>
          </a:p>
          <a:p>
            <a:r>
              <a:rPr lang="en-US" altLang="zh-CN" sz="2400" dirty="0"/>
              <a:t> 		or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a+x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attack.py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3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111" name="CustomShape 2"/>
          <p:cNvSpPr/>
          <p:nvPr/>
        </p:nvSpPr>
        <p:spPr>
          <a:xfrm>
            <a:off x="509838" y="1866960"/>
            <a:ext cx="2197082" cy="4608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Calibri"/>
              </a:rPr>
              <a:t>Type(request)</a:t>
            </a:r>
            <a:endParaRPr dirty="0"/>
          </a:p>
        </p:txBody>
      </p:sp>
      <p:sp>
        <p:nvSpPr>
          <p:cNvPr id="112" name="CustomShape 3"/>
          <p:cNvSpPr/>
          <p:nvPr/>
        </p:nvSpPr>
        <p:spPr>
          <a:xfrm>
            <a:off x="509838" y="2821680"/>
            <a:ext cx="2197082" cy="7844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Payload</a:t>
            </a:r>
            <a:endParaRPr sz="2400" dirty="0"/>
          </a:p>
        </p:txBody>
      </p:sp>
      <p:sp>
        <p:nvSpPr>
          <p:cNvPr id="113" name="CustomShape 4"/>
          <p:cNvSpPr/>
          <p:nvPr/>
        </p:nvSpPr>
        <p:spPr>
          <a:xfrm>
            <a:off x="509838" y="3623040"/>
            <a:ext cx="2197082" cy="814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Padding</a:t>
            </a:r>
            <a:endParaRPr sz="2400" dirty="0"/>
          </a:p>
        </p:txBody>
      </p:sp>
      <p:sp>
        <p:nvSpPr>
          <p:cNvPr id="114" name="CustomShape 5"/>
          <p:cNvSpPr/>
          <p:nvPr/>
        </p:nvSpPr>
        <p:spPr>
          <a:xfrm>
            <a:off x="509838" y="2344320"/>
            <a:ext cx="2197082" cy="460800"/>
          </a:xfrm>
          <a:prstGeom prst="rect">
            <a:avLst/>
          </a:prstGeom>
          <a:gradFill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Payload_length</a:t>
            </a:r>
            <a:endParaRPr sz="2400" b="1" dirty="0"/>
          </a:p>
        </p:txBody>
      </p:sp>
      <p:sp>
        <p:nvSpPr>
          <p:cNvPr id="12" name="CustomShape 22"/>
          <p:cNvSpPr/>
          <p:nvPr/>
        </p:nvSpPr>
        <p:spPr>
          <a:xfrm>
            <a:off x="509838" y="188280"/>
            <a:ext cx="7325022" cy="642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solidFill>
                  <a:schemeClr val="dk1"/>
                </a:solidFill>
              </a:rPr>
              <a:t>attack.py: general flow</a:t>
            </a:r>
          </a:p>
        </p:txBody>
      </p:sp>
      <p:sp>
        <p:nvSpPr>
          <p:cNvPr id="13" name="CustomShape 2"/>
          <p:cNvSpPr/>
          <p:nvPr/>
        </p:nvSpPr>
        <p:spPr>
          <a:xfrm>
            <a:off x="4508970" y="1866960"/>
            <a:ext cx="2349030" cy="4608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Type(request)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4508970" y="2821680"/>
            <a:ext cx="2349030" cy="7844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Payload[</a:t>
            </a:r>
            <a:r>
              <a:rPr lang="en-US" sz="2400" dirty="0">
                <a:solidFill>
                  <a:srgbClr val="FFD966"/>
                </a:solidFill>
                <a:latin typeface="Calibri"/>
              </a:rPr>
              <a:t>22</a:t>
            </a:r>
            <a:r>
              <a:rPr lang="en-US" sz="2400" dirty="0">
                <a:solidFill>
                  <a:srgbClr val="FFFFFF"/>
                </a:solidFill>
                <a:latin typeface="Calibri"/>
              </a:rPr>
              <a:t>]</a:t>
            </a:r>
            <a:endParaRPr sz="2400" dirty="0"/>
          </a:p>
        </p:txBody>
      </p:sp>
      <p:sp>
        <p:nvSpPr>
          <p:cNvPr id="15" name="CustomShape 4"/>
          <p:cNvSpPr/>
          <p:nvPr/>
        </p:nvSpPr>
        <p:spPr>
          <a:xfrm>
            <a:off x="4508970" y="3623040"/>
            <a:ext cx="2349030" cy="814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/>
            <a:r>
              <a:rPr lang="en-US" sz="2400" dirty="0"/>
              <a:t>Padding</a:t>
            </a:r>
            <a:endParaRPr sz="2400" dirty="0"/>
          </a:p>
        </p:txBody>
      </p:sp>
      <p:sp>
        <p:nvSpPr>
          <p:cNvPr id="16" name="CustomShape 5"/>
          <p:cNvSpPr/>
          <p:nvPr/>
        </p:nvSpPr>
        <p:spPr>
          <a:xfrm>
            <a:off x="4508970" y="2344320"/>
            <a:ext cx="2349030" cy="460800"/>
          </a:xfrm>
          <a:prstGeom prst="rect">
            <a:avLst/>
          </a:prstGeom>
          <a:solidFill>
            <a:srgbClr val="FF0000"/>
          </a:solidFill>
          <a:ln w="6480">
            <a:solidFill>
              <a:srgbClr val="ED7D31"/>
            </a:solidFill>
            <a:miter/>
          </a:ln>
        </p:spPr>
        <p:txBody>
          <a:bodyPr lIns="90000" tIns="45000" rIns="90000" bIns="45000" anchor="ctr"/>
          <a:lstStyle/>
          <a:p>
            <a:pPr algn="ctr"/>
            <a:r>
              <a:rPr lang="en-US" sz="2400" dirty="0" err="1"/>
              <a:t>Payload_length</a:t>
            </a:r>
            <a:endParaRPr sz="2400" dirty="0"/>
          </a:p>
        </p:txBody>
      </p:sp>
      <p:sp>
        <p:nvSpPr>
          <p:cNvPr id="4" name="Right Arrow 3"/>
          <p:cNvSpPr/>
          <p:nvPr/>
        </p:nvSpPr>
        <p:spPr>
          <a:xfrm>
            <a:off x="2752726" y="2097360"/>
            <a:ext cx="1819050" cy="181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Construct</a:t>
            </a:r>
          </a:p>
          <a:p>
            <a:pPr algn="ctr"/>
            <a:r>
              <a:rPr lang="en-US" altLang="zh-CN" dirty="0"/>
              <a:t>Heartbeat </a:t>
            </a:r>
          </a:p>
          <a:p>
            <a:pPr algn="ctr"/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5" name="Oval Callout 4"/>
          <p:cNvSpPr/>
          <p:nvPr/>
        </p:nvSpPr>
        <p:spPr>
          <a:xfrm>
            <a:off x="6824867" y="1455089"/>
            <a:ext cx="2019986" cy="823741"/>
          </a:xfrm>
          <a:prstGeom prst="wedgeEllipseCallout">
            <a:avLst>
              <a:gd name="adj1" fmla="val -55230"/>
              <a:gd name="adj2" fmla="val 712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Controlled by user input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068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of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printed:</a:t>
            </a:r>
          </a:p>
          <a:p>
            <a:pPr marL="514350" indent="-514350">
              <a:buAutoNum type="arabicPeriod"/>
            </a:pPr>
            <a:r>
              <a:rPr lang="en-US" dirty="0"/>
              <a:t>The program specially compares the payload length between the request and the response to tell the user whether the server is vulnerable or not.</a:t>
            </a:r>
          </a:p>
          <a:p>
            <a:pPr marL="514350" indent="-514350">
              <a:buAutoNum type="arabicPeriod"/>
            </a:pPr>
            <a:r>
              <a:rPr lang="en-US" dirty="0"/>
              <a:t>The program will dump the payload buffer to the screen: the bytes that cannot be printed in ASCII code will be ignored (e.g. 0x00)</a:t>
            </a:r>
          </a:p>
        </p:txBody>
      </p:sp>
    </p:spTree>
    <p:extLst>
      <p:ext uri="{BB962C8B-B14F-4D97-AF65-F5344CB8AC3E}">
        <p14:creationId xmlns:p14="http://schemas.microsoft.com/office/powerpoint/2010/main" val="20269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the </a:t>
            </a:r>
            <a:r>
              <a:rPr lang="en-US" altLang="zh-CN" dirty="0" err="1"/>
              <a:t>payload_length</a:t>
            </a:r>
            <a:r>
              <a:rPr lang="en-US" altLang="zh-CN" dirty="0"/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program, we provide an option to set the value accordingly:</a:t>
            </a:r>
          </a:p>
          <a:p>
            <a:r>
              <a:rPr lang="en-US" dirty="0"/>
              <a:t>./attack.py </a:t>
            </a:r>
            <a:r>
              <a:rPr lang="en-US" dirty="0">
                <a:hlinkClick r:id="rId2"/>
              </a:rPr>
              <a:t>www.heartbleedlabelgg.com</a:t>
            </a:r>
            <a:r>
              <a:rPr lang="en-US" dirty="0"/>
              <a:t> –l 0x4000</a:t>
            </a:r>
          </a:p>
          <a:p>
            <a:r>
              <a:rPr lang="en-US" dirty="0"/>
              <a:t>./attack.py </a:t>
            </a:r>
            <a:r>
              <a:rPr lang="en-US" dirty="0">
                <a:hlinkClick r:id="rId2"/>
              </a:rPr>
              <a:t>www.heartbleedlabelgg.com</a:t>
            </a:r>
            <a:r>
              <a:rPr lang="en-US" dirty="0"/>
              <a:t> –l 33</a:t>
            </a:r>
          </a:p>
          <a:p>
            <a:r>
              <a:rPr lang="en-US" dirty="0"/>
              <a:t>./attack.py </a:t>
            </a:r>
            <a:r>
              <a:rPr lang="en-US" dirty="0">
                <a:hlinkClick r:id="rId2"/>
              </a:rPr>
              <a:t>www.heartbleedlabelgg.com</a:t>
            </a:r>
            <a:r>
              <a:rPr lang="en-US" dirty="0"/>
              <a:t> # the length set to 0x4000 by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1: play with the program attack.py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the program with different </a:t>
            </a:r>
            <a:r>
              <a:rPr lang="en-US" altLang="zh-CN" i="1" u="sng" dirty="0" err="1"/>
              <a:t>payload_length</a:t>
            </a:r>
            <a:r>
              <a:rPr lang="en-US" altLang="zh-CN" i="1" u="sng" dirty="0"/>
              <a:t>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Is the server vulnerable?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What is the boundary between a benign </a:t>
            </a:r>
            <a:r>
              <a:rPr lang="en-US" b="1" i="1" dirty="0" err="1">
                <a:solidFill>
                  <a:srgbClr val="FF0000"/>
                </a:solidFill>
              </a:rPr>
              <a:t>payload_length</a:t>
            </a:r>
            <a:r>
              <a:rPr lang="en-US" dirty="0"/>
              <a:t> and a malicious (Heartbleed) one?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Do you get anything useful for an attacker?</a:t>
            </a:r>
          </a:p>
        </p:txBody>
      </p:sp>
    </p:spTree>
    <p:extLst>
      <p:ext uri="{BB962C8B-B14F-4D97-AF65-F5344CB8AC3E}">
        <p14:creationId xmlns:p14="http://schemas.microsoft.com/office/powerpoint/2010/main" val="26795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altLang="zh-CN" sz="3200" dirty="0">
                <a:solidFill>
                  <a:srgbClr val="000000"/>
                </a:solidFill>
                <a:latin typeface="Calibri"/>
              </a:rPr>
              <a:t>1. Environment set up and preparation.</a:t>
            </a:r>
            <a:endParaRPr lang="en-US" altLang="zh-CN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altLang="zh-CN" sz="3200" dirty="0">
                <a:solidFill>
                  <a:srgbClr val="000000"/>
                </a:solidFill>
                <a:latin typeface="Calibri"/>
              </a:rPr>
              <a:t>2. Introduction &amp; background about the attack.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altLang="zh-CN" sz="3200" dirty="0">
                <a:solidFill>
                  <a:srgbClr val="000000"/>
                </a:solidFill>
                <a:latin typeface="Calibri"/>
              </a:rPr>
              <a:t>3. Perform the attack. 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altLang="zh-CN" sz="3200" dirty="0">
                <a:solidFill>
                  <a:srgbClr val="000000"/>
                </a:solidFill>
                <a:latin typeface="Calibri"/>
              </a:rPr>
              <a:t>4. Questions &amp; discussions.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957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Attack: find the admin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Nothing useful we get from our </a:t>
            </a:r>
            <a:r>
              <a:rPr lang="en-US" i="1" dirty="0"/>
              <a:t>attack.py</a:t>
            </a:r>
          </a:p>
          <a:p>
            <a:r>
              <a:rPr lang="en-US" dirty="0"/>
              <a:t>This is because the server’s memory is empty and no meaningful data is stored.</a:t>
            </a:r>
          </a:p>
          <a:p>
            <a:endParaRPr lang="en-US" dirty="0"/>
          </a:p>
          <a:p>
            <a:r>
              <a:rPr lang="en-US" dirty="0"/>
              <a:t>So, we </a:t>
            </a:r>
            <a:r>
              <a:rPr lang="en-US" dirty="0">
                <a:solidFill>
                  <a:srgbClr val="FF0000"/>
                </a:solidFill>
              </a:rPr>
              <a:t>move to the server VM </a:t>
            </a:r>
            <a:r>
              <a:rPr lang="en-US" dirty="0"/>
              <a:t>and do something to allow some meaningful data inside the memory. For example, open the website </a:t>
            </a:r>
            <a:r>
              <a:rPr lang="en-US" dirty="0">
                <a:hlinkClick r:id="rId2"/>
              </a:rPr>
              <a:t>www.heartbleedlabelgg.com</a:t>
            </a:r>
            <a:r>
              <a:rPr lang="en-US" dirty="0"/>
              <a:t> with </a:t>
            </a:r>
            <a:r>
              <a:rPr lang="en-US" dirty="0" err="1"/>
              <a:t>firefox</a:t>
            </a:r>
            <a:r>
              <a:rPr lang="en-US" dirty="0"/>
              <a:t> and perform a login.</a:t>
            </a:r>
          </a:p>
          <a:p>
            <a:pPr marL="0" indent="0">
              <a:buNone/>
            </a:pPr>
            <a:r>
              <a:rPr lang="en-US" i="1" dirty="0"/>
              <a:t>	Username: </a:t>
            </a:r>
            <a:r>
              <a:rPr lang="en-US" i="1" u="sng" dirty="0"/>
              <a:t>admin</a:t>
            </a:r>
          </a:p>
          <a:p>
            <a:pPr marL="0" indent="0">
              <a:buNone/>
            </a:pPr>
            <a:r>
              <a:rPr lang="en-US" i="1" dirty="0"/>
              <a:t>	Password: </a:t>
            </a:r>
            <a:r>
              <a:rPr lang="en-US" i="1" u="sng" dirty="0" err="1"/>
              <a:t>seedelgg</a:t>
            </a:r>
            <a:endParaRPr lang="en-US" i="1" u="sng" dirty="0"/>
          </a:p>
          <a:p>
            <a:pPr marL="0" indent="0">
              <a:buNone/>
            </a:pPr>
            <a:endParaRPr lang="en-US" i="1" u="sng" dirty="0"/>
          </a:p>
          <a:p>
            <a:pPr marL="0" indent="0">
              <a:buNone/>
            </a:pPr>
            <a:r>
              <a:rPr lang="en-US" dirty="0"/>
              <a:t>HTTPS server requires the </a:t>
            </a:r>
            <a:r>
              <a:rPr lang="en-US" dirty="0">
                <a:solidFill>
                  <a:srgbClr val="FF0000"/>
                </a:solidFill>
              </a:rPr>
              <a:t>certificate</a:t>
            </a:r>
            <a:r>
              <a:rPr lang="en-US" dirty="0"/>
              <a:t> signed by a qualified CA or it will throw a warning on the browser. We didn’t pay any CA for a real certificate, so you will have to add an exception for </a:t>
            </a:r>
            <a:r>
              <a:rPr lang="en-US" dirty="0">
                <a:hlinkClick r:id="rId2"/>
              </a:rPr>
              <a:t>www.heartbleedlabelgg.com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Attack 2: steal a secret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admin to write a private message to any member in the site. Repeat the previous process and try to find out the secret.</a:t>
            </a:r>
          </a:p>
        </p:txBody>
      </p:sp>
    </p:spTree>
    <p:extLst>
      <p:ext uri="{BB962C8B-B14F-4D97-AF65-F5344CB8AC3E}">
        <p14:creationId xmlns:p14="http://schemas.microsoft.com/office/powerpoint/2010/main" val="40328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Ubuntu: Quick way to fix the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upgrade</a:t>
            </a:r>
          </a:p>
        </p:txBody>
      </p:sp>
    </p:spTree>
    <p:extLst>
      <p:ext uri="{BB962C8B-B14F-4D97-AF65-F5344CB8AC3E}">
        <p14:creationId xmlns:p14="http://schemas.microsoft.com/office/powerpoint/2010/main" val="40473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2502" y="138784"/>
            <a:ext cx="5694589" cy="6786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*p = &amp;s-&gt;s3-&gt;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rrec.data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hbtype;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payload;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padding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Use minimum padding */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Read type and payload length first */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hbtype = *p++;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//! extracting the length of the payload from the heartbeat request package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n2s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(p, payload);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(s-&gt;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msg_callback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msg_callback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s-&gt;version, TLS1_RT_HEARTBEAT,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&amp;s-&gt;s3-&gt;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rrec.data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s-&gt;s3-&gt;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rrec.length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s, s-&gt;msg_callback_arg);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(hbtype == TLS1_HB_REQUEST)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*buffer, 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Allocate memory for the response, size is 1 byte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message type, plus 2 bytes payload length, plus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payload, plus padding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OPENSSL_malloc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payload + padding);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buffer;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Enter response type, length and copy payload */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 = TLS1_HB_RESPONSE;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s2n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(payload,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86B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payload);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Random padding */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RAND_pseudo_bytes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(p, padding);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502" y="1681844"/>
            <a:ext cx="3698421" cy="310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0859" y="5998030"/>
            <a:ext cx="4000500" cy="310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3399916" y="5102992"/>
            <a:ext cx="1882887" cy="1123636"/>
          </a:xfrm>
          <a:prstGeom prst="wedgeRectCallout">
            <a:avLst>
              <a:gd name="adj1" fmla="val -63760"/>
              <a:gd name="adj2" fmla="val 47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the string without checking the integrity for $payload</a:t>
            </a:r>
          </a:p>
        </p:txBody>
      </p:sp>
      <p:pic>
        <p:nvPicPr>
          <p:cNvPr id="9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82803" y="1432182"/>
            <a:ext cx="4759143" cy="4720969"/>
          </a:xfrm>
          <a:prstGeom prst="rect">
            <a:avLst/>
          </a:prstGeom>
          <a:ln>
            <a:noFill/>
          </a:ln>
        </p:spPr>
      </p:pic>
      <p:sp>
        <p:nvSpPr>
          <p:cNvPr id="5" name="Rectangular Callout 4"/>
          <p:cNvSpPr/>
          <p:nvPr/>
        </p:nvSpPr>
        <p:spPr>
          <a:xfrm>
            <a:off x="3377973" y="154184"/>
            <a:ext cx="1953305" cy="120015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the length variable and store in $payload</a:t>
            </a:r>
          </a:p>
          <a:p>
            <a:pPr algn="ctr"/>
            <a:r>
              <a:rPr lang="en-US" dirty="0"/>
              <a:t>from the packet</a:t>
            </a:r>
          </a:p>
        </p:txBody>
      </p:sp>
    </p:spTree>
    <p:extLst>
      <p:ext uri="{BB962C8B-B14F-4D97-AF65-F5344CB8AC3E}">
        <p14:creationId xmlns:p14="http://schemas.microsoft.com/office/powerpoint/2010/main" val="42400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37130" y="946800"/>
            <a:ext cx="1968030" cy="4608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0x01(request)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437130" y="1901520"/>
            <a:ext cx="1968030" cy="7844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22 bytes Payload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437130" y="2702880"/>
            <a:ext cx="1968030" cy="814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padding</a:t>
            </a:r>
            <a:endParaRPr dirty="0"/>
          </a:p>
        </p:txBody>
      </p:sp>
      <p:sp>
        <p:nvSpPr>
          <p:cNvPr id="214" name="CustomShape 4"/>
          <p:cNvSpPr/>
          <p:nvPr/>
        </p:nvSpPr>
        <p:spPr>
          <a:xfrm>
            <a:off x="437130" y="1424160"/>
            <a:ext cx="1968030" cy="460800"/>
          </a:xfrm>
          <a:prstGeom prst="rect">
            <a:avLst/>
          </a:prstGeom>
          <a:gradFill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0x80,0x00(length=32K)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3248910" y="5791320"/>
            <a:ext cx="2522070" cy="738720"/>
          </a:xfrm>
          <a:prstGeom prst="rect">
            <a:avLst/>
          </a:prstGeom>
          <a:noFill/>
          <a:ln w="1260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Memory</a:t>
            </a:r>
            <a:endParaRPr/>
          </a:p>
        </p:txBody>
      </p:sp>
      <p:sp>
        <p:nvSpPr>
          <p:cNvPr id="216" name="CustomShape 6"/>
          <p:cNvSpPr/>
          <p:nvPr/>
        </p:nvSpPr>
        <p:spPr>
          <a:xfrm>
            <a:off x="6875550" y="946800"/>
            <a:ext cx="1968030" cy="4608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0x02(response)</a:t>
            </a:r>
            <a:endParaRPr/>
          </a:p>
        </p:txBody>
      </p:sp>
      <p:sp>
        <p:nvSpPr>
          <p:cNvPr id="217" name="CustomShape 7"/>
          <p:cNvSpPr/>
          <p:nvPr/>
        </p:nvSpPr>
        <p:spPr>
          <a:xfrm>
            <a:off x="6875550" y="1901520"/>
            <a:ext cx="1968030" cy="242223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C00000"/>
              </a:gs>
            </a:gsLst>
            <a:lin ang="16200000"/>
          </a:gra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32K bytes Payload</a:t>
            </a:r>
            <a:endParaRPr/>
          </a:p>
        </p:txBody>
      </p:sp>
      <p:sp>
        <p:nvSpPr>
          <p:cNvPr id="218" name="CustomShape 8"/>
          <p:cNvSpPr/>
          <p:nvPr/>
        </p:nvSpPr>
        <p:spPr>
          <a:xfrm>
            <a:off x="6874740" y="4323752"/>
            <a:ext cx="1968030" cy="830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padding</a:t>
            </a:r>
            <a:endParaRPr dirty="0"/>
          </a:p>
        </p:txBody>
      </p:sp>
      <p:sp>
        <p:nvSpPr>
          <p:cNvPr id="219" name="CustomShape 9"/>
          <p:cNvSpPr/>
          <p:nvPr/>
        </p:nvSpPr>
        <p:spPr>
          <a:xfrm>
            <a:off x="6875550" y="1424160"/>
            <a:ext cx="1968030" cy="460800"/>
          </a:xfrm>
          <a:prstGeom prst="rect">
            <a:avLst/>
          </a:prstGeom>
          <a:gradFill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0x80,0x00(length=32K)</a:t>
            </a:r>
            <a:endParaRPr/>
          </a:p>
        </p:txBody>
      </p:sp>
      <p:sp>
        <p:nvSpPr>
          <p:cNvPr id="220" name="CustomShape 10"/>
          <p:cNvSpPr/>
          <p:nvPr/>
        </p:nvSpPr>
        <p:spPr>
          <a:xfrm>
            <a:off x="6874740" y="5295420"/>
            <a:ext cx="1968030" cy="738720"/>
          </a:xfrm>
          <a:prstGeom prst="rect">
            <a:avLst/>
          </a:prstGeom>
          <a:noFill/>
          <a:ln w="1260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response packet</a:t>
            </a:r>
            <a:endParaRPr dirty="0"/>
          </a:p>
        </p:txBody>
      </p:sp>
      <p:sp>
        <p:nvSpPr>
          <p:cNvPr id="221" name="CustomShape 11"/>
          <p:cNvSpPr/>
          <p:nvPr/>
        </p:nvSpPr>
        <p:spPr>
          <a:xfrm>
            <a:off x="3271050" y="1913400"/>
            <a:ext cx="2522070" cy="3834720"/>
          </a:xfrm>
          <a:prstGeom prst="rect">
            <a:avLst/>
          </a:prstGeom>
          <a:solidFill>
            <a:srgbClr val="AFABAB"/>
          </a:solidFill>
          <a:ln w="12600">
            <a:solidFill>
              <a:srgbClr val="43729D"/>
            </a:solidFill>
            <a:miter/>
          </a:ln>
        </p:spPr>
      </p:sp>
      <p:sp>
        <p:nvSpPr>
          <p:cNvPr id="222" name="CustomShape 12"/>
          <p:cNvSpPr/>
          <p:nvPr/>
        </p:nvSpPr>
        <p:spPr>
          <a:xfrm>
            <a:off x="553500" y="3669840"/>
            <a:ext cx="1968030" cy="738720"/>
          </a:xfrm>
          <a:prstGeom prst="rect">
            <a:avLst/>
          </a:prstGeom>
          <a:noFill/>
          <a:ln w="1260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Request packet</a:t>
            </a:r>
            <a:endParaRPr/>
          </a:p>
        </p:txBody>
      </p:sp>
      <p:sp>
        <p:nvSpPr>
          <p:cNvPr id="223" name="CustomShape 13"/>
          <p:cNvSpPr/>
          <p:nvPr/>
        </p:nvSpPr>
        <p:spPr>
          <a:xfrm>
            <a:off x="3271050" y="4963320"/>
            <a:ext cx="2522070" cy="7844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22 bytes Payload</a:t>
            </a:r>
            <a:endParaRPr/>
          </a:p>
        </p:txBody>
      </p:sp>
      <p:sp>
        <p:nvSpPr>
          <p:cNvPr id="224" name="CustomShape 14"/>
          <p:cNvSpPr/>
          <p:nvPr/>
        </p:nvSpPr>
        <p:spPr>
          <a:xfrm rot="3440400">
            <a:off x="933660" y="3822570"/>
            <a:ext cx="3527280" cy="2359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67171"/>
          </a:solidFill>
          <a:ln w="12600">
            <a:noFill/>
          </a:ln>
        </p:spPr>
      </p:sp>
      <p:sp>
        <p:nvSpPr>
          <p:cNvPr id="225" name="CustomShape 15"/>
          <p:cNvSpPr/>
          <p:nvPr/>
        </p:nvSpPr>
        <p:spPr>
          <a:xfrm>
            <a:off x="3105540" y="1913400"/>
            <a:ext cx="143100" cy="295884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5B9BD5"/>
            </a:solidFill>
            <a:miter/>
          </a:ln>
        </p:spPr>
      </p:sp>
      <p:sp>
        <p:nvSpPr>
          <p:cNvPr id="226" name="CustomShape 16"/>
          <p:cNvSpPr/>
          <p:nvPr/>
        </p:nvSpPr>
        <p:spPr>
          <a:xfrm>
            <a:off x="3271050" y="1913400"/>
            <a:ext cx="2522070" cy="3049560"/>
          </a:xfrm>
          <a:prstGeom prst="rect">
            <a:avLst/>
          </a:prstGeom>
          <a:solidFill>
            <a:srgbClr val="740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Login=Alice;Password=alice123;… Elgg/action/sendMsg:&amp;sender=Kate&amp;title=HappyBirthday.&amp;SSL_Private_key=2G$FDAF23430!\&amp;^BDFF32TT*54$3345(11*KFF89XZ16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… ...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… …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… …</a:t>
            </a:r>
            <a:endParaRPr/>
          </a:p>
        </p:txBody>
      </p:sp>
      <p:sp>
        <p:nvSpPr>
          <p:cNvPr id="227" name="CustomShape 17"/>
          <p:cNvSpPr/>
          <p:nvPr/>
        </p:nvSpPr>
        <p:spPr>
          <a:xfrm rot="10800000">
            <a:off x="2737530" y="2371320"/>
            <a:ext cx="345870" cy="1501200"/>
          </a:xfrm>
          <a:prstGeom prst="rect">
            <a:avLst/>
          </a:prstGeom>
          <a:noFill/>
          <a:ln>
            <a:noFill/>
          </a:ln>
        </p:spPr>
        <p:txBody>
          <a:bodyPr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32K – 22 byte </a:t>
            </a:r>
            <a:endParaRPr/>
          </a:p>
        </p:txBody>
      </p:sp>
      <p:sp>
        <p:nvSpPr>
          <p:cNvPr id="228" name="CustomShape 18"/>
          <p:cNvSpPr/>
          <p:nvPr/>
        </p:nvSpPr>
        <p:spPr>
          <a:xfrm rot="5400000">
            <a:off x="3992670" y="3714660"/>
            <a:ext cx="3834720" cy="2322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32 KB</a:t>
            </a:r>
            <a:endParaRPr/>
          </a:p>
        </p:txBody>
      </p:sp>
      <p:sp>
        <p:nvSpPr>
          <p:cNvPr id="229" name="CustomShape 19"/>
          <p:cNvSpPr/>
          <p:nvPr/>
        </p:nvSpPr>
        <p:spPr>
          <a:xfrm>
            <a:off x="3548340" y="550800"/>
            <a:ext cx="2065770" cy="721440"/>
          </a:xfrm>
          <a:prstGeom prst="ellipse">
            <a:avLst/>
          </a:prstGeom>
          <a:solidFill>
            <a:srgbClr val="767171"/>
          </a:solidFill>
          <a:ln w="1260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int payload</a:t>
            </a:r>
            <a:endParaRPr dirty="0"/>
          </a:p>
        </p:txBody>
      </p:sp>
      <p:sp>
        <p:nvSpPr>
          <p:cNvPr id="230" name="CustomShape 20"/>
          <p:cNvSpPr/>
          <p:nvPr/>
        </p:nvSpPr>
        <p:spPr>
          <a:xfrm rot="20982721">
            <a:off x="5812979" y="2737638"/>
            <a:ext cx="1193400" cy="82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7171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memcpy(bp, pl, payload)</a:t>
            </a:r>
            <a:endParaRPr/>
          </a:p>
        </p:txBody>
      </p:sp>
      <p:sp>
        <p:nvSpPr>
          <p:cNvPr id="232" name="CustomShape 22"/>
          <p:cNvSpPr/>
          <p:nvPr/>
        </p:nvSpPr>
        <p:spPr>
          <a:xfrm rot="20185200">
            <a:off x="2361420" y="1090800"/>
            <a:ext cx="1254150" cy="54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7171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n2s(p,payload);</a:t>
            </a:r>
            <a:endParaRPr/>
          </a:p>
        </p:txBody>
      </p:sp>
      <p:sp>
        <p:nvSpPr>
          <p:cNvPr id="233" name="CustomShape 23"/>
          <p:cNvSpPr/>
          <p:nvPr/>
        </p:nvSpPr>
        <p:spPr>
          <a:xfrm rot="1306200">
            <a:off x="5552010" y="1049400"/>
            <a:ext cx="1369980" cy="586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7171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s2n(payload, bp);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094965" y="45554"/>
            <a:ext cx="972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summery</a:t>
            </a:r>
          </a:p>
        </p:txBody>
      </p:sp>
    </p:spTree>
    <p:extLst>
      <p:ext uri="{BB962C8B-B14F-4D97-AF65-F5344CB8AC3E}">
        <p14:creationId xmlns:p14="http://schemas.microsoft.com/office/powerpoint/2010/main" val="10056616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2502" y="138784"/>
            <a:ext cx="5694589" cy="6786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*p = &amp;s-&gt;s3-&gt;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rrec.data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hbtype;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payload;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padding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Use minimum padding */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Read type and payload length first */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hbtype = *p++;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//! extracting the length of the payload from the heartbeat request package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n2s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(p, payload);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(s-&gt;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msg_callback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msg_callback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s-&gt;version, TLS1_RT_HEARTBEAT,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&amp;s-&gt;s3-&gt;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rrec.data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s-&gt;s3-&gt;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rrec.length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s, s-&gt;msg_callback_arg);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(hbtype == TLS1_HB_REQUEST)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*buffer, 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Allocate memory for the response, size is 1 byte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message type, plus 2 bytes payload length, plus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payload, plus padding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OPENSSL_malloc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payload + padding);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buffer;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Enter response type, length and copy payload */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 = TLS1_HB_RESPONSE;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s2n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(payload,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86B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payload);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Random padding */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RAND_pseudo_bytes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(p, padding);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502" y="1183821"/>
            <a:ext cx="5541509" cy="1067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Shape 1"/>
          <p:cNvSpPr txBox="1"/>
          <p:nvPr/>
        </p:nvSpPr>
        <p:spPr>
          <a:xfrm>
            <a:off x="4201560" y="3204433"/>
            <a:ext cx="4979179" cy="139337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rgbClr val="008800"/>
                </a:solidFill>
                <a:latin typeface="Courier New"/>
              </a:rPr>
              <a:t>+       hbtype = *p++;</a:t>
            </a:r>
            <a:endParaRPr sz="12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rgbClr val="008800"/>
                </a:solidFill>
                <a:latin typeface="Courier New"/>
              </a:rPr>
              <a:t>+       n2s(p, payload);</a:t>
            </a:r>
            <a:endParaRPr sz="12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rgbClr val="008800"/>
                </a:solidFill>
                <a:latin typeface="Courier New"/>
              </a:rPr>
              <a:t>+       if (1 + 2 + payload + 16 &gt; s-&gt;s3-&gt;</a:t>
            </a:r>
            <a:r>
              <a:rPr lang="en-US" sz="1200" dirty="0" err="1">
                <a:solidFill>
                  <a:srgbClr val="008800"/>
                </a:solidFill>
                <a:latin typeface="Courier New"/>
              </a:rPr>
              <a:t>rrec.length</a:t>
            </a:r>
            <a:r>
              <a:rPr lang="en-US" sz="1200" dirty="0">
                <a:solidFill>
                  <a:srgbClr val="008800"/>
                </a:solidFill>
                <a:latin typeface="Courier New"/>
              </a:rPr>
              <a:t>)</a:t>
            </a:r>
            <a:endParaRPr sz="12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rgbClr val="008800"/>
                </a:solidFill>
                <a:latin typeface="Courier New"/>
              </a:rPr>
              <a:t>+               return 0; /* silently discard per RFC 6520 sec. 4 */</a:t>
            </a:r>
            <a:endParaRPr sz="12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rgbClr val="008800"/>
                </a:solidFill>
                <a:latin typeface="Courier New"/>
              </a:rPr>
              <a:t>+       </a:t>
            </a:r>
            <a:r>
              <a:rPr lang="en-US" sz="1200" dirty="0" err="1">
                <a:solidFill>
                  <a:srgbClr val="008800"/>
                </a:solidFill>
                <a:latin typeface="Courier New"/>
              </a:rPr>
              <a:t>pl</a:t>
            </a:r>
            <a:r>
              <a:rPr lang="en-US" sz="1200" dirty="0">
                <a:solidFill>
                  <a:srgbClr val="008800"/>
                </a:solidFill>
                <a:latin typeface="Courier New"/>
              </a:rPr>
              <a:t> = p;</a:t>
            </a:r>
            <a:endParaRPr sz="12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rgbClr val="008800"/>
                </a:solidFill>
                <a:latin typeface="Courier New"/>
              </a:rPr>
              <a:t>+</a:t>
            </a:r>
            <a:endParaRPr sz="1200" dirty="0"/>
          </a:p>
        </p:txBody>
      </p:sp>
      <p:sp>
        <p:nvSpPr>
          <p:cNvPr id="2" name="Up Arrow 1"/>
          <p:cNvSpPr/>
          <p:nvPr/>
        </p:nvSpPr>
        <p:spPr>
          <a:xfrm>
            <a:off x="4445453" y="1673680"/>
            <a:ext cx="1671638" cy="1530753"/>
          </a:xfrm>
          <a:prstGeom prst="upArrow">
            <a:avLst>
              <a:gd name="adj1" fmla="val 50000"/>
              <a:gd name="adj2" fmla="val 50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  <a:p>
            <a:pPr algn="ctr"/>
            <a:r>
              <a:rPr lang="en-US" dirty="0"/>
              <a:t>checking </a:t>
            </a:r>
          </a:p>
        </p:txBody>
      </p:sp>
    </p:spTree>
    <p:extLst>
      <p:ext uri="{BB962C8B-B14F-4D97-AF65-F5344CB8AC3E}">
        <p14:creationId xmlns:p14="http://schemas.microsoft.com/office/powerpoint/2010/main" val="1175537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 thinking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</a:t>
            </a:r>
            <a:r>
              <a:rPr lang="en-US" altLang="zh-CN" b="1" i="1" dirty="0" err="1"/>
              <a:t>payload_length</a:t>
            </a:r>
            <a:r>
              <a:rPr lang="en-US" altLang="zh-CN" dirty="0"/>
              <a:t> is the problem, why don’t just remove this field?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6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 VMs required:</a:t>
            </a:r>
          </a:p>
          <a:p>
            <a:r>
              <a:rPr lang="en-US" sz="2800" dirty="0"/>
              <a:t>One as the https server, one as the attacker. </a:t>
            </a:r>
          </a:p>
          <a:p>
            <a:r>
              <a:rPr lang="en-US" sz="2800" dirty="0"/>
              <a:t>Both uses NAT-Network adaptor.</a:t>
            </a:r>
          </a:p>
        </p:txBody>
      </p:sp>
    </p:spTree>
    <p:extLst>
      <p:ext uri="{BB962C8B-B14F-4D97-AF65-F5344CB8AC3E}">
        <p14:creationId xmlns:p14="http://schemas.microsoft.com/office/powerpoint/2010/main" val="162216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dk1"/>
                </a:solidFill>
              </a:rPr>
              <a:t>SSL/TLS: a secure protocol 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628560" y="1825560"/>
            <a:ext cx="788643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The packet will be </a:t>
            </a:r>
            <a:r>
              <a:rPr lang="en-US" sz="2800" dirty="0">
                <a:solidFill>
                  <a:srgbClr val="0070C0"/>
                </a:solidFill>
                <a:latin typeface="Calibri"/>
              </a:rPr>
              <a:t>encrypted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2800" dirty="0">
                <a:solidFill>
                  <a:srgbClr val="0070C0"/>
                </a:solidFill>
                <a:latin typeface="Calibri"/>
              </a:rPr>
              <a:t>signed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to defeat the sniff &amp; spoof attack.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e.g. </a:t>
            </a:r>
            <a:r>
              <a:rPr lang="en-US" sz="2800" dirty="0">
                <a:solidFill>
                  <a:srgbClr val="FF0000"/>
                </a:solidFill>
                <a:latin typeface="Calibri"/>
              </a:rPr>
              <a:t>https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uses such technique to ensure the banking, and other confidential activity on the Internet.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72" y="4093085"/>
            <a:ext cx="1720731" cy="266700"/>
          </a:xfrm>
          <a:prstGeom prst="rect">
            <a:avLst/>
          </a:prstGeom>
        </p:spPr>
      </p:pic>
      <p:pic>
        <p:nvPicPr>
          <p:cNvPr id="5" name="Picture 4" descr="File:Thumbs up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90" y="4359786"/>
            <a:ext cx="766010" cy="1021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68" y="4093085"/>
            <a:ext cx="1557338" cy="266700"/>
          </a:xfrm>
          <a:prstGeom prst="rect">
            <a:avLst/>
          </a:prstGeom>
        </p:spPr>
      </p:pic>
      <p:pic>
        <p:nvPicPr>
          <p:cNvPr id="7" name="Picture 6" descr="File:Thumbs up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33370" y="4359786"/>
            <a:ext cx="766010" cy="10213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78820" y="4919467"/>
            <a:ext cx="2334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Secure!</a:t>
            </a:r>
          </a:p>
        </p:txBody>
      </p:sp>
      <p:sp>
        <p:nvSpPr>
          <p:cNvPr id="9" name="Rectangle 8"/>
          <p:cNvSpPr/>
          <p:nvPr/>
        </p:nvSpPr>
        <p:spPr>
          <a:xfrm>
            <a:off x="4481802" y="4919467"/>
            <a:ext cx="2429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Secure?</a:t>
            </a:r>
          </a:p>
        </p:txBody>
      </p:sp>
    </p:spTree>
    <p:extLst>
      <p:ext uri="{BB962C8B-B14F-4D97-AF65-F5344CB8AC3E}">
        <p14:creationId xmlns:p14="http://schemas.microsoft.com/office/powerpoint/2010/main" val="4015752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dk1"/>
                </a:solidFill>
              </a:rPr>
              <a:t>Heartbeat protocol</a:t>
            </a:r>
            <a:endParaRPr sz="3600" b="1" dirty="0">
              <a:solidFill>
                <a:schemeClr val="dk1"/>
              </a:solidFill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28560" y="1825560"/>
            <a:ext cx="788643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It is part of the TLS/SSL to keep the connection alive even though there may be some gap between each communication.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Since it is quite expensive to build the SSL/TLS channel (key exchange, PKI, etc. require a lot of time), this is a cheaper compromise.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1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048840" y="89640"/>
            <a:ext cx="3066120" cy="132912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</p:sp>
      <p:pic>
        <p:nvPicPr>
          <p:cNvPr id="17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79690" y="876960"/>
            <a:ext cx="263250" cy="457560"/>
          </a:xfrm>
          <a:prstGeom prst="rect">
            <a:avLst/>
          </a:prstGeom>
          <a:ln>
            <a:noFill/>
          </a:ln>
        </p:spPr>
      </p:pic>
      <p:pic>
        <p:nvPicPr>
          <p:cNvPr id="176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501790" y="738720"/>
            <a:ext cx="446850" cy="595800"/>
          </a:xfrm>
          <a:prstGeom prst="rect">
            <a:avLst/>
          </a:prstGeom>
          <a:ln>
            <a:noFill/>
          </a:ln>
        </p:spPr>
      </p:pic>
      <p:pic>
        <p:nvPicPr>
          <p:cNvPr id="177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3543210" y="951840"/>
            <a:ext cx="368010" cy="38268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3048840" y="1419120"/>
            <a:ext cx="3066120" cy="132912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</p:sp>
      <p:pic>
        <p:nvPicPr>
          <p:cNvPr id="179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279690" y="2206080"/>
            <a:ext cx="263250" cy="457560"/>
          </a:xfrm>
          <a:prstGeom prst="rect">
            <a:avLst/>
          </a:prstGeom>
          <a:ln>
            <a:noFill/>
          </a:ln>
        </p:spPr>
      </p:pic>
      <p:pic>
        <p:nvPicPr>
          <p:cNvPr id="180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501790" y="2068200"/>
            <a:ext cx="446850" cy="595800"/>
          </a:xfrm>
          <a:prstGeom prst="rect">
            <a:avLst/>
          </a:prstGeom>
          <a:ln>
            <a:noFill/>
          </a:ln>
        </p:spPr>
      </p:pic>
      <p:pic>
        <p:nvPicPr>
          <p:cNvPr id="181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543210" y="2281320"/>
            <a:ext cx="368010" cy="3826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3228930" y="103320"/>
            <a:ext cx="1857060" cy="69588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70">
                <a:solidFill>
                  <a:srgbClr val="000000"/>
                </a:solidFill>
                <a:latin typeface="Calibri"/>
              </a:rPr>
              <a:t>I want to know whether my connection is still alive…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3279690" y="1559520"/>
            <a:ext cx="1603530" cy="564480"/>
          </a:xfrm>
          <a:prstGeom prst="wedgeEllipseCallout">
            <a:avLst>
              <a:gd name="adj1" fmla="val -29551"/>
              <a:gd name="adj2" fmla="val 67171"/>
            </a:avLst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70">
                <a:solidFill>
                  <a:srgbClr val="000000"/>
                </a:solidFill>
                <a:latin typeface="Calibri"/>
              </a:rPr>
              <a:t>Server, are u still there? if so, return “ABC”(3 characters) to me</a:t>
            </a:r>
            <a:r>
              <a:rPr lang="en-US" sz="83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184" name="CustomShape 5"/>
          <p:cNvSpPr/>
          <p:nvPr/>
        </p:nvSpPr>
        <p:spPr>
          <a:xfrm>
            <a:off x="3895560" y="1032840"/>
            <a:ext cx="1614060" cy="152280"/>
          </a:xfrm>
          <a:prstGeom prst="rect">
            <a:avLst/>
          </a:prstGeom>
          <a:solidFill>
            <a:srgbClr val="9DC3E6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50">
                <a:solidFill>
                  <a:srgbClr val="FFFFFF"/>
                </a:solidFill>
                <a:latin typeface="Calibri"/>
              </a:rPr>
              <a:t>TLS/SSL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3048840" y="2746080"/>
            <a:ext cx="3066120" cy="132912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</p:sp>
      <p:pic>
        <p:nvPicPr>
          <p:cNvPr id="186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3279690" y="3533400"/>
            <a:ext cx="263250" cy="457560"/>
          </a:xfrm>
          <a:prstGeom prst="rect">
            <a:avLst/>
          </a:prstGeom>
          <a:ln>
            <a:noFill/>
          </a:ln>
        </p:spPr>
      </p:pic>
      <p:pic>
        <p:nvPicPr>
          <p:cNvPr id="187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5501790" y="3395160"/>
            <a:ext cx="446850" cy="595800"/>
          </a:xfrm>
          <a:prstGeom prst="rect">
            <a:avLst/>
          </a:prstGeom>
          <a:ln>
            <a:noFill/>
          </a:ln>
        </p:spPr>
      </p:pic>
      <p:pic>
        <p:nvPicPr>
          <p:cNvPr id="188" name="Picture 22"/>
          <p:cNvPicPr/>
          <p:nvPr/>
        </p:nvPicPr>
        <p:blipFill>
          <a:blip r:embed="rId4"/>
          <a:stretch>
            <a:fillRect/>
          </a:stretch>
        </p:blipFill>
        <p:spPr>
          <a:xfrm>
            <a:off x="3543210" y="3608280"/>
            <a:ext cx="368010" cy="382680"/>
          </a:xfrm>
          <a:prstGeom prst="rect">
            <a:avLst/>
          </a:prstGeom>
          <a:ln>
            <a:noFill/>
          </a:ln>
        </p:spPr>
      </p:pic>
      <p:sp>
        <p:nvSpPr>
          <p:cNvPr id="189" name="CustomShape 7"/>
          <p:cNvSpPr/>
          <p:nvPr/>
        </p:nvSpPr>
        <p:spPr>
          <a:xfrm>
            <a:off x="4260330" y="2759760"/>
            <a:ext cx="1572480" cy="695880"/>
          </a:xfrm>
          <a:prstGeom prst="cloudCallout">
            <a:avLst>
              <a:gd name="adj1" fmla="val 33601"/>
              <a:gd name="adj2" fmla="val 60227"/>
            </a:avLst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70">
                <a:solidFill>
                  <a:srgbClr val="000000"/>
                </a:solidFill>
                <a:latin typeface="Calibri"/>
              </a:rPr>
              <a:t>User wants the message “ABC”(3 characters)</a:t>
            </a:r>
            <a:endParaRPr/>
          </a:p>
        </p:txBody>
      </p:sp>
      <p:sp>
        <p:nvSpPr>
          <p:cNvPr id="190" name="CustomShape 8"/>
          <p:cNvSpPr/>
          <p:nvPr/>
        </p:nvSpPr>
        <p:spPr>
          <a:xfrm>
            <a:off x="3048840" y="4077720"/>
            <a:ext cx="3066120" cy="132912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</p:sp>
      <p:pic>
        <p:nvPicPr>
          <p:cNvPr id="191" name="Picture 26"/>
          <p:cNvPicPr/>
          <p:nvPr/>
        </p:nvPicPr>
        <p:blipFill>
          <a:blip r:embed="rId2"/>
          <a:stretch>
            <a:fillRect/>
          </a:stretch>
        </p:blipFill>
        <p:spPr>
          <a:xfrm>
            <a:off x="3279690" y="4865040"/>
            <a:ext cx="263250" cy="457560"/>
          </a:xfrm>
          <a:prstGeom prst="rect">
            <a:avLst/>
          </a:prstGeom>
          <a:ln>
            <a:noFill/>
          </a:ln>
        </p:spPr>
      </p:pic>
      <p:pic>
        <p:nvPicPr>
          <p:cNvPr id="192" name="Picture 27"/>
          <p:cNvPicPr/>
          <p:nvPr/>
        </p:nvPicPr>
        <p:blipFill>
          <a:blip r:embed="rId3"/>
          <a:stretch>
            <a:fillRect/>
          </a:stretch>
        </p:blipFill>
        <p:spPr>
          <a:xfrm>
            <a:off x="5501790" y="4726800"/>
            <a:ext cx="446850" cy="595800"/>
          </a:xfrm>
          <a:prstGeom prst="rect">
            <a:avLst/>
          </a:prstGeom>
          <a:ln>
            <a:noFill/>
          </a:ln>
        </p:spPr>
      </p:pic>
      <p:pic>
        <p:nvPicPr>
          <p:cNvPr id="193" name="Picture 28"/>
          <p:cNvPicPr/>
          <p:nvPr/>
        </p:nvPicPr>
        <p:blipFill>
          <a:blip r:embed="rId4"/>
          <a:stretch>
            <a:fillRect/>
          </a:stretch>
        </p:blipFill>
        <p:spPr>
          <a:xfrm>
            <a:off x="3543210" y="4939920"/>
            <a:ext cx="368010" cy="382680"/>
          </a:xfrm>
          <a:prstGeom prst="rect">
            <a:avLst/>
          </a:prstGeom>
          <a:ln>
            <a:noFill/>
          </a:ln>
        </p:spPr>
      </p:pic>
      <p:sp>
        <p:nvSpPr>
          <p:cNvPr id="194" name="CustomShape 9"/>
          <p:cNvSpPr/>
          <p:nvPr/>
        </p:nvSpPr>
        <p:spPr>
          <a:xfrm>
            <a:off x="4260330" y="4200120"/>
            <a:ext cx="1308420" cy="564480"/>
          </a:xfrm>
          <a:prstGeom prst="wedgeEllipseCallout">
            <a:avLst>
              <a:gd name="adj1" fmla="val 44345"/>
              <a:gd name="adj2" fmla="val 55961"/>
            </a:avLst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70">
                <a:solidFill>
                  <a:srgbClr val="000000"/>
                </a:solidFill>
                <a:latin typeface="Calibri"/>
              </a:rPr>
              <a:t>“ABC” (3 characters)</a:t>
            </a:r>
            <a:endParaRPr/>
          </a:p>
        </p:txBody>
      </p:sp>
      <p:sp>
        <p:nvSpPr>
          <p:cNvPr id="195" name="CustomShape 10"/>
          <p:cNvSpPr/>
          <p:nvPr/>
        </p:nvSpPr>
        <p:spPr>
          <a:xfrm>
            <a:off x="3048840" y="5407200"/>
            <a:ext cx="3066120" cy="132912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</p:sp>
      <p:pic>
        <p:nvPicPr>
          <p:cNvPr id="196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279690" y="6194520"/>
            <a:ext cx="263250" cy="457560"/>
          </a:xfrm>
          <a:prstGeom prst="rect">
            <a:avLst/>
          </a:prstGeom>
          <a:ln>
            <a:noFill/>
          </a:ln>
        </p:spPr>
      </p:pic>
      <p:pic>
        <p:nvPicPr>
          <p:cNvPr id="197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5501790" y="6056280"/>
            <a:ext cx="446850" cy="595800"/>
          </a:xfrm>
          <a:prstGeom prst="rect">
            <a:avLst/>
          </a:prstGeom>
          <a:ln>
            <a:noFill/>
          </a:ln>
        </p:spPr>
      </p:pic>
      <p:pic>
        <p:nvPicPr>
          <p:cNvPr id="198" name="Picture 35"/>
          <p:cNvPicPr/>
          <p:nvPr/>
        </p:nvPicPr>
        <p:blipFill>
          <a:blip r:embed="rId4"/>
          <a:stretch>
            <a:fillRect/>
          </a:stretch>
        </p:blipFill>
        <p:spPr>
          <a:xfrm>
            <a:off x="3543210" y="6269400"/>
            <a:ext cx="368010" cy="382680"/>
          </a:xfrm>
          <a:prstGeom prst="rect">
            <a:avLst/>
          </a:prstGeom>
          <a:ln>
            <a:noFill/>
          </a:ln>
        </p:spPr>
      </p:pic>
      <p:sp>
        <p:nvSpPr>
          <p:cNvPr id="199" name="CustomShape 11"/>
          <p:cNvSpPr/>
          <p:nvPr/>
        </p:nvSpPr>
        <p:spPr>
          <a:xfrm>
            <a:off x="3895560" y="5426280"/>
            <a:ext cx="1829520" cy="695880"/>
          </a:xfrm>
          <a:prstGeom prst="cloudCallout">
            <a:avLst>
              <a:gd name="adj1" fmla="val 33601"/>
              <a:gd name="adj2" fmla="val 60227"/>
            </a:avLst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00" name="CustomShape 12"/>
          <p:cNvSpPr/>
          <p:nvPr/>
        </p:nvSpPr>
        <p:spPr>
          <a:xfrm>
            <a:off x="3399030" y="5426280"/>
            <a:ext cx="2282580" cy="683640"/>
          </a:xfrm>
          <a:prstGeom prst="cloudCallout">
            <a:avLst>
              <a:gd name="adj1" fmla="val -30725"/>
              <a:gd name="adj2" fmla="val 75615"/>
            </a:avLst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70">
                <a:solidFill>
                  <a:srgbClr val="000000"/>
                </a:solidFill>
                <a:latin typeface="Calibri"/>
              </a:rPr>
              <a:t>Both of us are still connected. We should keep the connection alive…</a:t>
            </a:r>
            <a:endParaRPr/>
          </a:p>
        </p:txBody>
      </p:sp>
      <p:sp>
        <p:nvSpPr>
          <p:cNvPr id="201" name="CustomShape 13"/>
          <p:cNvSpPr/>
          <p:nvPr/>
        </p:nvSpPr>
        <p:spPr>
          <a:xfrm>
            <a:off x="3911760" y="2397960"/>
            <a:ext cx="1614060" cy="152280"/>
          </a:xfrm>
          <a:prstGeom prst="rect">
            <a:avLst/>
          </a:prstGeom>
          <a:solidFill>
            <a:srgbClr val="9DC3E6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50">
                <a:solidFill>
                  <a:srgbClr val="FFFFFF"/>
                </a:solidFill>
                <a:latin typeface="Calibri"/>
              </a:rPr>
              <a:t>TLS/SSL</a:t>
            </a:r>
            <a:endParaRPr/>
          </a:p>
        </p:txBody>
      </p:sp>
      <p:sp>
        <p:nvSpPr>
          <p:cNvPr id="202" name="CustomShape 14"/>
          <p:cNvSpPr/>
          <p:nvPr/>
        </p:nvSpPr>
        <p:spPr>
          <a:xfrm>
            <a:off x="3911760" y="3723480"/>
            <a:ext cx="1614060" cy="152280"/>
          </a:xfrm>
          <a:prstGeom prst="rect">
            <a:avLst/>
          </a:prstGeom>
          <a:solidFill>
            <a:srgbClr val="9DC3E6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50">
                <a:solidFill>
                  <a:srgbClr val="FFFFFF"/>
                </a:solidFill>
                <a:latin typeface="Calibri"/>
              </a:rPr>
              <a:t>TLS/SSL</a:t>
            </a:r>
            <a:endParaRPr/>
          </a:p>
        </p:txBody>
      </p:sp>
      <p:sp>
        <p:nvSpPr>
          <p:cNvPr id="203" name="CustomShape 15"/>
          <p:cNvSpPr/>
          <p:nvPr/>
        </p:nvSpPr>
        <p:spPr>
          <a:xfrm>
            <a:off x="3911760" y="5055120"/>
            <a:ext cx="1614060" cy="152280"/>
          </a:xfrm>
          <a:prstGeom prst="rect">
            <a:avLst/>
          </a:prstGeom>
          <a:solidFill>
            <a:srgbClr val="9DC3E6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50">
                <a:solidFill>
                  <a:srgbClr val="FFFFFF"/>
                </a:solidFill>
                <a:latin typeface="Calibri"/>
              </a:rPr>
              <a:t>TLS/SSL</a:t>
            </a:r>
            <a:endParaRPr/>
          </a:p>
        </p:txBody>
      </p:sp>
      <p:sp>
        <p:nvSpPr>
          <p:cNvPr id="204" name="CustomShape 16"/>
          <p:cNvSpPr/>
          <p:nvPr/>
        </p:nvSpPr>
        <p:spPr>
          <a:xfrm>
            <a:off x="3911760" y="6384600"/>
            <a:ext cx="1614060" cy="152280"/>
          </a:xfrm>
          <a:prstGeom prst="rect">
            <a:avLst/>
          </a:prstGeom>
          <a:solidFill>
            <a:srgbClr val="9DC3E6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50">
                <a:solidFill>
                  <a:srgbClr val="FFFFFF"/>
                </a:solidFill>
                <a:latin typeface="Calibri"/>
              </a:rPr>
              <a:t>TLS/SSL</a:t>
            </a:r>
            <a:endParaRPr/>
          </a:p>
        </p:txBody>
      </p:sp>
      <p:sp>
        <p:nvSpPr>
          <p:cNvPr id="205" name="CustomShape 17"/>
          <p:cNvSpPr/>
          <p:nvPr/>
        </p:nvSpPr>
        <p:spPr>
          <a:xfrm flipV="1">
            <a:off x="3911760" y="2471760"/>
            <a:ext cx="1614060" cy="1080"/>
          </a:xfrm>
          <a:prstGeom prst="straightConnector1">
            <a:avLst/>
          </a:prstGeom>
          <a:noFill/>
          <a:ln w="50760">
            <a:solidFill>
              <a:srgbClr val="C00000"/>
            </a:solidFill>
            <a:miter/>
            <a:tailEnd type="triangle" w="med" len="med"/>
          </a:ln>
        </p:spPr>
      </p:sp>
      <p:sp>
        <p:nvSpPr>
          <p:cNvPr id="206" name="CustomShape 18"/>
          <p:cNvSpPr/>
          <p:nvPr/>
        </p:nvSpPr>
        <p:spPr>
          <a:xfrm flipH="1">
            <a:off x="3911760" y="5131440"/>
            <a:ext cx="1614060" cy="360"/>
          </a:xfrm>
          <a:prstGeom prst="straightConnector1">
            <a:avLst/>
          </a:prstGeom>
          <a:noFill/>
          <a:ln w="50760">
            <a:solidFill>
              <a:srgbClr val="C00000"/>
            </a:solidFill>
            <a:miter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556193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OpenSSL: Implementation of SSL/TLS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OpenSSL is a widely used open-source SSL/TLS library; However, when </a:t>
            </a:r>
            <a:r>
              <a:rPr lang="en-US" altLang="zh-CN" dirty="0" smtClean="0"/>
              <a:t>implementing </a:t>
            </a:r>
            <a:r>
              <a:rPr lang="en-US" altLang="zh-CN" dirty="0"/>
              <a:t>SSL/TLS protocol, OpenSSL didn’t do it in a right way…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06" y="3643063"/>
            <a:ext cx="4700588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44682" y="1524316"/>
            <a:ext cx="1968030" cy="4608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Type(request)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644682" y="2479036"/>
            <a:ext cx="1968030" cy="7844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Payload[</a:t>
            </a:r>
            <a:r>
              <a:rPr lang="en-US">
                <a:solidFill>
                  <a:srgbClr val="FFD966"/>
                </a:solidFill>
                <a:latin typeface="Calibri"/>
              </a:rPr>
              <a:t>Payload_length</a:t>
            </a:r>
            <a:r>
              <a:rPr lang="en-US">
                <a:solidFill>
                  <a:srgbClr val="FFFFFF"/>
                </a:solidFill>
                <a:latin typeface="Calibri"/>
              </a:rPr>
              <a:t>]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644682" y="3280396"/>
            <a:ext cx="1968030" cy="814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Padding[padding_length]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644682" y="2001676"/>
            <a:ext cx="1968030" cy="460800"/>
          </a:xfrm>
          <a:prstGeom prst="rect">
            <a:avLst/>
          </a:prstGeom>
          <a:gradFill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Payload_length</a:t>
            </a:r>
            <a:endParaRPr/>
          </a:p>
        </p:txBody>
      </p:sp>
      <p:sp>
        <p:nvSpPr>
          <p:cNvPr id="91" name="CustomShape 5"/>
          <p:cNvSpPr/>
          <p:nvPr/>
        </p:nvSpPr>
        <p:spPr>
          <a:xfrm rot="2916600">
            <a:off x="1648407" y="2524036"/>
            <a:ext cx="491400" cy="172800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5D4A7"/>
              </a:gs>
              <a:gs pos="100000">
                <a:srgbClr val="A9CD99"/>
              </a:gs>
            </a:gsLst>
            <a:lin ang="2478000"/>
          </a:gradFill>
          <a:ln w="6480">
            <a:solidFill>
              <a:srgbClr val="70AD47"/>
            </a:solidFill>
            <a:miter/>
          </a:ln>
        </p:spPr>
      </p:sp>
      <p:sp>
        <p:nvSpPr>
          <p:cNvPr id="92" name="CustomShape 6"/>
          <p:cNvSpPr/>
          <p:nvPr/>
        </p:nvSpPr>
        <p:spPr>
          <a:xfrm>
            <a:off x="5703132" y="1524316"/>
            <a:ext cx="1968030" cy="4608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Type(response)</a:t>
            </a:r>
            <a:endParaRPr/>
          </a:p>
        </p:txBody>
      </p:sp>
      <p:sp>
        <p:nvSpPr>
          <p:cNvPr id="93" name="CustomShape 7"/>
          <p:cNvSpPr/>
          <p:nvPr/>
        </p:nvSpPr>
        <p:spPr>
          <a:xfrm>
            <a:off x="5703132" y="2479036"/>
            <a:ext cx="1968030" cy="7844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Payload[</a:t>
            </a:r>
            <a:r>
              <a:rPr lang="en-US">
                <a:solidFill>
                  <a:srgbClr val="FFD966"/>
                </a:solidFill>
                <a:latin typeface="Calibri"/>
              </a:rPr>
              <a:t>Payload_length</a:t>
            </a:r>
            <a:r>
              <a:rPr lang="en-US">
                <a:solidFill>
                  <a:srgbClr val="FFFFFF"/>
                </a:solidFill>
                <a:latin typeface="Calibri"/>
              </a:rPr>
              <a:t>]</a:t>
            </a:r>
            <a:endParaRPr/>
          </a:p>
        </p:txBody>
      </p:sp>
      <p:sp>
        <p:nvSpPr>
          <p:cNvPr id="94" name="CustomShape 8"/>
          <p:cNvSpPr/>
          <p:nvPr/>
        </p:nvSpPr>
        <p:spPr>
          <a:xfrm>
            <a:off x="5703132" y="3280396"/>
            <a:ext cx="1968030" cy="814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Padding[padding_length]</a:t>
            </a:r>
            <a:endParaRPr/>
          </a:p>
        </p:txBody>
      </p:sp>
      <p:sp>
        <p:nvSpPr>
          <p:cNvPr id="95" name="CustomShape 9"/>
          <p:cNvSpPr/>
          <p:nvPr/>
        </p:nvSpPr>
        <p:spPr>
          <a:xfrm>
            <a:off x="5703132" y="2001676"/>
            <a:ext cx="1968030" cy="460800"/>
          </a:xfrm>
          <a:prstGeom prst="rect">
            <a:avLst/>
          </a:prstGeom>
          <a:gradFill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Payload_length</a:t>
            </a:r>
            <a:endParaRPr/>
          </a:p>
        </p:txBody>
      </p:sp>
      <p:sp>
        <p:nvSpPr>
          <p:cNvPr id="96" name="CustomShape 10"/>
          <p:cNvSpPr/>
          <p:nvPr/>
        </p:nvSpPr>
        <p:spPr>
          <a:xfrm rot="2916600">
            <a:off x="6706857" y="2524036"/>
            <a:ext cx="491400" cy="172800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5D4A7"/>
              </a:gs>
              <a:gs pos="100000">
                <a:srgbClr val="A9CD99"/>
              </a:gs>
            </a:gsLst>
            <a:lin ang="2478000"/>
          </a:gradFill>
          <a:ln w="6480">
            <a:solidFill>
              <a:srgbClr val="70AD47"/>
            </a:solidFill>
            <a:miter/>
          </a:ln>
        </p:spPr>
      </p:sp>
      <p:sp>
        <p:nvSpPr>
          <p:cNvPr id="97" name="CustomShape 11"/>
          <p:cNvSpPr/>
          <p:nvPr/>
        </p:nvSpPr>
        <p:spPr>
          <a:xfrm>
            <a:off x="3204822" y="2462836"/>
            <a:ext cx="1891080" cy="3108960"/>
          </a:xfrm>
          <a:prstGeom prst="rect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</p:sp>
      <p:sp>
        <p:nvSpPr>
          <p:cNvPr id="98" name="CustomShape 12"/>
          <p:cNvSpPr/>
          <p:nvPr/>
        </p:nvSpPr>
        <p:spPr>
          <a:xfrm>
            <a:off x="3205902" y="4094716"/>
            <a:ext cx="1885950" cy="393120"/>
          </a:xfrm>
          <a:prstGeom prst="rect">
            <a:avLst/>
          </a:prstGeom>
          <a:solidFill>
            <a:srgbClr val="000000"/>
          </a:solidFill>
          <a:ln w="6480">
            <a:solidFill>
              <a:srgbClr val="5B9BD5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“ABC”</a:t>
            </a:r>
            <a:endParaRPr/>
          </a:p>
        </p:txBody>
      </p:sp>
      <p:sp>
        <p:nvSpPr>
          <p:cNvPr id="99" name="CustomShape 13"/>
          <p:cNvSpPr/>
          <p:nvPr/>
        </p:nvSpPr>
        <p:spPr>
          <a:xfrm>
            <a:off x="2598132" y="2917156"/>
            <a:ext cx="610740" cy="1540080"/>
          </a:xfrm>
          <a:prstGeom prst="curvedConnector3">
            <a:avLst>
              <a:gd name="adj1" fmla="val 23179"/>
            </a:avLst>
          </a:prstGeom>
          <a:noFill/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00" name="CustomShape 14"/>
          <p:cNvSpPr/>
          <p:nvPr/>
        </p:nvSpPr>
        <p:spPr>
          <a:xfrm>
            <a:off x="5100492" y="3975196"/>
            <a:ext cx="180630" cy="482040"/>
          </a:xfrm>
          <a:prstGeom prst="righ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5B9BD5"/>
            </a:solidFill>
            <a:miter/>
          </a:ln>
        </p:spPr>
      </p:sp>
      <p:sp>
        <p:nvSpPr>
          <p:cNvPr id="101" name="CustomShape 15"/>
          <p:cNvSpPr/>
          <p:nvPr/>
        </p:nvSpPr>
        <p:spPr>
          <a:xfrm flipH="1">
            <a:off x="5281662" y="2232436"/>
            <a:ext cx="421200" cy="19839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02" name="CustomShape 16"/>
          <p:cNvSpPr/>
          <p:nvPr/>
        </p:nvSpPr>
        <p:spPr>
          <a:xfrm flipV="1">
            <a:off x="5087802" y="2884036"/>
            <a:ext cx="606420" cy="1605600"/>
          </a:xfrm>
          <a:prstGeom prst="curvedConnector3">
            <a:avLst>
              <a:gd name="adj1" fmla="val 63002"/>
            </a:avLst>
          </a:prstGeom>
          <a:noFill/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03" name="CustomShape 17"/>
          <p:cNvSpPr/>
          <p:nvPr/>
        </p:nvSpPr>
        <p:spPr>
          <a:xfrm>
            <a:off x="3196452" y="5203156"/>
            <a:ext cx="14077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Memory </a:t>
            </a:r>
            <a:endParaRPr/>
          </a:p>
        </p:txBody>
      </p:sp>
      <p:sp>
        <p:nvSpPr>
          <p:cNvPr id="104" name="CustomShape 18"/>
          <p:cNvSpPr/>
          <p:nvPr/>
        </p:nvSpPr>
        <p:spPr>
          <a:xfrm>
            <a:off x="2621892" y="2069356"/>
            <a:ext cx="3080970" cy="3146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67171"/>
          </a:solidFill>
          <a:ln w="12600">
            <a:noFill/>
          </a:ln>
        </p:spPr>
      </p:sp>
      <p:sp>
        <p:nvSpPr>
          <p:cNvPr id="105" name="CustomShape 19"/>
          <p:cNvSpPr/>
          <p:nvPr/>
        </p:nvSpPr>
        <p:spPr>
          <a:xfrm>
            <a:off x="3930312" y="1973956"/>
            <a:ext cx="491670" cy="421200"/>
          </a:xfrm>
          <a:prstGeom prst="ellipse">
            <a:avLst/>
          </a:prstGeom>
          <a:solidFill>
            <a:srgbClr val="767171"/>
          </a:solidFill>
          <a:ln w="1260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=</a:t>
            </a:r>
            <a:endParaRPr/>
          </a:p>
        </p:txBody>
      </p:sp>
      <p:sp>
        <p:nvSpPr>
          <p:cNvPr id="106" name="CustomShape 20"/>
          <p:cNvSpPr/>
          <p:nvPr/>
        </p:nvSpPr>
        <p:spPr>
          <a:xfrm>
            <a:off x="646842" y="4094716"/>
            <a:ext cx="1968030" cy="738720"/>
          </a:xfrm>
          <a:prstGeom prst="rect">
            <a:avLst/>
          </a:prstGeom>
          <a:noFill/>
          <a:ln w="1260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Request packet</a:t>
            </a:r>
            <a:endParaRPr/>
          </a:p>
        </p:txBody>
      </p:sp>
      <p:sp>
        <p:nvSpPr>
          <p:cNvPr id="107" name="CustomShape 21"/>
          <p:cNvSpPr/>
          <p:nvPr/>
        </p:nvSpPr>
        <p:spPr>
          <a:xfrm>
            <a:off x="5703132" y="4100476"/>
            <a:ext cx="1968030" cy="738720"/>
          </a:xfrm>
          <a:prstGeom prst="rect">
            <a:avLst/>
          </a:prstGeom>
          <a:noFill/>
          <a:ln w="1260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Response packet</a:t>
            </a:r>
            <a:endParaRPr/>
          </a:p>
        </p:txBody>
      </p:sp>
      <p:sp>
        <p:nvSpPr>
          <p:cNvPr id="108" name="CustomShape 22"/>
          <p:cNvSpPr/>
          <p:nvPr/>
        </p:nvSpPr>
        <p:spPr>
          <a:xfrm>
            <a:off x="482767" y="188280"/>
            <a:ext cx="7352093" cy="642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solidFill>
                  <a:schemeClr val="dk1"/>
                </a:solidFill>
              </a:rPr>
              <a:t>Heartbeat: OpenSSL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44260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10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94680" y="1292353"/>
            <a:ext cx="5570910" cy="555552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466695" y="3131953"/>
            <a:ext cx="1968030" cy="4608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Type(request)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466695" y="4086673"/>
            <a:ext cx="1968030" cy="7844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Payload[</a:t>
            </a:r>
            <a:r>
              <a:rPr lang="en-US" dirty="0" err="1">
                <a:solidFill>
                  <a:srgbClr val="FFD966"/>
                </a:solidFill>
                <a:latin typeface="Calibri"/>
              </a:rPr>
              <a:t>Payload_length</a:t>
            </a:r>
            <a:r>
              <a:rPr lang="en-US" dirty="0">
                <a:solidFill>
                  <a:srgbClr val="FFFFFF"/>
                </a:solidFill>
                <a:latin typeface="Calibri"/>
              </a:rPr>
              <a:t>]</a:t>
            </a:r>
            <a:endParaRPr dirty="0"/>
          </a:p>
        </p:txBody>
      </p:sp>
      <p:sp>
        <p:nvSpPr>
          <p:cNvPr id="113" name="CustomShape 4"/>
          <p:cNvSpPr/>
          <p:nvPr/>
        </p:nvSpPr>
        <p:spPr>
          <a:xfrm>
            <a:off x="466695" y="4888033"/>
            <a:ext cx="1968030" cy="814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Padding[padding_length]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466695" y="3609313"/>
            <a:ext cx="1968030" cy="460800"/>
          </a:xfrm>
          <a:prstGeom prst="rect">
            <a:avLst/>
          </a:prstGeom>
          <a:gradFill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Payload_length</a:t>
            </a:r>
            <a:endParaRPr/>
          </a:p>
        </p:txBody>
      </p:sp>
      <p:sp>
        <p:nvSpPr>
          <p:cNvPr id="115" name="CustomShape 6"/>
          <p:cNvSpPr/>
          <p:nvPr/>
        </p:nvSpPr>
        <p:spPr>
          <a:xfrm rot="2916600">
            <a:off x="1470420" y="4131673"/>
            <a:ext cx="491400" cy="172800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5D4A7"/>
              </a:gs>
              <a:gs pos="100000">
                <a:srgbClr val="A9CD99"/>
              </a:gs>
            </a:gsLst>
            <a:lin ang="2478000"/>
          </a:gradFill>
          <a:ln w="6480">
            <a:solidFill>
              <a:srgbClr val="70AD47"/>
            </a:solidFill>
            <a:miter/>
          </a:ln>
        </p:spPr>
      </p:sp>
      <p:sp>
        <p:nvSpPr>
          <p:cNvPr id="9" name="CustomShape 22"/>
          <p:cNvSpPr/>
          <p:nvPr/>
        </p:nvSpPr>
        <p:spPr>
          <a:xfrm>
            <a:off x="509838" y="228600"/>
            <a:ext cx="7325022" cy="1045556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solidFill>
                  <a:schemeClr val="dk1"/>
                </a:solidFill>
              </a:rPr>
              <a:t>Heartbeat: packet structure in Python style</a:t>
            </a:r>
          </a:p>
        </p:txBody>
      </p:sp>
    </p:spTree>
    <p:extLst>
      <p:ext uri="{BB962C8B-B14F-4D97-AF65-F5344CB8AC3E}">
        <p14:creationId xmlns:p14="http://schemas.microsoft.com/office/powerpoint/2010/main" val="4209431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935</Words>
  <Application>Microsoft Office PowerPoint</Application>
  <PresentationFormat>On-screen Show (4:3)</PresentationFormat>
  <Paragraphs>253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Heartbleed</vt:lpstr>
      <vt:lpstr>Plan</vt:lpstr>
      <vt:lpstr>Environment set up </vt:lpstr>
      <vt:lpstr>PowerPoint Presentation</vt:lpstr>
      <vt:lpstr>PowerPoint Presentation</vt:lpstr>
      <vt:lpstr>PowerPoint Presentation</vt:lpstr>
      <vt:lpstr>OpenSSL: Implementation of SSL/TLS</vt:lpstr>
      <vt:lpstr>PowerPoint Presentation</vt:lpstr>
      <vt:lpstr>PowerPoint Presentation</vt:lpstr>
      <vt:lpstr>PowerPoint Presentation</vt:lpstr>
      <vt:lpstr>PowerPoint Presentation</vt:lpstr>
      <vt:lpstr>Mission Accepted</vt:lpstr>
      <vt:lpstr>Server VM: https web server </vt:lpstr>
      <vt:lpstr>Attacker VM: Set up the DNS</vt:lpstr>
      <vt:lpstr>Download the attack.py to the attacker VM</vt:lpstr>
      <vt:lpstr>PowerPoint Presentation</vt:lpstr>
      <vt:lpstr>Utility of the program</vt:lpstr>
      <vt:lpstr>Set the payload_length value</vt:lpstr>
      <vt:lpstr>Task 1: play with the program attack.py</vt:lpstr>
      <vt:lpstr>Real Attack: find the admin password</vt:lpstr>
      <vt:lpstr>Real Attack 2: steal a secret message</vt:lpstr>
      <vt:lpstr>Ubuntu: Quick way to fix the vulnerability</vt:lpstr>
      <vt:lpstr>PowerPoint Presentation</vt:lpstr>
      <vt:lpstr>PowerPoint Presentation</vt:lpstr>
      <vt:lpstr>PowerPoint Presentation</vt:lpstr>
      <vt:lpstr>Extra thinking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2017-11-09T01:57:52Z</dcterms:created>
  <dcterms:modified xsi:type="dcterms:W3CDTF">2017-11-09T02:31:57Z</dcterms:modified>
</cp:coreProperties>
</file>