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9"/>
  </p:notesMasterIdLst>
  <p:sldIdLst>
    <p:sldId id="256" r:id="rId2"/>
    <p:sldId id="327" r:id="rId3"/>
    <p:sldId id="257" r:id="rId4"/>
    <p:sldId id="258" r:id="rId5"/>
    <p:sldId id="262" r:id="rId6"/>
    <p:sldId id="263" r:id="rId7"/>
    <p:sldId id="264" r:id="rId8"/>
    <p:sldId id="265" r:id="rId9"/>
    <p:sldId id="269" r:id="rId10"/>
    <p:sldId id="273" r:id="rId11"/>
    <p:sldId id="318" r:id="rId12"/>
    <p:sldId id="330" r:id="rId13"/>
    <p:sldId id="329" r:id="rId14"/>
    <p:sldId id="281" r:id="rId15"/>
    <p:sldId id="282" r:id="rId16"/>
    <p:sldId id="339" r:id="rId17"/>
    <p:sldId id="343" r:id="rId18"/>
    <p:sldId id="340" r:id="rId19"/>
    <p:sldId id="341" r:id="rId20"/>
    <p:sldId id="283" r:id="rId21"/>
    <p:sldId id="328" r:id="rId22"/>
    <p:sldId id="294" r:id="rId23"/>
    <p:sldId id="331" r:id="rId24"/>
    <p:sldId id="344" r:id="rId25"/>
    <p:sldId id="345" r:id="rId26"/>
    <p:sldId id="292" r:id="rId27"/>
    <p:sldId id="315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68" autoAdjust="0"/>
  </p:normalViewPr>
  <p:slideViewPr>
    <p:cSldViewPr snapToGrid="0">
      <p:cViewPr varScale="1">
        <p:scale>
          <a:sx n="70" d="100"/>
          <a:sy n="70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A8963-F3A3-4F14-A783-AF5F369D119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52B7-52FF-4062-8A95-1C0C26774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1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52B7-52FF-4062-8A95-1C0C26774D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9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156504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Font typeface="Crete Round"/>
              <a:defRPr b="0"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460388" y="60184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5856C7C-E9F0-4577-9630-F570A302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6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508000" y="1730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6256364" y="1600200"/>
            <a:ext cx="5326000" cy="496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460388" y="60184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5856C7C-E9F0-4577-9630-F570A302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460388" y="60184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5856C7C-E9F0-4577-9630-F570A302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480"/>
              </a:spcBef>
              <a:buSzPct val="100000"/>
              <a:buNone/>
              <a:defRPr sz="2400"/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460388" y="60184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5856C7C-E9F0-4577-9630-F570A302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DDFE-1558-45E2-9CA8-C0609E4B2E5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6C7C-E9F0-4577-9630-F570A302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DDFE-1558-45E2-9CA8-C0609E4B2E5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6C7C-E9F0-4577-9630-F570A302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0684" cy="1141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BDA54-8A7A-463B-BF64-56E78C7504DC}" type="datetime1">
              <a:rPr lang="en-US" altLang="en-US"/>
              <a:pPr>
                <a:defRPr/>
              </a:pPr>
              <a:t>11/30/2017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79E4C-04E2-4F0E-8B54-A872A0B62E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78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460388" y="6018400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5856C7C-E9F0-4577-9630-F570A302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1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net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truman.edu/" TargetMode="External"/><Relationship Id="rId4" Type="http://schemas.openxmlformats.org/officeDocument/2006/relationships/hyperlink" Target="http://www.examp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22363"/>
            <a:ext cx="12113536" cy="2387600"/>
          </a:xfrm>
        </p:spPr>
        <p:txBody>
          <a:bodyPr/>
          <a:lstStyle/>
          <a:p>
            <a:r>
              <a:rPr lang="en-US" dirty="0" smtClean="0"/>
              <a:t>Local DNS </a:t>
            </a:r>
            <a:r>
              <a:rPr lang="en-US" dirty="0"/>
              <a:t>Attack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Du,</a:t>
            </a:r>
          </a:p>
          <a:p>
            <a:r>
              <a:rPr lang="en-US" dirty="0" smtClean="0"/>
              <a:t>Chetan Jaiswal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Task</a:t>
            </a:r>
            <a:r>
              <a:rPr lang="en-US" altLang="zh-CN" dirty="0" smtClean="0"/>
              <a:t>: User VM Setup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 the User VM, we need to assign our own VM as the local DNS server:</a:t>
            </a:r>
          </a:p>
          <a:p>
            <a:r>
              <a:rPr lang="en-US" sz="2500" dirty="0"/>
              <a:t>1.On the dashboard, search System Settings</a:t>
            </a:r>
          </a:p>
          <a:p>
            <a:r>
              <a:rPr lang="en-US" sz="2500" dirty="0"/>
              <a:t>2.Click "System Settings" -&gt; "Network",</a:t>
            </a:r>
          </a:p>
          <a:p>
            <a:r>
              <a:rPr lang="en-US" sz="2500" dirty="0"/>
              <a:t>3.Click "Options" in "Wired" Tab,</a:t>
            </a:r>
          </a:p>
          <a:p>
            <a:r>
              <a:rPr lang="en-US" sz="2500" dirty="0"/>
              <a:t>4.Select "IPv4 Settings" -&gt; "Method" -&gt;"Automatic(DHCP) Addresses Only" and update only "DNS Servers" entry with IP address of BIND DNS Server.</a:t>
            </a:r>
          </a:p>
          <a:p>
            <a:r>
              <a:rPr lang="en-US" sz="2500" dirty="0"/>
              <a:t>5.Click the "Network Icon" on the top right corner and Select "Wired Connection X". This will refresh the wired network connection and updates the changes.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command on the user VM.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dig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</a:p>
          <a:p>
            <a:pPr marL="0" indent="0">
              <a:buNone/>
            </a:pPr>
            <a:r>
              <a:rPr lang="en-US" sz="2800" dirty="0" smtClean="0"/>
              <a:t>DNS response contains four field</a:t>
            </a:r>
          </a:p>
          <a:p>
            <a:pPr marL="0" indent="0">
              <a:buNone/>
            </a:pPr>
            <a:r>
              <a:rPr lang="en-US" sz="2400" dirty="0" smtClean="0"/>
              <a:t>Question:</a:t>
            </a:r>
          </a:p>
          <a:p>
            <a:pPr marL="0" indent="0">
              <a:buNone/>
            </a:pPr>
            <a:r>
              <a:rPr lang="en-US" sz="2400" dirty="0" smtClean="0"/>
              <a:t>Answer: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Authority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 smtClean="0"/>
              <a:t>Additional: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85" y="3686131"/>
            <a:ext cx="3049320" cy="30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DNS workflow </a:t>
            </a:r>
            <a:endParaRPr lang="zh-CN" alt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28" y="2056131"/>
            <a:ext cx="1219200" cy="1219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93056" y="4177641"/>
            <a:ext cx="1598181" cy="109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Cache</a:t>
            </a:r>
          </a:p>
          <a:p>
            <a:pPr algn="ctr"/>
            <a:r>
              <a:rPr lang="en-US" altLang="zh-CN" dirty="0"/>
              <a:t>Answer table</a:t>
            </a:r>
          </a:p>
          <a:p>
            <a:pPr algn="ctr"/>
            <a:r>
              <a:rPr lang="en-US" altLang="zh-CN" dirty="0"/>
              <a:t>Authority table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65731"/>
            <a:ext cx="1219200" cy="1219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40948" y="3013567"/>
            <a:ext cx="3130579" cy="92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H="1">
            <a:off x="1503862" y="4349867"/>
            <a:ext cx="3167665" cy="92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Answer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6512769" y="3122646"/>
            <a:ext cx="2537927" cy="2149788"/>
          </a:xfrm>
          <a:prstGeom prst="curvedLeftArrow">
            <a:avLst/>
          </a:prstGeom>
          <a:ln>
            <a:solidFill>
              <a:schemeClr val="tx1"/>
            </a:solidFill>
            <a:prstDash val="lg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Query&amp;update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48" y="3275331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28" y="4494531"/>
            <a:ext cx="1219200" cy="121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06745" y="3802326"/>
            <a:ext cx="177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DNS Server</a:t>
            </a:r>
            <a:endParaRPr lang="zh-CN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2" y="3122646"/>
            <a:ext cx="1223320" cy="1223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092" y="4345966"/>
            <a:ext cx="1770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8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</a:t>
            </a:r>
            <a:r>
              <a:rPr lang="en-US" altLang="zh-CN" dirty="0" smtClean="0"/>
              <a:t>Surfaces in DNS Workflow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1" y="1638639"/>
            <a:ext cx="10029092" cy="4345992"/>
          </a:xfrm>
        </p:spPr>
      </p:pic>
    </p:spTree>
    <p:extLst>
      <p:ext uri="{BB962C8B-B14F-4D97-AF65-F5344CB8AC3E}">
        <p14:creationId xmlns:p14="http://schemas.microsoft.com/office/powerpoint/2010/main" val="7491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20310" y="1853515"/>
            <a:ext cx="3132017" cy="3501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78741" y="2413811"/>
            <a:ext cx="2046987" cy="27366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1062" y="2587073"/>
            <a:ext cx="1785551" cy="473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/etc/hosts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94313" y="3297588"/>
            <a:ext cx="1842444" cy="10915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Settings:</a:t>
            </a:r>
          </a:p>
          <a:p>
            <a:pPr algn="ctr"/>
            <a:r>
              <a:rPr lang="en-US" dirty="0"/>
              <a:t>Local DNS 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0625" y="2522839"/>
            <a:ext cx="858375" cy="611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3610" y="887291"/>
            <a:ext cx="6538407" cy="5062824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01085" y="1853515"/>
            <a:ext cx="2205611" cy="35010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32227" y="4281289"/>
            <a:ext cx="1935892" cy="9915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 record cache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8676461" y="1329765"/>
            <a:ext cx="2929812" cy="4226768"/>
          </a:xfrm>
          <a:prstGeom prst="cloudCallout">
            <a:avLst>
              <a:gd name="adj1" fmla="val -34131"/>
              <a:gd name="adj2" fmla="val 87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DNS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429636" y="2084173"/>
            <a:ext cx="884725" cy="69222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429484" y="2084173"/>
            <a:ext cx="884725" cy="69222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29636" y="3780917"/>
            <a:ext cx="884725" cy="69222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429482" y="3780917"/>
            <a:ext cx="884725" cy="692227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43105" y="3606505"/>
            <a:ext cx="1935892" cy="4736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Bind9 Resolver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7084" y="2066835"/>
            <a:ext cx="281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Computer 10.0.2.7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71642" y="2044479"/>
            <a:ext cx="1935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DNS server </a:t>
            </a:r>
          </a:p>
          <a:p>
            <a:r>
              <a:rPr lang="en-US" dirty="0"/>
              <a:t>          (Bind9)</a:t>
            </a:r>
          </a:p>
          <a:p>
            <a:r>
              <a:rPr lang="en-US" dirty="0"/>
              <a:t>         10.0.2.16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57631" y="1145099"/>
            <a:ext cx="155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Network</a:t>
            </a:r>
          </a:p>
        </p:txBody>
      </p:sp>
      <p:cxnSp>
        <p:nvCxnSpPr>
          <p:cNvPr id="27" name="Elbow Connector 26"/>
          <p:cNvCxnSpPr>
            <a:stCxn id="7" idx="3"/>
            <a:endCxn id="5" idx="1"/>
          </p:cNvCxnSpPr>
          <p:nvPr/>
        </p:nvCxnSpPr>
        <p:spPr>
          <a:xfrm flipV="1">
            <a:off x="1238999" y="2823912"/>
            <a:ext cx="292064" cy="47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2301267" y="3175018"/>
            <a:ext cx="236839" cy="83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3"/>
            <a:endCxn id="21" idx="1"/>
          </p:cNvCxnSpPr>
          <p:nvPr/>
        </p:nvCxnSpPr>
        <p:spPr>
          <a:xfrm flipV="1">
            <a:off x="3336757" y="3843344"/>
            <a:ext cx="100634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1" idx="2"/>
            <a:endCxn id="12" idx="0"/>
          </p:cNvCxnSpPr>
          <p:nvPr/>
        </p:nvCxnSpPr>
        <p:spPr>
          <a:xfrm rot="5400000">
            <a:off x="5205058" y="4175294"/>
            <a:ext cx="201109" cy="108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74332" y="4342731"/>
            <a:ext cx="92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49325" y="3435562"/>
            <a:ext cx="8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88" name="Elbow Connector 87"/>
          <p:cNvCxnSpPr>
            <a:stCxn id="12" idx="1"/>
          </p:cNvCxnSpPr>
          <p:nvPr/>
        </p:nvCxnSpPr>
        <p:spPr>
          <a:xfrm rot="10800000" flipV="1">
            <a:off x="3433668" y="4777081"/>
            <a:ext cx="898561" cy="1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1730830" y="146819"/>
            <a:ext cx="8471807" cy="507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Attack Surfaces – Map to the general flow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6548716" y="3134498"/>
            <a:ext cx="2001913" cy="7519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10-Point Star 37"/>
          <p:cNvSpPr/>
          <p:nvPr/>
        </p:nvSpPr>
        <p:spPr>
          <a:xfrm>
            <a:off x="3704906" y="4820432"/>
            <a:ext cx="313471" cy="3620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9" name="10-Point Star 38"/>
          <p:cNvSpPr/>
          <p:nvPr/>
        </p:nvSpPr>
        <p:spPr>
          <a:xfrm>
            <a:off x="3012221" y="2831010"/>
            <a:ext cx="313471" cy="3620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10-Point Star 41"/>
          <p:cNvSpPr/>
          <p:nvPr/>
        </p:nvSpPr>
        <p:spPr>
          <a:xfrm>
            <a:off x="7022726" y="3388756"/>
            <a:ext cx="313471" cy="3620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10-Point Star 42"/>
          <p:cNvSpPr/>
          <p:nvPr/>
        </p:nvSpPr>
        <p:spPr>
          <a:xfrm>
            <a:off x="11067536" y="4305084"/>
            <a:ext cx="313471" cy="3620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2" name="10-Point Star 41"/>
          <p:cNvSpPr/>
          <p:nvPr/>
        </p:nvSpPr>
        <p:spPr>
          <a:xfrm>
            <a:off x="7781012" y="3401345"/>
            <a:ext cx="313471" cy="3620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401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20310" y="1853515"/>
            <a:ext cx="3132017" cy="3501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78741" y="2413811"/>
            <a:ext cx="2046987" cy="27366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1062" y="2587073"/>
            <a:ext cx="1785551" cy="473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/etc/hosts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94313" y="3297588"/>
            <a:ext cx="1842444" cy="10915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Settings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Local DNS 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0625" y="2522839"/>
            <a:ext cx="858375" cy="611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3610" y="887291"/>
            <a:ext cx="6538407" cy="5062824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01085" y="1853515"/>
            <a:ext cx="2205611" cy="35010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32227" y="4281289"/>
            <a:ext cx="1935892" cy="9915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 record cache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8676461" y="1329765"/>
            <a:ext cx="2929812" cy="4226768"/>
          </a:xfrm>
          <a:prstGeom prst="cloudCallout">
            <a:avLst>
              <a:gd name="adj1" fmla="val -34131"/>
              <a:gd name="adj2" fmla="val 87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DNS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429636" y="2084173"/>
            <a:ext cx="884725" cy="69222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429484" y="2084173"/>
            <a:ext cx="884725" cy="69222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29636" y="3780917"/>
            <a:ext cx="884725" cy="69222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429482" y="3780917"/>
            <a:ext cx="884725" cy="692227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43105" y="3606505"/>
            <a:ext cx="1935892" cy="4736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Bind9 Resolver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7084" y="2066835"/>
            <a:ext cx="281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Computer 10.0.2.7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71642" y="2044479"/>
            <a:ext cx="1935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DNS server </a:t>
            </a:r>
          </a:p>
          <a:p>
            <a:r>
              <a:rPr lang="en-US" dirty="0"/>
              <a:t>          (Bind9)</a:t>
            </a:r>
          </a:p>
          <a:p>
            <a:r>
              <a:rPr lang="en-US" dirty="0"/>
              <a:t>         10.0.2.16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57631" y="1145099"/>
            <a:ext cx="155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Network</a:t>
            </a:r>
          </a:p>
        </p:txBody>
      </p:sp>
      <p:cxnSp>
        <p:nvCxnSpPr>
          <p:cNvPr id="27" name="Elbow Connector 26"/>
          <p:cNvCxnSpPr>
            <a:stCxn id="7" idx="3"/>
            <a:endCxn id="5" idx="1"/>
          </p:cNvCxnSpPr>
          <p:nvPr/>
        </p:nvCxnSpPr>
        <p:spPr>
          <a:xfrm flipV="1">
            <a:off x="1238999" y="2823912"/>
            <a:ext cx="292064" cy="47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2301267" y="3175018"/>
            <a:ext cx="236839" cy="83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3"/>
            <a:endCxn id="21" idx="1"/>
          </p:cNvCxnSpPr>
          <p:nvPr/>
        </p:nvCxnSpPr>
        <p:spPr>
          <a:xfrm flipV="1">
            <a:off x="3336757" y="3843344"/>
            <a:ext cx="100634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1" idx="2"/>
            <a:endCxn id="12" idx="0"/>
          </p:cNvCxnSpPr>
          <p:nvPr/>
        </p:nvCxnSpPr>
        <p:spPr>
          <a:xfrm rot="5400000">
            <a:off x="5205058" y="4175294"/>
            <a:ext cx="201109" cy="108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74332" y="4342731"/>
            <a:ext cx="92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49325" y="3435562"/>
            <a:ext cx="8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88" name="Elbow Connector 87"/>
          <p:cNvCxnSpPr>
            <a:stCxn id="12" idx="1"/>
          </p:cNvCxnSpPr>
          <p:nvPr/>
        </p:nvCxnSpPr>
        <p:spPr>
          <a:xfrm rot="10800000" flipV="1">
            <a:off x="3433668" y="4777081"/>
            <a:ext cx="898561" cy="1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1730830" y="146819"/>
            <a:ext cx="8471807" cy="507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Local DNS </a:t>
            </a:r>
            <a:r>
              <a:rPr lang="en-US" sz="2800" dirty="0" smtClean="0"/>
              <a:t>Cache Poisoning Attack Surface</a:t>
            </a:r>
            <a:endParaRPr lang="en-US" sz="2800" dirty="0"/>
          </a:p>
        </p:txBody>
      </p:sp>
      <p:sp>
        <p:nvSpPr>
          <p:cNvPr id="31" name="Left-Right Arrow 30"/>
          <p:cNvSpPr/>
          <p:nvPr/>
        </p:nvSpPr>
        <p:spPr>
          <a:xfrm>
            <a:off x="6548716" y="3134498"/>
            <a:ext cx="2001913" cy="7519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10-Point Star 41"/>
          <p:cNvSpPr/>
          <p:nvPr/>
        </p:nvSpPr>
        <p:spPr>
          <a:xfrm>
            <a:off x="6981315" y="3347339"/>
            <a:ext cx="313471" cy="3620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3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rved Right Arrow 25"/>
          <p:cNvSpPr/>
          <p:nvPr/>
        </p:nvSpPr>
        <p:spPr>
          <a:xfrm>
            <a:off x="2479793" y="2046424"/>
            <a:ext cx="629339" cy="2804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ingle Corner Rectangle 35"/>
          <p:cNvSpPr/>
          <p:nvPr/>
        </p:nvSpPr>
        <p:spPr>
          <a:xfrm>
            <a:off x="3873388" y="633068"/>
            <a:ext cx="2062048" cy="78329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data related to www.example.net</a:t>
            </a:r>
          </a:p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7" y="113425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5" y="4361347"/>
            <a:ext cx="1032907" cy="1105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9" y="4301185"/>
            <a:ext cx="1223320" cy="1223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36" y="4301185"/>
            <a:ext cx="1223320" cy="1223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83" y="4301185"/>
            <a:ext cx="1223320" cy="12233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24434" y="568412"/>
            <a:ext cx="8353170" cy="56593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endCxn id="4" idx="3"/>
          </p:cNvCxnSpPr>
          <p:nvPr/>
        </p:nvCxnSpPr>
        <p:spPr>
          <a:xfrm rot="10800000">
            <a:off x="4404069" y="1743854"/>
            <a:ext cx="2784153" cy="2563977"/>
          </a:xfrm>
          <a:prstGeom prst="bentConnector3">
            <a:avLst>
              <a:gd name="adj1" fmla="val -437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0" y="2650083"/>
            <a:ext cx="1598140" cy="1738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36637" y="738587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Network</a:t>
            </a:r>
          </a:p>
        </p:txBody>
      </p:sp>
      <p:sp>
        <p:nvSpPr>
          <p:cNvPr id="44" name="8-Point Star 43"/>
          <p:cNvSpPr/>
          <p:nvPr/>
        </p:nvSpPr>
        <p:spPr>
          <a:xfrm>
            <a:off x="6679806" y="2442803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8-Point Star 45"/>
          <p:cNvSpPr/>
          <p:nvPr/>
        </p:nvSpPr>
        <p:spPr>
          <a:xfrm>
            <a:off x="2471133" y="1774498"/>
            <a:ext cx="350196" cy="32384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83711" y="2828088"/>
            <a:ext cx="226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</a:p>
          <a:p>
            <a:r>
              <a:rPr lang="en-US" dirty="0"/>
              <a:t>www.example.net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4694" y="1850425"/>
            <a:ext cx="226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for www.example.net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6476" y="5569649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5543" y="5600797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29" name="Elbow Connector 28"/>
          <p:cNvCxnSpPr>
            <a:stCxn id="15" idx="3"/>
            <a:endCxn id="4" idx="1"/>
          </p:cNvCxnSpPr>
          <p:nvPr/>
        </p:nvCxnSpPr>
        <p:spPr>
          <a:xfrm rot="5400000" flipH="1" flipV="1">
            <a:off x="1489162" y="1053761"/>
            <a:ext cx="1005613" cy="2385797"/>
          </a:xfrm>
          <a:prstGeom prst="bentConnector2">
            <a:avLst/>
          </a:prstGeom>
          <a:ln w="28575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3358" y="3214844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sniff</a:t>
            </a:r>
          </a:p>
        </p:txBody>
      </p:sp>
    </p:spTree>
    <p:extLst>
      <p:ext uri="{BB962C8B-B14F-4D97-AF65-F5344CB8AC3E}">
        <p14:creationId xmlns:p14="http://schemas.microsoft.com/office/powerpoint/2010/main" val="16844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rved Right Arrow 25"/>
          <p:cNvSpPr/>
          <p:nvPr/>
        </p:nvSpPr>
        <p:spPr>
          <a:xfrm>
            <a:off x="2479793" y="2046424"/>
            <a:ext cx="629339" cy="2804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ingle Corner Rectangle 35"/>
          <p:cNvSpPr/>
          <p:nvPr/>
        </p:nvSpPr>
        <p:spPr>
          <a:xfrm>
            <a:off x="3873388" y="633068"/>
            <a:ext cx="2062048" cy="78329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data related to www.example.net</a:t>
            </a:r>
          </a:p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7" y="113425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5" y="4361347"/>
            <a:ext cx="1032907" cy="1105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9" y="4301185"/>
            <a:ext cx="1223320" cy="1223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36" y="4301185"/>
            <a:ext cx="1223320" cy="1223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83" y="4301185"/>
            <a:ext cx="1223320" cy="12233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24434" y="568412"/>
            <a:ext cx="8353170" cy="56593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endCxn id="4" idx="3"/>
          </p:cNvCxnSpPr>
          <p:nvPr/>
        </p:nvCxnSpPr>
        <p:spPr>
          <a:xfrm rot="10800000">
            <a:off x="4404069" y="1743854"/>
            <a:ext cx="2784153" cy="2563977"/>
          </a:xfrm>
          <a:prstGeom prst="bentConnector3">
            <a:avLst>
              <a:gd name="adj1" fmla="val -437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0" y="2650083"/>
            <a:ext cx="1598140" cy="1738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36637" y="738587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Network</a:t>
            </a:r>
          </a:p>
        </p:txBody>
      </p:sp>
      <p:cxnSp>
        <p:nvCxnSpPr>
          <p:cNvPr id="31" name="Elbow Connector 30"/>
          <p:cNvCxnSpPr>
            <a:stCxn id="5" idx="3"/>
            <a:endCxn id="4" idx="2"/>
          </p:cNvCxnSpPr>
          <p:nvPr/>
        </p:nvCxnSpPr>
        <p:spPr>
          <a:xfrm flipH="1" flipV="1">
            <a:off x="3794465" y="2353452"/>
            <a:ext cx="423307" cy="2560608"/>
          </a:xfrm>
          <a:prstGeom prst="bentConnector4">
            <a:avLst>
              <a:gd name="adj1" fmla="val -54003"/>
              <a:gd name="adj2" fmla="val 92996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8-Point Star 43"/>
          <p:cNvSpPr/>
          <p:nvPr/>
        </p:nvSpPr>
        <p:spPr>
          <a:xfrm>
            <a:off x="6679806" y="2442803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8-Point Star 45"/>
          <p:cNvSpPr/>
          <p:nvPr/>
        </p:nvSpPr>
        <p:spPr>
          <a:xfrm>
            <a:off x="2471133" y="1774498"/>
            <a:ext cx="350196" cy="32384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83711" y="2828088"/>
            <a:ext cx="226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</a:p>
          <a:p>
            <a:r>
              <a:rPr lang="en-US" dirty="0"/>
              <a:t>www.example.net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88" y="3589957"/>
            <a:ext cx="2530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response:</a:t>
            </a:r>
          </a:p>
          <a:p>
            <a:r>
              <a:rPr lang="en-US" dirty="0"/>
              <a:t>www.example.net  </a:t>
            </a:r>
          </a:p>
          <a:p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1.1.1.1</a:t>
            </a:r>
            <a:r>
              <a:rPr lang="en-US" dirty="0"/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4694" y="1850425"/>
            <a:ext cx="226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for www.example.net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6476" y="5569649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5543" y="5600797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26000" y="2568513"/>
            <a:ext cx="14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DNS server</a:t>
            </a:r>
          </a:p>
        </p:txBody>
      </p:sp>
      <p:cxnSp>
        <p:nvCxnSpPr>
          <p:cNvPr id="29" name="Elbow Connector 28"/>
          <p:cNvCxnSpPr>
            <a:stCxn id="15" idx="3"/>
            <a:endCxn id="4" idx="1"/>
          </p:cNvCxnSpPr>
          <p:nvPr/>
        </p:nvCxnSpPr>
        <p:spPr>
          <a:xfrm rot="5400000" flipH="1" flipV="1">
            <a:off x="1489162" y="1053761"/>
            <a:ext cx="1005613" cy="2385797"/>
          </a:xfrm>
          <a:prstGeom prst="bentConnector2">
            <a:avLst/>
          </a:prstGeom>
          <a:ln w="28575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8-Point Star 34"/>
          <p:cNvSpPr/>
          <p:nvPr/>
        </p:nvSpPr>
        <p:spPr>
          <a:xfrm>
            <a:off x="4504231" y="3306181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3358" y="3214844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sniff</a:t>
            </a:r>
          </a:p>
        </p:txBody>
      </p:sp>
    </p:spTree>
    <p:extLst>
      <p:ext uri="{BB962C8B-B14F-4D97-AF65-F5344CB8AC3E}">
        <p14:creationId xmlns:p14="http://schemas.microsoft.com/office/powerpoint/2010/main" val="17660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rved Right Arrow 25"/>
          <p:cNvSpPr/>
          <p:nvPr/>
        </p:nvSpPr>
        <p:spPr>
          <a:xfrm>
            <a:off x="2479793" y="2046424"/>
            <a:ext cx="629339" cy="2804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ingle Corner Rectangle 35"/>
          <p:cNvSpPr/>
          <p:nvPr/>
        </p:nvSpPr>
        <p:spPr>
          <a:xfrm>
            <a:off x="3873388" y="633068"/>
            <a:ext cx="2062048" cy="78329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data related to www.example.net</a:t>
            </a:r>
          </a:p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7" y="113425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5" y="4361347"/>
            <a:ext cx="1032907" cy="1105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9" y="4301185"/>
            <a:ext cx="1223320" cy="1223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36" y="4301185"/>
            <a:ext cx="1223320" cy="1223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83" y="4301185"/>
            <a:ext cx="1223320" cy="12233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24434" y="568412"/>
            <a:ext cx="8353170" cy="56593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endCxn id="4" idx="3"/>
          </p:cNvCxnSpPr>
          <p:nvPr/>
        </p:nvCxnSpPr>
        <p:spPr>
          <a:xfrm rot="10800000">
            <a:off x="4404069" y="1743854"/>
            <a:ext cx="2784153" cy="2563977"/>
          </a:xfrm>
          <a:prstGeom prst="bentConnector3">
            <a:avLst>
              <a:gd name="adj1" fmla="val -437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0" y="2650083"/>
            <a:ext cx="1598140" cy="1738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36637" y="738587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Network</a:t>
            </a:r>
          </a:p>
        </p:txBody>
      </p:sp>
      <p:cxnSp>
        <p:nvCxnSpPr>
          <p:cNvPr id="31" name="Elbow Connector 30"/>
          <p:cNvCxnSpPr>
            <a:stCxn id="5" idx="3"/>
            <a:endCxn id="4" idx="2"/>
          </p:cNvCxnSpPr>
          <p:nvPr/>
        </p:nvCxnSpPr>
        <p:spPr>
          <a:xfrm flipH="1" flipV="1">
            <a:off x="3794465" y="2353452"/>
            <a:ext cx="423307" cy="2560608"/>
          </a:xfrm>
          <a:prstGeom prst="bentConnector4">
            <a:avLst>
              <a:gd name="adj1" fmla="val -54003"/>
              <a:gd name="adj2" fmla="val 92996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8-Point Star 43"/>
          <p:cNvSpPr/>
          <p:nvPr/>
        </p:nvSpPr>
        <p:spPr>
          <a:xfrm>
            <a:off x="6679806" y="2442803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8-Point Star 45"/>
          <p:cNvSpPr/>
          <p:nvPr/>
        </p:nvSpPr>
        <p:spPr>
          <a:xfrm>
            <a:off x="2471133" y="1774498"/>
            <a:ext cx="350196" cy="32384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8-Point Star 48"/>
          <p:cNvSpPr/>
          <p:nvPr/>
        </p:nvSpPr>
        <p:spPr>
          <a:xfrm>
            <a:off x="2456761" y="1229773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83711" y="2828088"/>
            <a:ext cx="226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</a:p>
          <a:p>
            <a:r>
              <a:rPr lang="en-US" dirty="0"/>
              <a:t>www.example.net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88" y="3589957"/>
            <a:ext cx="2530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response:</a:t>
            </a:r>
          </a:p>
          <a:p>
            <a:r>
              <a:rPr lang="en-US" dirty="0"/>
              <a:t>www.example.net  </a:t>
            </a:r>
          </a:p>
          <a:p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1.1.1.1</a:t>
            </a:r>
            <a:r>
              <a:rPr lang="en-US" dirty="0"/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4694" y="1850425"/>
            <a:ext cx="226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for www.example.net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6476" y="5569649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5543" y="5600797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26000" y="2568513"/>
            <a:ext cx="14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DNS server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341270" y="1573426"/>
            <a:ext cx="2915210" cy="1088958"/>
          </a:xfrm>
          <a:prstGeom prst="bentConnector3">
            <a:avLst>
              <a:gd name="adj1" fmla="val 100066"/>
            </a:avLst>
          </a:prstGeom>
          <a:ln w="28575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3"/>
            <a:endCxn id="4" idx="1"/>
          </p:cNvCxnSpPr>
          <p:nvPr/>
        </p:nvCxnSpPr>
        <p:spPr>
          <a:xfrm rot="5400000" flipH="1" flipV="1">
            <a:off x="1489162" y="1053761"/>
            <a:ext cx="1005613" cy="2385797"/>
          </a:xfrm>
          <a:prstGeom prst="bentConnector2">
            <a:avLst/>
          </a:prstGeom>
          <a:ln w="28575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8812" y="860658"/>
            <a:ext cx="2263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www.example.net IP</a:t>
            </a:r>
          </a:p>
          <a:p>
            <a:r>
              <a:rPr lang="en-US" dirty="0"/>
              <a:t>(ignored)</a:t>
            </a:r>
          </a:p>
        </p:txBody>
      </p:sp>
      <p:sp>
        <p:nvSpPr>
          <p:cNvPr id="35" name="8-Point Star 34"/>
          <p:cNvSpPr/>
          <p:nvPr/>
        </p:nvSpPr>
        <p:spPr>
          <a:xfrm>
            <a:off x="4504231" y="3306181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3358" y="3214844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sniff</a:t>
            </a:r>
          </a:p>
        </p:txBody>
      </p:sp>
    </p:spTree>
    <p:extLst>
      <p:ext uri="{BB962C8B-B14F-4D97-AF65-F5344CB8AC3E}">
        <p14:creationId xmlns:p14="http://schemas.microsoft.com/office/powerpoint/2010/main" val="30147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rved Right Arrow 25"/>
          <p:cNvSpPr/>
          <p:nvPr/>
        </p:nvSpPr>
        <p:spPr>
          <a:xfrm>
            <a:off x="2479793" y="2046424"/>
            <a:ext cx="629339" cy="2804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ingle Corner Rectangle 35"/>
          <p:cNvSpPr/>
          <p:nvPr/>
        </p:nvSpPr>
        <p:spPr>
          <a:xfrm>
            <a:off x="3873388" y="633068"/>
            <a:ext cx="2062048" cy="78329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data related to www.example.net</a:t>
            </a:r>
          </a:p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7" y="113425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5" y="4361347"/>
            <a:ext cx="1032907" cy="1105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9" y="4301185"/>
            <a:ext cx="1223320" cy="1223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36" y="4301185"/>
            <a:ext cx="1223320" cy="1223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83" y="4301185"/>
            <a:ext cx="1223320" cy="12233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24434" y="568412"/>
            <a:ext cx="8353170" cy="56593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endCxn id="4" idx="3"/>
          </p:cNvCxnSpPr>
          <p:nvPr/>
        </p:nvCxnSpPr>
        <p:spPr>
          <a:xfrm rot="10800000">
            <a:off x="4404069" y="1743854"/>
            <a:ext cx="2784153" cy="2563977"/>
          </a:xfrm>
          <a:prstGeom prst="bentConnector3">
            <a:avLst>
              <a:gd name="adj1" fmla="val -437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0" y="2650083"/>
            <a:ext cx="1598140" cy="1738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19" name="Elbow Connector 18"/>
          <p:cNvCxnSpPr>
            <a:endCxn id="7" idx="0"/>
          </p:cNvCxnSpPr>
          <p:nvPr/>
        </p:nvCxnSpPr>
        <p:spPr>
          <a:xfrm>
            <a:off x="4459278" y="1548249"/>
            <a:ext cx="2952719" cy="2752936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6637" y="738587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Network</a:t>
            </a:r>
          </a:p>
        </p:txBody>
      </p:sp>
      <p:cxnSp>
        <p:nvCxnSpPr>
          <p:cNvPr id="31" name="Elbow Connector 30"/>
          <p:cNvCxnSpPr>
            <a:stCxn id="5" idx="3"/>
            <a:endCxn id="4" idx="2"/>
          </p:cNvCxnSpPr>
          <p:nvPr/>
        </p:nvCxnSpPr>
        <p:spPr>
          <a:xfrm flipH="1" flipV="1">
            <a:off x="3794465" y="2353452"/>
            <a:ext cx="423307" cy="2560608"/>
          </a:xfrm>
          <a:prstGeom prst="bentConnector4">
            <a:avLst>
              <a:gd name="adj1" fmla="val -54003"/>
              <a:gd name="adj2" fmla="val 92996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8-Point Star 43"/>
          <p:cNvSpPr/>
          <p:nvPr/>
        </p:nvSpPr>
        <p:spPr>
          <a:xfrm>
            <a:off x="6679806" y="2442803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8-Point Star 45"/>
          <p:cNvSpPr/>
          <p:nvPr/>
        </p:nvSpPr>
        <p:spPr>
          <a:xfrm>
            <a:off x="2471133" y="1774498"/>
            <a:ext cx="350196" cy="32384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8-Point Star 46"/>
          <p:cNvSpPr/>
          <p:nvPr/>
        </p:nvSpPr>
        <p:spPr>
          <a:xfrm>
            <a:off x="7468115" y="2474023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8-Point Star 48"/>
          <p:cNvSpPr/>
          <p:nvPr/>
        </p:nvSpPr>
        <p:spPr>
          <a:xfrm>
            <a:off x="2456761" y="1229773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83711" y="2828088"/>
            <a:ext cx="226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</a:p>
          <a:p>
            <a:r>
              <a:rPr lang="en-US" dirty="0"/>
              <a:t>www.example.net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88" y="3589957"/>
            <a:ext cx="2530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response:</a:t>
            </a:r>
          </a:p>
          <a:p>
            <a:r>
              <a:rPr lang="en-US" dirty="0"/>
              <a:t>www.example.net  </a:t>
            </a:r>
          </a:p>
          <a:p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1.1.1.1</a:t>
            </a:r>
            <a:r>
              <a:rPr lang="en-US" dirty="0"/>
              <a:t>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5102" y="2871400"/>
            <a:ext cx="2263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response: www.example.net  “</a:t>
            </a:r>
            <a:r>
              <a:rPr lang="en-US" dirty="0">
                <a:solidFill>
                  <a:srgbClr val="FF0000"/>
                </a:solidFill>
              </a:rPr>
              <a:t>1.1.1.1</a:t>
            </a:r>
            <a:r>
              <a:rPr lang="en-US" dirty="0"/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4694" y="1850425"/>
            <a:ext cx="226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for www.example.net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6476" y="5569649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5543" y="5600797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26000" y="2568513"/>
            <a:ext cx="14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DNS server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341270" y="1573426"/>
            <a:ext cx="2915210" cy="1088958"/>
          </a:xfrm>
          <a:prstGeom prst="bentConnector3">
            <a:avLst>
              <a:gd name="adj1" fmla="val 100066"/>
            </a:avLst>
          </a:prstGeom>
          <a:ln w="28575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3"/>
            <a:endCxn id="4" idx="1"/>
          </p:cNvCxnSpPr>
          <p:nvPr/>
        </p:nvCxnSpPr>
        <p:spPr>
          <a:xfrm rot="5400000" flipH="1" flipV="1">
            <a:off x="1489162" y="1053761"/>
            <a:ext cx="1005613" cy="2385797"/>
          </a:xfrm>
          <a:prstGeom prst="bentConnector2">
            <a:avLst/>
          </a:prstGeom>
          <a:ln w="28575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8812" y="860658"/>
            <a:ext cx="2263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www.example.net IP</a:t>
            </a:r>
          </a:p>
          <a:p>
            <a:r>
              <a:rPr lang="en-US" dirty="0"/>
              <a:t>(ignored)</a:t>
            </a:r>
          </a:p>
        </p:txBody>
      </p:sp>
      <p:sp>
        <p:nvSpPr>
          <p:cNvPr id="35" name="8-Point Star 34"/>
          <p:cNvSpPr/>
          <p:nvPr/>
        </p:nvSpPr>
        <p:spPr>
          <a:xfrm>
            <a:off x="4504231" y="3306181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3358" y="3214844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sniff</a:t>
            </a:r>
          </a:p>
        </p:txBody>
      </p:sp>
    </p:spTree>
    <p:extLst>
      <p:ext uri="{BB962C8B-B14F-4D97-AF65-F5344CB8AC3E}">
        <p14:creationId xmlns:p14="http://schemas.microsoft.com/office/powerpoint/2010/main" val="4072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rved Right Arrow 25"/>
          <p:cNvSpPr/>
          <p:nvPr/>
        </p:nvSpPr>
        <p:spPr>
          <a:xfrm>
            <a:off x="2479793" y="2046424"/>
            <a:ext cx="629339" cy="2804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ingle Corner Rectangle 35"/>
          <p:cNvSpPr/>
          <p:nvPr/>
        </p:nvSpPr>
        <p:spPr>
          <a:xfrm>
            <a:off x="3873388" y="633068"/>
            <a:ext cx="2062048" cy="78329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data related to www.example.net</a:t>
            </a:r>
          </a:p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7" y="113425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5" y="4361347"/>
            <a:ext cx="1032907" cy="1105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9" y="4301185"/>
            <a:ext cx="1223320" cy="1223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36" y="4301185"/>
            <a:ext cx="1223320" cy="1223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83" y="4301185"/>
            <a:ext cx="1223320" cy="12233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24434" y="568412"/>
            <a:ext cx="8353170" cy="56593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endCxn id="4" idx="3"/>
          </p:cNvCxnSpPr>
          <p:nvPr/>
        </p:nvCxnSpPr>
        <p:spPr>
          <a:xfrm rot="10800000">
            <a:off x="4404069" y="1743854"/>
            <a:ext cx="2784153" cy="2563977"/>
          </a:xfrm>
          <a:prstGeom prst="bentConnector3">
            <a:avLst>
              <a:gd name="adj1" fmla="val -437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0" y="2650083"/>
            <a:ext cx="1598140" cy="1738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19" name="Elbow Connector 18"/>
          <p:cNvCxnSpPr>
            <a:endCxn id="7" idx="0"/>
          </p:cNvCxnSpPr>
          <p:nvPr/>
        </p:nvCxnSpPr>
        <p:spPr>
          <a:xfrm>
            <a:off x="4459278" y="1548249"/>
            <a:ext cx="2952719" cy="2752936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6637" y="738587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Network</a:t>
            </a:r>
          </a:p>
        </p:txBody>
      </p:sp>
      <p:cxnSp>
        <p:nvCxnSpPr>
          <p:cNvPr id="31" name="Elbow Connector 30"/>
          <p:cNvCxnSpPr>
            <a:stCxn id="5" idx="3"/>
            <a:endCxn id="4" idx="2"/>
          </p:cNvCxnSpPr>
          <p:nvPr/>
        </p:nvCxnSpPr>
        <p:spPr>
          <a:xfrm flipH="1" flipV="1">
            <a:off x="3794465" y="2353452"/>
            <a:ext cx="423307" cy="2560608"/>
          </a:xfrm>
          <a:prstGeom prst="bentConnector4">
            <a:avLst>
              <a:gd name="adj1" fmla="val -54003"/>
              <a:gd name="adj2" fmla="val 92996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8-Point Star 43"/>
          <p:cNvSpPr/>
          <p:nvPr/>
        </p:nvSpPr>
        <p:spPr>
          <a:xfrm>
            <a:off x="6679806" y="2442803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8-Point Star 45"/>
          <p:cNvSpPr/>
          <p:nvPr/>
        </p:nvSpPr>
        <p:spPr>
          <a:xfrm>
            <a:off x="2471133" y="1774498"/>
            <a:ext cx="350196" cy="32384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8-Point Star 46"/>
          <p:cNvSpPr/>
          <p:nvPr/>
        </p:nvSpPr>
        <p:spPr>
          <a:xfrm>
            <a:off x="7468115" y="2474023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8-Point Star 48"/>
          <p:cNvSpPr/>
          <p:nvPr/>
        </p:nvSpPr>
        <p:spPr>
          <a:xfrm>
            <a:off x="2456761" y="1229773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83711" y="2828088"/>
            <a:ext cx="226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</a:p>
          <a:p>
            <a:r>
              <a:rPr lang="en-US" dirty="0"/>
              <a:t>www.example.net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88" y="3589957"/>
            <a:ext cx="2530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response:</a:t>
            </a:r>
          </a:p>
          <a:p>
            <a:r>
              <a:rPr lang="en-US" dirty="0"/>
              <a:t>www.example.net  </a:t>
            </a:r>
          </a:p>
          <a:p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1.1.1.1</a:t>
            </a:r>
            <a:r>
              <a:rPr lang="en-US" dirty="0"/>
              <a:t>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5102" y="2871400"/>
            <a:ext cx="2263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response: www.example.net  “</a:t>
            </a:r>
            <a:r>
              <a:rPr lang="en-US" dirty="0">
                <a:solidFill>
                  <a:srgbClr val="FF0000"/>
                </a:solidFill>
              </a:rPr>
              <a:t>1.1.1.1</a:t>
            </a:r>
            <a:r>
              <a:rPr lang="en-US" dirty="0"/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4694" y="1850425"/>
            <a:ext cx="226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for www.example.net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6476" y="5569649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5543" y="5600797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26000" y="2568513"/>
            <a:ext cx="14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DNS server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341270" y="1573426"/>
            <a:ext cx="2915210" cy="1088958"/>
          </a:xfrm>
          <a:prstGeom prst="bentConnector3">
            <a:avLst>
              <a:gd name="adj1" fmla="val 100066"/>
            </a:avLst>
          </a:prstGeom>
          <a:ln w="28575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3"/>
            <a:endCxn id="4" idx="1"/>
          </p:cNvCxnSpPr>
          <p:nvPr/>
        </p:nvCxnSpPr>
        <p:spPr>
          <a:xfrm rot="5400000" flipH="1" flipV="1">
            <a:off x="1489162" y="1053761"/>
            <a:ext cx="1005613" cy="2385797"/>
          </a:xfrm>
          <a:prstGeom prst="bentConnector2">
            <a:avLst/>
          </a:prstGeom>
          <a:ln w="28575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8812" y="860658"/>
            <a:ext cx="2263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www.example.net IP</a:t>
            </a:r>
          </a:p>
          <a:p>
            <a:r>
              <a:rPr lang="en-US" dirty="0"/>
              <a:t>(ignored)</a:t>
            </a:r>
          </a:p>
        </p:txBody>
      </p:sp>
      <p:sp>
        <p:nvSpPr>
          <p:cNvPr id="35" name="8-Point Star 34"/>
          <p:cNvSpPr/>
          <p:nvPr/>
        </p:nvSpPr>
        <p:spPr>
          <a:xfrm>
            <a:off x="4504231" y="3306181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3358" y="3214844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sniff</a:t>
            </a:r>
          </a:p>
        </p:txBody>
      </p:sp>
    </p:spTree>
    <p:extLst>
      <p:ext uri="{BB962C8B-B14F-4D97-AF65-F5344CB8AC3E}">
        <p14:creationId xmlns:p14="http://schemas.microsoft.com/office/powerpoint/2010/main" val="4072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what DNS 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the basic flow of the DNS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dirty="0" smtClean="0"/>
              <a:t>and practice the </a:t>
            </a:r>
            <a:r>
              <a:rPr lang="en-US" dirty="0"/>
              <a:t>l</a:t>
            </a:r>
            <a:r>
              <a:rPr lang="en-US" dirty="0" smtClean="0"/>
              <a:t>ocal DNS </a:t>
            </a:r>
            <a:r>
              <a:rPr lang="en-US" dirty="0"/>
              <a:t>cache poisoning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Single Corner Rectangle 15"/>
          <p:cNvSpPr/>
          <p:nvPr/>
        </p:nvSpPr>
        <p:spPr>
          <a:xfrm>
            <a:off x="3873388" y="812394"/>
            <a:ext cx="2062048" cy="60397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www.example.net “</a:t>
            </a:r>
            <a:r>
              <a:rPr lang="en-US" dirty="0">
                <a:solidFill>
                  <a:srgbClr val="FF0000"/>
                </a:solidFill>
              </a:rPr>
              <a:t>1.1.1.1</a:t>
            </a:r>
            <a:r>
              <a:rPr lang="en-US" sz="1400" dirty="0"/>
              <a:t>”</a:t>
            </a:r>
          </a:p>
          <a:p>
            <a:pPr algn="ctr"/>
            <a:r>
              <a:rPr lang="en-US" sz="1400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7" y="113425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5" y="4361347"/>
            <a:ext cx="1032907" cy="1105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9" y="4301185"/>
            <a:ext cx="1223320" cy="1223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36" y="4301185"/>
            <a:ext cx="1223320" cy="1223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83" y="4301185"/>
            <a:ext cx="1223320" cy="12233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24434" y="568412"/>
            <a:ext cx="8353170" cy="56593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6" idx="0"/>
          </p:cNvCxnSpPr>
          <p:nvPr/>
        </p:nvCxnSpPr>
        <p:spPr>
          <a:xfrm rot="16200000" flipV="1">
            <a:off x="5357641" y="619856"/>
            <a:ext cx="2727759" cy="4634901"/>
          </a:xfrm>
          <a:prstGeom prst="bentConnector2">
            <a:avLst/>
          </a:prstGeom>
          <a:ln w="28575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571415" y="2353452"/>
            <a:ext cx="1598140" cy="1738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19" name="Elbow Connector 18"/>
          <p:cNvCxnSpPr>
            <a:stCxn id="4" idx="3"/>
          </p:cNvCxnSpPr>
          <p:nvPr/>
        </p:nvCxnSpPr>
        <p:spPr>
          <a:xfrm>
            <a:off x="4404067" y="1743852"/>
            <a:ext cx="4469808" cy="2557333"/>
          </a:xfrm>
          <a:prstGeom prst="bentConnector3">
            <a:avLst>
              <a:gd name="adj1" fmla="val 100047"/>
            </a:avLst>
          </a:prstGeom>
          <a:ln w="28575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06267" y="719696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Network</a:t>
            </a:r>
          </a:p>
        </p:txBody>
      </p:sp>
      <p:sp>
        <p:nvSpPr>
          <p:cNvPr id="44" name="8-Point Star 43"/>
          <p:cNvSpPr/>
          <p:nvPr/>
        </p:nvSpPr>
        <p:spPr>
          <a:xfrm>
            <a:off x="8410976" y="3670387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8-Point Star 46"/>
          <p:cNvSpPr/>
          <p:nvPr/>
        </p:nvSpPr>
        <p:spPr>
          <a:xfrm>
            <a:off x="9212834" y="3703793"/>
            <a:ext cx="378940" cy="3212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54122" y="3085791"/>
            <a:ext cx="226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 www.example.net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46357" y="2999146"/>
            <a:ext cx="2263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response: www.example.net  “</a:t>
            </a:r>
            <a:r>
              <a:rPr lang="en-US" dirty="0">
                <a:solidFill>
                  <a:srgbClr val="FF0000"/>
                </a:solidFill>
              </a:rPr>
              <a:t>1.1.1.1</a:t>
            </a:r>
            <a:r>
              <a:rPr lang="en-US" dirty="0"/>
              <a:t>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6476" y="5569649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5543" y="5600797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210" y="2464043"/>
            <a:ext cx="14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DNS server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473530" y="218267"/>
            <a:ext cx="3020785" cy="1287676"/>
          </a:xfrm>
          <a:prstGeom prst="cloudCallout">
            <a:avLst>
              <a:gd name="adj1" fmla="val 63691"/>
              <a:gd name="adj2" fmla="val 4671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know the www.example.net IP in my cache</a:t>
            </a:r>
          </a:p>
        </p:txBody>
      </p:sp>
    </p:spTree>
    <p:extLst>
      <p:ext uri="{BB962C8B-B14F-4D97-AF65-F5344CB8AC3E}">
        <p14:creationId xmlns:p14="http://schemas.microsoft.com/office/powerpoint/2010/main" val="7301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packet structure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06476" y="2927674"/>
            <a:ext cx="8311979" cy="922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62995" y="3086249"/>
            <a:ext cx="1507524" cy="61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  <a:endParaRPr lang="en-US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1206476" y="5091208"/>
            <a:ext cx="8311979" cy="922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31374" y="5175640"/>
            <a:ext cx="5774725" cy="774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62995" y="5249782"/>
            <a:ext cx="1507524" cy="61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3924963" y="5249782"/>
            <a:ext cx="1507524" cy="6178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ns.dnslabattacker.net IP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06476" y="4009996"/>
            <a:ext cx="8311979" cy="922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1374" y="4094428"/>
            <a:ext cx="5774725" cy="774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62995" y="4168570"/>
            <a:ext cx="1507524" cy="61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Authority</a:t>
            </a:r>
          </a:p>
          <a:p>
            <a:pPr algn="ctr"/>
            <a:r>
              <a:rPr lang="en-US" sz="1000" dirty="0"/>
              <a:t>????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24963" y="4168570"/>
            <a:ext cx="1507524" cy="6178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????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731372" y="3011152"/>
            <a:ext cx="5774725" cy="774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24963" y="3067202"/>
            <a:ext cx="1507524" cy="6178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Malicious IP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18833" y="1852344"/>
            <a:ext cx="8311979" cy="922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75351" y="2010918"/>
            <a:ext cx="1507524" cy="61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3743730" y="1935823"/>
            <a:ext cx="5774725" cy="774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937321" y="1991871"/>
            <a:ext cx="1507524" cy="6178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www.example.net  </a:t>
            </a:r>
          </a:p>
        </p:txBody>
      </p:sp>
      <p:sp>
        <p:nvSpPr>
          <p:cNvPr id="20" name="Left Arrow 19"/>
          <p:cNvSpPr/>
          <p:nvPr/>
        </p:nvSpPr>
        <p:spPr>
          <a:xfrm>
            <a:off x="5633030" y="3986731"/>
            <a:ext cx="4149527" cy="11401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Whatever we fill in</a:t>
            </a:r>
          </a:p>
        </p:txBody>
      </p:sp>
      <p:sp>
        <p:nvSpPr>
          <p:cNvPr id="21" name="Left Arrow 20"/>
          <p:cNvSpPr/>
          <p:nvPr/>
        </p:nvSpPr>
        <p:spPr>
          <a:xfrm>
            <a:off x="5622270" y="2715824"/>
            <a:ext cx="4160287" cy="11980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www.example.net </a:t>
            </a:r>
            <a:r>
              <a:rPr lang="en-US" dirty="0"/>
              <a:t>IP will be </a:t>
            </a:r>
            <a:r>
              <a:rPr lang="en-US" dirty="0" smtClean="0"/>
              <a:t>attackers’ IP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134621" y="2903008"/>
            <a:ext cx="2660821" cy="922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Local DNS cache 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0.   </a:t>
            </a:r>
            <a:r>
              <a:rPr lang="en-US" sz="3200" dirty="0" smtClean="0"/>
              <a:t>   (server) Copy </a:t>
            </a:r>
            <a:r>
              <a:rPr lang="en-US" sz="3200" dirty="0"/>
              <a:t>the </a:t>
            </a:r>
            <a:r>
              <a:rPr lang="en-US" sz="3200" i="1" dirty="0" err="1"/>
              <a:t>named.conf.options</a:t>
            </a:r>
            <a:r>
              <a:rPr lang="en-US" sz="3200" dirty="0"/>
              <a:t> to </a:t>
            </a:r>
            <a:r>
              <a:rPr lang="en-US" sz="3200" i="1" dirty="0"/>
              <a:t>/</a:t>
            </a:r>
            <a:r>
              <a:rPr lang="en-US" sz="3200" i="1" dirty="0" err="1"/>
              <a:t>etc</a:t>
            </a:r>
            <a:r>
              <a:rPr lang="en-US" sz="3200" i="1" dirty="0"/>
              <a:t>/bind/ </a:t>
            </a:r>
            <a:r>
              <a:rPr lang="en-US" sz="3200" dirty="0"/>
              <a:t>on the local DNS </a:t>
            </a:r>
            <a:r>
              <a:rPr lang="en-US" sz="3200" dirty="0" smtClean="0"/>
              <a:t>server:</a:t>
            </a:r>
          </a:p>
          <a:p>
            <a:r>
              <a:rPr lang="en-US" sz="3200" dirty="0"/>
              <a:t>	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32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named.conf.options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 /</a:t>
            </a:r>
            <a:r>
              <a:rPr lang="en-US" altLang="zh-CN" sz="32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/bind/</a:t>
            </a:r>
            <a:r>
              <a:rPr lang="en-US" altLang="zh-CN" sz="32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named.conf.options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3200" dirty="0" smtClean="0"/>
              <a:t>(server) Create </a:t>
            </a:r>
            <a:r>
              <a:rPr lang="en-US" sz="3200" dirty="0" err="1" smtClean="0"/>
              <a:t>dump.db</a:t>
            </a:r>
            <a:r>
              <a:rPr lang="en-US" sz="3200" dirty="0"/>
              <a:t> ﻿</a:t>
            </a:r>
            <a:r>
              <a:rPr lang="en-US" sz="3200" dirty="0" smtClean="0"/>
              <a:t>in /</a:t>
            </a:r>
            <a:r>
              <a:rPr lang="en-US" sz="3200" dirty="0" err="1"/>
              <a:t>var</a:t>
            </a:r>
            <a:r>
              <a:rPr lang="en-US" sz="3200" dirty="0"/>
              <a:t>/cache/bind</a:t>
            </a:r>
            <a:r>
              <a:rPr lang="en-US" sz="3200" dirty="0" smtClean="0"/>
              <a:t>/ and change owner &amp; group of </a:t>
            </a:r>
            <a:r>
              <a:rPr lang="en-US" sz="3200" dirty="0" err="1" smtClean="0"/>
              <a:t>dump.db</a:t>
            </a:r>
            <a:r>
              <a:rPr lang="en-US" sz="3200" dirty="0" smtClean="0"/>
              <a:t> to bind</a:t>
            </a:r>
          </a:p>
          <a:p>
            <a:r>
              <a:rPr lang="en-US" sz="3200" dirty="0"/>
              <a:t>	</a:t>
            </a:r>
            <a:r>
              <a:rPr lang="en-US" altLang="zh-CN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3200" dirty="0" err="1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/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/cache/bind/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dump.db</a:t>
            </a:r>
            <a:endParaRPr lang="en-US" sz="3200" dirty="0" smtClean="0">
              <a:solidFill>
                <a:srgbClr val="2E75B6"/>
              </a:solidFill>
            </a:endParaRPr>
          </a:p>
          <a:p>
            <a:pPr lvl="2"/>
            <a:r>
              <a:rPr lang="en-US" sz="3200" dirty="0">
                <a:solidFill>
                  <a:srgbClr val="2E75B6"/>
                </a:solidFill>
              </a:rPr>
              <a:t>	</a:t>
            </a:r>
            <a:r>
              <a:rPr lang="en-US" altLang="zh-CN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3200" dirty="0" err="1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bind /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/cache/bind/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dump.db</a:t>
            </a:r>
            <a:endParaRPr lang="en-US" altLang="zh-CN" sz="3200" dirty="0" smtClean="0">
              <a:solidFill>
                <a:srgbClr val="2E75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</a:t>
            </a:r>
            <a:r>
              <a:rPr lang="en-US" altLang="zh-CN" sz="3200" dirty="0" err="1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chgrp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bind /</a:t>
            </a:r>
            <a:r>
              <a:rPr lang="en-US" altLang="zh-CN" sz="3200" dirty="0" err="1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/cache/bind/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dump.db</a:t>
            </a:r>
            <a:endParaRPr lang="en-US" altLang="zh-CN" sz="3200" dirty="0" smtClean="0">
              <a:solidFill>
                <a:srgbClr val="2E75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</a:t>
            </a:r>
            <a:r>
              <a:rPr lang="en-US" altLang="zh-CN" sz="3200" dirty="0" err="1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 bind9 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endParaRPr lang="en-US" sz="3200" dirty="0" smtClean="0">
              <a:solidFill>
                <a:srgbClr val="2E75B6"/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altLang="zh-CN" sz="3200" dirty="0" smtClean="0"/>
              <a:t>(server</a:t>
            </a:r>
            <a:r>
              <a:rPr lang="en-US" altLang="zh-CN" sz="3200" dirty="0"/>
              <a:t>) Clean the cache every time you start the </a:t>
            </a:r>
            <a:r>
              <a:rPr lang="en-US" altLang="zh-CN" sz="3200" dirty="0" smtClean="0"/>
              <a:t>attack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dirty="0" err="1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rndc</a:t>
            </a:r>
            <a:r>
              <a:rPr lang="en-US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endParaRPr lang="en-US" sz="3200" dirty="0">
              <a:solidFill>
                <a:srgbClr val="2E75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/>
              <a:t>3</a:t>
            </a:r>
            <a:r>
              <a:rPr lang="en-US" sz="3200" dirty="0" smtClean="0"/>
              <a:t>.      (attacker) Run </a:t>
            </a:r>
            <a:r>
              <a:rPr lang="en-US" sz="3200" dirty="0"/>
              <a:t>the </a:t>
            </a:r>
            <a:r>
              <a:rPr lang="en-US" sz="3200" i="1" dirty="0" err="1"/>
              <a:t>netwox</a:t>
            </a:r>
            <a:r>
              <a:rPr lang="en-US" sz="3200" dirty="0"/>
              <a:t> command (</a:t>
            </a:r>
            <a:r>
              <a:rPr lang="en-US" sz="3200" b="1" dirty="0">
                <a:solidFill>
                  <a:srgbClr val="FF0000"/>
                </a:solidFill>
              </a:rPr>
              <a:t>details on the next slide</a:t>
            </a:r>
            <a:r>
              <a:rPr lang="en-US" sz="3200" dirty="0" smtClean="0"/>
              <a:t>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4</a:t>
            </a:r>
            <a:r>
              <a:rPr lang="en-US" sz="3200" dirty="0" smtClean="0"/>
              <a:t>.       (client) Run </a:t>
            </a:r>
            <a:r>
              <a:rPr lang="en-US" sz="3200" dirty="0"/>
              <a:t>the following command to trigger a DNS request from the local DNS server:</a:t>
            </a: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3200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dig</a:t>
            </a:r>
            <a:r>
              <a:rPr lang="en-US" altLang="zh-CN" sz="3200" i="1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i="1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www.example.net</a:t>
            </a:r>
            <a:r>
              <a:rPr lang="en-US" altLang="zh-CN" sz="3200" i="1" dirty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200" dirty="0">
              <a:solidFill>
                <a:srgbClr val="2E75B6"/>
              </a:solidFill>
            </a:endParaRPr>
          </a:p>
          <a:p>
            <a:pPr marL="0" indent="0">
              <a:buNone/>
            </a:pPr>
            <a:r>
              <a:rPr lang="en-US" sz="3200" dirty="0"/>
              <a:t>5</a:t>
            </a:r>
            <a:r>
              <a:rPr lang="en-US" sz="3200" dirty="0" smtClean="0"/>
              <a:t>.       Stop </a:t>
            </a:r>
            <a:r>
              <a:rPr lang="en-US" sz="3200" dirty="0"/>
              <a:t>the attack and do the dig again.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Netwox</a:t>
            </a:r>
            <a:r>
              <a:rPr lang="en-US" altLang="zh-CN" dirty="0"/>
              <a:t> Tool: Command line to attack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4694" y="4695093"/>
            <a:ext cx="9952893" cy="195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6523" y="3794784"/>
            <a:ext cx="9341069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sudo netwox 105 --hostname "www.example.net"-hostnameip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10.20.30.40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--authns "ns.example.net" --authnsip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10.20.30.50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--ttl 19000 --filter "src host &lt;localDNS_server IP&gt;" --spoofip "raw"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647" y="1623646"/>
            <a:ext cx="86750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Netwox</a:t>
            </a:r>
            <a:r>
              <a:rPr lang="en-US" altLang="zh-CN" b="1" i="1" dirty="0"/>
              <a:t> 105</a:t>
            </a:r>
            <a:r>
              <a:rPr lang="en-US" altLang="zh-CN" dirty="0"/>
              <a:t>: Perform the local DNS cache poisoning attack.</a:t>
            </a:r>
          </a:p>
          <a:p>
            <a:endParaRPr lang="en-US" altLang="zh-CN" dirty="0"/>
          </a:p>
          <a:p>
            <a:r>
              <a:rPr lang="en-US" altLang="zh-CN" dirty="0"/>
              <a:t>--hostname: 	The domain you want to attack</a:t>
            </a:r>
          </a:p>
          <a:p>
            <a:r>
              <a:rPr lang="en-US" altLang="zh-CN" dirty="0"/>
              <a:t>--</a:t>
            </a:r>
            <a:r>
              <a:rPr lang="en-US" altLang="zh-CN" dirty="0" err="1"/>
              <a:t>hostnameip</a:t>
            </a:r>
            <a:r>
              <a:rPr lang="en-US" altLang="zh-CN" dirty="0"/>
              <a:t>: 	The malicious IP you want to assign to that domain</a:t>
            </a:r>
          </a:p>
          <a:p>
            <a:r>
              <a:rPr lang="en-US" altLang="zh-CN" dirty="0"/>
              <a:t>--</a:t>
            </a:r>
            <a:r>
              <a:rPr lang="en-US" altLang="zh-CN" dirty="0" err="1"/>
              <a:t>authns</a:t>
            </a:r>
            <a:r>
              <a:rPr lang="en-US" altLang="zh-CN" dirty="0"/>
              <a:t>: 		The authority of the response (who gives the answer)</a:t>
            </a:r>
          </a:p>
          <a:p>
            <a:r>
              <a:rPr lang="en-US" altLang="zh-CN" dirty="0"/>
              <a:t>--</a:t>
            </a:r>
            <a:r>
              <a:rPr lang="en-US" altLang="zh-CN" dirty="0" err="1"/>
              <a:t>ttl</a:t>
            </a:r>
            <a:r>
              <a:rPr lang="en-US" altLang="zh-CN" dirty="0"/>
              <a:t>: 		Time to live</a:t>
            </a:r>
          </a:p>
          <a:p>
            <a:r>
              <a:rPr lang="en-US" altLang="zh-CN" dirty="0"/>
              <a:t>--filter: 		The </a:t>
            </a:r>
            <a:r>
              <a:rPr lang="en-US" altLang="zh-CN" i="1" dirty="0" err="1"/>
              <a:t>pcap</a:t>
            </a:r>
            <a:r>
              <a:rPr lang="en-US" altLang="zh-CN" dirty="0"/>
              <a:t> expression to focus on certain packet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031" y="5269981"/>
            <a:ext cx="90912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Once you run the command, the </a:t>
            </a:r>
            <a:r>
              <a:rPr lang="en-US" altLang="zh-CN" i="1" dirty="0" err="1"/>
              <a:t>netwox</a:t>
            </a:r>
            <a:r>
              <a:rPr lang="en-US" altLang="zh-CN" i="1" dirty="0"/>
              <a:t> 105 </a:t>
            </a:r>
            <a:r>
              <a:rPr lang="en-US" altLang="zh-CN" dirty="0"/>
              <a:t>tool will: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Listen to the local network and sniff the DNS request that you are interested.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Build the DNS response according to your configuration and send it back.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Keep doing steps 1 and 2. 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8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Verify Result on Client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612106"/>
            <a:ext cx="6915150" cy="4943475"/>
          </a:xfrm>
        </p:spPr>
      </p:pic>
    </p:spTree>
    <p:extLst>
      <p:ext uri="{BB962C8B-B14F-4D97-AF65-F5344CB8AC3E}">
        <p14:creationId xmlns:p14="http://schemas.microsoft.com/office/powerpoint/2010/main" val="2666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Verify Result on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 smtClean="0">
              <a:solidFill>
                <a:srgbClr val="2E75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3200" dirty="0">
              <a:solidFill>
                <a:srgbClr val="2E75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3200" dirty="0" smtClean="0">
              <a:solidFill>
                <a:srgbClr val="2E75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rndc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dumpdb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-cache</a:t>
            </a:r>
            <a:endParaRPr lang="en-US" altLang="zh-CN" sz="3200" dirty="0">
              <a:solidFill>
                <a:srgbClr val="2E75B6"/>
              </a:solidFill>
            </a:endParaRPr>
          </a:p>
          <a:p>
            <a:pPr lvl="2"/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/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/cache/bind/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dump.db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altLang="zh-CN" sz="3200" dirty="0" err="1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www.example.net</a:t>
            </a:r>
            <a:r>
              <a:rPr lang="en-US" altLang="zh-CN" sz="3200" dirty="0" smtClean="0">
                <a:solidFill>
                  <a:srgbClr val="2E75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80" y="2700451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87" y="101487"/>
            <a:ext cx="1219200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1" y="1320687"/>
            <a:ext cx="207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name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365" y="4112078"/>
            <a:ext cx="207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DNS server</a:t>
            </a:r>
          </a:p>
        </p:txBody>
      </p:sp>
      <p:cxnSp>
        <p:nvCxnSpPr>
          <p:cNvPr id="9" name="Straight Arrow Connector 8"/>
          <p:cNvCxnSpPr>
            <a:stCxn id="4" idx="3"/>
            <a:endCxn id="14" idx="1"/>
          </p:cNvCxnSpPr>
          <p:nvPr/>
        </p:nvCxnSpPr>
        <p:spPr>
          <a:xfrm>
            <a:off x="2297680" y="3310051"/>
            <a:ext cx="5842568" cy="119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675003">
            <a:off x="3956654" y="3576132"/>
            <a:ext cx="304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www.example.net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87" y="1690019"/>
            <a:ext cx="1219200" cy="1219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10501" y="2909219"/>
            <a:ext cx="207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name server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48" y="3892449"/>
            <a:ext cx="1219200" cy="1219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48262" y="5111650"/>
            <a:ext cx="207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EXAMPLE.NET name server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97681" y="711087"/>
            <a:ext cx="4166507" cy="259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675612">
            <a:off x="2953126" y="1505352"/>
            <a:ext cx="304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www.example.net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97682" y="2299619"/>
            <a:ext cx="5804807" cy="101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982786">
            <a:off x="3677446" y="2455612"/>
            <a:ext cx="304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www.example.net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534" y="466197"/>
            <a:ext cx="52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Netwox</a:t>
            </a:r>
            <a:r>
              <a:rPr lang="en-US" dirty="0"/>
              <a:t> 105:</a:t>
            </a:r>
          </a:p>
          <a:p>
            <a:r>
              <a:rPr lang="en-US" dirty="0"/>
              <a:t>Sniff the query and spoof the response to the local DNS server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84" y="5111649"/>
            <a:ext cx="1032907" cy="110542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39293" y="6319951"/>
            <a:ext cx="10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8" name="Left Arrow 7"/>
          <p:cNvSpPr/>
          <p:nvPr/>
        </p:nvSpPr>
        <p:spPr>
          <a:xfrm rot="1857182">
            <a:off x="2386973" y="3803538"/>
            <a:ext cx="2754832" cy="936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Response: “10.20.30.40”</a:t>
            </a:r>
          </a:p>
        </p:txBody>
      </p:sp>
      <p:sp>
        <p:nvSpPr>
          <p:cNvPr id="21" name="Left Arrow 20"/>
          <p:cNvSpPr/>
          <p:nvPr/>
        </p:nvSpPr>
        <p:spPr>
          <a:xfrm rot="1868037">
            <a:off x="2319905" y="4561130"/>
            <a:ext cx="2519240" cy="9059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.net</a:t>
            </a:r>
            <a:r>
              <a:rPr lang="en-US" dirty="0"/>
              <a:t> Response: “</a:t>
            </a:r>
            <a:r>
              <a:rPr lang="en-US" altLang="zh-CN" dirty="0"/>
              <a:t>10.20.30.40</a:t>
            </a:r>
            <a:r>
              <a:rPr lang="en-US" dirty="0"/>
              <a:t>”</a:t>
            </a:r>
          </a:p>
        </p:txBody>
      </p:sp>
      <p:sp>
        <p:nvSpPr>
          <p:cNvPr id="22" name="Left Arrow 21"/>
          <p:cNvSpPr/>
          <p:nvPr/>
        </p:nvSpPr>
        <p:spPr>
          <a:xfrm rot="1945642">
            <a:off x="2174969" y="5390704"/>
            <a:ext cx="2478137" cy="9947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example.net Response: “</a:t>
            </a:r>
            <a:r>
              <a:rPr lang="en-US" altLang="zh-CN" dirty="0"/>
              <a:t>10.20.30.40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1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37" y="1597254"/>
            <a:ext cx="10970684" cy="1141412"/>
          </a:xfrm>
        </p:spPr>
        <p:txBody>
          <a:bodyPr>
            <a:normAutofit fontScale="90000"/>
          </a:bodyPr>
          <a:lstStyle/>
          <a:p>
            <a:r>
              <a:rPr lang="en-US" dirty="0"/>
              <a:t>That’s the end of </a:t>
            </a:r>
            <a:r>
              <a:rPr lang="en-US" dirty="0" smtClean="0"/>
              <a:t>Local DNS </a:t>
            </a:r>
            <a:r>
              <a:rPr lang="en-US" dirty="0"/>
              <a:t>attack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3 VMs.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VirtualBox es un virtualizer lleno de uso general para el hardware x86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15" y="4017921"/>
            <a:ext cx="960020" cy="960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1183" y="5066837"/>
            <a:ext cx="159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 VM</a:t>
            </a:r>
            <a:endParaRPr lang="zh-CN" altLang="en-US" sz="2400" dirty="0"/>
          </a:p>
        </p:txBody>
      </p:sp>
      <p:pic>
        <p:nvPicPr>
          <p:cNvPr id="6" name="Picture 5" descr="VirtualBox es un virtualizer lleno de uso general para el hardware x86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57" y="4027660"/>
            <a:ext cx="960020" cy="960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0528" y="5079120"/>
            <a:ext cx="273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Local DNS server</a:t>
            </a:r>
            <a:endParaRPr lang="zh-CN" altLang="en-US" sz="2400" dirty="0"/>
          </a:p>
        </p:txBody>
      </p:sp>
      <p:pic>
        <p:nvPicPr>
          <p:cNvPr id="8" name="Picture 7" descr="VirtualBox es un virtualizer lleno de uso general para el hardware x86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73" y="4027660"/>
            <a:ext cx="960020" cy="9600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14840" y="5066836"/>
            <a:ext cx="2393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Attacker VM</a:t>
            </a:r>
            <a:endParaRPr lang="zh-CN" alt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883391" y="2975212"/>
            <a:ext cx="6943250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NAT-Network</a:t>
            </a:r>
          </a:p>
        </p:txBody>
      </p:sp>
      <p:sp>
        <p:nvSpPr>
          <p:cNvPr id="11" name="Up Arrow 10"/>
          <p:cNvSpPr/>
          <p:nvPr/>
        </p:nvSpPr>
        <p:spPr>
          <a:xfrm>
            <a:off x="2317831" y="3413721"/>
            <a:ext cx="107704" cy="477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5301164" y="3439858"/>
            <a:ext cx="107704" cy="477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8284497" y="3439858"/>
            <a:ext cx="107704" cy="477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Background</a:t>
            </a:r>
          </a:p>
          <a:p>
            <a:r>
              <a:rPr lang="en-US" dirty="0"/>
              <a:t>2. The flow of the translation from domain name to IP address</a:t>
            </a:r>
          </a:p>
          <a:p>
            <a:r>
              <a:rPr lang="en-US" dirty="0"/>
              <a:t>3. </a:t>
            </a:r>
            <a:r>
              <a:rPr lang="en-US" altLang="zh-CN" dirty="0" smtClean="0"/>
              <a:t>Local DNS attack using </a:t>
            </a:r>
            <a:r>
              <a:rPr lang="en-US" altLang="zh-CN" dirty="0" err="1" smtClean="0"/>
              <a:t>netwox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7013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DNS do? Just like a phone book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00" y="1690690"/>
            <a:ext cx="3753237" cy="35507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89995"/>
            <a:ext cx="1789793" cy="18792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4779" y="2833502"/>
            <a:ext cx="258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IP address of </a:t>
            </a:r>
            <a:r>
              <a:rPr lang="en-US" dirty="0">
                <a:hlinkClick r:id="rId4"/>
              </a:rPr>
              <a:t>www.example.com</a:t>
            </a:r>
            <a:r>
              <a:rPr lang="en-US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2079" y="3487146"/>
            <a:ext cx="2781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www.example.com</a:t>
            </a:r>
            <a:endParaRPr lang="en-US" dirty="0"/>
          </a:p>
          <a:p>
            <a:r>
              <a:rPr lang="en-US" dirty="0"/>
              <a:t>	93.184.216.349</a:t>
            </a:r>
          </a:p>
          <a:p>
            <a:r>
              <a:rPr lang="en-US" dirty="0" smtClean="0">
                <a:hlinkClick r:id="rId5"/>
              </a:rPr>
              <a:t>www.truman.edu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/>
              <a:t>150.243.160.85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77937" y="3696795"/>
            <a:ext cx="3110593" cy="790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a look here</a:t>
            </a:r>
          </a:p>
        </p:txBody>
      </p:sp>
    </p:spTree>
    <p:extLst>
      <p:ext uri="{BB962C8B-B14F-4D97-AF65-F5344CB8AC3E}">
        <p14:creationId xmlns:p14="http://schemas.microsoft.com/office/powerpoint/2010/main" val="25744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flow to get an IP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1" y="3178881"/>
            <a:ext cx="770161" cy="867203"/>
          </a:xfrm>
        </p:spPr>
      </p:pic>
      <p:sp>
        <p:nvSpPr>
          <p:cNvPr id="5" name="Cloud Callout 4"/>
          <p:cNvSpPr/>
          <p:nvPr/>
        </p:nvSpPr>
        <p:spPr>
          <a:xfrm>
            <a:off x="391885" y="1891862"/>
            <a:ext cx="3306536" cy="1110343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I know www.example.com’s IP address?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69622" y="3123518"/>
            <a:ext cx="2816679" cy="92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no, ask the local DNS 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21" y="2826884"/>
            <a:ext cx="1219200" cy="1219200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4739367" y="1627883"/>
            <a:ext cx="3306536" cy="1110343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I know www.example.com’s IP address?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6215745" y="2646037"/>
            <a:ext cx="3458935" cy="19328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no, ask the global DNS servers on the Internet for the answer 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9575347" y="2117306"/>
            <a:ext cx="2364737" cy="2934991"/>
          </a:xfrm>
          <a:prstGeom prst="cloudCallout">
            <a:avLst>
              <a:gd name="adj1" fmla="val 24021"/>
              <a:gd name="adj2" fmla="val 4464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DNS</a:t>
            </a:r>
          </a:p>
          <a:p>
            <a:pPr algn="ctr"/>
            <a:r>
              <a:rPr lang="en-US" dirty="0"/>
              <a:t>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37403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20310" y="1853515"/>
            <a:ext cx="3132017" cy="3501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78741" y="2413811"/>
            <a:ext cx="2046987" cy="27366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1062" y="2587073"/>
            <a:ext cx="1785551" cy="473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/etc/hosts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94313" y="3297588"/>
            <a:ext cx="1842444" cy="10915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Settings:</a:t>
            </a:r>
          </a:p>
          <a:p>
            <a:pPr algn="ctr"/>
            <a:r>
              <a:rPr lang="en-US" dirty="0"/>
              <a:t>Local DNS 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0625" y="2522839"/>
            <a:ext cx="858375" cy="611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3610" y="887291"/>
            <a:ext cx="6538407" cy="5062824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01085" y="1853515"/>
            <a:ext cx="2205611" cy="35010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32227" y="4281289"/>
            <a:ext cx="1935892" cy="9915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 record cache</a:t>
            </a:r>
          </a:p>
        </p:txBody>
      </p:sp>
      <p:sp>
        <p:nvSpPr>
          <p:cNvPr id="15" name="Left-Right Arrow Callout 14"/>
          <p:cNvSpPr/>
          <p:nvPr/>
        </p:nvSpPr>
        <p:spPr>
          <a:xfrm>
            <a:off x="6421016" y="3134497"/>
            <a:ext cx="2255445" cy="939115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8676461" y="1329765"/>
            <a:ext cx="2929812" cy="4226768"/>
          </a:xfrm>
          <a:prstGeom prst="cloudCallout">
            <a:avLst>
              <a:gd name="adj1" fmla="val -34131"/>
              <a:gd name="adj2" fmla="val 87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DNS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429636" y="2084173"/>
            <a:ext cx="884725" cy="69222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429484" y="2084173"/>
            <a:ext cx="884725" cy="69222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29636" y="3780917"/>
            <a:ext cx="884725" cy="69222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429482" y="3780917"/>
            <a:ext cx="884725" cy="692227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Server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43105" y="3606505"/>
            <a:ext cx="1935892" cy="4736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Bind9 Resolver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7084" y="2066835"/>
            <a:ext cx="281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Computer 10.0.2.7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71642" y="2044479"/>
            <a:ext cx="1935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DNS server </a:t>
            </a:r>
          </a:p>
          <a:p>
            <a:r>
              <a:rPr lang="en-US" dirty="0"/>
              <a:t>          (Bind9)</a:t>
            </a:r>
          </a:p>
          <a:p>
            <a:r>
              <a:rPr lang="en-US" dirty="0"/>
              <a:t>         10.0.2.16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57631" y="1145099"/>
            <a:ext cx="155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Network</a:t>
            </a:r>
          </a:p>
        </p:txBody>
      </p:sp>
      <p:cxnSp>
        <p:nvCxnSpPr>
          <p:cNvPr id="27" name="Elbow Connector 26"/>
          <p:cNvCxnSpPr>
            <a:stCxn id="7" idx="3"/>
            <a:endCxn id="5" idx="1"/>
          </p:cNvCxnSpPr>
          <p:nvPr/>
        </p:nvCxnSpPr>
        <p:spPr>
          <a:xfrm flipV="1">
            <a:off x="1238999" y="2823912"/>
            <a:ext cx="292064" cy="47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2301267" y="3175018"/>
            <a:ext cx="236839" cy="83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3"/>
            <a:endCxn id="21" idx="1"/>
          </p:cNvCxnSpPr>
          <p:nvPr/>
        </p:nvCxnSpPr>
        <p:spPr>
          <a:xfrm flipV="1">
            <a:off x="3336757" y="3843344"/>
            <a:ext cx="100634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1" idx="2"/>
            <a:endCxn id="12" idx="0"/>
          </p:cNvCxnSpPr>
          <p:nvPr/>
        </p:nvCxnSpPr>
        <p:spPr>
          <a:xfrm rot="5400000">
            <a:off x="5205058" y="4175294"/>
            <a:ext cx="201109" cy="108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74332" y="4342731"/>
            <a:ext cx="92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49325" y="3435562"/>
            <a:ext cx="8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88" name="Elbow Connector 87"/>
          <p:cNvCxnSpPr>
            <a:stCxn id="12" idx="1"/>
          </p:cNvCxnSpPr>
          <p:nvPr/>
        </p:nvCxnSpPr>
        <p:spPr>
          <a:xfrm rot="10800000" flipV="1">
            <a:off x="3433668" y="4777081"/>
            <a:ext cx="898561" cy="1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0-Point Star 1"/>
          <p:cNvSpPr/>
          <p:nvPr/>
        </p:nvSpPr>
        <p:spPr>
          <a:xfrm>
            <a:off x="3023634" y="2787109"/>
            <a:ext cx="313471" cy="362075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10-Point Star 28"/>
          <p:cNvSpPr/>
          <p:nvPr/>
        </p:nvSpPr>
        <p:spPr>
          <a:xfrm>
            <a:off x="3057337" y="4094265"/>
            <a:ext cx="313471" cy="362075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10-Point Star 29"/>
          <p:cNvSpPr/>
          <p:nvPr/>
        </p:nvSpPr>
        <p:spPr>
          <a:xfrm>
            <a:off x="6111383" y="5027209"/>
            <a:ext cx="313471" cy="362075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10-Point Star 30"/>
          <p:cNvSpPr/>
          <p:nvPr/>
        </p:nvSpPr>
        <p:spPr>
          <a:xfrm>
            <a:off x="7923286" y="3892573"/>
            <a:ext cx="313471" cy="362075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10-Point Star 31"/>
          <p:cNvSpPr/>
          <p:nvPr/>
        </p:nvSpPr>
        <p:spPr>
          <a:xfrm>
            <a:off x="11157471" y="4275303"/>
            <a:ext cx="313471" cy="362075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10-Point Star 32"/>
          <p:cNvSpPr/>
          <p:nvPr/>
        </p:nvSpPr>
        <p:spPr>
          <a:xfrm>
            <a:off x="6619172" y="3835059"/>
            <a:ext cx="313471" cy="362075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475202" y="6112671"/>
            <a:ext cx="8471807" cy="5076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Detailed flow to get an IP: Local DNS server uses Bind9; OS is Linux</a:t>
            </a:r>
          </a:p>
        </p:txBody>
      </p:sp>
      <p:sp>
        <p:nvSpPr>
          <p:cNvPr id="35" name="10-Point Star 34"/>
          <p:cNvSpPr/>
          <p:nvPr/>
        </p:nvSpPr>
        <p:spPr>
          <a:xfrm>
            <a:off x="3664017" y="4871219"/>
            <a:ext cx="313471" cy="362075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120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Bind9 Server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b="1" dirty="0"/>
          </a:p>
          <a:p>
            <a:r>
              <a:rPr lang="en-US" sz="2800" b="1" dirty="0"/>
              <a:t>Flush the server cache/data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flush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/>
              <a:t>Restart the server: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 bind9 restart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199"/>
            <a:ext cx="5961795" cy="1252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95" y="1600198"/>
            <a:ext cx="3391070" cy="12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the DNS settings for the user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Usually, the user machine has got a default local DNS server; However, in this lab we want to have control on the local DNS </a:t>
            </a:r>
            <a:r>
              <a:rPr lang="en-US" sz="2400" dirty="0" smtClean="0"/>
              <a:t>server. We need to set </a:t>
            </a:r>
            <a:r>
              <a:rPr lang="en-US" sz="2400" dirty="0"/>
              <a:t>the Network configuration.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441" y="4266123"/>
            <a:ext cx="770161" cy="86720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59741" y="4210759"/>
            <a:ext cx="2816679" cy="92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know whom to ask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79" y="4010065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2494" y="5364203"/>
            <a:ext cx="189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DNS server 10.0.2.16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972321" y="3232162"/>
            <a:ext cx="2050564" cy="1079799"/>
          </a:xfrm>
          <a:prstGeom prst="cloudCallout">
            <a:avLst>
              <a:gd name="adj1" fmla="val 41676"/>
              <a:gd name="adj2" fmla="val 73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DNS server:</a:t>
            </a:r>
          </a:p>
          <a:p>
            <a:pPr algn="ctr"/>
            <a:r>
              <a:rPr lang="en-US" dirty="0"/>
              <a:t>10.0.2.16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993" y="5294498"/>
            <a:ext cx="15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machine</a:t>
            </a:r>
          </a:p>
        </p:txBody>
      </p:sp>
    </p:spTree>
    <p:extLst>
      <p:ext uri="{BB962C8B-B14F-4D97-AF65-F5344CB8AC3E}">
        <p14:creationId xmlns:p14="http://schemas.microsoft.com/office/powerpoint/2010/main" val="6178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086E70AF-970C-4EB9-A5DC-A7DA392698DA}" vid="{8637ED02-76FD-47AC-8999-C19429B4DB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17299</TotalTime>
  <Words>1004</Words>
  <Application>Microsoft Office PowerPoint</Application>
  <PresentationFormat>Custom</PresentationFormat>
  <Paragraphs>321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Theme1</vt:lpstr>
      <vt:lpstr>Local DNS Attack Lab</vt:lpstr>
      <vt:lpstr>Objectives</vt:lpstr>
      <vt:lpstr>Prepare for the lab</vt:lpstr>
      <vt:lpstr>Agenda</vt:lpstr>
      <vt:lpstr>What does DNS do? Just like a phone book</vt:lpstr>
      <vt:lpstr>General flow to get an IP</vt:lpstr>
      <vt:lpstr>PowerPoint Presentation</vt:lpstr>
      <vt:lpstr>Task: Bind9 Server Setup</vt:lpstr>
      <vt:lpstr>Configure the DNS settings for the user VM</vt:lpstr>
      <vt:lpstr> Task: User VM Setup </vt:lpstr>
      <vt:lpstr>Local DNS workflow </vt:lpstr>
      <vt:lpstr>Attack Surfaces in DNS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Response packet structure</vt:lpstr>
      <vt:lpstr>Task: Local DNS cache poisoning</vt:lpstr>
      <vt:lpstr>Netwox Tool: Command line to attack</vt:lpstr>
      <vt:lpstr>Verify Result on Client</vt:lpstr>
      <vt:lpstr>Verify Result on Server</vt:lpstr>
      <vt:lpstr>PowerPoint Presentation</vt:lpstr>
      <vt:lpstr>That’s the end of Local DNS attack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the Phone Book for Internet</dc:title>
  <dc:creator>zhanghaichao</dc:creator>
  <cp:lastModifiedBy>user</cp:lastModifiedBy>
  <cp:revision>112</cp:revision>
  <dcterms:created xsi:type="dcterms:W3CDTF">2015-05-30T02:42:47Z</dcterms:created>
  <dcterms:modified xsi:type="dcterms:W3CDTF">2017-11-30T19:19:57Z</dcterms:modified>
</cp:coreProperties>
</file>