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1" r:id="rId4"/>
    <p:sldId id="284" r:id="rId5"/>
    <p:sldId id="259" r:id="rId6"/>
    <p:sldId id="260" r:id="rId7"/>
    <p:sldId id="273" r:id="rId8"/>
    <p:sldId id="272" r:id="rId9"/>
    <p:sldId id="274" r:id="rId10"/>
    <p:sldId id="277" r:id="rId11"/>
    <p:sldId id="280" r:id="rId12"/>
    <p:sldId id="263" r:id="rId13"/>
    <p:sldId id="28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3DDF3-F165-455A-8F66-43185A74CC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14816E5B-FF1F-41A1-A1CE-40260C417AD1}">
      <dgm:prSet/>
      <dgm:spPr/>
      <dgm:t>
        <a:bodyPr/>
        <a:lstStyle/>
        <a:p>
          <a:r>
            <a:rPr lang="en-US" dirty="0"/>
            <a:t>Color (histograms, gridded layout, wavelets)</a:t>
          </a:r>
        </a:p>
      </dgm:t>
    </dgm:pt>
    <dgm:pt modelId="{AFDBA8DF-9DC0-473F-9D5C-87FF33BA7916}" type="parTrans" cxnId="{99652189-9C9F-4A50-9F7A-16ED490A5552}">
      <dgm:prSet/>
      <dgm:spPr/>
      <dgm:t>
        <a:bodyPr/>
        <a:lstStyle/>
        <a:p>
          <a:endParaRPr lang="uk-UA"/>
        </a:p>
      </dgm:t>
    </dgm:pt>
    <dgm:pt modelId="{19040B4C-DC58-4557-8407-6DA9464ECB27}" type="sibTrans" cxnId="{99652189-9C9F-4A50-9F7A-16ED490A5552}">
      <dgm:prSet/>
      <dgm:spPr/>
      <dgm:t>
        <a:bodyPr/>
        <a:lstStyle/>
        <a:p>
          <a:endParaRPr lang="uk-UA"/>
        </a:p>
      </dgm:t>
    </dgm:pt>
    <dgm:pt modelId="{BF41DC77-8938-49F9-BD06-2751116550A0}">
      <dgm:prSet/>
      <dgm:spPr/>
      <dgm:t>
        <a:bodyPr/>
        <a:lstStyle/>
        <a:p>
          <a:r>
            <a:rPr lang="en-US" dirty="0"/>
            <a:t>Texture (Laws, Gabor filters, polarity)</a:t>
          </a:r>
          <a:endParaRPr lang="uk-UA" dirty="0"/>
        </a:p>
      </dgm:t>
    </dgm:pt>
    <dgm:pt modelId="{2F2EF80E-8D9B-4EC8-BF8C-FBD190137E90}" type="parTrans" cxnId="{8B10385F-CF4C-4617-B96F-4B947ED5CA02}">
      <dgm:prSet/>
      <dgm:spPr/>
      <dgm:t>
        <a:bodyPr/>
        <a:lstStyle/>
        <a:p>
          <a:endParaRPr lang="uk-UA"/>
        </a:p>
      </dgm:t>
    </dgm:pt>
    <dgm:pt modelId="{D0CF9A60-B315-44CA-BEDF-A89D2AAE868C}" type="sibTrans" cxnId="{8B10385F-CF4C-4617-B96F-4B947ED5CA02}">
      <dgm:prSet/>
      <dgm:spPr/>
      <dgm:t>
        <a:bodyPr/>
        <a:lstStyle/>
        <a:p>
          <a:endParaRPr lang="uk-UA"/>
        </a:p>
      </dgm:t>
    </dgm:pt>
    <dgm:pt modelId="{FEE8D69E-59C8-4076-B533-29F09AC51EBE}">
      <dgm:prSet/>
      <dgm:spPr/>
      <dgm:t>
        <a:bodyPr/>
        <a:lstStyle/>
        <a:p>
          <a:r>
            <a:rPr lang="en-US" dirty="0"/>
            <a:t>Shape</a:t>
          </a:r>
          <a:endParaRPr lang="uk-UA" dirty="0"/>
        </a:p>
      </dgm:t>
    </dgm:pt>
    <dgm:pt modelId="{262524AC-CBE8-4E19-8E70-30DB815FAE93}" type="parTrans" cxnId="{D9805D24-4A04-48C9-AD14-8AA481B50796}">
      <dgm:prSet/>
      <dgm:spPr/>
      <dgm:t>
        <a:bodyPr/>
        <a:lstStyle/>
        <a:p>
          <a:endParaRPr lang="uk-UA"/>
        </a:p>
      </dgm:t>
    </dgm:pt>
    <dgm:pt modelId="{BD47544B-9E21-4F2A-8C7F-1BDA3F557911}" type="sibTrans" cxnId="{D9805D24-4A04-48C9-AD14-8AA481B50796}">
      <dgm:prSet/>
      <dgm:spPr/>
      <dgm:t>
        <a:bodyPr/>
        <a:lstStyle/>
        <a:p>
          <a:endParaRPr lang="uk-UA"/>
        </a:p>
      </dgm:t>
    </dgm:pt>
    <dgm:pt modelId="{3E110C90-5CE9-4CA6-88E9-228423C1F4C4}" type="pres">
      <dgm:prSet presAssocID="{A163DDF3-F165-455A-8F66-43185A74CC70}" presName="Name0" presStyleCnt="0">
        <dgm:presLayoutVars>
          <dgm:chMax val="7"/>
          <dgm:chPref val="7"/>
          <dgm:dir/>
        </dgm:presLayoutVars>
      </dgm:prSet>
      <dgm:spPr/>
    </dgm:pt>
    <dgm:pt modelId="{1BA5A546-E6F6-4C07-A881-AEC7625AAF8D}" type="pres">
      <dgm:prSet presAssocID="{A163DDF3-F165-455A-8F66-43185A74CC70}" presName="Name1" presStyleCnt="0"/>
      <dgm:spPr/>
    </dgm:pt>
    <dgm:pt modelId="{17F50CAB-3787-4100-B4AF-EAADF2ABB360}" type="pres">
      <dgm:prSet presAssocID="{A163DDF3-F165-455A-8F66-43185A74CC70}" presName="cycle" presStyleCnt="0"/>
      <dgm:spPr/>
    </dgm:pt>
    <dgm:pt modelId="{50025278-D97C-4BA9-BC68-2EBDAE0D3180}" type="pres">
      <dgm:prSet presAssocID="{A163DDF3-F165-455A-8F66-43185A74CC70}" presName="srcNode" presStyleLbl="node1" presStyleIdx="0" presStyleCnt="3"/>
      <dgm:spPr/>
    </dgm:pt>
    <dgm:pt modelId="{F8C893C4-996F-4DE2-B940-9C1B034C0800}" type="pres">
      <dgm:prSet presAssocID="{A163DDF3-F165-455A-8F66-43185A74CC70}" presName="conn" presStyleLbl="parChTrans1D2" presStyleIdx="0" presStyleCnt="1"/>
      <dgm:spPr/>
    </dgm:pt>
    <dgm:pt modelId="{0591C80C-DE5E-4DB5-867E-3DEBD8C961D2}" type="pres">
      <dgm:prSet presAssocID="{A163DDF3-F165-455A-8F66-43185A74CC70}" presName="extraNode" presStyleLbl="node1" presStyleIdx="0" presStyleCnt="3"/>
      <dgm:spPr/>
    </dgm:pt>
    <dgm:pt modelId="{656DDAFF-B879-4695-884E-1D1B488724B4}" type="pres">
      <dgm:prSet presAssocID="{A163DDF3-F165-455A-8F66-43185A74CC70}" presName="dstNode" presStyleLbl="node1" presStyleIdx="0" presStyleCnt="3"/>
      <dgm:spPr/>
    </dgm:pt>
    <dgm:pt modelId="{C40E858F-1732-40CE-8F27-8272F752AA04}" type="pres">
      <dgm:prSet presAssocID="{14816E5B-FF1F-41A1-A1CE-40260C417AD1}" presName="text_1" presStyleLbl="node1" presStyleIdx="0" presStyleCnt="3">
        <dgm:presLayoutVars>
          <dgm:bulletEnabled val="1"/>
        </dgm:presLayoutVars>
      </dgm:prSet>
      <dgm:spPr/>
    </dgm:pt>
    <dgm:pt modelId="{FEA5650D-171E-450D-BFAF-99BDA5BC244D}" type="pres">
      <dgm:prSet presAssocID="{14816E5B-FF1F-41A1-A1CE-40260C417AD1}" presName="accent_1" presStyleCnt="0"/>
      <dgm:spPr/>
    </dgm:pt>
    <dgm:pt modelId="{F8D7A44D-F938-40E1-A473-7EF3C6A42108}" type="pres">
      <dgm:prSet presAssocID="{14816E5B-FF1F-41A1-A1CE-40260C417AD1}" presName="accentRepeatNode" presStyleLbl="solidFgAcc1" presStyleIdx="0" presStyleCnt="3"/>
      <dgm:spPr/>
    </dgm:pt>
    <dgm:pt modelId="{2D9A0EF3-E06D-475C-BDBE-4233625C7CB8}" type="pres">
      <dgm:prSet presAssocID="{BF41DC77-8938-49F9-BD06-2751116550A0}" presName="text_2" presStyleLbl="node1" presStyleIdx="1" presStyleCnt="3">
        <dgm:presLayoutVars>
          <dgm:bulletEnabled val="1"/>
        </dgm:presLayoutVars>
      </dgm:prSet>
      <dgm:spPr/>
    </dgm:pt>
    <dgm:pt modelId="{6503D692-8CBE-4B2A-ACE4-CD8DA318AB1D}" type="pres">
      <dgm:prSet presAssocID="{BF41DC77-8938-49F9-BD06-2751116550A0}" presName="accent_2" presStyleCnt="0"/>
      <dgm:spPr/>
    </dgm:pt>
    <dgm:pt modelId="{B1B9D0D9-7D2B-45ED-8581-916F3BEF4926}" type="pres">
      <dgm:prSet presAssocID="{BF41DC77-8938-49F9-BD06-2751116550A0}" presName="accentRepeatNode" presStyleLbl="solidFgAcc1" presStyleIdx="1" presStyleCnt="3"/>
      <dgm:spPr/>
    </dgm:pt>
    <dgm:pt modelId="{FC556D2D-A031-477C-A95B-1F5AF5B519E8}" type="pres">
      <dgm:prSet presAssocID="{FEE8D69E-59C8-4076-B533-29F09AC51EBE}" presName="text_3" presStyleLbl="node1" presStyleIdx="2" presStyleCnt="3">
        <dgm:presLayoutVars>
          <dgm:bulletEnabled val="1"/>
        </dgm:presLayoutVars>
      </dgm:prSet>
      <dgm:spPr/>
    </dgm:pt>
    <dgm:pt modelId="{53BAB0E7-F91A-46EB-A959-B30F526EBEE3}" type="pres">
      <dgm:prSet presAssocID="{FEE8D69E-59C8-4076-B533-29F09AC51EBE}" presName="accent_3" presStyleCnt="0"/>
      <dgm:spPr/>
    </dgm:pt>
    <dgm:pt modelId="{9F0CF631-D3FB-4B6C-A56B-24E1E6C6EF9E}" type="pres">
      <dgm:prSet presAssocID="{FEE8D69E-59C8-4076-B533-29F09AC51EBE}" presName="accentRepeatNode" presStyleLbl="solidFgAcc1" presStyleIdx="2" presStyleCnt="3"/>
      <dgm:spPr/>
    </dgm:pt>
  </dgm:ptLst>
  <dgm:cxnLst>
    <dgm:cxn modelId="{1DB7E202-E485-4824-8BB8-552BF2678561}" type="presOf" srcId="{BF41DC77-8938-49F9-BD06-2751116550A0}" destId="{2D9A0EF3-E06D-475C-BDBE-4233625C7CB8}" srcOrd="0" destOrd="0" presId="urn:microsoft.com/office/officeart/2008/layout/VerticalCurvedList"/>
    <dgm:cxn modelId="{D9805D24-4A04-48C9-AD14-8AA481B50796}" srcId="{A163DDF3-F165-455A-8F66-43185A74CC70}" destId="{FEE8D69E-59C8-4076-B533-29F09AC51EBE}" srcOrd="2" destOrd="0" parTransId="{262524AC-CBE8-4E19-8E70-30DB815FAE93}" sibTransId="{BD47544B-9E21-4F2A-8C7F-1BDA3F557911}"/>
    <dgm:cxn modelId="{8B10385F-CF4C-4617-B96F-4B947ED5CA02}" srcId="{A163DDF3-F165-455A-8F66-43185A74CC70}" destId="{BF41DC77-8938-49F9-BD06-2751116550A0}" srcOrd="1" destOrd="0" parTransId="{2F2EF80E-8D9B-4EC8-BF8C-FBD190137E90}" sibTransId="{D0CF9A60-B315-44CA-BEDF-A89D2AAE868C}"/>
    <dgm:cxn modelId="{727C3D63-200C-42E7-A54A-D9F35FEBB095}" type="presOf" srcId="{FEE8D69E-59C8-4076-B533-29F09AC51EBE}" destId="{FC556D2D-A031-477C-A95B-1F5AF5B519E8}" srcOrd="0" destOrd="0" presId="urn:microsoft.com/office/officeart/2008/layout/VerticalCurvedList"/>
    <dgm:cxn modelId="{99652189-9C9F-4A50-9F7A-16ED490A5552}" srcId="{A163DDF3-F165-455A-8F66-43185A74CC70}" destId="{14816E5B-FF1F-41A1-A1CE-40260C417AD1}" srcOrd="0" destOrd="0" parTransId="{AFDBA8DF-9DC0-473F-9D5C-87FF33BA7916}" sibTransId="{19040B4C-DC58-4557-8407-6DA9464ECB27}"/>
    <dgm:cxn modelId="{C54E4FD1-C5CF-4876-95B3-2E6230279412}" type="presOf" srcId="{19040B4C-DC58-4557-8407-6DA9464ECB27}" destId="{F8C893C4-996F-4DE2-B940-9C1B034C0800}" srcOrd="0" destOrd="0" presId="urn:microsoft.com/office/officeart/2008/layout/VerticalCurvedList"/>
    <dgm:cxn modelId="{C073B9F1-7FE3-4829-89C1-F03E57097370}" type="presOf" srcId="{14816E5B-FF1F-41A1-A1CE-40260C417AD1}" destId="{C40E858F-1732-40CE-8F27-8272F752AA04}" srcOrd="0" destOrd="0" presId="urn:microsoft.com/office/officeart/2008/layout/VerticalCurvedList"/>
    <dgm:cxn modelId="{33C0FBF5-969D-4851-9C95-A59BB5D2CAF8}" type="presOf" srcId="{A163DDF3-F165-455A-8F66-43185A74CC70}" destId="{3E110C90-5CE9-4CA6-88E9-228423C1F4C4}" srcOrd="0" destOrd="0" presId="urn:microsoft.com/office/officeart/2008/layout/VerticalCurvedList"/>
    <dgm:cxn modelId="{271CF039-AAED-4E6A-9CB5-28EB6C7C2D67}" type="presParOf" srcId="{3E110C90-5CE9-4CA6-88E9-228423C1F4C4}" destId="{1BA5A546-E6F6-4C07-A881-AEC7625AAF8D}" srcOrd="0" destOrd="0" presId="urn:microsoft.com/office/officeart/2008/layout/VerticalCurvedList"/>
    <dgm:cxn modelId="{67E624EA-E040-4D24-B4CF-C7F4C764FD3C}" type="presParOf" srcId="{1BA5A546-E6F6-4C07-A881-AEC7625AAF8D}" destId="{17F50CAB-3787-4100-B4AF-EAADF2ABB360}" srcOrd="0" destOrd="0" presId="urn:microsoft.com/office/officeart/2008/layout/VerticalCurvedList"/>
    <dgm:cxn modelId="{55D8576A-9E35-4C62-9CCE-37BBF2A1A9DE}" type="presParOf" srcId="{17F50CAB-3787-4100-B4AF-EAADF2ABB360}" destId="{50025278-D97C-4BA9-BC68-2EBDAE0D3180}" srcOrd="0" destOrd="0" presId="urn:microsoft.com/office/officeart/2008/layout/VerticalCurvedList"/>
    <dgm:cxn modelId="{C752CCCD-BB0C-463D-ABE6-CE9C0E98BA74}" type="presParOf" srcId="{17F50CAB-3787-4100-B4AF-EAADF2ABB360}" destId="{F8C893C4-996F-4DE2-B940-9C1B034C0800}" srcOrd="1" destOrd="0" presId="urn:microsoft.com/office/officeart/2008/layout/VerticalCurvedList"/>
    <dgm:cxn modelId="{513B506B-E1BC-4411-8998-616366384478}" type="presParOf" srcId="{17F50CAB-3787-4100-B4AF-EAADF2ABB360}" destId="{0591C80C-DE5E-4DB5-867E-3DEBD8C961D2}" srcOrd="2" destOrd="0" presId="urn:microsoft.com/office/officeart/2008/layout/VerticalCurvedList"/>
    <dgm:cxn modelId="{67BB4BA6-4C55-4990-BCF0-3994BB622B59}" type="presParOf" srcId="{17F50CAB-3787-4100-B4AF-EAADF2ABB360}" destId="{656DDAFF-B879-4695-884E-1D1B488724B4}" srcOrd="3" destOrd="0" presId="urn:microsoft.com/office/officeart/2008/layout/VerticalCurvedList"/>
    <dgm:cxn modelId="{BD8539A0-7687-4F74-A222-070B9F3B371F}" type="presParOf" srcId="{1BA5A546-E6F6-4C07-A881-AEC7625AAF8D}" destId="{C40E858F-1732-40CE-8F27-8272F752AA04}" srcOrd="1" destOrd="0" presId="urn:microsoft.com/office/officeart/2008/layout/VerticalCurvedList"/>
    <dgm:cxn modelId="{553F4A44-43F0-4B48-B719-FA7AC6D6B46E}" type="presParOf" srcId="{1BA5A546-E6F6-4C07-A881-AEC7625AAF8D}" destId="{FEA5650D-171E-450D-BFAF-99BDA5BC244D}" srcOrd="2" destOrd="0" presId="urn:microsoft.com/office/officeart/2008/layout/VerticalCurvedList"/>
    <dgm:cxn modelId="{EECF75F9-C497-4F83-BAFF-C68FF001AD08}" type="presParOf" srcId="{FEA5650D-171E-450D-BFAF-99BDA5BC244D}" destId="{F8D7A44D-F938-40E1-A473-7EF3C6A42108}" srcOrd="0" destOrd="0" presId="urn:microsoft.com/office/officeart/2008/layout/VerticalCurvedList"/>
    <dgm:cxn modelId="{EABF5B2A-CA41-4A58-88D4-D0CB0E663685}" type="presParOf" srcId="{1BA5A546-E6F6-4C07-A881-AEC7625AAF8D}" destId="{2D9A0EF3-E06D-475C-BDBE-4233625C7CB8}" srcOrd="3" destOrd="0" presId="urn:microsoft.com/office/officeart/2008/layout/VerticalCurvedList"/>
    <dgm:cxn modelId="{B9BE5502-D53B-4A86-A2F6-A3797194AF3F}" type="presParOf" srcId="{1BA5A546-E6F6-4C07-A881-AEC7625AAF8D}" destId="{6503D692-8CBE-4B2A-ACE4-CD8DA318AB1D}" srcOrd="4" destOrd="0" presId="urn:microsoft.com/office/officeart/2008/layout/VerticalCurvedList"/>
    <dgm:cxn modelId="{CF347B52-C4E4-4A2E-B812-941E46C844B3}" type="presParOf" srcId="{6503D692-8CBE-4B2A-ACE4-CD8DA318AB1D}" destId="{B1B9D0D9-7D2B-45ED-8581-916F3BEF4926}" srcOrd="0" destOrd="0" presId="urn:microsoft.com/office/officeart/2008/layout/VerticalCurvedList"/>
    <dgm:cxn modelId="{BC3EAF57-C471-46FA-A642-55A90062AD33}" type="presParOf" srcId="{1BA5A546-E6F6-4C07-A881-AEC7625AAF8D}" destId="{FC556D2D-A031-477C-A95B-1F5AF5B519E8}" srcOrd="5" destOrd="0" presId="urn:microsoft.com/office/officeart/2008/layout/VerticalCurvedList"/>
    <dgm:cxn modelId="{B1FB72BA-D9CD-4B83-87D5-1CCBF9263741}" type="presParOf" srcId="{1BA5A546-E6F6-4C07-A881-AEC7625AAF8D}" destId="{53BAB0E7-F91A-46EB-A959-B30F526EBEE3}" srcOrd="6" destOrd="0" presId="urn:microsoft.com/office/officeart/2008/layout/VerticalCurvedList"/>
    <dgm:cxn modelId="{856C97FC-E967-4118-A610-2CD349CD4C69}" type="presParOf" srcId="{53BAB0E7-F91A-46EB-A959-B30F526EBEE3}" destId="{9F0CF631-D3FB-4B6C-A56B-24E1E6C6EF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D3F63-C6BA-4589-82C8-BED2A241A45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uk-UA"/>
        </a:p>
      </dgm:t>
    </dgm:pt>
    <dgm:pt modelId="{651CA277-F140-4795-9613-2605F87C0004}">
      <dgm:prSet/>
      <dgm:spPr/>
      <dgm:t>
        <a:bodyPr/>
        <a:lstStyle/>
        <a:p>
          <a:r>
            <a:rPr lang="en-US" dirty="0"/>
            <a:t>Content-based image retrieval: search &amp; retrieve images from large databases </a:t>
          </a:r>
          <a:endParaRPr lang="uk-UA" dirty="0"/>
        </a:p>
      </dgm:t>
    </dgm:pt>
    <dgm:pt modelId="{B3C4845F-B9E1-415B-9223-84BD2DDD45F1}" type="parTrans" cxnId="{DD37B250-490E-4D7E-8424-4662995FE790}">
      <dgm:prSet/>
      <dgm:spPr/>
      <dgm:t>
        <a:bodyPr/>
        <a:lstStyle/>
        <a:p>
          <a:endParaRPr lang="uk-UA"/>
        </a:p>
      </dgm:t>
    </dgm:pt>
    <dgm:pt modelId="{1BB6BE70-269A-42BC-A725-B2EBBC7F66DE}" type="sibTrans" cxnId="{DD37B250-490E-4D7E-8424-4662995FE790}">
      <dgm:prSet/>
      <dgm:spPr/>
      <dgm:t>
        <a:bodyPr/>
        <a:lstStyle/>
        <a:p>
          <a:endParaRPr lang="uk-UA"/>
        </a:p>
      </dgm:t>
    </dgm:pt>
    <dgm:pt modelId="{4B614533-2858-4EAB-88C7-17D2C2259441}">
      <dgm:prSet/>
      <dgm:spPr/>
      <dgm:t>
        <a:bodyPr/>
        <a:lstStyle/>
        <a:p>
          <a:r>
            <a:rPr lang="en-US" dirty="0"/>
            <a:t>Definition of similarity matters for retrieval </a:t>
          </a:r>
          <a:endParaRPr lang="uk-UA" dirty="0"/>
        </a:p>
      </dgm:t>
    </dgm:pt>
    <dgm:pt modelId="{A2C1A46E-090C-4B38-BAD3-8F06D3CAB5DB}" type="parTrans" cxnId="{11EE1087-36D8-4B81-B359-8E57ADB40724}">
      <dgm:prSet/>
      <dgm:spPr/>
      <dgm:t>
        <a:bodyPr/>
        <a:lstStyle/>
        <a:p>
          <a:endParaRPr lang="uk-UA"/>
        </a:p>
      </dgm:t>
    </dgm:pt>
    <dgm:pt modelId="{A8D5F318-818E-42AA-A69D-9AB78BC8863B}" type="sibTrans" cxnId="{11EE1087-36D8-4B81-B359-8E57ADB40724}">
      <dgm:prSet/>
      <dgm:spPr/>
      <dgm:t>
        <a:bodyPr/>
        <a:lstStyle/>
        <a:p>
          <a:endParaRPr lang="uk-UA"/>
        </a:p>
      </dgm:t>
    </dgm:pt>
    <dgm:pt modelId="{DA1BF2BD-6912-4BB6-892D-A4CEB46ABFD7}">
      <dgm:prSet/>
      <dgm:spPr/>
      <dgm:t>
        <a:bodyPr/>
        <a:lstStyle/>
        <a:p>
          <a:r>
            <a:rPr lang="en-US" dirty="0"/>
            <a:t>CBIR systems extract image descriptors and perform efficient nearest neighbor search in giant image collections .</a:t>
          </a:r>
          <a:endParaRPr lang="uk-UA" dirty="0"/>
        </a:p>
      </dgm:t>
    </dgm:pt>
    <dgm:pt modelId="{E4C5CB55-70C5-4A5E-8136-DEA99AFD494D}" type="parTrans" cxnId="{A44492E8-1077-41C6-985F-07E4DE3C1C86}">
      <dgm:prSet/>
      <dgm:spPr/>
      <dgm:t>
        <a:bodyPr/>
        <a:lstStyle/>
        <a:p>
          <a:endParaRPr lang="uk-UA"/>
        </a:p>
      </dgm:t>
    </dgm:pt>
    <dgm:pt modelId="{B58BFCCF-FD72-4976-98BF-CEA16D36B66D}" type="sibTrans" cxnId="{A44492E8-1077-41C6-985F-07E4DE3C1C86}">
      <dgm:prSet/>
      <dgm:spPr/>
      <dgm:t>
        <a:bodyPr/>
        <a:lstStyle/>
        <a:p>
          <a:endParaRPr lang="uk-UA"/>
        </a:p>
      </dgm:t>
    </dgm:pt>
    <dgm:pt modelId="{9BE02017-8567-4A00-B916-5045560734A2}" type="pres">
      <dgm:prSet presAssocID="{996D3F63-C6BA-4589-82C8-BED2A241A45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2E068C8-736F-4AA6-863B-2C00D04F0021}" type="pres">
      <dgm:prSet presAssocID="{651CA277-F140-4795-9613-2605F87C0004}" presName="circle1" presStyleLbl="node1" presStyleIdx="0" presStyleCnt="3"/>
      <dgm:spPr/>
    </dgm:pt>
    <dgm:pt modelId="{E9323743-C56A-41F5-9D14-98713CCA643D}" type="pres">
      <dgm:prSet presAssocID="{651CA277-F140-4795-9613-2605F87C0004}" presName="space" presStyleCnt="0"/>
      <dgm:spPr/>
    </dgm:pt>
    <dgm:pt modelId="{2CD7553C-38E2-4A2E-BE9F-136834D4A45C}" type="pres">
      <dgm:prSet presAssocID="{651CA277-F140-4795-9613-2605F87C0004}" presName="rect1" presStyleLbl="alignAcc1" presStyleIdx="0" presStyleCnt="3"/>
      <dgm:spPr/>
    </dgm:pt>
    <dgm:pt modelId="{4C91A498-AADD-4EFF-B3F5-E0F29A1FE939}" type="pres">
      <dgm:prSet presAssocID="{4B614533-2858-4EAB-88C7-17D2C2259441}" presName="vertSpace2" presStyleLbl="node1" presStyleIdx="0" presStyleCnt="3"/>
      <dgm:spPr/>
    </dgm:pt>
    <dgm:pt modelId="{04C72AAE-CCF4-4533-8637-286FADAA81D6}" type="pres">
      <dgm:prSet presAssocID="{4B614533-2858-4EAB-88C7-17D2C2259441}" presName="circle2" presStyleLbl="node1" presStyleIdx="1" presStyleCnt="3"/>
      <dgm:spPr/>
    </dgm:pt>
    <dgm:pt modelId="{C556038D-E470-4E69-9113-C7DA7D66A5D0}" type="pres">
      <dgm:prSet presAssocID="{4B614533-2858-4EAB-88C7-17D2C2259441}" presName="rect2" presStyleLbl="alignAcc1" presStyleIdx="1" presStyleCnt="3"/>
      <dgm:spPr/>
    </dgm:pt>
    <dgm:pt modelId="{E1ECDD27-6E40-420B-AA8D-9D1B744BB59C}" type="pres">
      <dgm:prSet presAssocID="{DA1BF2BD-6912-4BB6-892D-A4CEB46ABFD7}" presName="vertSpace3" presStyleLbl="node1" presStyleIdx="1" presStyleCnt="3"/>
      <dgm:spPr/>
    </dgm:pt>
    <dgm:pt modelId="{D07CCC6F-0FDA-4166-A2D7-A4B38A9F2CE2}" type="pres">
      <dgm:prSet presAssocID="{DA1BF2BD-6912-4BB6-892D-A4CEB46ABFD7}" presName="circle3" presStyleLbl="node1" presStyleIdx="2" presStyleCnt="3"/>
      <dgm:spPr/>
    </dgm:pt>
    <dgm:pt modelId="{8EEC49B7-A3BE-45EC-80D4-0AF1AE9AEA0F}" type="pres">
      <dgm:prSet presAssocID="{DA1BF2BD-6912-4BB6-892D-A4CEB46ABFD7}" presName="rect3" presStyleLbl="alignAcc1" presStyleIdx="2" presStyleCnt="3"/>
      <dgm:spPr/>
    </dgm:pt>
    <dgm:pt modelId="{F6C2F4CF-BECE-44A8-87CF-69F40325D183}" type="pres">
      <dgm:prSet presAssocID="{651CA277-F140-4795-9613-2605F87C0004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48D2FADD-651E-489C-8EAE-7C4E971A5DA1}" type="pres">
      <dgm:prSet presAssocID="{4B614533-2858-4EAB-88C7-17D2C2259441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FF15AFBC-B002-4C7F-BADC-0C9316E31E86}" type="pres">
      <dgm:prSet presAssocID="{DA1BF2BD-6912-4BB6-892D-A4CEB46ABFD7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855DDA03-BD0F-40CE-9A43-D3219B444CD1}" type="presOf" srcId="{4B614533-2858-4EAB-88C7-17D2C2259441}" destId="{C556038D-E470-4E69-9113-C7DA7D66A5D0}" srcOrd="0" destOrd="0" presId="urn:microsoft.com/office/officeart/2005/8/layout/target3"/>
    <dgm:cxn modelId="{765DEC39-1864-4307-A30D-212F799F32C6}" type="presOf" srcId="{DA1BF2BD-6912-4BB6-892D-A4CEB46ABFD7}" destId="{8EEC49B7-A3BE-45EC-80D4-0AF1AE9AEA0F}" srcOrd="0" destOrd="0" presId="urn:microsoft.com/office/officeart/2005/8/layout/target3"/>
    <dgm:cxn modelId="{258A9B60-1ECE-4F07-966F-B8B37A2E586D}" type="presOf" srcId="{651CA277-F140-4795-9613-2605F87C0004}" destId="{2CD7553C-38E2-4A2E-BE9F-136834D4A45C}" srcOrd="0" destOrd="0" presId="urn:microsoft.com/office/officeart/2005/8/layout/target3"/>
    <dgm:cxn modelId="{0B54354E-E8F1-4868-BB65-9A145428F575}" type="presOf" srcId="{651CA277-F140-4795-9613-2605F87C0004}" destId="{F6C2F4CF-BECE-44A8-87CF-69F40325D183}" srcOrd="1" destOrd="0" presId="urn:microsoft.com/office/officeart/2005/8/layout/target3"/>
    <dgm:cxn modelId="{DD37B250-490E-4D7E-8424-4662995FE790}" srcId="{996D3F63-C6BA-4589-82C8-BED2A241A45E}" destId="{651CA277-F140-4795-9613-2605F87C0004}" srcOrd="0" destOrd="0" parTransId="{B3C4845F-B9E1-415B-9223-84BD2DDD45F1}" sibTransId="{1BB6BE70-269A-42BC-A725-B2EBBC7F66DE}"/>
    <dgm:cxn modelId="{1573A459-B5CD-4B13-99DE-E27585D465C1}" type="presOf" srcId="{DA1BF2BD-6912-4BB6-892D-A4CEB46ABFD7}" destId="{FF15AFBC-B002-4C7F-BADC-0C9316E31E86}" srcOrd="1" destOrd="0" presId="urn:microsoft.com/office/officeart/2005/8/layout/target3"/>
    <dgm:cxn modelId="{11EE1087-36D8-4B81-B359-8E57ADB40724}" srcId="{996D3F63-C6BA-4589-82C8-BED2A241A45E}" destId="{4B614533-2858-4EAB-88C7-17D2C2259441}" srcOrd="1" destOrd="0" parTransId="{A2C1A46E-090C-4B38-BAD3-8F06D3CAB5DB}" sibTransId="{A8D5F318-818E-42AA-A69D-9AB78BC8863B}"/>
    <dgm:cxn modelId="{E7C965A0-EDAA-4AEF-BF48-EF56A43786C0}" type="presOf" srcId="{996D3F63-C6BA-4589-82C8-BED2A241A45E}" destId="{9BE02017-8567-4A00-B916-5045560734A2}" srcOrd="0" destOrd="0" presId="urn:microsoft.com/office/officeart/2005/8/layout/target3"/>
    <dgm:cxn modelId="{A44492E8-1077-41C6-985F-07E4DE3C1C86}" srcId="{996D3F63-C6BA-4589-82C8-BED2A241A45E}" destId="{DA1BF2BD-6912-4BB6-892D-A4CEB46ABFD7}" srcOrd="2" destOrd="0" parTransId="{E4C5CB55-70C5-4A5E-8136-DEA99AFD494D}" sibTransId="{B58BFCCF-FD72-4976-98BF-CEA16D36B66D}"/>
    <dgm:cxn modelId="{957739FC-5E42-45A4-AE30-5A1616EEDF26}" type="presOf" srcId="{4B614533-2858-4EAB-88C7-17D2C2259441}" destId="{48D2FADD-651E-489C-8EAE-7C4E971A5DA1}" srcOrd="1" destOrd="0" presId="urn:microsoft.com/office/officeart/2005/8/layout/target3"/>
    <dgm:cxn modelId="{4AF7A509-AEEC-4C11-A2B2-E97528981E4C}" type="presParOf" srcId="{9BE02017-8567-4A00-B916-5045560734A2}" destId="{D2E068C8-736F-4AA6-863B-2C00D04F0021}" srcOrd="0" destOrd="0" presId="urn:microsoft.com/office/officeart/2005/8/layout/target3"/>
    <dgm:cxn modelId="{AD6CCAED-5E30-4893-8E9F-867CB5B21C89}" type="presParOf" srcId="{9BE02017-8567-4A00-B916-5045560734A2}" destId="{E9323743-C56A-41F5-9D14-98713CCA643D}" srcOrd="1" destOrd="0" presId="urn:microsoft.com/office/officeart/2005/8/layout/target3"/>
    <dgm:cxn modelId="{AEA725A3-FDCF-429E-A9D8-0169462AEAF6}" type="presParOf" srcId="{9BE02017-8567-4A00-B916-5045560734A2}" destId="{2CD7553C-38E2-4A2E-BE9F-136834D4A45C}" srcOrd="2" destOrd="0" presId="urn:microsoft.com/office/officeart/2005/8/layout/target3"/>
    <dgm:cxn modelId="{5461978B-EFDD-43A0-9BD2-83950129F228}" type="presParOf" srcId="{9BE02017-8567-4A00-B916-5045560734A2}" destId="{4C91A498-AADD-4EFF-B3F5-E0F29A1FE939}" srcOrd="3" destOrd="0" presId="urn:microsoft.com/office/officeart/2005/8/layout/target3"/>
    <dgm:cxn modelId="{BE1E4285-ADCD-48D6-9C2A-D0EE05918EEA}" type="presParOf" srcId="{9BE02017-8567-4A00-B916-5045560734A2}" destId="{04C72AAE-CCF4-4533-8637-286FADAA81D6}" srcOrd="4" destOrd="0" presId="urn:microsoft.com/office/officeart/2005/8/layout/target3"/>
    <dgm:cxn modelId="{9D8055CA-4CC7-40DE-A1BC-28FDB9C6AE97}" type="presParOf" srcId="{9BE02017-8567-4A00-B916-5045560734A2}" destId="{C556038D-E470-4E69-9113-C7DA7D66A5D0}" srcOrd="5" destOrd="0" presId="urn:microsoft.com/office/officeart/2005/8/layout/target3"/>
    <dgm:cxn modelId="{2BB86356-7653-4775-BA20-791B4F128B7E}" type="presParOf" srcId="{9BE02017-8567-4A00-B916-5045560734A2}" destId="{E1ECDD27-6E40-420B-AA8D-9D1B744BB59C}" srcOrd="6" destOrd="0" presId="urn:microsoft.com/office/officeart/2005/8/layout/target3"/>
    <dgm:cxn modelId="{8609FD26-9D14-494E-8B2F-CCAC6D48AD2D}" type="presParOf" srcId="{9BE02017-8567-4A00-B916-5045560734A2}" destId="{D07CCC6F-0FDA-4166-A2D7-A4B38A9F2CE2}" srcOrd="7" destOrd="0" presId="urn:microsoft.com/office/officeart/2005/8/layout/target3"/>
    <dgm:cxn modelId="{F6E57D42-B5E4-4F2E-AA75-6FF0EE56F108}" type="presParOf" srcId="{9BE02017-8567-4A00-B916-5045560734A2}" destId="{8EEC49B7-A3BE-45EC-80D4-0AF1AE9AEA0F}" srcOrd="8" destOrd="0" presId="urn:microsoft.com/office/officeart/2005/8/layout/target3"/>
    <dgm:cxn modelId="{6C37C9E0-3756-4BD9-A590-31FA540A2E34}" type="presParOf" srcId="{9BE02017-8567-4A00-B916-5045560734A2}" destId="{F6C2F4CF-BECE-44A8-87CF-69F40325D183}" srcOrd="9" destOrd="0" presId="urn:microsoft.com/office/officeart/2005/8/layout/target3"/>
    <dgm:cxn modelId="{303C50B3-8A35-4088-9871-BA4D422F1864}" type="presParOf" srcId="{9BE02017-8567-4A00-B916-5045560734A2}" destId="{48D2FADD-651E-489C-8EAE-7C4E971A5DA1}" srcOrd="10" destOrd="0" presId="urn:microsoft.com/office/officeart/2005/8/layout/target3"/>
    <dgm:cxn modelId="{DCD48406-B6B1-4FFE-8937-AD0C63328908}" type="presParOf" srcId="{9BE02017-8567-4A00-B916-5045560734A2}" destId="{FF15AFBC-B002-4C7F-BADC-0C9316E31E86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893C4-996F-4DE2-B940-9C1B034C0800}">
      <dsp:nvSpPr>
        <dsp:cNvPr id="0" name=""/>
        <dsp:cNvSpPr/>
      </dsp:nvSpPr>
      <dsp:spPr>
        <a:xfrm>
          <a:off x="-3973364" y="-610003"/>
          <a:ext cx="4735146" cy="4735146"/>
        </a:xfrm>
        <a:prstGeom prst="blockArc">
          <a:avLst>
            <a:gd name="adj1" fmla="val 18900000"/>
            <a:gd name="adj2" fmla="val 2700000"/>
            <a:gd name="adj3" fmla="val 45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E858F-1732-40CE-8F27-8272F752AA04}">
      <dsp:nvSpPr>
        <dsp:cNvPr id="0" name=""/>
        <dsp:cNvSpPr/>
      </dsp:nvSpPr>
      <dsp:spPr>
        <a:xfrm>
          <a:off x="489892" y="351513"/>
          <a:ext cx="7589242" cy="703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0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Color (histograms, gridded layout, wavelets)</a:t>
          </a:r>
        </a:p>
      </dsp:txBody>
      <dsp:txXfrm>
        <a:off x="489892" y="351513"/>
        <a:ext cx="7589242" cy="703027"/>
      </dsp:txXfrm>
    </dsp:sp>
    <dsp:sp modelId="{F8D7A44D-F938-40E1-A473-7EF3C6A42108}">
      <dsp:nvSpPr>
        <dsp:cNvPr id="0" name=""/>
        <dsp:cNvSpPr/>
      </dsp:nvSpPr>
      <dsp:spPr>
        <a:xfrm>
          <a:off x="50499" y="263635"/>
          <a:ext cx="878784" cy="87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A0EF3-E06D-475C-BDBE-4233625C7CB8}">
      <dsp:nvSpPr>
        <dsp:cNvPr id="0" name=""/>
        <dsp:cNvSpPr/>
      </dsp:nvSpPr>
      <dsp:spPr>
        <a:xfrm>
          <a:off x="745442" y="1406055"/>
          <a:ext cx="7333692" cy="703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0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Texture (Laws, Gabor filters, polarity)</a:t>
          </a:r>
          <a:endParaRPr lang="uk-UA" sz="2800" kern="1200" dirty="0"/>
        </a:p>
      </dsp:txBody>
      <dsp:txXfrm>
        <a:off x="745442" y="1406055"/>
        <a:ext cx="7333692" cy="703027"/>
      </dsp:txXfrm>
    </dsp:sp>
    <dsp:sp modelId="{B1B9D0D9-7D2B-45ED-8581-916F3BEF4926}">
      <dsp:nvSpPr>
        <dsp:cNvPr id="0" name=""/>
        <dsp:cNvSpPr/>
      </dsp:nvSpPr>
      <dsp:spPr>
        <a:xfrm>
          <a:off x="306050" y="1318177"/>
          <a:ext cx="878784" cy="87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56D2D-A031-477C-A95B-1F5AF5B519E8}">
      <dsp:nvSpPr>
        <dsp:cNvPr id="0" name=""/>
        <dsp:cNvSpPr/>
      </dsp:nvSpPr>
      <dsp:spPr>
        <a:xfrm>
          <a:off x="489892" y="2460597"/>
          <a:ext cx="7589242" cy="703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028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Shape</a:t>
          </a:r>
          <a:endParaRPr lang="uk-UA" sz="2800" kern="1200" dirty="0"/>
        </a:p>
      </dsp:txBody>
      <dsp:txXfrm>
        <a:off x="489892" y="2460597"/>
        <a:ext cx="7589242" cy="703027"/>
      </dsp:txXfrm>
    </dsp:sp>
    <dsp:sp modelId="{9F0CF631-D3FB-4B6C-A56B-24E1E6C6EF9E}">
      <dsp:nvSpPr>
        <dsp:cNvPr id="0" name=""/>
        <dsp:cNvSpPr/>
      </dsp:nvSpPr>
      <dsp:spPr>
        <a:xfrm>
          <a:off x="50499" y="2372718"/>
          <a:ext cx="878784" cy="878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068C8-736F-4AA6-863B-2C00D04F0021}">
      <dsp:nvSpPr>
        <dsp:cNvPr id="0" name=""/>
        <dsp:cNvSpPr/>
      </dsp:nvSpPr>
      <dsp:spPr>
        <a:xfrm>
          <a:off x="0" y="0"/>
          <a:ext cx="4481205" cy="448120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7553C-38E2-4A2E-BE9F-136834D4A45C}">
      <dsp:nvSpPr>
        <dsp:cNvPr id="0" name=""/>
        <dsp:cNvSpPr/>
      </dsp:nvSpPr>
      <dsp:spPr>
        <a:xfrm>
          <a:off x="2240602" y="0"/>
          <a:ext cx="6471466" cy="44812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Content-based image retrieval: search &amp; retrieve images from large databases </a:t>
          </a:r>
          <a:endParaRPr lang="uk-UA" sz="2600" kern="1200" dirty="0"/>
        </a:p>
      </dsp:txBody>
      <dsp:txXfrm>
        <a:off x="2240602" y="0"/>
        <a:ext cx="6471466" cy="1344364"/>
      </dsp:txXfrm>
    </dsp:sp>
    <dsp:sp modelId="{04C72AAE-CCF4-4533-8637-286FADAA81D6}">
      <dsp:nvSpPr>
        <dsp:cNvPr id="0" name=""/>
        <dsp:cNvSpPr/>
      </dsp:nvSpPr>
      <dsp:spPr>
        <a:xfrm>
          <a:off x="784212" y="1344364"/>
          <a:ext cx="2912780" cy="29127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6038D-E470-4E69-9113-C7DA7D66A5D0}">
      <dsp:nvSpPr>
        <dsp:cNvPr id="0" name=""/>
        <dsp:cNvSpPr/>
      </dsp:nvSpPr>
      <dsp:spPr>
        <a:xfrm>
          <a:off x="2240602" y="1344364"/>
          <a:ext cx="6471466" cy="29127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Definition of similarity matters for retrieval </a:t>
          </a:r>
          <a:endParaRPr lang="uk-UA" sz="2600" kern="1200" dirty="0"/>
        </a:p>
      </dsp:txBody>
      <dsp:txXfrm>
        <a:off x="2240602" y="1344364"/>
        <a:ext cx="6471466" cy="1344360"/>
      </dsp:txXfrm>
    </dsp:sp>
    <dsp:sp modelId="{D07CCC6F-0FDA-4166-A2D7-A4B38A9F2CE2}">
      <dsp:nvSpPr>
        <dsp:cNvPr id="0" name=""/>
        <dsp:cNvSpPr/>
      </dsp:nvSpPr>
      <dsp:spPr>
        <a:xfrm>
          <a:off x="1568422" y="2688724"/>
          <a:ext cx="1344360" cy="1344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49B7-A3BE-45EC-80D4-0AF1AE9AEA0F}">
      <dsp:nvSpPr>
        <dsp:cNvPr id="0" name=""/>
        <dsp:cNvSpPr/>
      </dsp:nvSpPr>
      <dsp:spPr>
        <a:xfrm>
          <a:off x="2240602" y="2688724"/>
          <a:ext cx="6471466" cy="1344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CBIR systems extract image descriptors and perform efficient nearest neighbor search in giant image collections .</a:t>
          </a:r>
          <a:endParaRPr lang="uk-UA" sz="2600" kern="1200" dirty="0"/>
        </a:p>
      </dsp:txBody>
      <dsp:txXfrm>
        <a:off x="2240602" y="2688724"/>
        <a:ext cx="6471466" cy="134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4037E-861F-4531-92F4-BCA8773FD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TIXGeneral-Bold"/>
              </a:rPr>
              <a:t>Content-Based Image Retrieval</a:t>
            </a:r>
            <a:br>
              <a:rPr lang="en-US" b="0" i="0" dirty="0">
                <a:effectLst/>
                <a:latin typeface="STIXGeneral-Bold"/>
              </a:rPr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A291579-D5A0-4D50-A1CB-EF5D3B02A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387477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B6B4E12-9708-466B-9CE4-00C71D80E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5759" y="731276"/>
            <a:ext cx="7958331" cy="1077229"/>
          </a:xfrm>
        </p:spPr>
        <p:txBody>
          <a:bodyPr/>
          <a:lstStyle/>
          <a:p>
            <a:pPr algn="ctr"/>
            <a:r>
              <a:rPr lang="en-US" altLang="uk-UA" dirty="0"/>
              <a:t>Gridded Color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ACA1DA42-2754-4A41-97D7-6BDC2F25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00400"/>
            <a:ext cx="3505200" cy="21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93F25E4-6330-40BB-AD31-0EF201D4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00401"/>
            <a:ext cx="3378200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9" name="Rectangle 5">
            <a:extLst>
              <a:ext uri="{FF2B5EF4-FFF2-40B4-BE49-F238E27FC236}">
                <a16:creationId xmlns:a16="http://schemas.microsoft.com/office/drawing/2014/main" id="{6CBA74B8-F5D0-4664-BCB1-1286C692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3505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FD41286D-3CA2-4810-991E-83DCFA58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00400"/>
            <a:ext cx="3352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C7CD365E-99A2-4F3D-B075-DE29BBEBE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267200"/>
            <a:ext cx="35052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97DFA59B-2A54-4972-B7EA-AF8C4A1C7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267200"/>
            <a:ext cx="3352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1CD6E9E4-1935-48BE-B20F-40A3BDAC8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6B82646F-F143-4EF3-AB1F-8F3371770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200400"/>
            <a:ext cx="0" cy="220980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B3D610BA-41EC-4389-818F-A57DF427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2337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729DC509-34C4-4D2A-A682-E30015DD1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E38107B1-F93C-4ADC-B23C-DDAB1343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004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6400" name="Text Box 16">
            <a:extLst>
              <a:ext uri="{FF2B5EF4-FFF2-40B4-BE49-F238E27FC236}">
                <a16:creationId xmlns:a16="http://schemas.microsoft.com/office/drawing/2014/main" id="{BE8C4444-6BE0-4DDC-BA82-AD01783C2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31575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ECD66886-1070-4420-92B4-1036483C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224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402" name="Text Box 18">
            <a:extLst>
              <a:ext uri="{FF2B5EF4-FFF2-40B4-BE49-F238E27FC236}">
                <a16:creationId xmlns:a16="http://schemas.microsoft.com/office/drawing/2014/main" id="{79C098E1-9AE2-426A-9FDD-F9EDA3BE8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224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6403" name="Text Box 19">
            <a:extLst>
              <a:ext uri="{FF2B5EF4-FFF2-40B4-BE49-F238E27FC236}">
                <a16:creationId xmlns:a16="http://schemas.microsoft.com/office/drawing/2014/main" id="{69CA5AAD-5F60-493D-A76B-E94EFD61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224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6404" name="Text Box 20">
            <a:extLst>
              <a:ext uri="{FF2B5EF4-FFF2-40B4-BE49-F238E27FC236}">
                <a16:creationId xmlns:a16="http://schemas.microsoft.com/office/drawing/2014/main" id="{146FC182-0934-4958-8167-8D50A87B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5" y="42243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uk-UA" sz="2400"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F0B80-8D43-4953-9D3B-8187ECE2EFEB}"/>
              </a:ext>
            </a:extLst>
          </p:cNvPr>
          <p:cNvSpPr txBox="1"/>
          <p:nvPr/>
        </p:nvSpPr>
        <p:spPr>
          <a:xfrm>
            <a:off x="2497835" y="1837370"/>
            <a:ext cx="7958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uk-UA" sz="2400" dirty="0">
                <a:latin typeface="Tahoma" panose="020B0604030504040204" pitchFamily="34" charset="0"/>
              </a:rPr>
              <a:t>Gridded color distance is the sum of the color distances</a:t>
            </a:r>
          </a:p>
          <a:p>
            <a:r>
              <a:rPr lang="en-US" altLang="uk-UA" sz="2400" dirty="0">
                <a:latin typeface="Tahoma" panose="020B0604030504040204" pitchFamily="34" charset="0"/>
              </a:rPr>
              <a:t>in each of the corresponding grid squares.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A2E8DCD-86B6-4C5A-9BCF-291FB2D6F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1" y="617538"/>
            <a:ext cx="7953375" cy="1143000"/>
          </a:xfrm>
        </p:spPr>
        <p:txBody>
          <a:bodyPr/>
          <a:lstStyle/>
          <a:p>
            <a:pPr algn="ctr"/>
            <a:r>
              <a:rPr lang="en-US" altLang="uk-UA" sz="3600" dirty="0"/>
              <a:t> Laws Texture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3015DB3-810E-4CB8-9954-F05BEF19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67025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900">
                <a:latin typeface="Times New Roman" panose="02020603050405020304" pitchFamily="18" charset="0"/>
              </a:rPr>
              <a:t> </a:t>
            </a:r>
            <a:endParaRPr lang="en-US" altLang="uk-UA" sz="2400">
              <a:latin typeface="Times New Roman" panose="02020603050405020304" pitchFamily="18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E78D605-7B6A-4E48-9AA9-444443A45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41664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uk-UA" sz="2400">
              <a:latin typeface="Times New Roman" panose="02020603050405020304" pitchFamily="18" charset="0"/>
            </a:endParaRP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A3F77481-B35D-4328-BC35-A55178F7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630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uk-UA" altLang="uk-UA" sz="2400">
              <a:latin typeface="Script MT Bold" panose="020B0604020202020204" pitchFamily="66" charset="0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2EB72C78-14EC-405E-A7C8-E249BAA9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1732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uk-UA" altLang="uk-UA" sz="2400">
              <a:latin typeface="Script MT Bold" panose="020B0604020202020204" pitchFamily="66" charset="0"/>
            </a:endParaRPr>
          </a:p>
        </p:txBody>
      </p:sp>
      <p:pic>
        <p:nvPicPr>
          <p:cNvPr id="19463" name="Picture 7">
            <a:extLst>
              <a:ext uri="{FF2B5EF4-FFF2-40B4-BE49-F238E27FC236}">
                <a16:creationId xmlns:a16="http://schemas.microsoft.com/office/drawing/2014/main" id="{04144034-B9DE-40F0-B5E7-603802EE3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2585" r="28673" b="21040"/>
          <a:stretch/>
        </p:blipFill>
        <p:spPr bwMode="auto">
          <a:xfrm>
            <a:off x="3248163" y="1445822"/>
            <a:ext cx="5697054" cy="503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vs. semantic similarity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6E8E87-04E3-4EA4-8EFB-951C239E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>
            <a:normAutofit/>
          </a:bodyPr>
          <a:lstStyle/>
          <a:p>
            <a:r>
              <a:rPr lang="en-US" sz="2400" dirty="0"/>
              <a:t>The choice of similarity yields different problem setups, depending on the similarity requirements </a:t>
            </a:r>
          </a:p>
          <a:p>
            <a:r>
              <a:rPr lang="en-US" sz="2400" dirty="0"/>
              <a:t>Different methods for different problem formulations </a:t>
            </a:r>
          </a:p>
          <a:p>
            <a:r>
              <a:rPr lang="en-US" sz="2400" dirty="0"/>
              <a:t>For an image retrieval system, utilize all sources of information and attempt to answer different interpretations of user query more fully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3272638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TIXGeneral-Bold"/>
              </a:rPr>
              <a:t>Content-Based Image Retrieval</a:t>
            </a:r>
            <a:r>
              <a:rPr lang="en-US" dirty="0"/>
              <a:t> Pipeline</a:t>
            </a:r>
            <a:endParaRPr lang="uk-UA" dirty="0"/>
          </a:p>
        </p:txBody>
      </p:sp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631F207D-7FFA-45DE-B3D7-304620BB04BC}"/>
              </a:ext>
            </a:extLst>
          </p:cNvPr>
          <p:cNvSpPr/>
          <p:nvPr/>
        </p:nvSpPr>
        <p:spPr>
          <a:xfrm>
            <a:off x="1280079" y="2103605"/>
            <a:ext cx="2844744" cy="220904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collection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uk-UA" dirty="0"/>
          </a:p>
        </p:txBody>
      </p:sp>
      <p:sp>
        <p:nvSpPr>
          <p:cNvPr id="6" name="Стрілка: вправо 5">
            <a:extLst>
              <a:ext uri="{FF2B5EF4-FFF2-40B4-BE49-F238E27FC236}">
                <a16:creationId xmlns:a16="http://schemas.microsoft.com/office/drawing/2014/main" id="{87F2980B-AACA-40F6-B004-5824946486CD}"/>
              </a:ext>
            </a:extLst>
          </p:cNvPr>
          <p:cNvSpPr/>
          <p:nvPr/>
        </p:nvSpPr>
        <p:spPr>
          <a:xfrm>
            <a:off x="4234154" y="2826491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75CA82EA-FB8C-405A-98A2-999C8B0DAE25}"/>
              </a:ext>
            </a:extLst>
          </p:cNvPr>
          <p:cNvSpPr/>
          <p:nvPr/>
        </p:nvSpPr>
        <p:spPr>
          <a:xfrm>
            <a:off x="5019346" y="2826491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features</a:t>
            </a:r>
            <a:endParaRPr lang="uk-UA" dirty="0"/>
          </a:p>
        </p:txBody>
      </p:sp>
      <p:sp>
        <p:nvSpPr>
          <p:cNvPr id="8" name="Стрілка: вправо 7">
            <a:extLst>
              <a:ext uri="{FF2B5EF4-FFF2-40B4-BE49-F238E27FC236}">
                <a16:creationId xmlns:a16="http://schemas.microsoft.com/office/drawing/2014/main" id="{D4EEE8FF-4E85-481F-A2D3-2A88B91AF022}"/>
              </a:ext>
            </a:extLst>
          </p:cNvPr>
          <p:cNvSpPr/>
          <p:nvPr/>
        </p:nvSpPr>
        <p:spPr>
          <a:xfrm>
            <a:off x="6494277" y="2783126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D6DA70C5-CE51-4711-8052-836907090D41}"/>
              </a:ext>
            </a:extLst>
          </p:cNvPr>
          <p:cNvSpPr/>
          <p:nvPr/>
        </p:nvSpPr>
        <p:spPr>
          <a:xfrm>
            <a:off x="7279469" y="2783126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signature</a:t>
            </a:r>
            <a:endParaRPr lang="uk-UA" dirty="0"/>
          </a:p>
        </p:txBody>
      </p:sp>
      <p:sp>
        <p:nvSpPr>
          <p:cNvPr id="10" name="Стрілка: вправо 9">
            <a:extLst>
              <a:ext uri="{FF2B5EF4-FFF2-40B4-BE49-F238E27FC236}">
                <a16:creationId xmlns:a16="http://schemas.microsoft.com/office/drawing/2014/main" id="{BE0E126D-0251-435A-BE21-8C6613038E78}"/>
              </a:ext>
            </a:extLst>
          </p:cNvPr>
          <p:cNvSpPr/>
          <p:nvPr/>
        </p:nvSpPr>
        <p:spPr>
          <a:xfrm>
            <a:off x="8768555" y="2770807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7B00E9EF-294D-4352-A2D2-15E1239BFDF1}"/>
              </a:ext>
            </a:extLst>
          </p:cNvPr>
          <p:cNvSpPr/>
          <p:nvPr/>
        </p:nvSpPr>
        <p:spPr>
          <a:xfrm>
            <a:off x="9567902" y="2826491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  <a:p>
            <a:pPr algn="ctr"/>
            <a:r>
              <a:rPr lang="en-US" dirty="0"/>
              <a:t>index</a:t>
            </a:r>
            <a:endParaRPr lang="uk-UA" dirty="0"/>
          </a:p>
        </p:txBody>
      </p:sp>
      <p:sp>
        <p:nvSpPr>
          <p:cNvPr id="13" name="Стрілка: вправо 12">
            <a:extLst>
              <a:ext uri="{FF2B5EF4-FFF2-40B4-BE49-F238E27FC236}">
                <a16:creationId xmlns:a16="http://schemas.microsoft.com/office/drawing/2014/main" id="{67CDFBDF-3054-425F-A862-731B0D82A032}"/>
              </a:ext>
            </a:extLst>
          </p:cNvPr>
          <p:cNvSpPr/>
          <p:nvPr/>
        </p:nvSpPr>
        <p:spPr>
          <a:xfrm>
            <a:off x="3378337" y="4989285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363616FE-8039-4848-9F94-3DAA15EBAE07}"/>
              </a:ext>
            </a:extLst>
          </p:cNvPr>
          <p:cNvSpPr/>
          <p:nvPr/>
        </p:nvSpPr>
        <p:spPr>
          <a:xfrm>
            <a:off x="4118199" y="4989285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features</a:t>
            </a:r>
            <a:endParaRPr lang="uk-UA" dirty="0"/>
          </a:p>
        </p:txBody>
      </p:sp>
      <p:sp>
        <p:nvSpPr>
          <p:cNvPr id="15" name="Прямокутник: округлені кути 14">
            <a:extLst>
              <a:ext uri="{FF2B5EF4-FFF2-40B4-BE49-F238E27FC236}">
                <a16:creationId xmlns:a16="http://schemas.microsoft.com/office/drawing/2014/main" id="{10E2B1CC-570F-49B9-840D-1A564C30F70B}"/>
              </a:ext>
            </a:extLst>
          </p:cNvPr>
          <p:cNvSpPr/>
          <p:nvPr/>
        </p:nvSpPr>
        <p:spPr>
          <a:xfrm>
            <a:off x="6295234" y="4989285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</a:p>
          <a:p>
            <a:pPr algn="ctr"/>
            <a:r>
              <a:rPr lang="en-US" dirty="0"/>
              <a:t>signature</a:t>
            </a:r>
            <a:endParaRPr lang="uk-UA" dirty="0"/>
          </a:p>
        </p:txBody>
      </p:sp>
      <p:sp>
        <p:nvSpPr>
          <p:cNvPr id="16" name="Стрілка: вправо 15">
            <a:extLst>
              <a:ext uri="{FF2B5EF4-FFF2-40B4-BE49-F238E27FC236}">
                <a16:creationId xmlns:a16="http://schemas.microsoft.com/office/drawing/2014/main" id="{FE0AF67B-0D5F-4CC6-9816-5A0713C1EBEF}"/>
              </a:ext>
            </a:extLst>
          </p:cNvPr>
          <p:cNvSpPr/>
          <p:nvPr/>
        </p:nvSpPr>
        <p:spPr>
          <a:xfrm>
            <a:off x="7721612" y="4989285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7" name="Прямокутник: округлені кути 16">
            <a:extLst>
              <a:ext uri="{FF2B5EF4-FFF2-40B4-BE49-F238E27FC236}">
                <a16:creationId xmlns:a16="http://schemas.microsoft.com/office/drawing/2014/main" id="{87C31F56-40D1-4DD9-B4D4-A62A6B885841}"/>
              </a:ext>
            </a:extLst>
          </p:cNvPr>
          <p:cNvSpPr/>
          <p:nvPr/>
        </p:nvSpPr>
        <p:spPr>
          <a:xfrm>
            <a:off x="8458251" y="4933600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</a:t>
            </a:r>
          </a:p>
          <a:p>
            <a:pPr algn="ctr"/>
            <a:r>
              <a:rPr lang="en-US" dirty="0"/>
              <a:t>the index</a:t>
            </a:r>
            <a:endParaRPr lang="uk-UA" dirty="0"/>
          </a:p>
        </p:txBody>
      </p:sp>
      <p:sp>
        <p:nvSpPr>
          <p:cNvPr id="18" name="Стрілка: вправо 17">
            <a:extLst>
              <a:ext uri="{FF2B5EF4-FFF2-40B4-BE49-F238E27FC236}">
                <a16:creationId xmlns:a16="http://schemas.microsoft.com/office/drawing/2014/main" id="{40465B23-308F-4FEB-B449-F4F4DB0AADD7}"/>
              </a:ext>
            </a:extLst>
          </p:cNvPr>
          <p:cNvSpPr/>
          <p:nvPr/>
        </p:nvSpPr>
        <p:spPr>
          <a:xfrm>
            <a:off x="5558595" y="4989285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9" name="Стрілка: вправо 18">
            <a:extLst>
              <a:ext uri="{FF2B5EF4-FFF2-40B4-BE49-F238E27FC236}">
                <a16:creationId xmlns:a16="http://schemas.microsoft.com/office/drawing/2014/main" id="{8700F785-8C1C-4385-BB85-CC4FC7C939FC}"/>
              </a:ext>
            </a:extLst>
          </p:cNvPr>
          <p:cNvSpPr/>
          <p:nvPr/>
        </p:nvSpPr>
        <p:spPr>
          <a:xfrm>
            <a:off x="9884629" y="4959929"/>
            <a:ext cx="675861" cy="874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Прямокутник: округлені кути 19">
            <a:extLst>
              <a:ext uri="{FF2B5EF4-FFF2-40B4-BE49-F238E27FC236}">
                <a16:creationId xmlns:a16="http://schemas.microsoft.com/office/drawing/2014/main" id="{AE80D729-F2AD-43CC-B034-007C71920595}"/>
              </a:ext>
            </a:extLst>
          </p:cNvPr>
          <p:cNvSpPr/>
          <p:nvPr/>
        </p:nvSpPr>
        <p:spPr>
          <a:xfrm>
            <a:off x="10628207" y="4933599"/>
            <a:ext cx="1365600" cy="87464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</a:t>
            </a:r>
          </a:p>
          <a:p>
            <a:pPr algn="ctr"/>
            <a:r>
              <a:rPr lang="en-US" dirty="0"/>
              <a:t>results</a:t>
            </a:r>
            <a:endParaRPr lang="uk-UA" dirty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8CA5523C-11E9-44D3-B614-AE2AD6D718FE}"/>
              </a:ext>
            </a:extLst>
          </p:cNvPr>
          <p:cNvSpPr txBox="1">
            <a:spLocks/>
          </p:cNvSpPr>
          <p:nvPr/>
        </p:nvSpPr>
        <p:spPr>
          <a:xfrm>
            <a:off x="5401312" y="1849408"/>
            <a:ext cx="1967267" cy="556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Indexing</a:t>
            </a:r>
            <a:endParaRPr lang="uk-UA" sz="2400" dirty="0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D6E9F118-3315-4B81-A36A-EAA940EA2226}"/>
              </a:ext>
            </a:extLst>
          </p:cNvPr>
          <p:cNvSpPr txBox="1">
            <a:spLocks/>
          </p:cNvSpPr>
          <p:nvPr/>
        </p:nvSpPr>
        <p:spPr>
          <a:xfrm>
            <a:off x="1162389" y="6248765"/>
            <a:ext cx="1967267" cy="556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Test image</a:t>
            </a:r>
            <a:endParaRPr lang="uk-UA" sz="2000" dirty="0"/>
          </a:p>
        </p:txBody>
      </p:sp>
      <p:pic>
        <p:nvPicPr>
          <p:cNvPr id="4100" name="Picture 4" descr="Фото дня - событие дня в одном кадре">
            <a:extLst>
              <a:ext uri="{FF2B5EF4-FFF2-40B4-BE49-F238E27FC236}">
                <a16:creationId xmlns:a16="http://schemas.microsoft.com/office/drawing/2014/main" id="{53E36930-AE67-4FA8-AFED-25CF68B68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97" y="2602979"/>
            <a:ext cx="1317787" cy="10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ve Ukraine&quot; read by South Africans and Ukrainians | Ukrainian Association  of South Africa (UAZA)">
            <a:extLst>
              <a:ext uri="{FF2B5EF4-FFF2-40B4-BE49-F238E27FC236}">
                <a16:creationId xmlns:a16="http://schemas.microsoft.com/office/drawing/2014/main" id="{CEB93007-2391-4CB4-9135-721A6113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8" t="12628" r="10441" b="9137"/>
          <a:stretch/>
        </p:blipFill>
        <p:spPr bwMode="auto">
          <a:xfrm>
            <a:off x="2489942" y="2843835"/>
            <a:ext cx="1526400" cy="10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Kremlin In the fire | burning Kremlin with Putin - YouTube">
            <a:extLst>
              <a:ext uri="{FF2B5EF4-FFF2-40B4-BE49-F238E27FC236}">
                <a16:creationId xmlns:a16="http://schemas.microsoft.com/office/drawing/2014/main" id="{18A1F95D-BBAA-495D-A07C-32557E80D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0" r="12225"/>
          <a:stretch/>
        </p:blipFill>
        <p:spPr bwMode="auto">
          <a:xfrm>
            <a:off x="1162389" y="4695710"/>
            <a:ext cx="2090753" cy="155305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8" name="Picture 2" descr="140 Things That Are Blue in Nature - Color Meanings">
            <a:extLst>
              <a:ext uri="{FF2B5EF4-FFF2-40B4-BE49-F238E27FC236}">
                <a16:creationId xmlns:a16="http://schemas.microsoft.com/office/drawing/2014/main" id="{35BF2CD7-7417-47CC-8394-C2141D90F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40" y="3339771"/>
            <a:ext cx="1317787" cy="8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5636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017" y="834561"/>
            <a:ext cx="7958331" cy="1077229"/>
          </a:xfrm>
        </p:spPr>
        <p:txBody>
          <a:bodyPr/>
          <a:lstStyle/>
          <a:p>
            <a:r>
              <a:rPr lang="en-US" dirty="0"/>
              <a:t>Summary</a:t>
            </a:r>
            <a:endParaRPr lang="uk-UA" dirty="0"/>
          </a:p>
        </p:txBody>
      </p: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86643665-5B51-4576-97C2-75FE52AAC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814473"/>
              </p:ext>
            </p:extLst>
          </p:nvPr>
        </p:nvGraphicFramePr>
        <p:xfrm>
          <a:off x="1696278" y="2052116"/>
          <a:ext cx="8712070" cy="448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25246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50E15-5714-45F7-8E49-E3C200F2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3111653"/>
            <a:ext cx="7958331" cy="634693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145925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content-based image retrieval?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6E8E87-04E3-4EA4-8EFB-951C239E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537252"/>
            <a:ext cx="7796540" cy="2511614"/>
          </a:xfrm>
        </p:spPr>
        <p:txBody>
          <a:bodyPr/>
          <a:lstStyle/>
          <a:p>
            <a:r>
              <a:rPr lang="en-US" dirty="0"/>
              <a:t>The task: retrieve images with from a large database using a query by image content </a:t>
            </a:r>
            <a:endParaRPr lang="uk-UA" dirty="0"/>
          </a:p>
          <a:p>
            <a:r>
              <a:rPr lang="en-US" dirty="0"/>
              <a:t>Has similarities to image classification and face identification problems, yet focuses on scaling to huge image collections via approximate methods</a:t>
            </a:r>
            <a:endParaRPr lang="uk-UA" dirty="0"/>
          </a:p>
        </p:txBody>
      </p:sp>
      <p:pic>
        <p:nvPicPr>
          <p:cNvPr id="1028" name="Picture 4" descr="Content-based image retrieval - Wikipedia">
            <a:extLst>
              <a:ext uri="{FF2B5EF4-FFF2-40B4-BE49-F238E27FC236}">
                <a16:creationId xmlns:a16="http://schemas.microsoft.com/office/drawing/2014/main" id="{DBD79DA9-7BB4-4FDB-B717-3E18F35B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89" y="3988702"/>
            <a:ext cx="7091520" cy="266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728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CBIR system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6E8E87-04E3-4EA4-8EFB-951C239E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007" y="1487720"/>
            <a:ext cx="7796540" cy="19412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Query via image caption of text description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“Funny cats photos" - need images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Requires categorized or annotated images </a:t>
            </a:r>
          </a:p>
          <a:p>
            <a:pPr>
              <a:spcBef>
                <a:spcPts val="600"/>
              </a:spcBef>
            </a:pPr>
            <a:r>
              <a:rPr lang="en-US" dirty="0"/>
              <a:t>Query using an example image (search for "the same" image) </a:t>
            </a:r>
          </a:p>
        </p:txBody>
      </p:sp>
      <p:pic>
        <p:nvPicPr>
          <p:cNvPr id="2050" name="Picture 2" descr="What Is Content-Based Image Retrieval? | Baeldung on Computer Science">
            <a:extLst>
              <a:ext uri="{FF2B5EF4-FFF2-40B4-BE49-F238E27FC236}">
                <a16:creationId xmlns:a16="http://schemas.microsoft.com/office/drawing/2014/main" id="{6EB94A3C-6FDB-4D32-A1ED-0547001890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9" r="3747" b="13768"/>
          <a:stretch/>
        </p:blipFill>
        <p:spPr bwMode="auto">
          <a:xfrm>
            <a:off x="3435625" y="3429000"/>
            <a:ext cx="5665304" cy="32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03616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ent-Based Image Retrieval and Feature Extraction: A Comprehensive Review">
            <a:extLst>
              <a:ext uri="{FF2B5EF4-FFF2-40B4-BE49-F238E27FC236}">
                <a16:creationId xmlns:a16="http://schemas.microsoft.com/office/drawing/2014/main" id="{386095BE-E15F-4290-9893-854BD1C6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2" y="592992"/>
            <a:ext cx="7938080" cy="59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the CBIR system</a:t>
            </a:r>
            <a:endParaRPr lang="uk-UA" dirty="0"/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5C2C7FCB-4FAF-4B72-A51F-2E66D65CD3BB}"/>
              </a:ext>
            </a:extLst>
          </p:cNvPr>
          <p:cNvSpPr txBox="1">
            <a:spLocks/>
          </p:cNvSpPr>
          <p:nvPr/>
        </p:nvSpPr>
        <p:spPr>
          <a:xfrm>
            <a:off x="2526334" y="1333131"/>
            <a:ext cx="7796540" cy="515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Query in the form of content features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Color histogram: search for "dark blue" content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Query using sketch</a:t>
            </a:r>
            <a:endParaRPr lang="uk-UA" dirty="0"/>
          </a:p>
        </p:txBody>
      </p:sp>
      <p:pic>
        <p:nvPicPr>
          <p:cNvPr id="2054" name="Picture 6" descr="Some little things with a blue shadow. 8 | Blue marble, Im blue, Love blue">
            <a:extLst>
              <a:ext uri="{FF2B5EF4-FFF2-40B4-BE49-F238E27FC236}">
                <a16:creationId xmlns:a16="http://schemas.microsoft.com/office/drawing/2014/main" id="{AA284B08-3ABF-4715-A261-FCE4EDB8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48" y="2977185"/>
            <a:ext cx="1702239" cy="170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Blue Things: 101 Things That Are Blue in Nature (2022) • Colors Explained">
            <a:extLst>
              <a:ext uri="{FF2B5EF4-FFF2-40B4-BE49-F238E27FC236}">
                <a16:creationId xmlns:a16="http://schemas.microsoft.com/office/drawing/2014/main" id="{D9D50A87-E38C-4830-9B61-A2AEEFA5D6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8087" y="33177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60" name="Picture 12" descr="Why Is Most People's Favourite Colour Blue | by Sanjeev Yadav |  ILLUMINATION-Curated | Medium">
            <a:extLst>
              <a:ext uri="{FF2B5EF4-FFF2-40B4-BE49-F238E27FC236}">
                <a16:creationId xmlns:a16="http://schemas.microsoft.com/office/drawing/2014/main" id="{8E10541B-22F9-45A5-A1AF-3455381F5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8358" b="666"/>
          <a:stretch/>
        </p:blipFill>
        <p:spPr bwMode="auto">
          <a:xfrm>
            <a:off x="4357286" y="3833976"/>
            <a:ext cx="1829850" cy="169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ark blue candy - Yahoo Image Search Results | Dark blue, Blue candy,  Feeling blue">
            <a:extLst>
              <a:ext uri="{FF2B5EF4-FFF2-40B4-BE49-F238E27FC236}">
                <a16:creationId xmlns:a16="http://schemas.microsoft.com/office/drawing/2014/main" id="{143C087C-4169-4286-9656-C409F0F3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248" y="2977184"/>
            <a:ext cx="1702239" cy="170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Midnight Blue Gerberas Photograph by Bonnie Bruno - Fine Art America">
            <a:extLst>
              <a:ext uri="{FF2B5EF4-FFF2-40B4-BE49-F238E27FC236}">
                <a16:creationId xmlns:a16="http://schemas.microsoft.com/office/drawing/2014/main" id="{C7DCC809-7C34-4BA8-ACF5-44D5C3A07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58"/>
          <a:stretch/>
        </p:blipFill>
        <p:spPr bwMode="auto">
          <a:xfrm>
            <a:off x="7050993" y="3845200"/>
            <a:ext cx="1559155" cy="170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2244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4AB9-9562-4FFF-91F6-A432783F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image similarity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6E8E87-04E3-4EA4-8EFB-951C239E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388441"/>
          </a:xfrm>
        </p:spPr>
        <p:txBody>
          <a:bodyPr>
            <a:normAutofit/>
          </a:bodyPr>
          <a:lstStyle/>
          <a:p>
            <a:r>
              <a:rPr lang="en-US" dirty="0"/>
              <a:t>Content feature similarity (e.g., color similarity) </a:t>
            </a:r>
          </a:p>
          <a:p>
            <a:r>
              <a:rPr lang="en-US" dirty="0"/>
              <a:t>Near-duplicates: subtly changed image (colors, compressed)</a:t>
            </a:r>
          </a:p>
          <a:p>
            <a:r>
              <a:rPr lang="en-US" dirty="0"/>
              <a:t>Object retrieval: output the same object or scene </a:t>
            </a:r>
          </a:p>
          <a:p>
            <a:r>
              <a:rPr lang="en-US" dirty="0"/>
              <a:t>Images visually similar by the scene geometry</a:t>
            </a:r>
          </a:p>
          <a:p>
            <a:r>
              <a:rPr lang="en-US" dirty="0"/>
              <a:t>Category level classification: retrieve images of the same scenes or objects with high visual distinctiveness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523736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35CD6FA-9A7E-44B1-A405-BBA108DBD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5635" y="771361"/>
            <a:ext cx="7953375" cy="1143000"/>
          </a:xfrm>
        </p:spPr>
        <p:txBody>
          <a:bodyPr/>
          <a:lstStyle/>
          <a:p>
            <a:r>
              <a:rPr lang="en-US" altLang="uk-UA" sz="3600" dirty="0"/>
              <a:t> Features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70EB823-26B7-438E-B125-B9F4F4F09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67025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900">
                <a:latin typeface="Times New Roman" panose="02020603050405020304" pitchFamily="18" charset="0"/>
              </a:rPr>
              <a:t> </a:t>
            </a:r>
            <a:endParaRPr lang="en-US" altLang="uk-UA" sz="2400">
              <a:latin typeface="Times New Roman" panose="02020603050405020304" pitchFamily="18" charset="0"/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5657F7A-FB97-46AD-B036-82C63F54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41664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uk-UA" sz="2400">
              <a:latin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76343F3C-C006-4C52-9C4B-09D8985D2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25667"/>
              </p:ext>
            </p:extLst>
          </p:nvPr>
        </p:nvGraphicFramePr>
        <p:xfrm>
          <a:off x="1881808" y="2262808"/>
          <a:ext cx="8125653" cy="351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BBD9E4A-21A7-4E82-9E3D-DE6DA0899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1407" y="788195"/>
            <a:ext cx="8229600" cy="906462"/>
          </a:xfrm>
        </p:spPr>
        <p:txBody>
          <a:bodyPr/>
          <a:lstStyle/>
          <a:p>
            <a:r>
              <a:rPr lang="en-US" altLang="uk-UA" sz="3600" dirty="0"/>
              <a:t>Image Features / Distance Measures</a:t>
            </a:r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A5F4F3F9-188B-4453-B133-F88657C2A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48000"/>
            <a:ext cx="8153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5BECE0F9-D1A0-4E1B-9840-EB5633523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48000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uk-UA" sz="240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Image Database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6CAD1E35-B7B8-45D5-BF92-FB4C926C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828800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uk-UA" sz="240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Query Image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68C78CEA-1612-41D6-97CD-4DD4E119C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733801"/>
            <a:ext cx="200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uk-UA" sz="200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Distance Measure</a:t>
            </a:r>
            <a:endParaRPr lang="en-US" altLang="uk-UA" sz="240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BD05A0AE-6382-4FFE-B962-EF477C433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286000"/>
            <a:ext cx="862013" cy="6096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Text Box 8">
            <a:extLst>
              <a:ext uri="{FF2B5EF4-FFF2-40B4-BE49-F238E27FC236}">
                <a16:creationId xmlns:a16="http://schemas.microsoft.com/office/drawing/2014/main" id="{FC189FE7-EA57-41D5-A901-53C79BBA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1828800"/>
            <a:ext cx="232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uk-UA" sz="240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Retrieved Images</a:t>
            </a:r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72776C3B-B4D2-483F-B245-CDA87C043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724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274" name="Group 10">
            <a:extLst>
              <a:ext uri="{FF2B5EF4-FFF2-40B4-BE49-F238E27FC236}">
                <a16:creationId xmlns:a16="http://schemas.microsoft.com/office/drawing/2014/main" id="{CC419B38-E5E3-4B66-A140-B9C0E00C084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505200"/>
            <a:ext cx="838200" cy="2514600"/>
            <a:chOff x="1680" y="2256"/>
            <a:chExt cx="528" cy="1584"/>
          </a:xfrm>
        </p:grpSpPr>
        <p:sp>
          <p:nvSpPr>
            <p:cNvPr id="11275" name="Freeform 11">
              <a:extLst>
                <a:ext uri="{FF2B5EF4-FFF2-40B4-BE49-F238E27FC236}">
                  <a16:creationId xmlns:a16="http://schemas.microsoft.com/office/drawing/2014/main" id="{E6C9C5EA-8444-4621-9FCC-5B8E31595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304"/>
              <a:ext cx="345" cy="384"/>
            </a:xfrm>
            <a:custGeom>
              <a:avLst/>
              <a:gdLst>
                <a:gd name="T0" fmla="*/ 0 w 624"/>
                <a:gd name="T1" fmla="*/ 472 h 720"/>
                <a:gd name="T2" fmla="*/ 48 w 624"/>
                <a:gd name="T3" fmla="*/ 136 h 720"/>
                <a:gd name="T4" fmla="*/ 144 w 624"/>
                <a:gd name="T5" fmla="*/ 88 h 720"/>
                <a:gd name="T6" fmla="*/ 288 w 624"/>
                <a:gd name="T7" fmla="*/ 664 h 720"/>
                <a:gd name="T8" fmla="*/ 432 w 624"/>
                <a:gd name="T9" fmla="*/ 424 h 720"/>
                <a:gd name="T10" fmla="*/ 624 w 624"/>
                <a:gd name="T11" fmla="*/ 328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4" h="720">
                  <a:moveTo>
                    <a:pt x="0" y="472"/>
                  </a:moveTo>
                  <a:cubicBezTo>
                    <a:pt x="12" y="336"/>
                    <a:pt x="24" y="200"/>
                    <a:pt x="48" y="136"/>
                  </a:cubicBezTo>
                  <a:cubicBezTo>
                    <a:pt x="72" y="72"/>
                    <a:pt x="104" y="0"/>
                    <a:pt x="144" y="88"/>
                  </a:cubicBezTo>
                  <a:cubicBezTo>
                    <a:pt x="184" y="176"/>
                    <a:pt x="240" y="608"/>
                    <a:pt x="288" y="664"/>
                  </a:cubicBezTo>
                  <a:cubicBezTo>
                    <a:pt x="336" y="720"/>
                    <a:pt x="376" y="480"/>
                    <a:pt x="432" y="424"/>
                  </a:cubicBezTo>
                  <a:cubicBezTo>
                    <a:pt x="488" y="368"/>
                    <a:pt x="592" y="344"/>
                    <a:pt x="624" y="32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76" name="Freeform 12">
              <a:extLst>
                <a:ext uri="{FF2B5EF4-FFF2-40B4-BE49-F238E27FC236}">
                  <a16:creationId xmlns:a16="http://schemas.microsoft.com/office/drawing/2014/main" id="{95E1B5D7-DEC8-4B21-8C86-62C90D39A8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6" y="2880"/>
              <a:ext cx="345" cy="66"/>
            </a:xfrm>
            <a:custGeom>
              <a:avLst/>
              <a:gdLst>
                <a:gd name="T0" fmla="*/ 0 w 624"/>
                <a:gd name="T1" fmla="*/ 104 h 120"/>
                <a:gd name="T2" fmla="*/ 96 w 624"/>
                <a:gd name="T3" fmla="*/ 104 h 120"/>
                <a:gd name="T4" fmla="*/ 192 w 624"/>
                <a:gd name="T5" fmla="*/ 8 h 120"/>
                <a:gd name="T6" fmla="*/ 336 w 624"/>
                <a:gd name="T7" fmla="*/ 104 h 120"/>
                <a:gd name="T8" fmla="*/ 432 w 624"/>
                <a:gd name="T9" fmla="*/ 8 h 120"/>
                <a:gd name="T10" fmla="*/ 528 w 624"/>
                <a:gd name="T11" fmla="*/ 56 h 120"/>
                <a:gd name="T12" fmla="*/ 624 w 624"/>
                <a:gd name="T13" fmla="*/ 5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4" h="120">
                  <a:moveTo>
                    <a:pt x="0" y="104"/>
                  </a:moveTo>
                  <a:cubicBezTo>
                    <a:pt x="32" y="112"/>
                    <a:pt x="64" y="120"/>
                    <a:pt x="96" y="104"/>
                  </a:cubicBezTo>
                  <a:cubicBezTo>
                    <a:pt x="128" y="88"/>
                    <a:pt x="152" y="8"/>
                    <a:pt x="192" y="8"/>
                  </a:cubicBezTo>
                  <a:cubicBezTo>
                    <a:pt x="232" y="8"/>
                    <a:pt x="296" y="104"/>
                    <a:pt x="336" y="104"/>
                  </a:cubicBezTo>
                  <a:cubicBezTo>
                    <a:pt x="376" y="104"/>
                    <a:pt x="400" y="16"/>
                    <a:pt x="432" y="8"/>
                  </a:cubicBezTo>
                  <a:cubicBezTo>
                    <a:pt x="464" y="0"/>
                    <a:pt x="496" y="48"/>
                    <a:pt x="528" y="56"/>
                  </a:cubicBezTo>
                  <a:cubicBezTo>
                    <a:pt x="560" y="64"/>
                    <a:pt x="592" y="60"/>
                    <a:pt x="624" y="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77" name="Freeform 13">
              <a:extLst>
                <a:ext uri="{FF2B5EF4-FFF2-40B4-BE49-F238E27FC236}">
                  <a16:creationId xmlns:a16="http://schemas.microsoft.com/office/drawing/2014/main" id="{4DD03700-B2EB-4A70-9601-527EA3440D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6" y="3120"/>
              <a:ext cx="345" cy="148"/>
            </a:xfrm>
            <a:custGeom>
              <a:avLst/>
              <a:gdLst>
                <a:gd name="T0" fmla="*/ 0 w 672"/>
                <a:gd name="T1" fmla="*/ 288 h 288"/>
                <a:gd name="T2" fmla="*/ 288 w 672"/>
                <a:gd name="T3" fmla="*/ 240 h 288"/>
                <a:gd name="T4" fmla="*/ 432 w 672"/>
                <a:gd name="T5" fmla="*/ 144 h 288"/>
                <a:gd name="T6" fmla="*/ 528 w 672"/>
                <a:gd name="T7" fmla="*/ 0 h 288"/>
                <a:gd name="T8" fmla="*/ 576 w 672"/>
                <a:gd name="T9" fmla="*/ 144 h 288"/>
                <a:gd name="T10" fmla="*/ 672 w 672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cubicBezTo>
                    <a:pt x="108" y="276"/>
                    <a:pt x="216" y="264"/>
                    <a:pt x="288" y="240"/>
                  </a:cubicBezTo>
                  <a:cubicBezTo>
                    <a:pt x="360" y="216"/>
                    <a:pt x="392" y="184"/>
                    <a:pt x="432" y="144"/>
                  </a:cubicBezTo>
                  <a:cubicBezTo>
                    <a:pt x="472" y="104"/>
                    <a:pt x="504" y="0"/>
                    <a:pt x="528" y="0"/>
                  </a:cubicBezTo>
                  <a:cubicBezTo>
                    <a:pt x="552" y="0"/>
                    <a:pt x="552" y="96"/>
                    <a:pt x="576" y="144"/>
                  </a:cubicBezTo>
                  <a:cubicBezTo>
                    <a:pt x="600" y="192"/>
                    <a:pt x="636" y="240"/>
                    <a:pt x="672" y="28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78" name="Freeform 14">
              <a:extLst>
                <a:ext uri="{FF2B5EF4-FFF2-40B4-BE49-F238E27FC236}">
                  <a16:creationId xmlns:a16="http://schemas.microsoft.com/office/drawing/2014/main" id="{83719AA9-4861-42F6-81F2-98792617A0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76" y="3504"/>
              <a:ext cx="345" cy="263"/>
            </a:xfrm>
            <a:custGeom>
              <a:avLst/>
              <a:gdLst>
                <a:gd name="T0" fmla="*/ 0 w 672"/>
                <a:gd name="T1" fmla="*/ 448 h 512"/>
                <a:gd name="T2" fmla="*/ 96 w 672"/>
                <a:gd name="T3" fmla="*/ 16 h 512"/>
                <a:gd name="T4" fmla="*/ 192 w 672"/>
                <a:gd name="T5" fmla="*/ 352 h 512"/>
                <a:gd name="T6" fmla="*/ 288 w 672"/>
                <a:gd name="T7" fmla="*/ 448 h 512"/>
                <a:gd name="T8" fmla="*/ 432 w 672"/>
                <a:gd name="T9" fmla="*/ 448 h 512"/>
                <a:gd name="T10" fmla="*/ 576 w 672"/>
                <a:gd name="T11" fmla="*/ 64 h 512"/>
                <a:gd name="T12" fmla="*/ 672 w 672"/>
                <a:gd name="T13" fmla="*/ 44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2" h="512">
                  <a:moveTo>
                    <a:pt x="0" y="448"/>
                  </a:moveTo>
                  <a:cubicBezTo>
                    <a:pt x="32" y="240"/>
                    <a:pt x="64" y="32"/>
                    <a:pt x="96" y="16"/>
                  </a:cubicBezTo>
                  <a:cubicBezTo>
                    <a:pt x="128" y="0"/>
                    <a:pt x="160" y="280"/>
                    <a:pt x="192" y="352"/>
                  </a:cubicBezTo>
                  <a:cubicBezTo>
                    <a:pt x="224" y="424"/>
                    <a:pt x="248" y="432"/>
                    <a:pt x="288" y="448"/>
                  </a:cubicBezTo>
                  <a:cubicBezTo>
                    <a:pt x="328" y="464"/>
                    <a:pt x="384" y="512"/>
                    <a:pt x="432" y="448"/>
                  </a:cubicBezTo>
                  <a:cubicBezTo>
                    <a:pt x="480" y="384"/>
                    <a:pt x="536" y="64"/>
                    <a:pt x="576" y="64"/>
                  </a:cubicBezTo>
                  <a:cubicBezTo>
                    <a:pt x="616" y="64"/>
                    <a:pt x="656" y="384"/>
                    <a:pt x="672" y="4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79" name="Rectangle 15">
              <a:extLst>
                <a:ext uri="{FF2B5EF4-FFF2-40B4-BE49-F238E27FC236}">
                  <a16:creationId xmlns:a16="http://schemas.microsoft.com/office/drawing/2014/main" id="{612599B3-76E7-4BEC-9626-01129690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528" cy="1584"/>
            </a:xfrm>
            <a:prstGeom prst="rect">
              <a:avLst/>
            </a:prstGeom>
            <a:noFill/>
            <a:ln w="1905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280" name="Text Box 16">
            <a:extLst>
              <a:ext uri="{FF2B5EF4-FFF2-40B4-BE49-F238E27FC236}">
                <a16:creationId xmlns:a16="http://schemas.microsoft.com/office/drawing/2014/main" id="{CC436232-824D-4286-93A4-23E79432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19801"/>
            <a:ext cx="1905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uk-UA">
                <a:solidFill>
                  <a:schemeClr val="hlink"/>
                </a:solidFill>
                <a:latin typeface="Tahoma" panose="020B0604030504040204" pitchFamily="34" charset="0"/>
              </a:rPr>
              <a:t>Image Feature</a:t>
            </a:r>
            <a:endParaRPr lang="en-US" altLang="uk-UA">
              <a:latin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uk-UA">
                <a:solidFill>
                  <a:schemeClr val="hlink"/>
                </a:solidFill>
                <a:latin typeface="Tahoma" panose="020B0604030504040204" pitchFamily="34" charset="0"/>
              </a:rPr>
              <a:t>Extraction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71C6FFE2-B722-4E9B-A7A0-CA4574A21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2514600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uk-UA" sz="240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User</a:t>
            </a:r>
          </a:p>
        </p:txBody>
      </p:sp>
      <p:grpSp>
        <p:nvGrpSpPr>
          <p:cNvPr id="11282" name="Group 18">
            <a:extLst>
              <a:ext uri="{FF2B5EF4-FFF2-40B4-BE49-F238E27FC236}">
                <a16:creationId xmlns:a16="http://schemas.microsoft.com/office/drawing/2014/main" id="{747A119E-64DD-4D07-B531-2111610E20C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657601"/>
            <a:ext cx="2514600" cy="2728913"/>
            <a:chOff x="3312" y="2304"/>
            <a:chExt cx="1584" cy="1719"/>
          </a:xfrm>
          <a:effectLst>
            <a:glow rad="63500">
              <a:schemeClr val="tx1">
                <a:alpha val="40000"/>
              </a:schemeClr>
            </a:glow>
          </a:effectLst>
        </p:grpSpPr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id="{86B3D121-4968-431B-9BD7-0CEEA7237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312"/>
              <a:ext cx="1536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F7479CD5-7FE0-49B3-A90D-7CEFF4A78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0" cy="129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11285" name="Group 21">
              <a:extLst>
                <a:ext uri="{FF2B5EF4-FFF2-40B4-BE49-F238E27FC236}">
                  <a16:creationId xmlns:a16="http://schemas.microsoft.com/office/drawing/2014/main" id="{B04BA4B5-3D4F-4983-82C0-D266F86EDD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80" y="2448"/>
              <a:ext cx="63" cy="72"/>
              <a:chOff x="2784" y="1680"/>
              <a:chExt cx="336" cy="384"/>
            </a:xfrm>
          </p:grpSpPr>
          <p:sp>
            <p:nvSpPr>
              <p:cNvPr id="11286" name="Line 22">
                <a:extLst>
                  <a:ext uri="{FF2B5EF4-FFF2-40B4-BE49-F238E27FC236}">
                    <a16:creationId xmlns:a16="http://schemas.microsoft.com/office/drawing/2014/main" id="{93030435-CC3C-44ED-B348-3F8511F450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287" name="Line 23">
                <a:extLst>
                  <a:ext uri="{FF2B5EF4-FFF2-40B4-BE49-F238E27FC236}">
                    <a16:creationId xmlns:a16="http://schemas.microsoft.com/office/drawing/2014/main" id="{94938323-9370-4C62-9FC9-C24FA7F1C6E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1288" name="Group 24">
              <a:extLst>
                <a:ext uri="{FF2B5EF4-FFF2-40B4-BE49-F238E27FC236}">
                  <a16:creationId xmlns:a16="http://schemas.microsoft.com/office/drawing/2014/main" id="{1E647DD8-D1F2-4390-9DC4-8811C87376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92" y="3024"/>
              <a:ext cx="63" cy="72"/>
              <a:chOff x="2784" y="1680"/>
              <a:chExt cx="336" cy="384"/>
            </a:xfrm>
          </p:grpSpPr>
          <p:sp>
            <p:nvSpPr>
              <p:cNvPr id="11289" name="Line 25">
                <a:extLst>
                  <a:ext uri="{FF2B5EF4-FFF2-40B4-BE49-F238E27FC236}">
                    <a16:creationId xmlns:a16="http://schemas.microsoft.com/office/drawing/2014/main" id="{EC71B925-96FD-4A29-B8F2-51A02A760D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290" name="Line 26">
                <a:extLst>
                  <a:ext uri="{FF2B5EF4-FFF2-40B4-BE49-F238E27FC236}">
                    <a16:creationId xmlns:a16="http://schemas.microsoft.com/office/drawing/2014/main" id="{53318E3F-30AE-41C9-B699-FFD068E86D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1291" name="Group 27">
              <a:extLst>
                <a:ext uri="{FF2B5EF4-FFF2-40B4-BE49-F238E27FC236}">
                  <a16:creationId xmlns:a16="http://schemas.microsoft.com/office/drawing/2014/main" id="{E1B6A997-1E55-4AE2-A7AD-9FC481E972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36" y="3504"/>
              <a:ext cx="63" cy="72"/>
              <a:chOff x="2784" y="1680"/>
              <a:chExt cx="336" cy="384"/>
            </a:xfrm>
          </p:grpSpPr>
          <p:sp>
            <p:nvSpPr>
              <p:cNvPr id="11292" name="Line 28">
                <a:extLst>
                  <a:ext uri="{FF2B5EF4-FFF2-40B4-BE49-F238E27FC236}">
                    <a16:creationId xmlns:a16="http://schemas.microsoft.com/office/drawing/2014/main" id="{68679492-5B9F-4027-AA28-AB892C296C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293" name="Line 29">
                <a:extLst>
                  <a:ext uri="{FF2B5EF4-FFF2-40B4-BE49-F238E27FC236}">
                    <a16:creationId xmlns:a16="http://schemas.microsoft.com/office/drawing/2014/main" id="{4237562D-2262-4FF1-8842-2751AD4C4F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1294" name="Group 30">
              <a:extLst>
                <a:ext uri="{FF2B5EF4-FFF2-40B4-BE49-F238E27FC236}">
                  <a16:creationId xmlns:a16="http://schemas.microsoft.com/office/drawing/2014/main" id="{B31BB81F-A86A-4D91-B89B-826D0E6805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176" y="2496"/>
              <a:ext cx="63" cy="72"/>
              <a:chOff x="2784" y="1680"/>
              <a:chExt cx="336" cy="384"/>
            </a:xfrm>
          </p:grpSpPr>
          <p:sp>
            <p:nvSpPr>
              <p:cNvPr id="11295" name="Line 31">
                <a:extLst>
                  <a:ext uri="{FF2B5EF4-FFF2-40B4-BE49-F238E27FC236}">
                    <a16:creationId xmlns:a16="http://schemas.microsoft.com/office/drawing/2014/main" id="{1C3CEF4F-4C8B-4EC0-88EF-263252F784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296" name="Line 32">
                <a:extLst>
                  <a:ext uri="{FF2B5EF4-FFF2-40B4-BE49-F238E27FC236}">
                    <a16:creationId xmlns:a16="http://schemas.microsoft.com/office/drawing/2014/main" id="{FE2ACDEA-FDBE-4DF4-9A87-706799B794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11297" name="Group 33">
              <a:extLst>
                <a:ext uri="{FF2B5EF4-FFF2-40B4-BE49-F238E27FC236}">
                  <a16:creationId xmlns:a16="http://schemas.microsoft.com/office/drawing/2014/main" id="{2010EDFC-E1B6-41CB-8A5E-D9328CE2EE8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04" y="2976"/>
              <a:ext cx="63" cy="72"/>
              <a:chOff x="2784" y="1680"/>
              <a:chExt cx="336" cy="384"/>
            </a:xfrm>
          </p:grpSpPr>
          <p:sp>
            <p:nvSpPr>
              <p:cNvPr id="11298" name="Line 34">
                <a:extLst>
                  <a:ext uri="{FF2B5EF4-FFF2-40B4-BE49-F238E27FC236}">
                    <a16:creationId xmlns:a16="http://schemas.microsoft.com/office/drawing/2014/main" id="{72DD37D7-0962-4A01-9EEF-121640FF44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11299" name="Line 35">
                <a:extLst>
                  <a:ext uri="{FF2B5EF4-FFF2-40B4-BE49-F238E27FC236}">
                    <a16:creationId xmlns:a16="http://schemas.microsoft.com/office/drawing/2014/main" id="{B5DD251A-1805-4C44-A9F1-3755A4E8636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784" y="1680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uk-UA">
                  <a:solidFill>
                    <a:schemeClr val="accent2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sp>
          <p:nvSpPr>
            <p:cNvPr id="11300" name="Oval 36">
              <a:extLst>
                <a:ext uri="{FF2B5EF4-FFF2-40B4-BE49-F238E27FC236}">
                  <a16:creationId xmlns:a16="http://schemas.microsoft.com/office/drawing/2014/main" id="{B96D1073-28A9-48AC-A0A7-F4BB26047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4"/>
              <a:ext cx="384" cy="3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01" name="Text Box 37">
              <a:extLst>
                <a:ext uri="{FF2B5EF4-FFF2-40B4-BE49-F238E27FC236}">
                  <a16:creationId xmlns:a16="http://schemas.microsoft.com/office/drawing/2014/main" id="{D4460C2A-D031-4E65-9B20-BA3B5F27E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792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uk-UA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anose="020B0604030504040204" pitchFamily="34" charset="0"/>
                </a:rPr>
                <a:t>Feature Space</a:t>
              </a:r>
            </a:p>
          </p:txBody>
        </p:sp>
      </p:grpSp>
      <p:sp>
        <p:nvSpPr>
          <p:cNvPr id="11302" name="Freeform 38">
            <a:extLst>
              <a:ext uri="{FF2B5EF4-FFF2-40B4-BE49-F238E27FC236}">
                <a16:creationId xmlns:a16="http://schemas.microsoft.com/office/drawing/2014/main" id="{8DAD8CFA-C8FB-43E8-A422-F8E97F85BBE3}"/>
              </a:ext>
            </a:extLst>
          </p:cNvPr>
          <p:cNvSpPr>
            <a:spLocks/>
          </p:cNvSpPr>
          <p:nvPr/>
        </p:nvSpPr>
        <p:spPr bwMode="auto">
          <a:xfrm>
            <a:off x="5334000" y="2362200"/>
            <a:ext cx="547688" cy="393700"/>
          </a:xfrm>
          <a:custGeom>
            <a:avLst/>
            <a:gdLst>
              <a:gd name="T0" fmla="*/ 0 w 336"/>
              <a:gd name="T1" fmla="*/ 200 h 216"/>
              <a:gd name="T2" fmla="*/ 48 w 336"/>
              <a:gd name="T3" fmla="*/ 56 h 216"/>
              <a:gd name="T4" fmla="*/ 96 w 336"/>
              <a:gd name="T5" fmla="*/ 104 h 216"/>
              <a:gd name="T6" fmla="*/ 144 w 336"/>
              <a:gd name="T7" fmla="*/ 200 h 216"/>
              <a:gd name="T8" fmla="*/ 192 w 336"/>
              <a:gd name="T9" fmla="*/ 200 h 216"/>
              <a:gd name="T10" fmla="*/ 240 w 336"/>
              <a:gd name="T11" fmla="*/ 152 h 216"/>
              <a:gd name="T12" fmla="*/ 288 w 336"/>
              <a:gd name="T13" fmla="*/ 8 h 216"/>
              <a:gd name="T14" fmla="*/ 336 w 336"/>
              <a:gd name="T15" fmla="*/ 20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6" h="216">
                <a:moveTo>
                  <a:pt x="0" y="200"/>
                </a:moveTo>
                <a:cubicBezTo>
                  <a:pt x="16" y="136"/>
                  <a:pt x="32" y="72"/>
                  <a:pt x="48" y="56"/>
                </a:cubicBezTo>
                <a:cubicBezTo>
                  <a:pt x="64" y="40"/>
                  <a:pt x="80" y="80"/>
                  <a:pt x="96" y="104"/>
                </a:cubicBezTo>
                <a:cubicBezTo>
                  <a:pt x="112" y="128"/>
                  <a:pt x="128" y="184"/>
                  <a:pt x="144" y="200"/>
                </a:cubicBezTo>
                <a:cubicBezTo>
                  <a:pt x="160" y="216"/>
                  <a:pt x="176" y="208"/>
                  <a:pt x="192" y="200"/>
                </a:cubicBezTo>
                <a:cubicBezTo>
                  <a:pt x="208" y="192"/>
                  <a:pt x="224" y="184"/>
                  <a:pt x="240" y="152"/>
                </a:cubicBezTo>
                <a:cubicBezTo>
                  <a:pt x="256" y="120"/>
                  <a:pt x="272" y="0"/>
                  <a:pt x="288" y="8"/>
                </a:cubicBezTo>
                <a:cubicBezTo>
                  <a:pt x="304" y="16"/>
                  <a:pt x="328" y="168"/>
                  <a:pt x="336" y="20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 dirty="0">
              <a:solidFill>
                <a:schemeClr val="accent2">
                  <a:lumMod val="20000"/>
                  <a:lumOff val="80000"/>
                </a:schemeClr>
              </a:solidFill>
              <a:highlight>
                <a:srgbClr val="FF0000"/>
              </a:highlight>
            </a:endParaRPr>
          </a:p>
        </p:txBody>
      </p:sp>
      <p:pic>
        <p:nvPicPr>
          <p:cNvPr id="11303" name="Picture 39">
            <a:extLst>
              <a:ext uri="{FF2B5EF4-FFF2-40B4-BE49-F238E27FC236}">
                <a16:creationId xmlns:a16="http://schemas.microsoft.com/office/drawing/2014/main" id="{1128F98C-67AD-478E-AEF8-FCC16824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2351088"/>
            <a:ext cx="835025" cy="544512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04" name="Line 40">
            <a:extLst>
              <a:ext uri="{FF2B5EF4-FFF2-40B4-BE49-F238E27FC236}">
                <a16:creationId xmlns:a16="http://schemas.microsoft.com/office/drawing/2014/main" id="{FCCEA82C-621D-46F2-9D47-AA5A053F5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819400"/>
            <a:ext cx="16764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305" name="Line 41">
            <a:extLst>
              <a:ext uri="{FF2B5EF4-FFF2-40B4-BE49-F238E27FC236}">
                <a16:creationId xmlns:a16="http://schemas.microsoft.com/office/drawing/2014/main" id="{C7FF4D28-77EF-4615-9390-0F21A25A6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724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306" name="Line 42">
            <a:extLst>
              <a:ext uri="{FF2B5EF4-FFF2-40B4-BE49-F238E27FC236}">
                <a16:creationId xmlns:a16="http://schemas.microsoft.com/office/drawing/2014/main" id="{B78D1A3F-0A08-49B3-913D-E42A2239E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971800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307" name="Line 43">
            <a:extLst>
              <a:ext uri="{FF2B5EF4-FFF2-40B4-BE49-F238E27FC236}">
                <a16:creationId xmlns:a16="http://schemas.microsoft.com/office/drawing/2014/main" id="{D24CA34D-DCAB-4F2F-8914-2A4068D75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uk-UA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308" name="Group 44">
            <a:extLst>
              <a:ext uri="{FF2B5EF4-FFF2-40B4-BE49-F238E27FC236}">
                <a16:creationId xmlns:a16="http://schemas.microsoft.com/office/drawing/2014/main" id="{3EB7BE6D-DD43-4307-8958-6593DF6B712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505201"/>
            <a:ext cx="990600" cy="2957513"/>
            <a:chOff x="1152" y="2208"/>
            <a:chExt cx="624" cy="1863"/>
          </a:xfrm>
        </p:grpSpPr>
        <p:pic>
          <p:nvPicPr>
            <p:cNvPr id="11309" name="Picture 45">
              <a:extLst>
                <a:ext uri="{FF2B5EF4-FFF2-40B4-BE49-F238E27FC236}">
                  <a16:creationId xmlns:a16="http://schemas.microsoft.com/office/drawing/2014/main" id="{F5A74C47-2543-42D3-83A0-F9A4F2A571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256"/>
              <a:ext cx="525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10" name="Picture 46">
              <a:extLst>
                <a:ext uri="{FF2B5EF4-FFF2-40B4-BE49-F238E27FC236}">
                  <a16:creationId xmlns:a16="http://schemas.microsoft.com/office/drawing/2014/main" id="{38E064F0-C417-468D-9B9C-FA7C2F50B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401"/>
              <a:ext cx="526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11" name="Picture 47">
              <a:extLst>
                <a:ext uri="{FF2B5EF4-FFF2-40B4-BE49-F238E27FC236}">
                  <a16:creationId xmlns:a16="http://schemas.microsoft.com/office/drawing/2014/main" id="{EF5C7D32-C531-468C-856A-ECCDCC862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024"/>
              <a:ext cx="526" cy="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12" name="Rectangle 48">
              <a:extLst>
                <a:ext uri="{FF2B5EF4-FFF2-40B4-BE49-F238E27FC236}">
                  <a16:creationId xmlns:a16="http://schemas.microsoft.com/office/drawing/2014/main" id="{627CADE2-C356-428A-B9DF-68563DCB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08"/>
              <a:ext cx="624" cy="1584"/>
            </a:xfrm>
            <a:prstGeom prst="rect">
              <a:avLst/>
            </a:prstGeom>
            <a:noFill/>
            <a:ln w="1905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uk-UA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313" name="Text Box 49">
              <a:extLst>
                <a:ext uri="{FF2B5EF4-FFF2-40B4-BE49-F238E27FC236}">
                  <a16:creationId xmlns:a16="http://schemas.microsoft.com/office/drawing/2014/main" id="{939CDFB0-596A-44E9-8FF6-2ECE214A0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840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uk-UA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Tahoma" panose="020B0604030504040204" pitchFamily="34" charset="0"/>
                </a:rPr>
                <a:t>Images</a:t>
              </a:r>
            </a:p>
          </p:txBody>
        </p:sp>
        <p:pic>
          <p:nvPicPr>
            <p:cNvPr id="11314" name="Picture 50">
              <a:extLst>
                <a:ext uri="{FF2B5EF4-FFF2-40B4-BE49-F238E27FC236}">
                  <a16:creationId xmlns:a16="http://schemas.microsoft.com/office/drawing/2014/main" id="{F83543F4-1BCE-44FA-93DA-5D7BF7946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640"/>
              <a:ext cx="524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26" name="Picture 6" descr="Москва для Ваших детей&quot;, путеводитель на Tripadvisor">
            <a:extLst>
              <a:ext uri="{FF2B5EF4-FFF2-40B4-BE49-F238E27FC236}">
                <a16:creationId xmlns:a16="http://schemas.microsoft.com/office/drawing/2014/main" id="{8A5797F4-128E-4C3F-9367-BF236A0B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77" y="2238104"/>
            <a:ext cx="1039538" cy="6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Территория чистой воды » Судд — самое большое болото Мира">
            <a:extLst>
              <a:ext uri="{FF2B5EF4-FFF2-40B4-BE49-F238E27FC236}">
                <a16:creationId xmlns:a16="http://schemas.microsoft.com/office/drawing/2014/main" id="{8B2E2642-3E6E-4028-9E68-255BBE840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" r="4090" b="18816"/>
          <a:stretch/>
        </p:blipFill>
        <p:spPr bwMode="auto">
          <a:xfrm>
            <a:off x="3435625" y="5421313"/>
            <a:ext cx="825225" cy="5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Территория чистой воды » Судд — самое большое болото Мира">
            <a:extLst>
              <a:ext uri="{FF2B5EF4-FFF2-40B4-BE49-F238E27FC236}">
                <a16:creationId xmlns:a16="http://schemas.microsoft.com/office/drawing/2014/main" id="{1AAD2D72-6F66-42A4-B0D8-9CF51E66E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16"/>
          <a:stretch/>
        </p:blipFill>
        <p:spPr bwMode="auto">
          <a:xfrm>
            <a:off x="7817649" y="2345532"/>
            <a:ext cx="860415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FAB3782-848E-43C3-99E5-E20B6C6BF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3612" y="792161"/>
            <a:ext cx="7953375" cy="1143000"/>
          </a:xfrm>
        </p:spPr>
        <p:txBody>
          <a:bodyPr/>
          <a:lstStyle/>
          <a:p>
            <a:pPr algn="ctr"/>
            <a:r>
              <a:rPr lang="en-US" altLang="uk-UA" sz="3600" dirty="0"/>
              <a:t> Color Histograms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D999780-FD3C-4455-BDB4-71711099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67025"/>
            <a:ext cx="9144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900">
                <a:latin typeface="Times New Roman" panose="02020603050405020304" pitchFamily="18" charset="0"/>
              </a:rPr>
              <a:t> </a:t>
            </a:r>
            <a:endParaRPr lang="en-US" altLang="uk-UA" sz="2400">
              <a:latin typeface="Times New Roman" panose="02020603050405020304" pitchFamily="18" charset="0"/>
            </a:endParaRP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2160F00-5474-4F4A-A07C-33372FE7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41664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uk-UA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uk-UA" sz="2400">
              <a:latin typeface="Times New Roman" panose="02020603050405020304" pitchFamily="18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6D7FCE47-C927-4F8A-8B2A-7EBD895FC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630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uk-UA" altLang="uk-UA" sz="2400">
              <a:latin typeface="Script MT Bold" panose="020B0604020202020204" pitchFamily="66" charset="0"/>
            </a:endParaRP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D5CCB902-5544-4C0F-BCE0-85298F9E7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0" t="24684" r="31907" b="24711"/>
          <a:stretch/>
        </p:blipFill>
        <p:spPr bwMode="auto">
          <a:xfrm>
            <a:off x="1061829" y="2111927"/>
            <a:ext cx="5148470" cy="387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python - Plot multiple RGB images and histogram side by side in a grid -  Stack Overflow">
            <a:extLst>
              <a:ext uri="{FF2B5EF4-FFF2-40B4-BE49-F238E27FC236}">
                <a16:creationId xmlns:a16="http://schemas.microsoft.com/office/drawing/2014/main" id="{863A1A2C-0A66-49FD-AA90-A227FAAC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98" y="2111926"/>
            <a:ext cx="4499727" cy="387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і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{0FBB95F7-2CA7-444F-B6F1-9DFABDF75F08}tf16401375</Template>
  <TotalTime>598</TotalTime>
  <Words>359</Words>
  <Application>Microsoft Office PowerPoint</Application>
  <PresentationFormat>Широкий екран</PresentationFormat>
  <Paragraphs>88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5" baseType="lpstr">
      <vt:lpstr>Arial</vt:lpstr>
      <vt:lpstr>Courier New</vt:lpstr>
      <vt:lpstr>MS Shell Dlg 2</vt:lpstr>
      <vt:lpstr>Script MT Bold</vt:lpstr>
      <vt:lpstr>STIXGeneral-Bold</vt:lpstr>
      <vt:lpstr>Tahoma</vt:lpstr>
      <vt:lpstr>Times New Roman</vt:lpstr>
      <vt:lpstr>Wingdings</vt:lpstr>
      <vt:lpstr>Wingdings 3</vt:lpstr>
      <vt:lpstr>Медісон</vt:lpstr>
      <vt:lpstr>Content-Based Image Retrieval </vt:lpstr>
      <vt:lpstr>What is content-based image retrieval?</vt:lpstr>
      <vt:lpstr>Querying the CBIR system</vt:lpstr>
      <vt:lpstr>Презентація PowerPoint</vt:lpstr>
      <vt:lpstr>Querying the CBIR system</vt:lpstr>
      <vt:lpstr>Definition of image similarity</vt:lpstr>
      <vt:lpstr> Features</vt:lpstr>
      <vt:lpstr>Image Features / Distance Measures</vt:lpstr>
      <vt:lpstr> Color Histograms</vt:lpstr>
      <vt:lpstr>Gridded Color</vt:lpstr>
      <vt:lpstr> Laws Texture</vt:lpstr>
      <vt:lpstr>Visual vs. semantic similarity</vt:lpstr>
      <vt:lpstr>Content-Based Image Retrieval Pipeline</vt:lpstr>
      <vt:lpstr>Summary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Image Retrieval</dc:title>
  <dc:creator>Anhelina Honcharuk</dc:creator>
  <cp:lastModifiedBy>Anhelina Honcharuk</cp:lastModifiedBy>
  <cp:revision>37</cp:revision>
  <dcterms:created xsi:type="dcterms:W3CDTF">2022-12-08T15:26:40Z</dcterms:created>
  <dcterms:modified xsi:type="dcterms:W3CDTF">2022-12-09T10:51:53Z</dcterms:modified>
</cp:coreProperties>
</file>