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2" r:id="rId4"/>
    <p:sldId id="276" r:id="rId5"/>
    <p:sldId id="258" r:id="rId6"/>
    <p:sldId id="271" r:id="rId7"/>
    <p:sldId id="259" r:id="rId8"/>
    <p:sldId id="260" r:id="rId9"/>
    <p:sldId id="273" r:id="rId10"/>
    <p:sldId id="261" r:id="rId11"/>
    <p:sldId id="262" r:id="rId12"/>
    <p:sldId id="263" r:id="rId13"/>
    <p:sldId id="274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4A688-D5F2-40F5-8215-0BEE6669D0F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41CFC35-D403-4ADB-AE90-83230C0C53F6}">
      <dgm:prSet phldrT="[Текст]"/>
      <dgm:spPr/>
      <dgm:t>
        <a:bodyPr/>
        <a:lstStyle/>
        <a:p>
          <a:r>
            <a:rPr lang="uk-UA" dirty="0" smtClean="0"/>
            <a:t>Співпраця з іншими компаніями</a:t>
          </a:r>
          <a:endParaRPr lang="ru-RU" dirty="0"/>
        </a:p>
      </dgm:t>
    </dgm:pt>
    <dgm:pt modelId="{0725A6C9-44CD-41E3-A2FD-7D595E81BDA5}" cxnId="{55941D39-F4CD-4D1B-A5FA-EDE2BDA40703}" type="parTrans">
      <dgm:prSet/>
      <dgm:spPr/>
      <dgm:t>
        <a:bodyPr/>
        <a:lstStyle/>
        <a:p>
          <a:endParaRPr lang="ru-RU"/>
        </a:p>
      </dgm:t>
    </dgm:pt>
    <dgm:pt modelId="{CA49FEF4-1645-4467-A72E-768537655BF9}" cxnId="{55941D39-F4CD-4D1B-A5FA-EDE2BDA40703}" type="sibTrans">
      <dgm:prSet/>
      <dgm:spPr/>
      <dgm:t>
        <a:bodyPr/>
        <a:lstStyle/>
        <a:p>
          <a:endParaRPr lang="ru-RU"/>
        </a:p>
      </dgm:t>
    </dgm:pt>
    <dgm:pt modelId="{44D9A691-2069-4152-BBD0-49BAA7EAC29F}">
      <dgm:prSet phldrT="[Текст]"/>
      <dgm:spPr/>
      <dgm:t>
        <a:bodyPr/>
        <a:lstStyle/>
        <a:p>
          <a:r>
            <a:rPr lang="uk-UA" dirty="0" smtClean="0"/>
            <a:t>Вклад коштів у інновації</a:t>
          </a:r>
          <a:endParaRPr lang="ru-RU" dirty="0"/>
        </a:p>
      </dgm:t>
    </dgm:pt>
    <dgm:pt modelId="{2DE13911-F087-40A1-9EBD-67EAAFA0257E}" cxnId="{47F10AA7-8051-44E2-AA45-BFBDC8EDFDC9}" type="parTrans">
      <dgm:prSet/>
      <dgm:spPr/>
      <dgm:t>
        <a:bodyPr/>
        <a:lstStyle/>
        <a:p>
          <a:endParaRPr lang="ru-RU"/>
        </a:p>
      </dgm:t>
    </dgm:pt>
    <dgm:pt modelId="{CF869E78-652D-4346-AD96-6B91963C6E0B}" cxnId="{47F10AA7-8051-44E2-AA45-BFBDC8EDFDC9}" type="sibTrans">
      <dgm:prSet/>
      <dgm:spPr/>
      <dgm:t>
        <a:bodyPr/>
        <a:lstStyle/>
        <a:p>
          <a:endParaRPr lang="ru-RU"/>
        </a:p>
      </dgm:t>
    </dgm:pt>
    <dgm:pt modelId="{3151EAAD-0627-4A5B-85E2-BF705AB264A8}">
      <dgm:prSet phldrT="[Текст]"/>
      <dgm:spPr/>
      <dgm:t>
        <a:bodyPr/>
        <a:lstStyle/>
        <a:p>
          <a:r>
            <a:rPr lang="uk-UA" dirty="0" smtClean="0"/>
            <a:t>Турбота про співробітників та споживачів</a:t>
          </a:r>
          <a:endParaRPr lang="ru-RU" dirty="0"/>
        </a:p>
      </dgm:t>
    </dgm:pt>
    <dgm:pt modelId="{3D2A8BBB-B671-4129-BE2D-C4DB65627849}" cxnId="{92125A5B-BB95-4420-8998-CF1EA1A0E105}" type="parTrans">
      <dgm:prSet/>
      <dgm:spPr/>
      <dgm:t>
        <a:bodyPr/>
        <a:lstStyle/>
        <a:p>
          <a:endParaRPr lang="ru-RU"/>
        </a:p>
      </dgm:t>
    </dgm:pt>
    <dgm:pt modelId="{C1A5E7C7-D790-4A48-B1C5-430088140F33}" cxnId="{92125A5B-BB95-4420-8998-CF1EA1A0E105}" type="sibTrans">
      <dgm:prSet/>
      <dgm:spPr/>
      <dgm:t>
        <a:bodyPr/>
        <a:lstStyle/>
        <a:p>
          <a:endParaRPr lang="ru-RU"/>
        </a:p>
      </dgm:t>
    </dgm:pt>
    <dgm:pt modelId="{6700C1A1-C4C5-42FA-89FE-B1AADE9E57B5}" type="pres">
      <dgm:prSet presAssocID="{4804A688-D5F2-40F5-8215-0BEE6669D0F8}" presName="linearFlow" presStyleCnt="0">
        <dgm:presLayoutVars>
          <dgm:dir/>
          <dgm:resizeHandles val="exact"/>
        </dgm:presLayoutVars>
      </dgm:prSet>
      <dgm:spPr/>
    </dgm:pt>
    <dgm:pt modelId="{2D14F41A-80BB-4C8C-A98D-549E31CD23FD}" type="pres">
      <dgm:prSet presAssocID="{F41CFC35-D403-4ADB-AE90-83230C0C53F6}" presName="composite" presStyleCnt="0"/>
      <dgm:spPr/>
    </dgm:pt>
    <dgm:pt modelId="{F253FC35-A762-4301-BE4F-7A1060B20249}" type="pres">
      <dgm:prSet presAssocID="{F41CFC35-D403-4ADB-AE90-83230C0C53F6}" presName="imgShp" presStyleLbl="fgImgPlace1" presStyleIdx="0" presStyleCnt="3"/>
      <dgm:spPr/>
    </dgm:pt>
    <dgm:pt modelId="{365A2A18-381D-4CFA-A920-CDDC2D4763D4}" type="pres">
      <dgm:prSet presAssocID="{F41CFC35-D403-4ADB-AE90-83230C0C53F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5BF38CC-1E3E-4EEB-92EE-F6CC6C21D9B0}" type="pres">
      <dgm:prSet presAssocID="{CA49FEF4-1645-4467-A72E-768537655BF9}" presName="spacing" presStyleCnt="0"/>
      <dgm:spPr/>
    </dgm:pt>
    <dgm:pt modelId="{855AEE2A-68CA-4293-8A82-0967F21CC702}" type="pres">
      <dgm:prSet presAssocID="{44D9A691-2069-4152-BBD0-49BAA7EAC29F}" presName="composite" presStyleCnt="0"/>
      <dgm:spPr/>
    </dgm:pt>
    <dgm:pt modelId="{A003D7F6-11A4-4B57-B337-A7A8C9EE48C1}" type="pres">
      <dgm:prSet presAssocID="{44D9A691-2069-4152-BBD0-49BAA7EAC29F}" presName="imgShp" presStyleLbl="fgImgPlace1" presStyleIdx="1" presStyleCnt="3"/>
      <dgm:spPr/>
    </dgm:pt>
    <dgm:pt modelId="{D76C5668-F397-4F15-B8F6-1BBCA9B85468}" type="pres">
      <dgm:prSet presAssocID="{44D9A691-2069-4152-BBD0-49BAA7EAC29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DFAD00-8081-46C4-B34A-74663337D129}" type="pres">
      <dgm:prSet presAssocID="{CF869E78-652D-4346-AD96-6B91963C6E0B}" presName="spacing" presStyleCnt="0"/>
      <dgm:spPr/>
    </dgm:pt>
    <dgm:pt modelId="{3AF97540-EE6F-45FE-9432-BAAED2A81DA1}" type="pres">
      <dgm:prSet presAssocID="{3151EAAD-0627-4A5B-85E2-BF705AB264A8}" presName="composite" presStyleCnt="0"/>
      <dgm:spPr/>
    </dgm:pt>
    <dgm:pt modelId="{13D5DC6D-0E1B-4F4C-80FD-984F8DCD919B}" type="pres">
      <dgm:prSet presAssocID="{3151EAAD-0627-4A5B-85E2-BF705AB264A8}" presName="imgShp" presStyleLbl="fgImgPlace1" presStyleIdx="2" presStyleCnt="3"/>
      <dgm:spPr/>
    </dgm:pt>
    <dgm:pt modelId="{87CC9350-627E-410D-A935-CDE7B30E0273}" type="pres">
      <dgm:prSet presAssocID="{3151EAAD-0627-4A5B-85E2-BF705AB264A8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941D39-F4CD-4D1B-A5FA-EDE2BDA40703}" srcId="{4804A688-D5F2-40F5-8215-0BEE6669D0F8}" destId="{F41CFC35-D403-4ADB-AE90-83230C0C53F6}" srcOrd="0" destOrd="0" parTransId="{0725A6C9-44CD-41E3-A2FD-7D595E81BDA5}" sibTransId="{CA49FEF4-1645-4467-A72E-768537655BF9}"/>
    <dgm:cxn modelId="{DDFBC1C6-D019-490D-9DF8-7624EF00895C}" type="presOf" srcId="{F41CFC35-D403-4ADB-AE90-83230C0C53F6}" destId="{365A2A18-381D-4CFA-A920-CDDC2D4763D4}" srcOrd="0" destOrd="0" presId="urn:microsoft.com/office/officeart/2005/8/layout/vList3"/>
    <dgm:cxn modelId="{39F9B050-39BE-401D-9F8C-84579A247806}" type="presOf" srcId="{3151EAAD-0627-4A5B-85E2-BF705AB264A8}" destId="{87CC9350-627E-410D-A935-CDE7B30E0273}" srcOrd="0" destOrd="0" presId="urn:microsoft.com/office/officeart/2005/8/layout/vList3"/>
    <dgm:cxn modelId="{2BBAFB89-BB37-43F6-8ECE-FF03082B414C}" type="presOf" srcId="{44D9A691-2069-4152-BBD0-49BAA7EAC29F}" destId="{D76C5668-F397-4F15-B8F6-1BBCA9B85468}" srcOrd="0" destOrd="0" presId="urn:microsoft.com/office/officeart/2005/8/layout/vList3"/>
    <dgm:cxn modelId="{4549CB3D-F273-42E0-8EDC-125BE794C67C}" type="presOf" srcId="{4804A688-D5F2-40F5-8215-0BEE6669D0F8}" destId="{6700C1A1-C4C5-42FA-89FE-B1AADE9E57B5}" srcOrd="0" destOrd="0" presId="urn:microsoft.com/office/officeart/2005/8/layout/vList3"/>
    <dgm:cxn modelId="{47F10AA7-8051-44E2-AA45-BFBDC8EDFDC9}" srcId="{4804A688-D5F2-40F5-8215-0BEE6669D0F8}" destId="{44D9A691-2069-4152-BBD0-49BAA7EAC29F}" srcOrd="1" destOrd="0" parTransId="{2DE13911-F087-40A1-9EBD-67EAAFA0257E}" sibTransId="{CF869E78-652D-4346-AD96-6B91963C6E0B}"/>
    <dgm:cxn modelId="{92125A5B-BB95-4420-8998-CF1EA1A0E105}" srcId="{4804A688-D5F2-40F5-8215-0BEE6669D0F8}" destId="{3151EAAD-0627-4A5B-85E2-BF705AB264A8}" srcOrd="2" destOrd="0" parTransId="{3D2A8BBB-B671-4129-BE2D-C4DB65627849}" sibTransId="{C1A5E7C7-D790-4A48-B1C5-430088140F33}"/>
    <dgm:cxn modelId="{E129BBC4-5E13-4F4C-99BF-307A12A66A3E}" type="presParOf" srcId="{6700C1A1-C4C5-42FA-89FE-B1AADE9E57B5}" destId="{2D14F41A-80BB-4C8C-A98D-549E31CD23FD}" srcOrd="0" destOrd="0" presId="urn:microsoft.com/office/officeart/2005/8/layout/vList3"/>
    <dgm:cxn modelId="{8E9731AA-14C8-4FD5-B98D-7B48370C3239}" type="presParOf" srcId="{2D14F41A-80BB-4C8C-A98D-549E31CD23FD}" destId="{F253FC35-A762-4301-BE4F-7A1060B20249}" srcOrd="0" destOrd="0" presId="urn:microsoft.com/office/officeart/2005/8/layout/vList3"/>
    <dgm:cxn modelId="{3A110EB5-D491-4D81-8C9A-2F2087A98B5D}" type="presParOf" srcId="{2D14F41A-80BB-4C8C-A98D-549E31CD23FD}" destId="{365A2A18-381D-4CFA-A920-CDDC2D4763D4}" srcOrd="1" destOrd="0" presId="urn:microsoft.com/office/officeart/2005/8/layout/vList3"/>
    <dgm:cxn modelId="{C66EFBFF-628D-422D-AFA5-44BF5405709B}" type="presParOf" srcId="{6700C1A1-C4C5-42FA-89FE-B1AADE9E57B5}" destId="{A5BF38CC-1E3E-4EEB-92EE-F6CC6C21D9B0}" srcOrd="1" destOrd="0" presId="urn:microsoft.com/office/officeart/2005/8/layout/vList3"/>
    <dgm:cxn modelId="{64C1FF37-EE46-48CC-83D3-2A98EB4DF57A}" type="presParOf" srcId="{6700C1A1-C4C5-42FA-89FE-B1AADE9E57B5}" destId="{855AEE2A-68CA-4293-8A82-0967F21CC702}" srcOrd="2" destOrd="0" presId="urn:microsoft.com/office/officeart/2005/8/layout/vList3"/>
    <dgm:cxn modelId="{3660F30D-B13B-46DD-803D-E2A3B3B34486}" type="presParOf" srcId="{855AEE2A-68CA-4293-8A82-0967F21CC702}" destId="{A003D7F6-11A4-4B57-B337-A7A8C9EE48C1}" srcOrd="0" destOrd="0" presId="urn:microsoft.com/office/officeart/2005/8/layout/vList3"/>
    <dgm:cxn modelId="{4FACD907-0677-44F5-A9EA-C7508B9EFD55}" type="presParOf" srcId="{855AEE2A-68CA-4293-8A82-0967F21CC702}" destId="{D76C5668-F397-4F15-B8F6-1BBCA9B85468}" srcOrd="1" destOrd="0" presId="urn:microsoft.com/office/officeart/2005/8/layout/vList3"/>
    <dgm:cxn modelId="{813A844F-9AD7-4391-B3C6-89DDB8C5D1E0}" type="presParOf" srcId="{6700C1A1-C4C5-42FA-89FE-B1AADE9E57B5}" destId="{4ADFAD00-8081-46C4-B34A-74663337D129}" srcOrd="3" destOrd="0" presId="urn:microsoft.com/office/officeart/2005/8/layout/vList3"/>
    <dgm:cxn modelId="{57D92881-95F2-4330-860F-7F1A920EDDC0}" type="presParOf" srcId="{6700C1A1-C4C5-42FA-89FE-B1AADE9E57B5}" destId="{3AF97540-EE6F-45FE-9432-BAAED2A81DA1}" srcOrd="4" destOrd="0" presId="urn:microsoft.com/office/officeart/2005/8/layout/vList3"/>
    <dgm:cxn modelId="{18B89E4D-282F-455F-9BD4-B0267375A4D2}" type="presParOf" srcId="{3AF97540-EE6F-45FE-9432-BAAED2A81DA1}" destId="{13D5DC6D-0E1B-4F4C-80FD-984F8DCD919B}" srcOrd="0" destOrd="0" presId="urn:microsoft.com/office/officeart/2005/8/layout/vList3"/>
    <dgm:cxn modelId="{5A67E783-4FA8-4FBF-839E-F98B94F7D735}" type="presParOf" srcId="{3AF97540-EE6F-45FE-9432-BAAED2A81DA1}" destId="{87CC9350-627E-410D-A935-CDE7B30E027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A2A18-381D-4CFA-A920-CDDC2D4763D4}">
      <dsp:nvSpPr>
        <dsp:cNvPr id="0" name=""/>
        <dsp:cNvSpPr/>
      </dsp:nvSpPr>
      <dsp:spPr>
        <a:xfrm rot="10800000">
          <a:off x="2446343" y="467"/>
          <a:ext cx="8625992" cy="10945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55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000" kern="1200" dirty="0" smtClean="0"/>
            <a:t>Співпраця з іншими компаніями</a:t>
          </a:r>
          <a:endParaRPr lang="ru-RU" sz="3000" kern="1200" dirty="0"/>
        </a:p>
      </dsp:txBody>
      <dsp:txXfrm rot="10800000">
        <a:off x="2719974" y="467"/>
        <a:ext cx="8352361" cy="1094524"/>
      </dsp:txXfrm>
    </dsp:sp>
    <dsp:sp modelId="{F253FC35-A762-4301-BE4F-7A1060B20249}">
      <dsp:nvSpPr>
        <dsp:cNvPr id="0" name=""/>
        <dsp:cNvSpPr/>
      </dsp:nvSpPr>
      <dsp:spPr>
        <a:xfrm>
          <a:off x="1899081" y="467"/>
          <a:ext cx="1094524" cy="109452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C5668-F397-4F15-B8F6-1BBCA9B85468}">
      <dsp:nvSpPr>
        <dsp:cNvPr id="0" name=""/>
        <dsp:cNvSpPr/>
      </dsp:nvSpPr>
      <dsp:spPr>
        <a:xfrm rot="10800000">
          <a:off x="2446343" y="1368623"/>
          <a:ext cx="8625992" cy="10945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55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000" kern="1200" dirty="0" smtClean="0"/>
            <a:t>Вклад коштів у інновації</a:t>
          </a:r>
          <a:endParaRPr lang="ru-RU" sz="3000" kern="1200" dirty="0"/>
        </a:p>
      </dsp:txBody>
      <dsp:txXfrm rot="10800000">
        <a:off x="2719974" y="1368623"/>
        <a:ext cx="8352361" cy="1094524"/>
      </dsp:txXfrm>
    </dsp:sp>
    <dsp:sp modelId="{A003D7F6-11A4-4B57-B337-A7A8C9EE48C1}">
      <dsp:nvSpPr>
        <dsp:cNvPr id="0" name=""/>
        <dsp:cNvSpPr/>
      </dsp:nvSpPr>
      <dsp:spPr>
        <a:xfrm>
          <a:off x="1899081" y="1368623"/>
          <a:ext cx="1094524" cy="109452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C9350-627E-410D-A935-CDE7B30E0273}">
      <dsp:nvSpPr>
        <dsp:cNvPr id="0" name=""/>
        <dsp:cNvSpPr/>
      </dsp:nvSpPr>
      <dsp:spPr>
        <a:xfrm rot="10800000">
          <a:off x="2446343" y="2736779"/>
          <a:ext cx="8625992" cy="10945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55" tIns="114300" rIns="21336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000" kern="1200" dirty="0" smtClean="0"/>
            <a:t>Турбота про співробітників та споживачів</a:t>
          </a:r>
          <a:endParaRPr lang="ru-RU" sz="3000" kern="1200" dirty="0"/>
        </a:p>
      </dsp:txBody>
      <dsp:txXfrm rot="10800000">
        <a:off x="2719974" y="2736779"/>
        <a:ext cx="8352361" cy="1094524"/>
      </dsp:txXfrm>
    </dsp:sp>
    <dsp:sp modelId="{13D5DC6D-0E1B-4F4C-80FD-984F8DCD919B}">
      <dsp:nvSpPr>
        <dsp:cNvPr id="0" name=""/>
        <dsp:cNvSpPr/>
      </dsp:nvSpPr>
      <dsp:spPr>
        <a:xfrm>
          <a:off x="1899081" y="2736779"/>
          <a:ext cx="1094524" cy="109452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 panose="020B0604020202020204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 panose="020B0604020202020204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 panose="020B0604020202020204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 panose="020B0604020202020204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 panose="020B0604020202020204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 panose="020B0604020202020204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 panose="020B0604020202020204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 panose="020B0604020202020204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 panose="020B0604020202020204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.jpeg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166948"/>
          </a:xfrm>
        </p:spPr>
        <p:txBody>
          <a:bodyPr/>
          <a:lstStyle/>
          <a:p>
            <a:r>
              <a:rPr lang="uk-UA" dirty="0" err="1">
                <a:effectLst/>
              </a:rPr>
              <a:t>Toshiba</a:t>
            </a:r>
            <a:r>
              <a:rPr lang="uk-UA" dirty="0">
                <a:effectLst/>
              </a:rPr>
              <a:t> </a:t>
            </a:r>
            <a:r>
              <a:rPr lang="uk-UA" dirty="0" err="1">
                <a:effectLst/>
              </a:rPr>
              <a:t>Corporation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40" y="2498271"/>
            <a:ext cx="5646966" cy="316230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err="1">
                <a:effectLst/>
              </a:rPr>
              <a:t>Нові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способи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взаємодії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зі</a:t>
            </a:r>
            <a:r>
              <a:rPr lang="ru-RU" dirty="0">
                <a:effectLst/>
              </a:rPr>
              <a:t>  </a:t>
            </a:r>
            <a:r>
              <a:rPr lang="ru-RU" dirty="0" err="1">
                <a:effectLst/>
              </a:rPr>
              <a:t>споживачем</a:t>
            </a:r>
            <a:r>
              <a:rPr lang="ru-RU" dirty="0">
                <a:effectLst/>
              </a:rPr>
              <a:t>.</a:t>
            </a:r>
            <a:br>
              <a:rPr lang="ru-RU" dirty="0">
                <a:effectLst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920241"/>
            <a:ext cx="9905998" cy="3870960"/>
          </a:xfrm>
        </p:spPr>
        <p:txBody>
          <a:bodyPr>
            <a:noAutofit/>
          </a:bodyPr>
          <a:lstStyle/>
          <a:p>
            <a:r>
              <a:rPr lang="uk-UA" sz="3200" dirty="0">
                <a:effectLst/>
              </a:rPr>
              <a:t>Принцип Створено в ім'я життя, яким </a:t>
            </a:r>
            <a:r>
              <a:rPr lang="uk-UA" sz="3200" dirty="0" smtClean="0">
                <a:effectLst/>
              </a:rPr>
              <a:t>компанія </a:t>
            </a:r>
            <a:r>
              <a:rPr lang="en-US" sz="3200" dirty="0">
                <a:effectLst/>
              </a:rPr>
              <a:t>Toshiba </a:t>
            </a:r>
            <a:r>
              <a:rPr lang="uk-UA" sz="3200" dirty="0">
                <a:effectLst/>
              </a:rPr>
              <a:t>керується при розробці своїх систем, в повній мірі відноситься і до її сервісу, технічної підтримки і навчання фахівців-медиків. Компанія </a:t>
            </a:r>
            <a:r>
              <a:rPr lang="en-US" sz="3200" dirty="0">
                <a:effectLst/>
              </a:rPr>
              <a:t>Toshiba </a:t>
            </a:r>
            <a:r>
              <a:rPr lang="uk-UA" sz="3200" dirty="0">
                <a:effectLst/>
              </a:rPr>
              <a:t>постійно </a:t>
            </a:r>
            <a:r>
              <a:rPr lang="uk-UA" sz="3200" dirty="0" smtClean="0">
                <a:effectLst/>
              </a:rPr>
              <a:t>взаємодіє </a:t>
            </a:r>
            <a:r>
              <a:rPr lang="uk-UA" sz="3200" dirty="0">
                <a:effectLst/>
              </a:rPr>
              <a:t>з клієнтами, безперервно вдосконалюючи свою продукцію. </a:t>
            </a:r>
            <a:endParaRPr lang="uk-UA" sz="3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effectLst/>
              </a:rPr>
              <a:t>Нові технології у виробництві, веденні, організації та плануванні бізнесу. </a:t>
            </a:r>
            <a:r>
              <a:rPr lang="uk-UA" b="1" dirty="0" smtClean="0">
                <a:effectLst/>
              </a:rPr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800" dirty="0">
                <a:effectLst/>
              </a:rPr>
              <a:t>Основні принципи компанії:</a:t>
            </a:r>
            <a:endParaRPr lang="uk-UA" sz="2800" dirty="0">
              <a:effectLst/>
            </a:endParaRPr>
          </a:p>
          <a:p>
            <a:pPr lvl="1"/>
            <a:r>
              <a:rPr lang="uk-UA" sz="2400" dirty="0">
                <a:effectLst/>
              </a:rPr>
              <a:t>Повага прав людини</a:t>
            </a:r>
            <a:endParaRPr lang="uk-UA" sz="2400" dirty="0">
              <a:effectLst/>
            </a:endParaRPr>
          </a:p>
          <a:p>
            <a:pPr lvl="1"/>
            <a:r>
              <a:rPr lang="uk-UA" sz="2400" dirty="0">
                <a:effectLst/>
              </a:rPr>
              <a:t>Диверсифікація і активну участь</a:t>
            </a:r>
            <a:endParaRPr lang="uk-UA" sz="2400" dirty="0">
              <a:effectLst/>
            </a:endParaRPr>
          </a:p>
          <a:p>
            <a:pPr lvl="1"/>
            <a:r>
              <a:rPr lang="uk-UA" sz="2400" dirty="0" smtClean="0">
                <a:effectLst/>
              </a:rPr>
              <a:t>Підтримка різних стилів роботи</a:t>
            </a:r>
            <a:endParaRPr lang="uk-UA" sz="2400" dirty="0">
              <a:effectLst/>
            </a:endParaRPr>
          </a:p>
          <a:p>
            <a:pPr lvl="1"/>
            <a:r>
              <a:rPr lang="uk-UA" sz="2400" dirty="0" smtClean="0">
                <a:effectLst/>
              </a:rPr>
              <a:t>Справедлива </a:t>
            </a:r>
            <a:r>
              <a:rPr lang="uk-UA" sz="2400" dirty="0">
                <a:effectLst/>
              </a:rPr>
              <a:t>оцінка і ставлення</a:t>
            </a:r>
            <a:endParaRPr lang="uk-UA" sz="2400" dirty="0">
              <a:effectLst/>
            </a:endParaRPr>
          </a:p>
          <a:p>
            <a:pPr lvl="1"/>
            <a:r>
              <a:rPr lang="uk-UA" sz="2400" dirty="0">
                <a:effectLst/>
              </a:rPr>
              <a:t>Розвиток можливостей персоналу</a:t>
            </a:r>
            <a:endParaRPr lang="uk-UA" sz="2400" dirty="0">
              <a:effectLst/>
            </a:endParaRPr>
          </a:p>
          <a:p>
            <a:pPr lvl="1"/>
            <a:r>
              <a:rPr lang="uk-UA" sz="2400" dirty="0">
                <a:effectLst/>
              </a:rPr>
              <a:t>Охорона праці і техніка безпеки</a:t>
            </a:r>
            <a:endParaRPr lang="uk-UA" sz="2400" dirty="0"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4" r="6283"/>
          <a:stretch>
            <a:fillRect/>
          </a:stretch>
        </p:blipFill>
        <p:spPr>
          <a:xfrm>
            <a:off x="7080071" y="2514600"/>
            <a:ext cx="4402182" cy="34483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effectLst/>
              </a:rPr>
              <a:t>Нові технології у виробництві, веденні, організації та плануванні бізнесу.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706188"/>
            <a:ext cx="9710055" cy="3124201"/>
          </a:xfrm>
        </p:spPr>
        <p:txBody>
          <a:bodyPr>
            <a:normAutofit fontScale="92500"/>
          </a:bodyPr>
          <a:lstStyle/>
          <a:p>
            <a:r>
              <a:rPr lang="uk-UA" sz="2800" dirty="0" smtClean="0"/>
              <a:t>Компанія зосереджена не на отриманні незалежності, а на створенні взаємозалежних </a:t>
            </a:r>
            <a:r>
              <a:rPr lang="uk-UA" sz="2800" dirty="0" err="1" smtClean="0"/>
              <a:t>зв’язків</a:t>
            </a:r>
            <a:r>
              <a:rPr lang="uk-UA" sz="2800" dirty="0"/>
              <a:t> </a:t>
            </a:r>
            <a:r>
              <a:rPr lang="uk-UA" sz="2800" dirty="0" smtClean="0"/>
              <a:t>з іншими компаніями.</a:t>
            </a:r>
            <a:endParaRPr lang="uk-UA" sz="2800" dirty="0" smtClean="0"/>
          </a:p>
          <a:p>
            <a:r>
              <a:rPr lang="uk-UA" sz="2800" dirty="0" smtClean="0"/>
              <a:t>Однією із стратегій є поставлення перед собою вищих цілей, ніж компанія могла б досягти.</a:t>
            </a:r>
            <a:endParaRPr lang="uk-UA" sz="2800" dirty="0" smtClean="0"/>
          </a:p>
          <a:p>
            <a:r>
              <a:rPr lang="uk-UA" sz="2800" dirty="0" smtClean="0"/>
              <a:t>Також компанія вкладає значну частку коштів в розробку </a:t>
            </a:r>
            <a:r>
              <a:rPr lang="uk-UA" sz="2800" dirty="0" err="1" smtClean="0"/>
              <a:t>іновацій</a:t>
            </a:r>
            <a:r>
              <a:rPr lang="uk-UA" sz="2800" dirty="0" smtClean="0"/>
              <a:t>.</a:t>
            </a:r>
            <a:endParaRPr lang="uk-UA" sz="2800" dirty="0" smtClean="0"/>
          </a:p>
          <a:p>
            <a:endParaRPr lang="uk-UA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09749"/>
          </a:xfrm>
        </p:spPr>
        <p:txBody>
          <a:bodyPr/>
          <a:lstStyle/>
          <a:p>
            <a:r>
              <a:rPr lang="uk-UA" b="1" dirty="0">
                <a:effectLst/>
              </a:rPr>
              <a:t>Основні показники діяльності компанії.</a:t>
            </a:r>
            <a:r>
              <a:rPr lang="uk-UA" dirty="0">
                <a:effectLst/>
              </a:rPr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045029"/>
            <a:ext cx="9905998" cy="5812971"/>
          </a:xfrm>
        </p:spPr>
        <p:txBody>
          <a:bodyPr>
            <a:normAutofit/>
          </a:bodyPr>
          <a:lstStyle/>
          <a:p>
            <a:r>
              <a:rPr lang="uk-UA" sz="2400" dirty="0">
                <a:effectLst/>
              </a:rPr>
              <a:t>На даний момент компанія отримує численні збитки.</a:t>
            </a:r>
            <a:endParaRPr lang="uk-UA" sz="2400" dirty="0">
              <a:effectLst/>
            </a:endParaRPr>
          </a:p>
          <a:p>
            <a:r>
              <a:rPr lang="uk-UA" sz="2400" dirty="0">
                <a:effectLst/>
              </a:rPr>
              <a:t>Причиною названо падіння попиту на електронні пристрої та обладнання в зв'язку з пандемією COVID-19. Збитковий показник став для компанії першим за останні 4 роки.</a:t>
            </a:r>
            <a:endParaRPr lang="uk-UA" sz="2400" dirty="0">
              <a:effectLst/>
            </a:endParaRPr>
          </a:p>
          <a:p>
            <a:r>
              <a:rPr lang="uk-UA" sz="2400" dirty="0" smtClean="0">
                <a:effectLst/>
              </a:rPr>
              <a:t>В </a:t>
            </a:r>
            <a:r>
              <a:rPr lang="uk-UA" sz="2400" dirty="0">
                <a:effectLst/>
              </a:rPr>
              <a:t>останній раз </a:t>
            </a:r>
            <a:r>
              <a:rPr lang="uk-UA" sz="2400" dirty="0" err="1">
                <a:effectLst/>
              </a:rPr>
              <a:t>Toshiba</a:t>
            </a:r>
            <a:r>
              <a:rPr lang="uk-UA" sz="2400" dirty="0">
                <a:effectLst/>
              </a:rPr>
              <a:t> терпіла квартальні операційні збитки в жовтні-грудні 2016 року, на піку кризи, пов'язаного з відмовою американського атомного енергоблоку </a:t>
            </a:r>
            <a:r>
              <a:rPr lang="uk-UA" sz="2400" dirty="0" err="1" smtClean="0">
                <a:effectLst/>
              </a:rPr>
              <a:t>Westinghouse</a:t>
            </a:r>
            <a:r>
              <a:rPr lang="uk-UA" sz="2400" dirty="0" smtClean="0">
                <a:effectLst/>
              </a:rPr>
              <a:t>.</a:t>
            </a:r>
            <a:endParaRPr lang="uk-UA" sz="2400" dirty="0" smtClean="0">
              <a:effectLst/>
            </a:endParaRPr>
          </a:p>
          <a:p>
            <a:r>
              <a:rPr lang="uk-UA" sz="2400" dirty="0" smtClean="0">
                <a:effectLst/>
              </a:rPr>
              <a:t>2019 </a:t>
            </a:r>
            <a:r>
              <a:rPr lang="uk-UA" sz="2400" dirty="0">
                <a:effectLst/>
              </a:rPr>
              <a:t>рік </a:t>
            </a:r>
            <a:r>
              <a:rPr lang="uk-UA" sz="2400" dirty="0" err="1">
                <a:effectLst/>
              </a:rPr>
              <a:t>Toshiba</a:t>
            </a:r>
            <a:r>
              <a:rPr lang="uk-UA" sz="2400" dirty="0">
                <a:effectLst/>
              </a:rPr>
              <a:t> закінчила з чистим прибутком в $ 9,2 млрд.</a:t>
            </a:r>
            <a:endParaRPr lang="uk-UA" sz="2400" dirty="0">
              <a:effectLst/>
            </a:endParaRPr>
          </a:p>
          <a:p>
            <a:r>
              <a:rPr lang="uk-UA" sz="2400" dirty="0" smtClean="0">
                <a:effectLst/>
              </a:rPr>
              <a:t>На </a:t>
            </a:r>
            <a:r>
              <a:rPr lang="uk-UA" sz="2400" dirty="0">
                <a:effectLst/>
              </a:rPr>
              <a:t>днях стало відомо, що </a:t>
            </a:r>
            <a:r>
              <a:rPr lang="uk-UA" sz="2400" dirty="0" err="1">
                <a:effectLst/>
              </a:rPr>
              <a:t>Toshiba</a:t>
            </a:r>
            <a:r>
              <a:rPr lang="uk-UA" sz="2400" dirty="0">
                <a:effectLst/>
              </a:rPr>
              <a:t> офіційно покинула ринок персональних комп'ютерів.</a:t>
            </a:r>
            <a:endParaRPr lang="uk-UA" sz="2400" dirty="0">
              <a:effectLst/>
            </a:endParaRPr>
          </a:p>
          <a:p>
            <a:endParaRPr lang="uk-UA" sz="2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1779" y="609600"/>
            <a:ext cx="10157958" cy="1905000"/>
          </a:xfrm>
        </p:spPr>
        <p:txBody>
          <a:bodyPr/>
          <a:lstStyle/>
          <a:p>
            <a:r>
              <a:rPr lang="uk-UA" b="1" dirty="0" smtClean="0">
                <a:effectLst/>
              </a:rPr>
              <a:t>що </a:t>
            </a:r>
            <a:r>
              <a:rPr lang="uk-UA" b="1" dirty="0">
                <a:effectLst/>
              </a:rPr>
              <a:t>досвіду з цієї компанії можна використати для розвитку підприємництва в Україні</a:t>
            </a:r>
            <a:r>
              <a:rPr lang="uk-UA" b="1" dirty="0" smtClean="0">
                <a:effectLst/>
              </a:rPr>
              <a:t>?</a:t>
            </a:r>
            <a:endParaRPr lang="uk-UA" dirty="0"/>
          </a:p>
        </p:txBody>
      </p:sp>
      <p:graphicFrame>
        <p:nvGraphicFramePr>
          <p:cNvPr id="10" name="Схема 9"/>
          <p:cNvGraphicFramePr/>
          <p:nvPr/>
        </p:nvGraphicFramePr>
        <p:xfrm>
          <a:off x="-779417" y="2514600"/>
          <a:ext cx="12971417" cy="3831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6910" y="26669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uk-UA" sz="6000" dirty="0"/>
              <a:t>Д</a:t>
            </a:r>
            <a:r>
              <a:rPr lang="uk-UA" sz="6000" dirty="0" smtClean="0"/>
              <a:t>якую за увагу!</a:t>
            </a:r>
            <a:endParaRPr lang="uk-UA" sz="6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162594"/>
            <a:ext cx="10197147" cy="5647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800" dirty="0"/>
              <a:t>Корпорація </a:t>
            </a:r>
            <a:r>
              <a:rPr lang="en-US" sz="2800" dirty="0"/>
              <a:t>Toshiba </a:t>
            </a:r>
            <a:r>
              <a:rPr lang="uk-UA" sz="2800" dirty="0"/>
              <a:t>була заснована в 1875 році і стала першим в Японії виробником телеграфного устаткування. Спочатку вона називалася Інженерна контра </a:t>
            </a:r>
            <a:r>
              <a:rPr lang="uk-UA" sz="2800" dirty="0" err="1"/>
              <a:t>Танаки</a:t>
            </a:r>
            <a:r>
              <a:rPr lang="uk-UA" sz="2800" dirty="0"/>
              <a:t>. Засновник компанії </a:t>
            </a:r>
            <a:r>
              <a:rPr lang="uk-UA" sz="2800" dirty="0" err="1"/>
              <a:t>Танака</a:t>
            </a:r>
            <a:r>
              <a:rPr lang="uk-UA" sz="2800" dirty="0"/>
              <a:t> </a:t>
            </a:r>
            <a:r>
              <a:rPr lang="uk-UA" sz="2800" dirty="0" err="1"/>
              <a:t>Хісасіґе</a:t>
            </a:r>
            <a:r>
              <a:rPr lang="uk-UA" sz="2800" dirty="0"/>
              <a:t> був відомим в Японії винахідником. Серед найвидатніших його винаходів — механічні ляльки і годинник, який не потрібно заводити. Це були дійсно видатні винаходи для другої половини </a:t>
            </a:r>
            <a:r>
              <a:rPr lang="en-US" sz="2800" dirty="0"/>
              <a:t>XIX </a:t>
            </a:r>
            <a:r>
              <a:rPr lang="uk-UA" sz="2800" dirty="0"/>
              <a:t>століття. Незабаром компанія стала одним з найбільших в Японії виробником могутнього електротехнічного устаткування.</a:t>
            </a:r>
            <a:endParaRPr lang="uk-UA" sz="2800" dirty="0"/>
          </a:p>
          <a:p>
            <a:pPr marL="0" indent="0">
              <a:buNone/>
            </a:pPr>
            <a:endParaRPr lang="uk-UA" sz="2800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2629"/>
          </a:xfrm>
        </p:spPr>
        <p:txBody>
          <a:bodyPr/>
          <a:lstStyle/>
          <a:p>
            <a:r>
              <a:rPr lang="ru-RU" b="1" dirty="0" err="1">
                <a:effectLst/>
              </a:rPr>
              <a:t>Історія</a:t>
            </a:r>
            <a:r>
              <a:rPr lang="ru-RU" b="1" dirty="0">
                <a:effectLst/>
              </a:rPr>
              <a:t> </a:t>
            </a:r>
            <a:r>
              <a:rPr lang="ru-RU" b="1" dirty="0" err="1">
                <a:effectLst/>
              </a:rPr>
              <a:t>створення</a:t>
            </a:r>
            <a:r>
              <a:rPr lang="ru-RU" b="1" dirty="0">
                <a:effectLst/>
              </a:rPr>
              <a:t> і </a:t>
            </a:r>
            <a:r>
              <a:rPr lang="ru-RU" b="1" dirty="0" err="1">
                <a:effectLst/>
              </a:rPr>
              <a:t>розвитку</a:t>
            </a:r>
            <a:r>
              <a:rPr lang="ru-RU" b="1" dirty="0">
                <a:effectLst/>
              </a:rPr>
              <a:t> </a:t>
            </a:r>
            <a:r>
              <a:rPr lang="ru-RU" b="1" dirty="0" err="1">
                <a:effectLst/>
              </a:rPr>
              <a:t>компанії</a:t>
            </a:r>
            <a:r>
              <a:rPr lang="ru-RU" b="1" dirty="0">
                <a:effectLst/>
              </a:rPr>
              <a:t>.</a:t>
            </a:r>
            <a:endParaRPr lang="uk-UA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91" y="1502229"/>
            <a:ext cx="2736034" cy="3889687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3714" y="1162594"/>
            <a:ext cx="5600698" cy="5647510"/>
          </a:xfrm>
        </p:spPr>
        <p:txBody>
          <a:bodyPr>
            <a:noAutofit/>
          </a:bodyPr>
          <a:lstStyle/>
          <a:p>
            <a:r>
              <a:rPr lang="uk-UA" sz="2800" dirty="0">
                <a:effectLst/>
              </a:rPr>
              <a:t>Пізніше, слідуючи вимогам ринку, основним напрямом своїй діяльності компанія зробила виробництво техніки для кінцевого споживача. Ще в 30-х роках </a:t>
            </a:r>
            <a:r>
              <a:rPr lang="en-US" sz="2800" dirty="0">
                <a:effectLst/>
              </a:rPr>
              <a:t>XX </a:t>
            </a:r>
            <a:r>
              <a:rPr lang="uk-UA" sz="2800" dirty="0">
                <a:effectLst/>
              </a:rPr>
              <a:t>століття вперше в Японії почалося масове виробництво холодильників, пральних машин і пилососів, розроблених корпорацією </a:t>
            </a:r>
            <a:r>
              <a:rPr lang="en-US" sz="2800" dirty="0">
                <a:effectLst/>
              </a:rPr>
              <a:t>Toshiba</a:t>
            </a:r>
            <a:r>
              <a:rPr lang="en-US" sz="2800" dirty="0" smtClean="0">
                <a:effectLst/>
              </a:rPr>
              <a:t>.</a:t>
            </a:r>
            <a:endParaRPr lang="en-US" sz="2800" dirty="0">
              <a:effectLst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423" y1="58803" x2="44542" y2="75704"/>
                        <a14:backgroundMark x1="41901" y1="72007" x2="42606" y2="70951"/>
                        <a14:backgroundMark x1="43838" y1="59859" x2="43838" y2="62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4425">
            <a:off x="4697917" y="1491329"/>
            <a:ext cx="4990039" cy="499003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445">
            <a:off x="7888675" y="1755879"/>
            <a:ext cx="4762500" cy="4762500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2629"/>
          </a:xfrm>
        </p:spPr>
        <p:txBody>
          <a:bodyPr/>
          <a:lstStyle/>
          <a:p>
            <a:r>
              <a:rPr lang="ru-RU" b="1" dirty="0" err="1">
                <a:effectLst/>
              </a:rPr>
              <a:t>Історія</a:t>
            </a:r>
            <a:r>
              <a:rPr lang="ru-RU" b="1" dirty="0">
                <a:effectLst/>
              </a:rPr>
              <a:t> </a:t>
            </a:r>
            <a:r>
              <a:rPr lang="ru-RU" b="1" dirty="0" err="1">
                <a:effectLst/>
              </a:rPr>
              <a:t>створення</a:t>
            </a:r>
            <a:r>
              <a:rPr lang="ru-RU" b="1" dirty="0">
                <a:effectLst/>
              </a:rPr>
              <a:t> і </a:t>
            </a:r>
            <a:r>
              <a:rPr lang="ru-RU" b="1" dirty="0" err="1">
                <a:effectLst/>
              </a:rPr>
              <a:t>розвитку</a:t>
            </a:r>
            <a:r>
              <a:rPr lang="ru-RU" b="1" dirty="0">
                <a:effectLst/>
              </a:rPr>
              <a:t> </a:t>
            </a:r>
            <a:r>
              <a:rPr lang="ru-RU" b="1" dirty="0" err="1">
                <a:effectLst/>
              </a:rPr>
              <a:t>компанії</a:t>
            </a:r>
            <a:r>
              <a:rPr lang="ru-RU" b="1" dirty="0">
                <a:effectLst/>
              </a:rPr>
              <a:t>.</a:t>
            </a:r>
            <a:endParaRPr lang="uk-UA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849879"/>
            <a:ext cx="9905998" cy="3124201"/>
          </a:xfrm>
        </p:spPr>
        <p:txBody>
          <a:bodyPr>
            <a:noAutofit/>
          </a:bodyPr>
          <a:lstStyle/>
          <a:p>
            <a:r>
              <a:rPr lang="uk-UA" sz="3200" dirty="0"/>
              <a:t>Після тривалого процесу злиття і перетворень поглинання в 1939 з </a:t>
            </a:r>
            <a:r>
              <a:rPr lang="en-US" sz="3200" dirty="0"/>
              <a:t>Shibaura Seisakusho </a:t>
            </a:r>
            <a:r>
              <a:rPr lang="uk-UA" sz="3200" dirty="0"/>
              <a:t>і </a:t>
            </a:r>
            <a:r>
              <a:rPr lang="en-US" sz="3200" dirty="0"/>
              <a:t>Tokyo Denki </a:t>
            </a:r>
            <a:r>
              <a:rPr lang="uk-UA" sz="3200" dirty="0"/>
              <a:t>створило нову компанію під назвою </a:t>
            </a:r>
            <a:r>
              <a:rPr lang="en-US" sz="3200" dirty="0"/>
              <a:t>Tokyo Shibaura Denki. </a:t>
            </a:r>
            <a:r>
              <a:rPr lang="uk-UA" sz="3200" dirty="0"/>
              <a:t>Скорочення цієї назви — </a:t>
            </a:r>
            <a:r>
              <a:rPr lang="en-US" sz="3200" dirty="0"/>
              <a:t>Toshiba — </a:t>
            </a:r>
            <a:r>
              <a:rPr lang="uk-UA" sz="3200" dirty="0"/>
              <a:t>дало сучасну назву корпорації. В 1978 році компанія затвердила свою нову назву </a:t>
            </a:r>
            <a:r>
              <a:rPr lang="en-US" sz="3200" dirty="0"/>
              <a:t>Toshiba. </a:t>
            </a:r>
            <a:r>
              <a:rPr lang="uk-UA" sz="3200" dirty="0"/>
              <a:t>А незабаром після цього, в 1985 році, компанією був створений перший у світі портативний комп'ютер. </a:t>
            </a:r>
            <a:endParaRPr lang="uk-UA" sz="3200" dirty="0"/>
          </a:p>
          <a:p>
            <a:pPr marL="0" indent="0">
              <a:buNone/>
            </a:pPr>
            <a:endParaRPr lang="uk-UA" sz="32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2629"/>
          </a:xfrm>
        </p:spPr>
        <p:txBody>
          <a:bodyPr/>
          <a:lstStyle/>
          <a:p>
            <a:r>
              <a:rPr lang="ru-RU" b="1" dirty="0" err="1">
                <a:effectLst/>
              </a:rPr>
              <a:t>Історія</a:t>
            </a:r>
            <a:r>
              <a:rPr lang="ru-RU" b="1" dirty="0">
                <a:effectLst/>
              </a:rPr>
              <a:t> </a:t>
            </a:r>
            <a:r>
              <a:rPr lang="ru-RU" b="1" dirty="0" err="1">
                <a:effectLst/>
              </a:rPr>
              <a:t>створення</a:t>
            </a:r>
            <a:r>
              <a:rPr lang="ru-RU" b="1" dirty="0">
                <a:effectLst/>
              </a:rPr>
              <a:t> і </a:t>
            </a:r>
            <a:r>
              <a:rPr lang="ru-RU" b="1" dirty="0" err="1">
                <a:effectLst/>
              </a:rPr>
              <a:t>розвитку</a:t>
            </a:r>
            <a:r>
              <a:rPr lang="ru-RU" b="1" dirty="0">
                <a:effectLst/>
              </a:rPr>
              <a:t> </a:t>
            </a:r>
            <a:r>
              <a:rPr lang="ru-RU" b="1" dirty="0" err="1">
                <a:effectLst/>
              </a:rPr>
              <a:t>компанії</a:t>
            </a:r>
            <a:r>
              <a:rPr lang="ru-RU" b="1" dirty="0">
                <a:effectLst/>
              </a:rPr>
              <a:t>.</a:t>
            </a:r>
            <a:endParaRPr lang="uk-UA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3771" y="1907177"/>
            <a:ext cx="10263640" cy="4389120"/>
          </a:xfrm>
        </p:spPr>
        <p:txBody>
          <a:bodyPr>
            <a:noAutofit/>
          </a:bodyPr>
          <a:lstStyle/>
          <a:p>
            <a:r>
              <a:rPr lang="uk-UA" sz="2800" dirty="0">
                <a:effectLst/>
              </a:rPr>
              <a:t>За </a:t>
            </a:r>
            <a:r>
              <a:rPr lang="uk-UA" sz="2800" dirty="0" smtClean="0">
                <a:effectLst/>
              </a:rPr>
              <a:t>роки свого існування </a:t>
            </a:r>
            <a:r>
              <a:rPr lang="uk-UA" sz="2800" dirty="0">
                <a:effectLst/>
              </a:rPr>
              <a:t>компанія стала транснаціональною корпорацією і увійшла до числа найбільших світових виробників електроніки і електротехніки. За підсумками 2000 року загальні продажі компанії склали 53 млрд доларів. У офісах і на виробництвах компанії по всьому світу зайнято понад 198 000 чоловік. За даними журналу «</a:t>
            </a:r>
            <a:r>
              <a:rPr lang="en-US" sz="2800" dirty="0">
                <a:effectLst/>
              </a:rPr>
              <a:t>Fortune», </a:t>
            </a:r>
            <a:r>
              <a:rPr lang="uk-UA" sz="2800" dirty="0">
                <a:effectLst/>
              </a:rPr>
              <a:t>фірма займає 44-е місце в списку найбільших компаній світу. За межами Японії знаходиться більше 100 її офісів і дочірніх компаній. У них працює понад 40 000 співробітників, включених в процес розробки, виробництва і продажів самих різних продуктів</a:t>
            </a:r>
            <a:r>
              <a:rPr lang="uk-UA" sz="2800" dirty="0" smtClean="0">
                <a:effectLst/>
              </a:rPr>
              <a:t>.</a:t>
            </a:r>
            <a:endParaRPr lang="uk-UA" sz="2800" dirty="0">
              <a:effectLst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2629"/>
          </a:xfrm>
        </p:spPr>
        <p:txBody>
          <a:bodyPr/>
          <a:lstStyle/>
          <a:p>
            <a:r>
              <a:rPr lang="ru-RU" b="1" dirty="0" err="1">
                <a:effectLst/>
              </a:rPr>
              <a:t>Історія</a:t>
            </a:r>
            <a:r>
              <a:rPr lang="ru-RU" b="1" dirty="0">
                <a:effectLst/>
              </a:rPr>
              <a:t> </a:t>
            </a:r>
            <a:r>
              <a:rPr lang="ru-RU" b="1" dirty="0" err="1">
                <a:effectLst/>
              </a:rPr>
              <a:t>створення</a:t>
            </a:r>
            <a:r>
              <a:rPr lang="ru-RU" b="1" dirty="0">
                <a:effectLst/>
              </a:rPr>
              <a:t> і </a:t>
            </a:r>
            <a:r>
              <a:rPr lang="ru-RU" b="1" dirty="0" err="1">
                <a:effectLst/>
              </a:rPr>
              <a:t>розвитку</a:t>
            </a:r>
            <a:r>
              <a:rPr lang="ru-RU" b="1" dirty="0">
                <a:effectLst/>
              </a:rPr>
              <a:t> </a:t>
            </a:r>
            <a:r>
              <a:rPr lang="ru-RU" b="1" dirty="0" err="1">
                <a:effectLst/>
              </a:rPr>
              <a:t>компанії</a:t>
            </a:r>
            <a:r>
              <a:rPr lang="ru-RU" b="1" dirty="0">
                <a:effectLst/>
              </a:rPr>
              <a:t>.</a:t>
            </a:r>
            <a:endParaRPr lang="uk-UA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10640"/>
          </a:xfrm>
        </p:spPr>
        <p:txBody>
          <a:bodyPr/>
          <a:lstStyle/>
          <a:p>
            <a:pPr lvl="0"/>
            <a:r>
              <a:rPr lang="ru-RU" dirty="0" err="1">
                <a:effectLst/>
              </a:rPr>
              <a:t>Які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нові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продукти</a:t>
            </a:r>
            <a:r>
              <a:rPr lang="ru-RU" dirty="0">
                <a:effectLst/>
              </a:rPr>
              <a:t> та </a:t>
            </a:r>
            <a:r>
              <a:rPr lang="ru-RU" dirty="0" err="1">
                <a:effectLst/>
              </a:rPr>
              <a:t>послуги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запропонувала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компанія</a:t>
            </a:r>
            <a:r>
              <a:rPr lang="ru-RU" dirty="0">
                <a:effectLst/>
              </a:rPr>
              <a:t>.</a:t>
            </a:r>
            <a:endParaRPr lang="ru-RU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090057"/>
            <a:ext cx="6278290" cy="3701143"/>
          </a:xfrm>
        </p:spPr>
        <p:txBody>
          <a:bodyPr>
            <a:normAutofit fontScale="92500" lnSpcReduction="10000"/>
          </a:bodyPr>
          <a:lstStyle/>
          <a:p>
            <a:endParaRPr lang="uk-UA" dirty="0" smtClean="0">
              <a:effectLst/>
            </a:endParaRPr>
          </a:p>
          <a:p>
            <a:pPr marL="0" indent="0">
              <a:buNone/>
            </a:pPr>
            <a:r>
              <a:rPr lang="uk-UA" dirty="0">
                <a:effectLst/>
              </a:rPr>
              <a:t>Основними напрямками роботи компанії є</a:t>
            </a:r>
            <a:r>
              <a:rPr lang="uk-UA" dirty="0" smtClean="0">
                <a:effectLst/>
              </a:rPr>
              <a:t>:</a:t>
            </a:r>
            <a:endParaRPr lang="uk-UA" dirty="0">
              <a:effectLst/>
            </a:endParaRPr>
          </a:p>
          <a:p>
            <a:r>
              <a:rPr lang="en-US" dirty="0" smtClean="0">
                <a:effectLst/>
              </a:rPr>
              <a:t>Digital </a:t>
            </a:r>
            <a:r>
              <a:rPr lang="en-US" dirty="0" err="1">
                <a:effectLst/>
              </a:rPr>
              <a:t>Te</a:t>
            </a:r>
            <a:r>
              <a:rPr lang="uk-UA" dirty="0">
                <a:effectLst/>
              </a:rPr>
              <a:t>с</a:t>
            </a:r>
            <a:r>
              <a:rPr lang="en-US" dirty="0" err="1">
                <a:effectLst/>
              </a:rPr>
              <a:t>hnika</a:t>
            </a:r>
            <a:r>
              <a:rPr lang="en-US" dirty="0">
                <a:effectLst/>
              </a:rPr>
              <a:t> — </a:t>
            </a:r>
            <a:r>
              <a:rPr lang="uk-UA" dirty="0">
                <a:effectLst/>
              </a:rPr>
              <a:t>механічна техніка, машини, ігрові автомати, робототехніка, автоматизація, вимірювальні прилади.</a:t>
            </a:r>
            <a:endParaRPr lang="uk-UA" dirty="0">
              <a:effectLst/>
            </a:endParaRPr>
          </a:p>
          <a:p>
            <a:r>
              <a:rPr lang="en-US" dirty="0">
                <a:effectLst/>
              </a:rPr>
              <a:t>Digital Products — </a:t>
            </a:r>
            <a:r>
              <a:rPr lang="uk-UA" dirty="0">
                <a:effectLst/>
              </a:rPr>
              <a:t>стільникові телефони стандарту 3</a:t>
            </a:r>
            <a:r>
              <a:rPr lang="en-US" dirty="0">
                <a:effectLst/>
              </a:rPr>
              <a:t>G, LCD-</a:t>
            </a:r>
            <a:r>
              <a:rPr lang="uk-UA" dirty="0">
                <a:effectLst/>
              </a:rPr>
              <a:t>телевізори, проектори, персональні комп'ютери, </a:t>
            </a:r>
            <a:r>
              <a:rPr lang="en-US" dirty="0">
                <a:effectLst/>
              </a:rPr>
              <a:t>POS-</a:t>
            </a:r>
            <a:r>
              <a:rPr lang="uk-UA" dirty="0">
                <a:effectLst/>
              </a:rPr>
              <a:t>термінали.</a:t>
            </a:r>
            <a:endParaRPr lang="uk-UA" dirty="0">
              <a:effectLst/>
            </a:endParaRPr>
          </a:p>
          <a:p>
            <a:r>
              <a:rPr lang="en-US" dirty="0">
                <a:effectLst/>
              </a:rPr>
              <a:t>Electronic Devices &amp; Components — </a:t>
            </a:r>
            <a:r>
              <a:rPr lang="uk-UA" dirty="0">
                <a:effectLst/>
              </a:rPr>
              <a:t>електронні компоненти, силова електроніка, </a:t>
            </a:r>
            <a:r>
              <a:rPr lang="en-US" dirty="0">
                <a:effectLst/>
              </a:rPr>
              <a:t>CMOS-</a:t>
            </a:r>
            <a:r>
              <a:rPr lang="uk-UA" dirty="0">
                <a:effectLst/>
              </a:rPr>
              <a:t>матриці, рентгенівські трубки.</a:t>
            </a:r>
            <a:endParaRPr lang="uk-UA" dirty="0">
              <a:effectLst/>
            </a:endParaRPr>
          </a:p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569" y="1509799"/>
            <a:ext cx="2170800" cy="28600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" r="8215"/>
          <a:stretch>
            <a:fillRect/>
          </a:stretch>
        </p:blipFill>
        <p:spPr>
          <a:xfrm>
            <a:off x="9670704" y="4499015"/>
            <a:ext cx="2310665" cy="19109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824" y="1509799"/>
            <a:ext cx="2138880" cy="160416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" t="12738" r="8821" b="12849"/>
          <a:stretch>
            <a:fillRect/>
          </a:stretch>
        </p:blipFill>
        <p:spPr>
          <a:xfrm>
            <a:off x="7555876" y="3325799"/>
            <a:ext cx="1947196" cy="111492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1" r="17424"/>
          <a:stretch>
            <a:fillRect/>
          </a:stretch>
        </p:blipFill>
        <p:spPr>
          <a:xfrm>
            <a:off x="7555876" y="4652566"/>
            <a:ext cx="1941836" cy="175734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4841" y="579120"/>
            <a:ext cx="11660187" cy="1905000"/>
          </a:xfrm>
        </p:spPr>
        <p:txBody>
          <a:bodyPr/>
          <a:lstStyle/>
          <a:p>
            <a:pPr lvl="0"/>
            <a:r>
              <a:rPr lang="ru-RU" dirty="0" err="1">
                <a:effectLst/>
              </a:rPr>
              <a:t>Які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нові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продукти</a:t>
            </a:r>
            <a:r>
              <a:rPr lang="ru-RU" dirty="0">
                <a:effectLst/>
              </a:rPr>
              <a:t> та </a:t>
            </a:r>
            <a:r>
              <a:rPr lang="ru-RU" dirty="0" err="1">
                <a:effectLst/>
              </a:rPr>
              <a:t>послуги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запропонувала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компанія</a:t>
            </a:r>
            <a:r>
              <a:rPr lang="ru-RU" dirty="0">
                <a:effectLst/>
              </a:rPr>
              <a:t>.</a:t>
            </a:r>
            <a:br>
              <a:rPr lang="ru-RU" dirty="0">
                <a:effectLst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5576" y="2714720"/>
            <a:ext cx="11325497" cy="3738330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</a:rPr>
              <a:t>Social Infrastructure Systems — </a:t>
            </a:r>
            <a:r>
              <a:rPr lang="uk-UA" sz="2400" dirty="0">
                <a:effectLst/>
              </a:rPr>
              <a:t>продукти, системи і рішення для енергетики, промисловості, транспорту і суспільної </a:t>
            </a:r>
            <a:r>
              <a:rPr lang="uk-UA" sz="2400" dirty="0" err="1">
                <a:effectLst/>
              </a:rPr>
              <a:t>інфраструктри</a:t>
            </a:r>
            <a:r>
              <a:rPr lang="uk-UA" sz="2400" dirty="0">
                <a:effectLst/>
              </a:rPr>
              <a:t>, включаючи:</a:t>
            </a:r>
            <a:endParaRPr lang="uk-UA" sz="2400" dirty="0">
              <a:effectLst/>
            </a:endParaRPr>
          </a:p>
          <a:p>
            <a:pPr lvl="1"/>
            <a:r>
              <a:rPr lang="en-US" sz="2000" dirty="0">
                <a:effectLst/>
              </a:rPr>
              <a:t>Power Systems Company — </a:t>
            </a:r>
            <a:r>
              <a:rPr lang="uk-UA" sz="2000" dirty="0">
                <a:effectLst/>
              </a:rPr>
              <a:t>заводи з переробки ядерного палива, устаткування для гідро-, теплових і геотермальних електростанцій, трансформатори, паливні комірки.</a:t>
            </a:r>
            <a:endParaRPr lang="uk-UA" sz="2000" dirty="0">
              <a:effectLst/>
            </a:endParaRPr>
          </a:p>
          <a:p>
            <a:pPr lvl="1"/>
            <a:r>
              <a:rPr lang="en-US" sz="2000" dirty="0">
                <a:effectLst/>
              </a:rPr>
              <a:t>Industrial Systems Company — </a:t>
            </a:r>
            <a:r>
              <a:rPr lang="uk-UA" sz="2000" dirty="0">
                <a:effectLst/>
              </a:rPr>
              <a:t>промислові комп'ютери, системи автоматичного сортування листів, інформаційні системи для транспорту, пристрої і прилади для контролю і вимірювання.</a:t>
            </a:r>
            <a:endParaRPr lang="uk-UA" sz="2000" dirty="0">
              <a:effectLst/>
            </a:endParaRPr>
          </a:p>
          <a:p>
            <a:pPr lvl="1"/>
            <a:r>
              <a:rPr lang="en-US" sz="2000" dirty="0">
                <a:effectLst/>
              </a:rPr>
              <a:t>Social Infrastructure Systems Company — </a:t>
            </a:r>
            <a:r>
              <a:rPr lang="uk-UA" sz="2000" dirty="0">
                <a:effectLst/>
              </a:rPr>
              <a:t>рішення з </a:t>
            </a:r>
            <a:r>
              <a:rPr lang="uk-UA" sz="2000" dirty="0" err="1">
                <a:effectLst/>
              </a:rPr>
              <a:t>водоочистки</a:t>
            </a:r>
            <a:r>
              <a:rPr lang="uk-UA" sz="2000" dirty="0">
                <a:effectLst/>
              </a:rPr>
              <a:t> і </a:t>
            </a:r>
            <a:r>
              <a:rPr lang="uk-UA" sz="2000" dirty="0" err="1">
                <a:effectLst/>
              </a:rPr>
              <a:t>водопідготовки</a:t>
            </a:r>
            <a:r>
              <a:rPr lang="uk-UA" sz="2000" dirty="0">
                <a:effectLst/>
              </a:rPr>
              <a:t>, системи розподілу електроенергії, телекомунікаційні системи, системи контролю повітряного руху, радарні системи і навігаційне </a:t>
            </a:r>
            <a:r>
              <a:rPr lang="uk-UA" sz="2000" dirty="0" smtClean="0">
                <a:effectLst/>
              </a:rPr>
              <a:t>устаткування.</a:t>
            </a:r>
            <a:endParaRPr lang="en-US" sz="2000" dirty="0">
              <a:effectLst/>
            </a:endParaRPr>
          </a:p>
          <a:p>
            <a:pPr lvl="1"/>
            <a:r>
              <a:rPr lang="en-US" dirty="0" smtClean="0">
                <a:effectLst/>
              </a:rPr>
              <a:t>Toshiba </a:t>
            </a:r>
            <a:r>
              <a:rPr lang="en-US" dirty="0">
                <a:effectLst/>
              </a:rPr>
              <a:t>Solutions </a:t>
            </a:r>
            <a:r>
              <a:rPr lang="en-US" dirty="0" smtClean="0">
                <a:effectLst/>
              </a:rPr>
              <a:t>Corporation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Toshiba </a:t>
            </a:r>
            <a:r>
              <a:rPr lang="en-US" dirty="0">
                <a:effectLst/>
              </a:rPr>
              <a:t>Medical Systems Corporation</a:t>
            </a:r>
            <a:endParaRPr lang="en-US" dirty="0">
              <a:effectLst/>
            </a:endParaRPr>
          </a:p>
          <a:p>
            <a:pPr lvl="1"/>
            <a:endParaRPr lang="uk-UA" sz="2000" dirty="0">
              <a:effectLst/>
            </a:endParaRPr>
          </a:p>
          <a:p>
            <a:endParaRPr lang="uk-UA" sz="2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6" y="405393"/>
            <a:ext cx="3583409" cy="26875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55" y="405393"/>
            <a:ext cx="2891152" cy="29778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20" y="4010298"/>
            <a:ext cx="3384829" cy="254285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1" r="18029"/>
          <a:stretch>
            <a:fillRect/>
          </a:stretch>
        </p:blipFill>
        <p:spPr>
          <a:xfrm>
            <a:off x="8499390" y="3574277"/>
            <a:ext cx="2915275" cy="303882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r="9618"/>
          <a:stretch>
            <a:fillRect/>
          </a:stretch>
        </p:blipFill>
        <p:spPr>
          <a:xfrm>
            <a:off x="5234189" y="2612881"/>
            <a:ext cx="3056409" cy="127102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521" y="4104611"/>
            <a:ext cx="3332797" cy="24940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29" y="405393"/>
            <a:ext cx="3101883" cy="198714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err="1">
                <a:effectLst/>
              </a:rPr>
              <a:t>Нові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способи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взаємодії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зі</a:t>
            </a:r>
            <a:r>
              <a:rPr lang="ru-RU" dirty="0">
                <a:effectLst/>
              </a:rPr>
              <a:t>  </a:t>
            </a:r>
            <a:r>
              <a:rPr lang="ru-RU" dirty="0" err="1">
                <a:effectLst/>
              </a:rPr>
              <a:t>споживачем</a:t>
            </a:r>
            <a:r>
              <a:rPr lang="ru-RU" dirty="0">
                <a:effectLst/>
              </a:rPr>
              <a:t>.</a:t>
            </a:r>
            <a:br>
              <a:rPr lang="ru-RU" dirty="0">
                <a:effectLst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090057"/>
            <a:ext cx="9905998" cy="4219303"/>
          </a:xfrm>
        </p:spPr>
        <p:txBody>
          <a:bodyPr>
            <a:noAutofit/>
          </a:bodyPr>
          <a:lstStyle/>
          <a:p>
            <a:r>
              <a:rPr lang="uk-UA" sz="3200" dirty="0">
                <a:effectLst/>
              </a:rPr>
              <a:t>Мета компанії - поліпшити якість життя. З моменту заснування компанії </a:t>
            </a:r>
            <a:r>
              <a:rPr lang="en-US" sz="3200" dirty="0">
                <a:effectLst/>
              </a:rPr>
              <a:t>Toshiba </a:t>
            </a:r>
            <a:r>
              <a:rPr lang="uk-UA" sz="3200" dirty="0">
                <a:effectLst/>
              </a:rPr>
              <a:t>її </a:t>
            </a:r>
            <a:r>
              <a:rPr lang="uk-UA" sz="3200" dirty="0" smtClean="0">
                <a:effectLst/>
              </a:rPr>
              <a:t>діяльність </a:t>
            </a:r>
            <a:r>
              <a:rPr lang="uk-UA" sz="3200" dirty="0">
                <a:effectLst/>
              </a:rPr>
              <a:t>спрямована на поліпшення якості життя для всіх людей. </a:t>
            </a:r>
            <a:endParaRPr lang="uk-UA" sz="3200" dirty="0" smtClean="0">
              <a:effectLst/>
            </a:endParaRPr>
          </a:p>
          <a:p>
            <a:r>
              <a:rPr lang="uk-UA" sz="3200" dirty="0">
                <a:effectLst/>
              </a:rPr>
              <a:t>Сьогодні пропонуються </a:t>
            </a:r>
            <a:r>
              <a:rPr lang="uk-UA" sz="3200" dirty="0" smtClean="0">
                <a:effectLst/>
              </a:rPr>
              <a:t>компанією </a:t>
            </a:r>
            <a:r>
              <a:rPr lang="en-US" sz="3200" dirty="0">
                <a:effectLst/>
              </a:rPr>
              <a:t>Toshiba </a:t>
            </a:r>
            <a:r>
              <a:rPr lang="uk-UA" sz="3200" dirty="0">
                <a:effectLst/>
              </a:rPr>
              <a:t>технології візуалізації в поєднанні з потужним і зручним для пацієнтів </a:t>
            </a:r>
            <a:r>
              <a:rPr lang="uk-UA" sz="3200" dirty="0" smtClean="0">
                <a:effectLst/>
              </a:rPr>
              <a:t>обладнанням </a:t>
            </a:r>
            <a:r>
              <a:rPr lang="uk-UA" sz="3200" dirty="0">
                <a:effectLst/>
              </a:rPr>
              <a:t>продовжують рятувати життя і зберігати здоров'я людей в усьому світі. </a:t>
            </a:r>
            <a:endParaRPr lang="uk-UA" sz="3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0</TotalTime>
  <Words>5111</Words>
  <Application>WPS Presentation</Application>
  <PresentationFormat>Широкоэкранный</PresentationFormat>
  <Paragraphs>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Arial</vt:lpstr>
      <vt:lpstr>Century Gothic</vt:lpstr>
      <vt:lpstr>Microsoft YaHei</vt:lpstr>
      <vt:lpstr>Arial Unicode MS</vt:lpstr>
      <vt:lpstr>Calibri</vt:lpstr>
      <vt:lpstr>Сетка</vt:lpstr>
      <vt:lpstr>Toshiba Corporation</vt:lpstr>
      <vt:lpstr>Історія створення і розвитку компанії.</vt:lpstr>
      <vt:lpstr>Історія створення і розвитку компанії.</vt:lpstr>
      <vt:lpstr>Історія створення і розвитку компанії.</vt:lpstr>
      <vt:lpstr>Історія створення і розвитку компанії.</vt:lpstr>
      <vt:lpstr>Які нові продукти та послуги запропонувала компанія.</vt:lpstr>
      <vt:lpstr>Які нові продукти та послуги запропонувала компанія. </vt:lpstr>
      <vt:lpstr>PowerPoint 演示文稿</vt:lpstr>
      <vt:lpstr>Нові способи взаємодії зі  споживачем. </vt:lpstr>
      <vt:lpstr>Нові способи взаємодії зі  споживачем. </vt:lpstr>
      <vt:lpstr>Нові технології у виробництві, веденні, організації та плануванні бізнесу.  </vt:lpstr>
      <vt:lpstr>Нові технології у виробництві, веденні, організації та плануванні бізнесу. </vt:lpstr>
      <vt:lpstr>Основні показники діяльності компанії. </vt:lpstr>
      <vt:lpstr>що досвіду з цієї компанії можна використати для розвитку підприємництва в Україні?</vt:lpstr>
      <vt:lpstr>Дякую за увагу!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Toshiba Corporation</dc:title>
  <dc:creator>Anhel</dc:creator>
  <cp:lastModifiedBy>Anhel</cp:lastModifiedBy>
  <cp:revision>18</cp:revision>
  <dcterms:created xsi:type="dcterms:W3CDTF">2021-02-17T19:00:00Z</dcterms:created>
  <dcterms:modified xsi:type="dcterms:W3CDTF">2021-03-04T19:15:29Z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