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6" r:id="rId4"/>
  </p:sldMasterIdLst>
  <p:notesMasterIdLst>
    <p:notesMasterId r:id="rId40"/>
  </p:notesMasterIdLst>
  <p:handoutMasterIdLst>
    <p:handoutMasterId r:id="rId41"/>
  </p:handoutMasterIdLst>
  <p:sldIdLst>
    <p:sldId id="268" r:id="rId5"/>
    <p:sldId id="307" r:id="rId6"/>
    <p:sldId id="269" r:id="rId7"/>
    <p:sldId id="270" r:id="rId8"/>
    <p:sldId id="273" r:id="rId9"/>
    <p:sldId id="272" r:id="rId10"/>
    <p:sldId id="274" r:id="rId11"/>
    <p:sldId id="275" r:id="rId12"/>
    <p:sldId id="276" r:id="rId13"/>
    <p:sldId id="277" r:id="rId14"/>
    <p:sldId id="278" r:id="rId15"/>
    <p:sldId id="279" r:id="rId16"/>
    <p:sldId id="283" r:id="rId17"/>
    <p:sldId id="282" r:id="rId18"/>
    <p:sldId id="284" r:id="rId19"/>
    <p:sldId id="286" r:id="rId20"/>
    <p:sldId id="285" r:id="rId21"/>
    <p:sldId id="287" r:id="rId22"/>
    <p:sldId id="288" r:id="rId23"/>
    <p:sldId id="289" r:id="rId24"/>
    <p:sldId id="291" r:id="rId25"/>
    <p:sldId id="292" r:id="rId26"/>
    <p:sldId id="290" r:id="rId27"/>
    <p:sldId id="280" r:id="rId28"/>
    <p:sldId id="293" r:id="rId29"/>
    <p:sldId id="296" r:id="rId30"/>
    <p:sldId id="298" r:id="rId31"/>
    <p:sldId id="297" r:id="rId32"/>
    <p:sldId id="302" r:id="rId33"/>
    <p:sldId id="300" r:id="rId34"/>
    <p:sldId id="301" r:id="rId35"/>
    <p:sldId id="303" r:id="rId36"/>
    <p:sldId id="304" r:id="rId37"/>
    <p:sldId id="305" r:id="rId38"/>
    <p:sldId id="306"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56" autoAdjust="0"/>
    <p:restoredTop sz="84348" autoAdjust="0"/>
  </p:normalViewPr>
  <p:slideViewPr>
    <p:cSldViewPr snapToGrid="0">
      <p:cViewPr varScale="1">
        <p:scale>
          <a:sx n="73" d="100"/>
          <a:sy n="73" d="100"/>
        </p:scale>
        <p:origin x="1037" y="62"/>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C4FB8F-ED15-48AB-97BD-17129D4E699D}" type="datetimeFigureOut">
              <a:rPr lang="en-US" smtClean="0"/>
              <a:t>6/10/2017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6B3739-9081-478F-812E-AE7CE140632E}" type="slidenum">
              <a:rPr lang="en-US" smtClean="0"/>
              <a:t>‹#›</a:t>
            </a:fld>
            <a:endParaRPr lang="en-US"/>
          </a:p>
        </p:txBody>
      </p:sp>
    </p:spTree>
    <p:extLst>
      <p:ext uri="{BB962C8B-B14F-4D97-AF65-F5344CB8AC3E}">
        <p14:creationId xmlns:p14="http://schemas.microsoft.com/office/powerpoint/2010/main" val="41121049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C9D437-CD83-4825-AD0D-5E7B341BC79B}" type="datetimeFigureOut">
              <a:rPr lang="en-US" smtClean="0"/>
              <a:t>6/10/2017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CF8BB-EBC7-4B8F-9632-A5A136FBB880}" type="slidenum">
              <a:rPr lang="en-US" smtClean="0"/>
              <a:t>‹#›</a:t>
            </a:fld>
            <a:endParaRPr lang="en-US"/>
          </a:p>
        </p:txBody>
      </p:sp>
    </p:spTree>
    <p:extLst>
      <p:ext uri="{BB962C8B-B14F-4D97-AF65-F5344CB8AC3E}">
        <p14:creationId xmlns:p14="http://schemas.microsoft.com/office/powerpoint/2010/main" val="1170369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Object-oriented_programmin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en.wikipedia.org/wiki/Exception_(computer_science)"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thoughtco.com/access-controls-in-sql-1019700"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a:solidFill>
                  <a:schemeClr val="tx1"/>
                </a:solidFill>
                <a:effectLst/>
                <a:latin typeface="+mn-lt"/>
                <a:ea typeface="+mn-ea"/>
                <a:cs typeface="+mn-cs"/>
              </a:rPr>
              <a:t>Originally used for tracking visits to online resume, named the suite of scripts "Personal Home Page Tools," more frequently referenced as "PHP Tools.“</a:t>
            </a:r>
          </a:p>
          <a:p>
            <a:pPr marL="171450" indent="-171450">
              <a:buFontTx/>
              <a:buChar char="-"/>
            </a:pPr>
            <a:r>
              <a:rPr lang="en-US"/>
              <a:t>PHP 5 was released in </a:t>
            </a:r>
            <a:r>
              <a:rPr lang="en-US" sz="1200" b="0" i="0" kern="1200">
                <a:solidFill>
                  <a:schemeClr val="tx1"/>
                </a:solidFill>
                <a:effectLst/>
                <a:latin typeface="+mn-lt"/>
                <a:ea typeface="+mn-ea"/>
                <a:cs typeface="+mn-cs"/>
              </a:rPr>
              <a:t>2004, support for </a:t>
            </a:r>
            <a:r>
              <a:rPr lang="en-US" sz="1200" b="0" i="0" u="none" strike="noStrike" kern="1200">
                <a:solidFill>
                  <a:schemeClr val="tx1"/>
                </a:solidFill>
                <a:effectLst/>
                <a:latin typeface="+mn-lt"/>
                <a:ea typeface="+mn-ea"/>
                <a:cs typeface="+mn-cs"/>
                <a:hlinkClick r:id="rId3" tooltip="Object-oriented programming"/>
              </a:rPr>
              <a:t>object-oriented programming</a:t>
            </a:r>
            <a:r>
              <a:rPr lang="en-US" sz="1200" b="0" i="0" kern="1200">
                <a:solidFill>
                  <a:schemeClr val="tx1"/>
                </a:solidFill>
                <a:effectLst/>
                <a:latin typeface="+mn-lt"/>
                <a:ea typeface="+mn-ea"/>
                <a:cs typeface="+mn-cs"/>
              </a:rPr>
              <a:t> and the PHP Data Objects (PDO) extension.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a:solidFill>
                  <a:schemeClr val="tx1"/>
                </a:solidFill>
                <a:effectLst/>
                <a:latin typeface="+mn-lt"/>
                <a:ea typeface="+mn-ea"/>
                <a:cs typeface="+mn-cs"/>
              </a:rPr>
              <a:t>PHP 7 includes wider use of </a:t>
            </a:r>
            <a:r>
              <a:rPr lang="en-US" sz="1200" b="0" i="0" u="none" strike="noStrike" kern="1200">
                <a:solidFill>
                  <a:schemeClr val="tx1"/>
                </a:solidFill>
                <a:effectLst/>
                <a:latin typeface="+mn-lt"/>
                <a:ea typeface="+mn-ea"/>
                <a:cs typeface="+mn-cs"/>
                <a:hlinkClick r:id="rId4" tooltip="Exception (computer science)"/>
              </a:rPr>
              <a:t>exceptions</a:t>
            </a:r>
            <a:r>
              <a:rPr lang="en-US" sz="1200" b="0" i="0" u="none" strike="noStrike"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also introduced new language features, including return type declarations for functions, which complement the existing parameter type declarations, and support for the scalar types (integer, float, string, and boolean) in parameter and return type declarations. </a:t>
            </a:r>
            <a:endParaRPr lang="en-US"/>
          </a:p>
        </p:txBody>
      </p:sp>
      <p:sp>
        <p:nvSpPr>
          <p:cNvPr id="4" name="Slide Number Placeholder 3"/>
          <p:cNvSpPr>
            <a:spLocks noGrp="1"/>
          </p:cNvSpPr>
          <p:nvPr>
            <p:ph type="sldNum" sz="quarter" idx="10"/>
          </p:nvPr>
        </p:nvSpPr>
        <p:spPr/>
        <p:txBody>
          <a:bodyPr/>
          <a:lstStyle/>
          <a:p>
            <a:fld id="{560CF8BB-EBC7-4B8F-9632-A5A136FBB880}" type="slidenum">
              <a:rPr lang="en-US" smtClean="0"/>
              <a:t>5</a:t>
            </a:fld>
            <a:endParaRPr lang="en-US"/>
          </a:p>
        </p:txBody>
      </p:sp>
    </p:spTree>
    <p:extLst>
      <p:ext uri="{BB962C8B-B14F-4D97-AF65-F5344CB8AC3E}">
        <p14:creationId xmlns:p14="http://schemas.microsoft.com/office/powerpoint/2010/main" val="7915621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a:p>
        </p:txBody>
      </p:sp>
      <p:sp>
        <p:nvSpPr>
          <p:cNvPr id="4" name="Slide Number Placeholder 3"/>
          <p:cNvSpPr>
            <a:spLocks noGrp="1"/>
          </p:cNvSpPr>
          <p:nvPr>
            <p:ph type="sldNum" sz="quarter" idx="10"/>
          </p:nvPr>
        </p:nvSpPr>
        <p:spPr/>
        <p:txBody>
          <a:bodyPr/>
          <a:lstStyle/>
          <a:p>
            <a:fld id="{560CF8BB-EBC7-4B8F-9632-A5A136FBB880}" type="slidenum">
              <a:rPr lang="en-US" smtClean="0"/>
              <a:t>28</a:t>
            </a:fld>
            <a:endParaRPr lang="en-US"/>
          </a:p>
        </p:txBody>
      </p:sp>
    </p:spTree>
    <p:extLst>
      <p:ext uri="{BB962C8B-B14F-4D97-AF65-F5344CB8AC3E}">
        <p14:creationId xmlns:p14="http://schemas.microsoft.com/office/powerpoint/2010/main" val="994404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cap="all">
                <a:solidFill>
                  <a:schemeClr val="tx1"/>
                </a:solidFill>
                <a:effectLst/>
                <a:latin typeface="+mn-lt"/>
                <a:ea typeface="+mn-ea"/>
                <a:cs typeface="+mn-cs"/>
              </a:rPr>
              <a:t>FRIENDLY WITH HTML</a:t>
            </a:r>
          </a:p>
          <a:p>
            <a:r>
              <a:rPr lang="en-US" sz="1200" b="0" i="0" kern="1200">
                <a:solidFill>
                  <a:schemeClr val="tx1"/>
                </a:solidFill>
                <a:effectLst/>
                <a:latin typeface="+mn-lt"/>
                <a:ea typeface="+mn-ea"/>
                <a:cs typeface="+mn-cs"/>
              </a:rPr>
              <a:t>Anyone who already has a website and is familiar with HTML can easily make the step to PHP. In fact, PHP and HTML are interchangeable within the page. You can put PHP outside the HTML or inside.</a:t>
            </a:r>
          </a:p>
          <a:p>
            <a:r>
              <a:rPr lang="en-US" sz="1200" b="0" i="0" kern="1200">
                <a:solidFill>
                  <a:schemeClr val="tx1"/>
                </a:solidFill>
                <a:effectLst/>
                <a:latin typeface="+mn-lt"/>
                <a:ea typeface="+mn-ea"/>
                <a:cs typeface="+mn-cs"/>
              </a:rPr>
              <a:t>While PHP adds new features to your site, the basic appearance is still all created with HTML.</a:t>
            </a:r>
          </a:p>
          <a:p>
            <a:r>
              <a:rPr lang="en-US" sz="1200" b="1" i="0" kern="1200" cap="all">
                <a:solidFill>
                  <a:schemeClr val="tx1"/>
                </a:solidFill>
                <a:effectLst/>
                <a:latin typeface="+mn-lt"/>
                <a:ea typeface="+mn-ea"/>
                <a:cs typeface="+mn-cs"/>
              </a:rPr>
              <a:t>INTERACTIVE FEATURES</a:t>
            </a:r>
          </a:p>
          <a:p>
            <a:r>
              <a:rPr lang="en-US" sz="1200" b="0" i="0" kern="1200">
                <a:solidFill>
                  <a:schemeClr val="tx1"/>
                </a:solidFill>
                <a:effectLst/>
                <a:latin typeface="+mn-lt"/>
                <a:ea typeface="+mn-ea"/>
                <a:cs typeface="+mn-cs"/>
              </a:rPr>
              <a:t>PHP allows you to interact with your visitors in ways HTML alone can't. You can use it to design simple email forms or elaborate shopping carts that save past orders and recommend similar products. It can also deliver interactive forums and private messaging systems. </a:t>
            </a:r>
          </a:p>
          <a:p>
            <a:r>
              <a:rPr lang="en-US" sz="1200" b="1" i="0" kern="1200" cap="all">
                <a:solidFill>
                  <a:schemeClr val="tx1"/>
                </a:solidFill>
                <a:effectLst/>
                <a:latin typeface="+mn-lt"/>
                <a:ea typeface="+mn-ea"/>
                <a:cs typeface="+mn-cs"/>
              </a:rPr>
              <a:t>EASY TO LEARN</a:t>
            </a:r>
          </a:p>
          <a:p>
            <a:r>
              <a:rPr lang="en-US" sz="1200" b="0" i="0" kern="1200">
                <a:solidFill>
                  <a:schemeClr val="tx1"/>
                </a:solidFill>
                <a:effectLst/>
                <a:latin typeface="+mn-lt"/>
                <a:ea typeface="+mn-ea"/>
                <a:cs typeface="+mn-cs"/>
              </a:rPr>
              <a:t>PHP is a lot easier to get started with than you might think. By learning just a few simple functions, you are able to do a lot of things with your website. </a:t>
            </a:r>
          </a:p>
          <a:p>
            <a:r>
              <a:rPr lang="en-US" sz="1200" b="1" i="0" kern="1200" cap="all">
                <a:solidFill>
                  <a:schemeClr val="tx1"/>
                </a:solidFill>
                <a:effectLst/>
                <a:latin typeface="+mn-lt"/>
                <a:ea typeface="+mn-ea"/>
                <a:cs typeface="+mn-cs"/>
              </a:rPr>
              <a:t>TOP-NOTCH ONLINE DOCUMENTATION</a:t>
            </a:r>
          </a:p>
          <a:p>
            <a:r>
              <a:rPr lang="en-US" sz="1200" b="0" i="0" kern="1200">
                <a:solidFill>
                  <a:schemeClr val="tx1"/>
                </a:solidFill>
                <a:effectLst/>
                <a:latin typeface="+mn-lt"/>
                <a:ea typeface="+mn-ea"/>
                <a:cs typeface="+mn-cs"/>
              </a:rPr>
              <a:t>The PHP documentation is the best on the web. Hands down. Every function and method call is documented, and most have tons of examples you can study, along with comments from other users.</a:t>
            </a:r>
          </a:p>
          <a:p>
            <a:r>
              <a:rPr lang="en-US" sz="1200" b="1" i="0" kern="1200" cap="all">
                <a:solidFill>
                  <a:schemeClr val="tx1"/>
                </a:solidFill>
                <a:effectLst/>
                <a:latin typeface="+mn-lt"/>
                <a:ea typeface="+mn-ea"/>
                <a:cs typeface="+mn-cs"/>
              </a:rPr>
              <a:t>PLENTY OF BLOGS</a:t>
            </a:r>
          </a:p>
          <a:p>
            <a:r>
              <a:rPr lang="en-US" sz="1200" b="0" i="0" kern="1200">
                <a:solidFill>
                  <a:schemeClr val="tx1"/>
                </a:solidFill>
                <a:effectLst/>
                <a:latin typeface="+mn-lt"/>
                <a:ea typeface="+mn-ea"/>
                <a:cs typeface="+mn-cs"/>
              </a:rPr>
              <a:t>There are a lot of great PHP blogs on the internet. Whether you need a question answered or want to rub elbows with PHP expert programmers, there are blogs for you. </a:t>
            </a:r>
          </a:p>
          <a:p>
            <a:r>
              <a:rPr lang="en-US" sz="1200" b="1" i="0" kern="1200" cap="all">
                <a:solidFill>
                  <a:schemeClr val="tx1"/>
                </a:solidFill>
                <a:effectLst/>
                <a:latin typeface="+mn-lt"/>
                <a:ea typeface="+mn-ea"/>
                <a:cs typeface="+mn-cs"/>
              </a:rPr>
              <a:t>LOW COST AND OPEN SOURCE</a:t>
            </a:r>
          </a:p>
          <a:p>
            <a:r>
              <a:rPr lang="en-US" sz="1200" b="0" i="0" kern="1200">
                <a:solidFill>
                  <a:schemeClr val="tx1"/>
                </a:solidFill>
                <a:effectLst/>
                <a:latin typeface="+mn-lt"/>
                <a:ea typeface="+mn-ea"/>
                <a:cs typeface="+mn-cs"/>
              </a:rPr>
              <a:t>PHP is available online absolutely free. It is accepted globally so you can use it in all website development and design tasks.</a:t>
            </a:r>
          </a:p>
          <a:p>
            <a:r>
              <a:rPr lang="en-US" sz="1200" b="1" i="0" kern="1200" cap="all">
                <a:solidFill>
                  <a:schemeClr val="tx1"/>
                </a:solidFill>
                <a:effectLst/>
                <a:latin typeface="+mn-lt"/>
                <a:ea typeface="+mn-ea"/>
                <a:cs typeface="+mn-cs"/>
              </a:rPr>
              <a:t>COMPATIBLE WITH DATABASES</a:t>
            </a:r>
          </a:p>
          <a:p>
            <a:r>
              <a:rPr lang="en-US" sz="1200" b="0" i="0" kern="1200">
                <a:solidFill>
                  <a:schemeClr val="tx1"/>
                </a:solidFill>
                <a:effectLst/>
                <a:latin typeface="+mn-lt"/>
                <a:ea typeface="+mn-ea"/>
                <a:cs typeface="+mn-cs"/>
              </a:rPr>
              <a:t>With an extension or abstraction layer, PHP supports a wide range of databases including </a:t>
            </a:r>
            <a:r>
              <a:rPr lang="en-US" sz="1200" b="0" i="0" u="none" strike="noStrike" kern="1200">
                <a:solidFill>
                  <a:schemeClr val="tx1"/>
                </a:solidFill>
                <a:effectLst/>
                <a:latin typeface="+mn-lt"/>
                <a:ea typeface="+mn-ea"/>
                <a:cs typeface="+mn-cs"/>
                <a:hlinkClick r:id="rId3"/>
              </a:rPr>
              <a:t>MySql</a:t>
            </a:r>
            <a:r>
              <a:rPr lang="en-US" sz="1200" b="0" i="0" kern="120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560CF8BB-EBC7-4B8F-9632-A5A136FBB880}" type="slidenum">
              <a:rPr lang="en-US" smtClean="0"/>
              <a:t>6</a:t>
            </a:fld>
            <a:endParaRPr lang="en-US"/>
          </a:p>
        </p:txBody>
      </p:sp>
    </p:spTree>
    <p:extLst>
      <p:ext uri="{BB962C8B-B14F-4D97-AF65-F5344CB8AC3E}">
        <p14:creationId xmlns:p14="http://schemas.microsoft.com/office/powerpoint/2010/main" val="580240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a:solidFill>
                  <a:schemeClr val="tx1"/>
                </a:solidFill>
                <a:effectLst/>
                <a:latin typeface="+mn-lt"/>
                <a:ea typeface="+mn-ea"/>
                <a:cs typeface="+mn-cs"/>
              </a:rPr>
              <a:t>Facebook now using their own fork of PHP called HHVM</a:t>
            </a:r>
          </a:p>
          <a:p>
            <a:pPr marL="171450" indent="-171450">
              <a:buFontTx/>
              <a:buChar char="-"/>
            </a:pPr>
            <a:endParaRPr lang="en-US"/>
          </a:p>
        </p:txBody>
      </p:sp>
      <p:sp>
        <p:nvSpPr>
          <p:cNvPr id="4" name="Slide Number Placeholder 3"/>
          <p:cNvSpPr>
            <a:spLocks noGrp="1"/>
          </p:cNvSpPr>
          <p:nvPr>
            <p:ph type="sldNum" sz="quarter" idx="10"/>
          </p:nvPr>
        </p:nvSpPr>
        <p:spPr/>
        <p:txBody>
          <a:bodyPr/>
          <a:lstStyle/>
          <a:p>
            <a:fld id="{560CF8BB-EBC7-4B8F-9632-A5A136FBB880}" type="slidenum">
              <a:rPr lang="en-US" smtClean="0"/>
              <a:t>7</a:t>
            </a:fld>
            <a:endParaRPr lang="en-US"/>
          </a:p>
        </p:txBody>
      </p:sp>
    </p:spTree>
    <p:extLst>
      <p:ext uri="{BB962C8B-B14F-4D97-AF65-F5344CB8AC3E}">
        <p14:creationId xmlns:p14="http://schemas.microsoft.com/office/powerpoint/2010/main" val="733789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a:p>
        </p:txBody>
      </p:sp>
      <p:sp>
        <p:nvSpPr>
          <p:cNvPr id="4" name="Slide Number Placeholder 3"/>
          <p:cNvSpPr>
            <a:spLocks noGrp="1"/>
          </p:cNvSpPr>
          <p:nvPr>
            <p:ph type="sldNum" sz="quarter" idx="10"/>
          </p:nvPr>
        </p:nvSpPr>
        <p:spPr/>
        <p:txBody>
          <a:bodyPr/>
          <a:lstStyle/>
          <a:p>
            <a:fld id="{560CF8BB-EBC7-4B8F-9632-A5A136FBB880}" type="slidenum">
              <a:rPr lang="en-US" smtClean="0"/>
              <a:t>9</a:t>
            </a:fld>
            <a:endParaRPr lang="en-US"/>
          </a:p>
        </p:txBody>
      </p:sp>
    </p:spTree>
    <p:extLst>
      <p:ext uri="{BB962C8B-B14F-4D97-AF65-F5344CB8AC3E}">
        <p14:creationId xmlns:p14="http://schemas.microsoft.com/office/powerpoint/2010/main" val="3350195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a:p>
        </p:txBody>
      </p:sp>
      <p:sp>
        <p:nvSpPr>
          <p:cNvPr id="4" name="Slide Number Placeholder 3"/>
          <p:cNvSpPr>
            <a:spLocks noGrp="1"/>
          </p:cNvSpPr>
          <p:nvPr>
            <p:ph type="sldNum" sz="quarter" idx="10"/>
          </p:nvPr>
        </p:nvSpPr>
        <p:spPr/>
        <p:txBody>
          <a:bodyPr/>
          <a:lstStyle/>
          <a:p>
            <a:fld id="{560CF8BB-EBC7-4B8F-9632-A5A136FBB880}" type="slidenum">
              <a:rPr lang="en-US" smtClean="0"/>
              <a:t>10</a:t>
            </a:fld>
            <a:endParaRPr lang="en-US"/>
          </a:p>
        </p:txBody>
      </p:sp>
    </p:spTree>
    <p:extLst>
      <p:ext uri="{BB962C8B-B14F-4D97-AF65-F5344CB8AC3E}">
        <p14:creationId xmlns:p14="http://schemas.microsoft.com/office/powerpoint/2010/main" val="1461985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“echo” is faster as it has no return value</a:t>
            </a:r>
          </a:p>
          <a:p>
            <a:pPr marL="171450" indent="-171450">
              <a:buFontTx/>
              <a:buChar char="-"/>
            </a:pPr>
            <a:r>
              <a:rPr lang="en-US"/>
              <a:t>“print” has return value of 1</a:t>
            </a:r>
          </a:p>
        </p:txBody>
      </p:sp>
      <p:sp>
        <p:nvSpPr>
          <p:cNvPr id="4" name="Slide Number Placeholder 3"/>
          <p:cNvSpPr>
            <a:spLocks noGrp="1"/>
          </p:cNvSpPr>
          <p:nvPr>
            <p:ph type="sldNum" sz="quarter" idx="10"/>
          </p:nvPr>
        </p:nvSpPr>
        <p:spPr/>
        <p:txBody>
          <a:bodyPr/>
          <a:lstStyle/>
          <a:p>
            <a:fld id="{560CF8BB-EBC7-4B8F-9632-A5A136FBB880}" type="slidenum">
              <a:rPr lang="en-US" smtClean="0"/>
              <a:t>12</a:t>
            </a:fld>
            <a:endParaRPr lang="en-US"/>
          </a:p>
        </p:txBody>
      </p:sp>
    </p:spTree>
    <p:extLst>
      <p:ext uri="{BB962C8B-B14F-4D97-AF65-F5344CB8AC3E}">
        <p14:creationId xmlns:p14="http://schemas.microsoft.com/office/powerpoint/2010/main" val="3064545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“echo” is faster as it has no return value</a:t>
            </a:r>
          </a:p>
          <a:p>
            <a:pPr marL="171450" indent="-171450">
              <a:buFontTx/>
              <a:buChar char="-"/>
            </a:pPr>
            <a:r>
              <a:rPr lang="en-US"/>
              <a:t>“print” has return value of 1</a:t>
            </a:r>
          </a:p>
        </p:txBody>
      </p:sp>
      <p:sp>
        <p:nvSpPr>
          <p:cNvPr id="4" name="Slide Number Placeholder 3"/>
          <p:cNvSpPr>
            <a:spLocks noGrp="1"/>
          </p:cNvSpPr>
          <p:nvPr>
            <p:ph type="sldNum" sz="quarter" idx="10"/>
          </p:nvPr>
        </p:nvSpPr>
        <p:spPr/>
        <p:txBody>
          <a:bodyPr/>
          <a:lstStyle/>
          <a:p>
            <a:fld id="{560CF8BB-EBC7-4B8F-9632-A5A136FBB880}" type="slidenum">
              <a:rPr lang="en-US" smtClean="0"/>
              <a:t>13</a:t>
            </a:fld>
            <a:endParaRPr lang="en-US"/>
          </a:p>
        </p:txBody>
      </p:sp>
    </p:spTree>
    <p:extLst>
      <p:ext uri="{BB962C8B-B14F-4D97-AF65-F5344CB8AC3E}">
        <p14:creationId xmlns:p14="http://schemas.microsoft.com/office/powerpoint/2010/main" val="240576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a:p>
        </p:txBody>
      </p:sp>
      <p:sp>
        <p:nvSpPr>
          <p:cNvPr id="4" name="Slide Number Placeholder 3"/>
          <p:cNvSpPr>
            <a:spLocks noGrp="1"/>
          </p:cNvSpPr>
          <p:nvPr>
            <p:ph type="sldNum" sz="quarter" idx="10"/>
          </p:nvPr>
        </p:nvSpPr>
        <p:spPr/>
        <p:txBody>
          <a:bodyPr/>
          <a:lstStyle/>
          <a:p>
            <a:fld id="{560CF8BB-EBC7-4B8F-9632-A5A136FBB880}" type="slidenum">
              <a:rPr lang="en-US" smtClean="0"/>
              <a:t>18</a:t>
            </a:fld>
            <a:endParaRPr lang="en-US"/>
          </a:p>
        </p:txBody>
      </p:sp>
    </p:spTree>
    <p:extLst>
      <p:ext uri="{BB962C8B-B14F-4D97-AF65-F5344CB8AC3E}">
        <p14:creationId xmlns:p14="http://schemas.microsoft.com/office/powerpoint/2010/main" val="3578060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a:p>
        </p:txBody>
      </p:sp>
      <p:sp>
        <p:nvSpPr>
          <p:cNvPr id="4" name="Slide Number Placeholder 3"/>
          <p:cNvSpPr>
            <a:spLocks noGrp="1"/>
          </p:cNvSpPr>
          <p:nvPr>
            <p:ph type="sldNum" sz="quarter" idx="10"/>
          </p:nvPr>
        </p:nvSpPr>
        <p:spPr/>
        <p:txBody>
          <a:bodyPr/>
          <a:lstStyle/>
          <a:p>
            <a:fld id="{560CF8BB-EBC7-4B8F-9632-A5A136FBB880}" type="slidenum">
              <a:rPr lang="en-US" smtClean="0"/>
              <a:t>26</a:t>
            </a:fld>
            <a:endParaRPr lang="en-US"/>
          </a:p>
        </p:txBody>
      </p:sp>
    </p:spTree>
    <p:extLst>
      <p:ext uri="{BB962C8B-B14F-4D97-AF65-F5344CB8AC3E}">
        <p14:creationId xmlns:p14="http://schemas.microsoft.com/office/powerpoint/2010/main" val="1238035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tx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D2465DD-9819-4ABC-A784-477AFBA19C86}" type="datetime1">
              <a:rPr lang="en-US" smtClean="0"/>
              <a:t>6/10/2017</a:t>
            </a:fld>
            <a:endParaRPr lang="en-US"/>
          </a:p>
        </p:txBody>
      </p:sp>
      <p:sp>
        <p:nvSpPr>
          <p:cNvPr id="8" name="Footer Placeholder 7"/>
          <p:cNvSpPr>
            <a:spLocks noGrp="1"/>
          </p:cNvSpPr>
          <p:nvPr>
            <p:ph type="ftr" sz="quarter" idx="11"/>
          </p:nvPr>
        </p:nvSpPr>
        <p:spPr/>
        <p:txBody>
          <a:bodyPr/>
          <a:lstStyle/>
          <a:p>
            <a:r>
              <a:rPr lang="en-US"/>
              <a:t>Add a footer</a:t>
            </a:r>
          </a:p>
        </p:txBody>
      </p:sp>
      <p:sp>
        <p:nvSpPr>
          <p:cNvPr id="9" name="Slide Number Placeholder 8"/>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477296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61E545-DA4D-4588-A168-A47EEF327FC2}" type="datetime1">
              <a:rPr lang="en-US" smtClean="0"/>
              <a:t>6/10/2017</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529351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B26042-7092-4D96-B3CE-E8E6CFEE88C8}" type="datetime1">
              <a:rPr lang="en-US" smtClean="0"/>
              <a:t>6/10/2017</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025698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8C2989-19D5-42F7-8321-FE6B75231AF4}" type="datetime1">
              <a:rPr lang="en-US" smtClean="0"/>
              <a:t>6/10/2017</a:t>
            </a:fld>
            <a:endParaRPr lang="en-US"/>
          </a:p>
        </p:txBody>
      </p:sp>
      <p:sp>
        <p:nvSpPr>
          <p:cNvPr id="3" name="Footer Placeholder 2"/>
          <p:cNvSpPr>
            <a:spLocks noGrp="1"/>
          </p:cNvSpPr>
          <p:nvPr>
            <p:ph type="ftr" sz="quarter" idx="11"/>
          </p:nvPr>
        </p:nvSpPr>
        <p:spPr/>
        <p:txBody>
          <a:bodyPr/>
          <a:lstStyle/>
          <a:p>
            <a:r>
              <a:rPr lang="en-US"/>
              <a:t>Add a footer</a:t>
            </a:r>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29644A-97F2-4BC4-BBF7-FC141F507563}" type="datetime1">
              <a:rPr lang="en-US" smtClean="0"/>
              <a:t>6/10/2017</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302459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39F4F5-F4D2-4D2A-AB60-88D37ADCB869}" type="datetimeFigureOut">
              <a:rPr lang="en-US" smtClean="0"/>
              <a:t>6/10/2017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472013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104EB7-77EC-481E-BDC6-73CA182AC952}" type="datetime1">
              <a:rPr lang="en-US" smtClean="0"/>
              <a:t>6/10/2017</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994022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016069-A392-4E44-934F-6743D63E2A4F}" type="datetime1">
              <a:rPr lang="en-US" smtClean="0"/>
              <a:t>6/10/2017</a:t>
            </a:fld>
            <a:endParaRPr lang="en-US"/>
          </a:p>
        </p:txBody>
      </p:sp>
      <p:sp>
        <p:nvSpPr>
          <p:cNvPr id="8" name="Footer Placeholder 7"/>
          <p:cNvSpPr>
            <a:spLocks noGrp="1"/>
          </p:cNvSpPr>
          <p:nvPr>
            <p:ph type="ftr" sz="quarter" idx="11"/>
          </p:nvPr>
        </p:nvSpPr>
        <p:spPr/>
        <p:txBody>
          <a:bodyPr/>
          <a:lstStyle/>
          <a:p>
            <a:r>
              <a:rPr lang="en-US"/>
              <a:t>Add a footer</a:t>
            </a:r>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616785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1F9843-3551-47D6-BD3E-346FBDF458AF}" type="datetime1">
              <a:rPr lang="en-US" smtClean="0"/>
              <a:t>6/10/2017</a:t>
            </a:fld>
            <a:endParaRPr lang="en-US"/>
          </a:p>
        </p:txBody>
      </p:sp>
      <p:sp>
        <p:nvSpPr>
          <p:cNvPr id="4" name="Footer Placeholder 3"/>
          <p:cNvSpPr>
            <a:spLocks noGrp="1"/>
          </p:cNvSpPr>
          <p:nvPr>
            <p:ph type="ftr" sz="quarter" idx="11"/>
          </p:nvPr>
        </p:nvSpPr>
        <p:spPr/>
        <p:txBody>
          <a:bodyPr/>
          <a:lstStyle/>
          <a:p>
            <a:r>
              <a:rPr lang="en-US"/>
              <a:t>Add a footer</a:t>
            </a:r>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934266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8C2989-19D5-42F7-8321-FE6B75231AF4}" type="datetime1">
              <a:rPr lang="en-US" smtClean="0"/>
              <a:t>6/10/2017</a:t>
            </a:fld>
            <a:endParaRPr lang="en-US"/>
          </a:p>
        </p:txBody>
      </p:sp>
      <p:sp>
        <p:nvSpPr>
          <p:cNvPr id="3" name="Footer Placeholder 2"/>
          <p:cNvSpPr>
            <a:spLocks noGrp="1"/>
          </p:cNvSpPr>
          <p:nvPr>
            <p:ph type="ftr" sz="quarter" idx="11"/>
          </p:nvPr>
        </p:nvSpPr>
        <p:spPr/>
        <p:txBody>
          <a:bodyPr/>
          <a:lstStyle/>
          <a:p>
            <a:r>
              <a:rPr lang="en-US"/>
              <a:t>Add a footer</a:t>
            </a:r>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701075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20F9C03C-1F27-412D-AD0B-6423348F1B9B}" type="datetime1">
              <a:rPr lang="en-US" smtClean="0"/>
              <a:t>6/10/2017</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E31375A4-56A4-47D6-9801-1991572033F7}" type="slidenum">
              <a:rPr lang="en-US" smtClean="0"/>
              <a:t>‹#›</a:t>
            </a:fld>
            <a:endParaRPr lang="en-US"/>
          </a:p>
        </p:txBody>
      </p:sp>
    </p:spTree>
    <p:extLst>
      <p:ext uri="{BB962C8B-B14F-4D97-AF65-F5344CB8AC3E}">
        <p14:creationId xmlns:p14="http://schemas.microsoft.com/office/powerpoint/2010/main" val="3444316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Date Placeholder 8"/>
          <p:cNvSpPr>
            <a:spLocks noGrp="1"/>
          </p:cNvSpPr>
          <p:nvPr>
            <p:ph type="dt" sz="half" idx="10"/>
          </p:nvPr>
        </p:nvSpPr>
        <p:spPr/>
        <p:txBody>
          <a:bodyPr/>
          <a:lstStyle/>
          <a:p>
            <a:fld id="{1471A834-4F3C-4AF9-9C74-05EC35A0F292}" type="datetimeFigureOut">
              <a:rPr lang="en-US" smtClean="0"/>
              <a:t>6/10/2017</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a:p>
        </p:txBody>
      </p:sp>
      <p:sp>
        <p:nvSpPr>
          <p:cNvPr id="8" name="Rectangle 7">
            <a:extLst>
              <a:ext uri="{FF2B5EF4-FFF2-40B4-BE49-F238E27FC236}">
                <a16:creationId xmlns:a16="http://schemas.microsoft.com/office/drawing/2014/main" id="{21C17088-EA57-4B66-BD68-F9F41AD66762}"/>
              </a:ext>
            </a:extLst>
          </p:cNvPr>
          <p:cNvSpPr/>
          <p:nvPr userDrawn="1"/>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0117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619CFDC2-5630-4611-9BF0-0EF7C8C4398D}" type="datetime1">
              <a:rPr lang="en-US" smtClean="0"/>
              <a:t>6/10/2017</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r>
              <a:rPr lang="en-US"/>
              <a:t>Add a footer</a:t>
            </a:r>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tx1">
                    <a:alpha val="20000"/>
                  </a:schemeClr>
                </a:solidFill>
                <a:latin typeface="+mj-lt"/>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820268085"/>
      </p:ext>
    </p:extLst>
  </p:cSld>
  <p:clrMap bg1="lt1" tx1="dk1" bg2="lt2" tx2="dk2" accent1="accent1" accent2="accent2" accent3="accent3" accent4="accent4" accent5="accent5" accent6="accent6" hlink="hlink" folHlink="folHlink"/>
  <p:sldLayoutIdLst>
    <p:sldLayoutId id="2147484027" r:id="rId1"/>
    <p:sldLayoutId id="2147484028" r:id="rId2"/>
    <p:sldLayoutId id="2147484029" r:id="rId3"/>
    <p:sldLayoutId id="2147484030" r:id="rId4"/>
    <p:sldLayoutId id="2147484031" r:id="rId5"/>
    <p:sldLayoutId id="2147484032" r:id="rId6"/>
    <p:sldLayoutId id="2147484033" r:id="rId7"/>
    <p:sldLayoutId id="2147484034" r:id="rId8"/>
    <p:sldLayoutId id="2147484035" r:id="rId9"/>
    <p:sldLayoutId id="2147484036" r:id="rId10"/>
    <p:sldLayoutId id="2147484037" r:id="rId11"/>
    <p:sldLayoutId id="2147483655"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5400" kern="1200" spc="-12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accent1"/>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75000"/>
              <a:lumOff val="2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65000"/>
              <a:lumOff val="3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a:t>Build a Basic Website with PHP</a:t>
            </a:r>
          </a:p>
        </p:txBody>
      </p:sp>
      <p:sp>
        <p:nvSpPr>
          <p:cNvPr id="3" name="Subtitle 2"/>
          <p:cNvSpPr>
            <a:spLocks noGrp="1"/>
          </p:cNvSpPr>
          <p:nvPr>
            <p:ph type="subTitle" idx="1"/>
          </p:nvPr>
        </p:nvSpPr>
        <p:spPr/>
        <p:txBody>
          <a:bodyPr>
            <a:normAutofit/>
          </a:bodyPr>
          <a:lstStyle/>
          <a:p>
            <a:r>
              <a:rPr lang="en-US" sz="2000" dirty="0">
                <a:latin typeface="Calibri Light" panose="020F0302020204030204" pitchFamily="34" charset="0"/>
                <a:cs typeface="Calibri Light" panose="020F0302020204030204" pitchFamily="34" charset="0"/>
              </a:rPr>
              <a:t>Speaker</a:t>
            </a:r>
          </a:p>
          <a:p>
            <a:r>
              <a:rPr lang="en-US" sz="2000" dirty="0">
                <a:latin typeface="Calibri" panose="020F0502020204030204" pitchFamily="34" charset="0"/>
                <a:cs typeface="Calibri" panose="020F0502020204030204" pitchFamily="34" charset="0"/>
              </a:rPr>
              <a:t>Thai Ly Anh Khue</a:t>
            </a: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32519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75FD60-5FC2-492F-92F9-9EFB3FC83826}"/>
              </a:ext>
            </a:extLst>
          </p:cNvPr>
          <p:cNvSpPr>
            <a:spLocks noGrp="1"/>
          </p:cNvSpPr>
          <p:nvPr>
            <p:ph type="title"/>
          </p:nvPr>
        </p:nvSpPr>
        <p:spPr/>
        <p:txBody>
          <a:bodyPr>
            <a:normAutofit/>
          </a:bodyPr>
          <a:lstStyle/>
          <a:p>
            <a:r>
              <a:rPr lang="en-US">
                <a:solidFill>
                  <a:schemeClr val="accent1">
                    <a:lumMod val="75000"/>
                  </a:schemeClr>
                </a:solidFill>
              </a:rPr>
              <a:t>Setting up the Project</a:t>
            </a:r>
          </a:p>
        </p:txBody>
      </p:sp>
      <p:sp>
        <p:nvSpPr>
          <p:cNvPr id="5" name="Content Placeholder 4">
            <a:extLst>
              <a:ext uri="{FF2B5EF4-FFF2-40B4-BE49-F238E27FC236}">
                <a16:creationId xmlns:a16="http://schemas.microsoft.com/office/drawing/2014/main" id="{AE9E38D3-9EDC-4176-9BF3-BB33CF66A8CC}"/>
              </a:ext>
            </a:extLst>
          </p:cNvPr>
          <p:cNvSpPr>
            <a:spLocks noGrp="1"/>
          </p:cNvSpPr>
          <p:nvPr>
            <p:ph idx="1"/>
          </p:nvPr>
        </p:nvSpPr>
        <p:spPr/>
        <p:txBody>
          <a:bodyPr>
            <a:normAutofit/>
          </a:bodyPr>
          <a:lstStyle/>
          <a:p>
            <a:pPr lvl="1">
              <a:lnSpc>
                <a:spcPct val="200000"/>
              </a:lnSpc>
              <a:spcBef>
                <a:spcPts val="1200"/>
              </a:spcBef>
              <a:spcAft>
                <a:spcPts val="600"/>
              </a:spcAft>
              <a:buFont typeface="Arial" panose="020B0604020202020204" pitchFamily="34" charset="0"/>
              <a:buChar char="•"/>
            </a:pPr>
            <a:r>
              <a:rPr lang="en-US">
                <a:solidFill>
                  <a:schemeClr val="accent1">
                    <a:lumMod val="50000"/>
                  </a:schemeClr>
                </a:solidFill>
              </a:rPr>
              <a:t>Copy core files for the project</a:t>
            </a:r>
          </a:p>
          <a:p>
            <a:pPr lvl="1">
              <a:lnSpc>
                <a:spcPct val="200000"/>
              </a:lnSpc>
              <a:spcBef>
                <a:spcPts val="1200"/>
              </a:spcBef>
              <a:spcAft>
                <a:spcPts val="600"/>
              </a:spcAft>
              <a:buFont typeface="Arial" panose="020B0604020202020204" pitchFamily="34" charset="0"/>
              <a:buChar char="•"/>
            </a:pPr>
            <a:r>
              <a:rPr lang="en-US">
                <a:solidFill>
                  <a:schemeClr val="accent1">
                    <a:lumMod val="50000"/>
                  </a:schemeClr>
                </a:solidFill>
              </a:rPr>
              <a:t>Deploy project on localhost</a:t>
            </a:r>
          </a:p>
          <a:p>
            <a:pPr lvl="1">
              <a:lnSpc>
                <a:spcPct val="200000"/>
              </a:lnSpc>
              <a:spcBef>
                <a:spcPts val="1200"/>
              </a:spcBef>
              <a:spcAft>
                <a:spcPts val="600"/>
              </a:spcAft>
              <a:buFont typeface="Arial" panose="020B0604020202020204" pitchFamily="34" charset="0"/>
              <a:buChar char="•"/>
            </a:pPr>
            <a:r>
              <a:rPr lang="en-US">
                <a:solidFill>
                  <a:schemeClr val="accent1">
                    <a:lumMod val="50000"/>
                  </a:schemeClr>
                </a:solidFill>
              </a:rPr>
              <a:t>Open the project in PHPStorm</a:t>
            </a:r>
          </a:p>
          <a:p>
            <a:pPr lvl="1">
              <a:lnSpc>
                <a:spcPct val="200000"/>
              </a:lnSpc>
              <a:spcBef>
                <a:spcPts val="1200"/>
              </a:spcBef>
              <a:spcAft>
                <a:spcPts val="600"/>
              </a:spcAft>
              <a:buFont typeface="Arial" panose="020B0604020202020204" pitchFamily="34" charset="0"/>
              <a:buChar char="•"/>
            </a:pPr>
            <a:endParaRPr lang="en-US">
              <a:solidFill>
                <a:schemeClr val="accent1">
                  <a:lumMod val="50000"/>
                </a:schemeClr>
              </a:solidFill>
            </a:endParaRPr>
          </a:p>
          <a:p>
            <a:pPr lvl="1">
              <a:lnSpc>
                <a:spcPct val="200000"/>
              </a:lnSpc>
              <a:spcBef>
                <a:spcPts val="1200"/>
              </a:spcBef>
              <a:spcAft>
                <a:spcPts val="600"/>
              </a:spcAft>
              <a:buFont typeface="Arial" panose="020B0604020202020204" pitchFamily="34" charset="0"/>
              <a:buChar char="•"/>
            </a:pPr>
            <a:endParaRPr lang="en-US">
              <a:solidFill>
                <a:schemeClr val="accent1">
                  <a:lumMod val="50000"/>
                </a:schemeClr>
              </a:solidFill>
            </a:endParaRPr>
          </a:p>
          <a:p>
            <a:pPr lvl="1">
              <a:lnSpc>
                <a:spcPct val="200000"/>
              </a:lnSpc>
              <a:spcBef>
                <a:spcPts val="1200"/>
              </a:spcBef>
              <a:spcAft>
                <a:spcPts val="600"/>
              </a:spcAft>
              <a:buFont typeface="Arial" panose="020B0604020202020204" pitchFamily="34" charset="0"/>
              <a:buChar char="•"/>
            </a:pPr>
            <a:endParaRPr lang="en-US">
              <a:solidFill>
                <a:schemeClr val="accent1">
                  <a:lumMod val="50000"/>
                </a:schemeClr>
              </a:solidFill>
            </a:endParaRPr>
          </a:p>
          <a:p>
            <a:pPr lvl="1">
              <a:lnSpc>
                <a:spcPct val="200000"/>
              </a:lnSpc>
              <a:spcBef>
                <a:spcPts val="1200"/>
              </a:spcBef>
              <a:spcAft>
                <a:spcPts val="600"/>
              </a:spcAft>
              <a:buFont typeface="Arial" panose="020B0604020202020204" pitchFamily="34" charset="0"/>
              <a:buChar char="•"/>
            </a:pPr>
            <a:endParaRPr lang="en-US">
              <a:solidFill>
                <a:schemeClr val="accent1">
                  <a:lumMod val="50000"/>
                </a:schemeClr>
              </a:solidFill>
            </a:endParaRPr>
          </a:p>
          <a:p>
            <a:pPr lvl="1">
              <a:lnSpc>
                <a:spcPct val="200000"/>
              </a:lnSpc>
              <a:spcBef>
                <a:spcPts val="1200"/>
              </a:spcBef>
              <a:spcAft>
                <a:spcPts val="600"/>
              </a:spcAft>
              <a:buFont typeface="Arial" panose="020B0604020202020204" pitchFamily="34" charset="0"/>
              <a:buChar char="•"/>
            </a:pPr>
            <a:endParaRPr lang="en-US">
              <a:solidFill>
                <a:schemeClr val="accent1">
                  <a:lumMod val="50000"/>
                </a:schemeClr>
              </a:solidFill>
            </a:endParaRPr>
          </a:p>
        </p:txBody>
      </p:sp>
    </p:spTree>
    <p:extLst>
      <p:ext uri="{BB962C8B-B14F-4D97-AF65-F5344CB8AC3E}">
        <p14:creationId xmlns:p14="http://schemas.microsoft.com/office/powerpoint/2010/main" val="106758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ctrTitle"/>
          </p:nvPr>
        </p:nvSpPr>
        <p:spPr/>
        <p:txBody>
          <a:bodyPr/>
          <a:lstStyle/>
          <a:p>
            <a:pPr algn="ctr"/>
            <a:r>
              <a:rPr lang="en-US" sz="7200">
                <a:latin typeface="+mn-lt"/>
              </a:rPr>
              <a:t>&lt;?php ?&gt;</a:t>
            </a:r>
          </a:p>
        </p:txBody>
      </p:sp>
    </p:spTree>
    <p:extLst>
      <p:ext uri="{BB962C8B-B14F-4D97-AF65-F5344CB8AC3E}">
        <p14:creationId xmlns:p14="http://schemas.microsoft.com/office/powerpoint/2010/main" val="21849064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ctrTitle"/>
          </p:nvPr>
        </p:nvSpPr>
        <p:spPr/>
        <p:txBody>
          <a:bodyPr/>
          <a:lstStyle/>
          <a:p>
            <a:pPr algn="ctr"/>
            <a:r>
              <a:rPr lang="en-US" sz="6600">
                <a:latin typeface="+mn-lt"/>
              </a:rPr>
              <a:t>echo / print</a:t>
            </a:r>
          </a:p>
        </p:txBody>
      </p:sp>
    </p:spTree>
    <p:extLst>
      <p:ext uri="{BB962C8B-B14F-4D97-AF65-F5344CB8AC3E}">
        <p14:creationId xmlns:p14="http://schemas.microsoft.com/office/powerpoint/2010/main" val="13888084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ctrTitle"/>
          </p:nvPr>
        </p:nvSpPr>
        <p:spPr/>
        <p:txBody>
          <a:bodyPr/>
          <a:lstStyle/>
          <a:p>
            <a:pPr algn="ctr"/>
            <a:r>
              <a:rPr lang="en-US" sz="7200">
                <a:solidFill>
                  <a:schemeClr val="accent3">
                    <a:lumMod val="60000"/>
                    <a:lumOff val="40000"/>
                  </a:schemeClr>
                </a:solidFill>
                <a:latin typeface="+mn-lt"/>
              </a:rPr>
              <a:t>date</a:t>
            </a:r>
            <a:r>
              <a:rPr lang="en-US" sz="7200">
                <a:latin typeface="+mn-lt"/>
              </a:rPr>
              <a:t>()</a:t>
            </a:r>
          </a:p>
        </p:txBody>
      </p:sp>
    </p:spTree>
    <p:extLst>
      <p:ext uri="{BB962C8B-B14F-4D97-AF65-F5344CB8AC3E}">
        <p14:creationId xmlns:p14="http://schemas.microsoft.com/office/powerpoint/2010/main" val="34755973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title"/>
          </p:nvPr>
        </p:nvSpPr>
        <p:spPr/>
        <p:txBody>
          <a:bodyPr>
            <a:normAutofit/>
          </a:bodyPr>
          <a:lstStyle/>
          <a:p>
            <a:pPr algn="ctr"/>
            <a:r>
              <a:rPr lang="en-US" sz="6600">
                <a:latin typeface="+mn-lt"/>
              </a:rPr>
              <a:t>$_variables</a:t>
            </a:r>
          </a:p>
        </p:txBody>
      </p:sp>
      <p:sp>
        <p:nvSpPr>
          <p:cNvPr id="2" name="Text Placeholder 1">
            <a:extLst>
              <a:ext uri="{FF2B5EF4-FFF2-40B4-BE49-F238E27FC236}">
                <a16:creationId xmlns:a16="http://schemas.microsoft.com/office/drawing/2014/main" id="{AEDDB01B-C6AD-48EA-9601-DA98F591D0B2}"/>
              </a:ext>
            </a:extLst>
          </p:cNvPr>
          <p:cNvSpPr>
            <a:spLocks noGrp="1"/>
          </p:cNvSpPr>
          <p:nvPr>
            <p:ph type="body" idx="1"/>
          </p:nvPr>
        </p:nvSpPr>
        <p:spPr>
          <a:xfrm>
            <a:off x="1380744" y="4123267"/>
            <a:ext cx="9226296" cy="1645920"/>
          </a:xfrm>
        </p:spPr>
        <p:txBody>
          <a:bodyPr>
            <a:normAutofit/>
          </a:bodyPr>
          <a:lstStyle/>
          <a:p>
            <a:pPr algn="ctr"/>
            <a:r>
              <a:rPr lang="en-US" sz="2000"/>
              <a:t>“They all start with the dollar-sign”</a:t>
            </a:r>
          </a:p>
        </p:txBody>
      </p:sp>
    </p:spTree>
    <p:extLst>
      <p:ext uri="{BB962C8B-B14F-4D97-AF65-F5344CB8AC3E}">
        <p14:creationId xmlns:p14="http://schemas.microsoft.com/office/powerpoint/2010/main" val="4205842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title"/>
          </p:nvPr>
        </p:nvSpPr>
        <p:spPr/>
        <p:txBody>
          <a:bodyPr/>
          <a:lstStyle/>
          <a:p>
            <a:pPr algn="ctr"/>
            <a:r>
              <a:rPr lang="en-US">
                <a:latin typeface="+mn-lt"/>
              </a:rPr>
              <a:t>$_GET</a:t>
            </a:r>
          </a:p>
        </p:txBody>
      </p:sp>
    </p:spTree>
    <p:extLst>
      <p:ext uri="{BB962C8B-B14F-4D97-AF65-F5344CB8AC3E}">
        <p14:creationId xmlns:p14="http://schemas.microsoft.com/office/powerpoint/2010/main" val="37703666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43A347AD-CD21-4AEA-8851-ABDC9B0752A2}"/>
              </a:ext>
            </a:extLst>
          </p:cNvPr>
          <p:cNvSpPr txBox="1">
            <a:spLocks/>
          </p:cNvSpPr>
          <p:nvPr/>
        </p:nvSpPr>
        <p:spPr>
          <a:xfrm>
            <a:off x="4576414" y="286990"/>
            <a:ext cx="5650151" cy="5073285"/>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8800" b="0" kern="1200" spc="-120" baseline="0">
                <a:solidFill>
                  <a:schemeClr val="tx1"/>
                </a:solidFill>
                <a:latin typeface="+mj-lt"/>
                <a:ea typeface="+mj-ea"/>
                <a:cs typeface="+mj-cs"/>
              </a:defRPr>
            </a:lvl1pPr>
          </a:lstStyle>
          <a:p>
            <a:pPr>
              <a:lnSpc>
                <a:spcPct val="150000"/>
              </a:lnSpc>
            </a:pPr>
            <a:r>
              <a:rPr lang="en-US" sz="5400">
                <a:solidFill>
                  <a:schemeClr val="accent3">
                    <a:lumMod val="60000"/>
                    <a:lumOff val="40000"/>
                  </a:schemeClr>
                </a:solidFill>
                <a:latin typeface="+mn-lt"/>
              </a:rPr>
              <a:t>if</a:t>
            </a:r>
            <a:r>
              <a:rPr lang="en-US" sz="5400">
                <a:latin typeface="+mn-lt"/>
              </a:rPr>
              <a:t>() </a:t>
            </a:r>
          </a:p>
          <a:p>
            <a:pPr>
              <a:lnSpc>
                <a:spcPct val="150000"/>
              </a:lnSpc>
            </a:pPr>
            <a:r>
              <a:rPr lang="en-US" sz="5400">
                <a:solidFill>
                  <a:schemeClr val="accent3">
                    <a:lumMod val="60000"/>
                    <a:lumOff val="40000"/>
                  </a:schemeClr>
                </a:solidFill>
                <a:latin typeface="+mn-lt"/>
              </a:rPr>
              <a:t>elseif</a:t>
            </a:r>
            <a:r>
              <a:rPr lang="en-US" sz="5400">
                <a:latin typeface="+mn-lt"/>
              </a:rPr>
              <a:t>() </a:t>
            </a:r>
          </a:p>
          <a:p>
            <a:pPr>
              <a:lnSpc>
                <a:spcPct val="150000"/>
              </a:lnSpc>
            </a:pPr>
            <a:r>
              <a:rPr lang="en-US" sz="5400">
                <a:solidFill>
                  <a:schemeClr val="accent3">
                    <a:lumMod val="60000"/>
                    <a:lumOff val="40000"/>
                  </a:schemeClr>
                </a:solidFill>
                <a:latin typeface="+mn-lt"/>
              </a:rPr>
              <a:t>else</a:t>
            </a:r>
            <a:endParaRPr lang="en-US" sz="5400">
              <a:latin typeface="+mn-lt"/>
            </a:endParaRPr>
          </a:p>
        </p:txBody>
      </p:sp>
    </p:spTree>
    <p:extLst>
      <p:ext uri="{BB962C8B-B14F-4D97-AF65-F5344CB8AC3E}">
        <p14:creationId xmlns:p14="http://schemas.microsoft.com/office/powerpoint/2010/main" val="29956691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title"/>
          </p:nvPr>
        </p:nvSpPr>
        <p:spPr/>
        <p:txBody>
          <a:bodyPr>
            <a:normAutofit/>
          </a:bodyPr>
          <a:lstStyle/>
          <a:p>
            <a:pPr algn="ctr"/>
            <a:r>
              <a:rPr lang="en-US" sz="7200">
                <a:solidFill>
                  <a:schemeClr val="accent3">
                    <a:lumMod val="60000"/>
                    <a:lumOff val="40000"/>
                  </a:schemeClr>
                </a:solidFill>
                <a:latin typeface="+mn-lt"/>
              </a:rPr>
              <a:t>isset</a:t>
            </a:r>
            <a:r>
              <a:rPr lang="en-US" sz="7200"/>
              <a:t>( )</a:t>
            </a:r>
            <a:endParaRPr lang="en-US" sz="7200">
              <a:latin typeface="+mn-lt"/>
            </a:endParaRPr>
          </a:p>
        </p:txBody>
      </p:sp>
    </p:spTree>
    <p:extLst>
      <p:ext uri="{BB962C8B-B14F-4D97-AF65-F5344CB8AC3E}">
        <p14:creationId xmlns:p14="http://schemas.microsoft.com/office/powerpoint/2010/main" val="25371808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75FD60-5FC2-492F-92F9-9EFB3FC83826}"/>
              </a:ext>
            </a:extLst>
          </p:cNvPr>
          <p:cNvSpPr>
            <a:spLocks noGrp="1"/>
          </p:cNvSpPr>
          <p:nvPr>
            <p:ph type="title"/>
          </p:nvPr>
        </p:nvSpPr>
        <p:spPr>
          <a:xfrm>
            <a:off x="614014" y="2816772"/>
            <a:ext cx="10780776" cy="823019"/>
          </a:xfrm>
        </p:spPr>
        <p:txBody>
          <a:bodyPr>
            <a:noAutofit/>
          </a:bodyPr>
          <a:lstStyle/>
          <a:p>
            <a:pPr marL="256032" lvl="1" algn="ctr"/>
            <a:r>
              <a:rPr lang="en-US" sz="4400">
                <a:solidFill>
                  <a:schemeClr val="accent1">
                    <a:lumMod val="50000"/>
                  </a:schemeClr>
                </a:solidFill>
                <a:latin typeface="+mj-lt"/>
              </a:rPr>
              <a:t>Listing and Sorting Inventory Items</a:t>
            </a:r>
          </a:p>
        </p:txBody>
      </p:sp>
    </p:spTree>
    <p:extLst>
      <p:ext uri="{BB962C8B-B14F-4D97-AF65-F5344CB8AC3E}">
        <p14:creationId xmlns:p14="http://schemas.microsoft.com/office/powerpoint/2010/main" val="844929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title"/>
          </p:nvPr>
        </p:nvSpPr>
        <p:spPr/>
        <p:txBody>
          <a:bodyPr>
            <a:normAutofit/>
          </a:bodyPr>
          <a:lstStyle/>
          <a:p>
            <a:pPr algn="ctr"/>
            <a:r>
              <a:rPr lang="en-US" sz="7200">
                <a:latin typeface="+mn-lt"/>
              </a:rPr>
              <a:t>Array</a:t>
            </a:r>
          </a:p>
        </p:txBody>
      </p:sp>
    </p:spTree>
    <p:extLst>
      <p:ext uri="{BB962C8B-B14F-4D97-AF65-F5344CB8AC3E}">
        <p14:creationId xmlns:p14="http://schemas.microsoft.com/office/powerpoint/2010/main" val="36972836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656" y="353482"/>
            <a:ext cx="10772775" cy="1658198"/>
          </a:xfrm>
        </p:spPr>
        <p:txBody>
          <a:bodyPr>
            <a:normAutofit/>
          </a:bodyPr>
          <a:lstStyle/>
          <a:p>
            <a:r>
              <a:rPr lang="en-US" sz="4400" dirty="0">
                <a:solidFill>
                  <a:schemeClr val="accent1">
                    <a:lumMod val="75000"/>
                  </a:schemeClr>
                </a:solidFill>
              </a:rPr>
              <a:t>About me</a:t>
            </a:r>
          </a:p>
        </p:txBody>
      </p:sp>
      <p:pic>
        <p:nvPicPr>
          <p:cNvPr id="5" name="Picture 4">
            <a:extLst>
              <a:ext uri="{FF2B5EF4-FFF2-40B4-BE49-F238E27FC236}">
                <a16:creationId xmlns:a16="http://schemas.microsoft.com/office/drawing/2014/main" id="{9880AE14-7332-4C58-B600-9FBDAD135C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339" y="2200866"/>
            <a:ext cx="1338064" cy="2147232"/>
          </a:xfrm>
          <a:prstGeom prst="rect">
            <a:avLst/>
          </a:prstGeom>
        </p:spPr>
      </p:pic>
      <p:sp>
        <p:nvSpPr>
          <p:cNvPr id="6" name="Content Placeholder 2">
            <a:extLst>
              <a:ext uri="{FF2B5EF4-FFF2-40B4-BE49-F238E27FC236}">
                <a16:creationId xmlns:a16="http://schemas.microsoft.com/office/drawing/2014/main" id="{99BC1583-575A-4D33-9EE0-5B49FD4EE02E}"/>
              </a:ext>
            </a:extLst>
          </p:cNvPr>
          <p:cNvSpPr>
            <a:spLocks noGrp="1"/>
          </p:cNvSpPr>
          <p:nvPr>
            <p:ph idx="1"/>
          </p:nvPr>
        </p:nvSpPr>
        <p:spPr>
          <a:xfrm>
            <a:off x="3668439" y="2011680"/>
            <a:ext cx="8523561" cy="3766185"/>
          </a:xfrm>
        </p:spPr>
        <p:txBody>
          <a:bodyPr/>
          <a:lstStyle/>
          <a:p>
            <a:pPr marL="256032" lvl="1" indent="0">
              <a:lnSpc>
                <a:spcPct val="150000"/>
              </a:lnSpc>
              <a:buNone/>
            </a:pPr>
            <a:r>
              <a:rPr lang="en-US" dirty="0">
                <a:solidFill>
                  <a:schemeClr val="accent1">
                    <a:lumMod val="50000"/>
                  </a:schemeClr>
                </a:solidFill>
              </a:rPr>
              <a:t>THAI LY ANH KHUE</a:t>
            </a:r>
          </a:p>
          <a:p>
            <a:pPr marL="541782" lvl="1" indent="-285750">
              <a:lnSpc>
                <a:spcPct val="150000"/>
              </a:lnSpc>
              <a:buFontTx/>
              <a:buChar char="-"/>
            </a:pPr>
            <a:r>
              <a:rPr lang="en-US" sz="1800" dirty="0"/>
              <a:t>Sophomore of Software Engineering at FPT University</a:t>
            </a:r>
          </a:p>
          <a:p>
            <a:pPr marL="541782" lvl="1" indent="-285750">
              <a:lnSpc>
                <a:spcPct val="150000"/>
              </a:lnSpc>
              <a:buFontTx/>
              <a:buChar char="-"/>
            </a:pPr>
            <a:r>
              <a:rPr lang="en-US" sz="1800" dirty="0"/>
              <a:t>Developer at Query Co., Ltd</a:t>
            </a:r>
          </a:p>
          <a:p>
            <a:pPr marL="541782" lvl="1" indent="-285750">
              <a:lnSpc>
                <a:spcPct val="150000"/>
              </a:lnSpc>
              <a:buFontTx/>
              <a:buChar char="-"/>
            </a:pPr>
            <a:r>
              <a:rPr lang="en-US" sz="1800" dirty="0"/>
              <a:t>BMAGER  </a:t>
            </a:r>
          </a:p>
          <a:p>
            <a:pPr marL="541782" lvl="1" indent="-285750">
              <a:lnSpc>
                <a:spcPct val="150000"/>
              </a:lnSpc>
              <a:buFontTx/>
              <a:buChar char="-"/>
            </a:pPr>
            <a:r>
              <a:rPr lang="en-US" sz="1800" dirty="0">
                <a:solidFill>
                  <a:schemeClr val="accent1">
                    <a:lumMod val="50000"/>
                  </a:schemeClr>
                </a:solidFill>
              </a:rPr>
              <a:t>Languages: Vietnamese, English</a:t>
            </a:r>
          </a:p>
          <a:p>
            <a:pPr marL="541782" lvl="1" indent="-285750">
              <a:lnSpc>
                <a:spcPct val="150000"/>
              </a:lnSpc>
              <a:buFontTx/>
              <a:buChar char="-"/>
            </a:pPr>
            <a:r>
              <a:rPr lang="en-US" sz="1800" dirty="0">
                <a:solidFill>
                  <a:schemeClr val="accent1">
                    <a:lumMod val="50000"/>
                  </a:schemeClr>
                </a:solidFill>
              </a:rPr>
              <a:t>Programming Languages: C, Java, PHP</a:t>
            </a:r>
          </a:p>
          <a:p>
            <a:pPr marL="541782" lvl="1" indent="-285750">
              <a:lnSpc>
                <a:spcPct val="150000"/>
              </a:lnSpc>
              <a:buFontTx/>
              <a:buChar char="-"/>
            </a:pPr>
            <a:r>
              <a:rPr lang="en-US" sz="1800" dirty="0">
                <a:solidFill>
                  <a:schemeClr val="accent1">
                    <a:lumMod val="50000"/>
                  </a:schemeClr>
                </a:solidFill>
              </a:rPr>
              <a:t>Email: khuetla@querygroup.vn</a:t>
            </a:r>
            <a:endParaRPr lang="en-US" dirty="0">
              <a:solidFill>
                <a:schemeClr val="accent1">
                  <a:lumMod val="50000"/>
                </a:schemeClr>
              </a:solidFill>
            </a:endParaRPr>
          </a:p>
        </p:txBody>
      </p:sp>
    </p:spTree>
    <p:extLst>
      <p:ext uri="{BB962C8B-B14F-4D97-AF65-F5344CB8AC3E}">
        <p14:creationId xmlns:p14="http://schemas.microsoft.com/office/powerpoint/2010/main" val="1606199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title"/>
          </p:nvPr>
        </p:nvSpPr>
        <p:spPr/>
        <p:txBody>
          <a:bodyPr>
            <a:normAutofit/>
          </a:bodyPr>
          <a:lstStyle/>
          <a:p>
            <a:pPr algn="ctr"/>
            <a:r>
              <a:rPr lang="en-US" sz="6000">
                <a:latin typeface="+mn-lt"/>
              </a:rPr>
              <a:t>Associative Array</a:t>
            </a:r>
          </a:p>
        </p:txBody>
      </p:sp>
    </p:spTree>
    <p:extLst>
      <p:ext uri="{BB962C8B-B14F-4D97-AF65-F5344CB8AC3E}">
        <p14:creationId xmlns:p14="http://schemas.microsoft.com/office/powerpoint/2010/main" val="8566570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title"/>
          </p:nvPr>
        </p:nvSpPr>
        <p:spPr/>
        <p:txBody>
          <a:bodyPr>
            <a:normAutofit/>
          </a:bodyPr>
          <a:lstStyle/>
          <a:p>
            <a:pPr algn="ctr"/>
            <a:r>
              <a:rPr lang="en-US" sz="6600">
                <a:latin typeface="+mn-lt"/>
              </a:rPr>
              <a:t>Loop</a:t>
            </a:r>
          </a:p>
        </p:txBody>
      </p:sp>
    </p:spTree>
    <p:extLst>
      <p:ext uri="{BB962C8B-B14F-4D97-AF65-F5344CB8AC3E}">
        <p14:creationId xmlns:p14="http://schemas.microsoft.com/office/powerpoint/2010/main" val="23434730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title"/>
          </p:nvPr>
        </p:nvSpPr>
        <p:spPr>
          <a:xfrm>
            <a:off x="645545" y="578233"/>
            <a:ext cx="10780776" cy="3355848"/>
          </a:xfrm>
        </p:spPr>
        <p:txBody>
          <a:bodyPr>
            <a:normAutofit/>
          </a:bodyPr>
          <a:lstStyle/>
          <a:p>
            <a:pPr algn="ctr"/>
            <a:r>
              <a:rPr lang="en-US" sz="4800">
                <a:solidFill>
                  <a:schemeClr val="accent3">
                    <a:lumMod val="60000"/>
                    <a:lumOff val="40000"/>
                  </a:schemeClr>
                </a:solidFill>
                <a:latin typeface="+mn-lt"/>
              </a:rPr>
              <a:t>for</a:t>
            </a:r>
            <a:r>
              <a:rPr lang="en-US" sz="4800">
                <a:latin typeface="+mn-lt"/>
              </a:rPr>
              <a:t>(</a:t>
            </a:r>
            <a:r>
              <a:rPr lang="en-US" sz="4800">
                <a:solidFill>
                  <a:schemeClr val="accent4">
                    <a:lumMod val="60000"/>
                    <a:lumOff val="40000"/>
                  </a:schemeClr>
                </a:solidFill>
                <a:latin typeface="+mn-lt"/>
              </a:rPr>
              <a:t>$i</a:t>
            </a:r>
            <a:r>
              <a:rPr lang="en-US" sz="4800">
                <a:latin typeface="+mn-lt"/>
              </a:rPr>
              <a:t> = </a:t>
            </a:r>
            <a:r>
              <a:rPr lang="en-US" sz="4800">
                <a:solidFill>
                  <a:srgbClr val="92D050"/>
                </a:solidFill>
                <a:latin typeface="+mn-lt"/>
              </a:rPr>
              <a:t>0</a:t>
            </a:r>
            <a:r>
              <a:rPr lang="en-US" sz="4800">
                <a:latin typeface="+mn-lt"/>
              </a:rPr>
              <a:t>; </a:t>
            </a:r>
            <a:r>
              <a:rPr lang="en-US" sz="4800">
                <a:solidFill>
                  <a:schemeClr val="accent4">
                    <a:lumMod val="60000"/>
                    <a:lumOff val="40000"/>
                  </a:schemeClr>
                </a:solidFill>
                <a:latin typeface="+mn-lt"/>
              </a:rPr>
              <a:t>$i</a:t>
            </a:r>
            <a:r>
              <a:rPr lang="en-US" sz="4800">
                <a:latin typeface="+mn-lt"/>
              </a:rPr>
              <a:t> &lt; </a:t>
            </a:r>
            <a:r>
              <a:rPr lang="en-US" sz="4800">
                <a:solidFill>
                  <a:schemeClr val="accent4">
                    <a:lumMod val="60000"/>
                    <a:lumOff val="40000"/>
                  </a:schemeClr>
                </a:solidFill>
                <a:latin typeface="+mn-lt"/>
              </a:rPr>
              <a:t>$n</a:t>
            </a:r>
            <a:r>
              <a:rPr lang="en-US" sz="4800">
                <a:latin typeface="+mn-lt"/>
              </a:rPr>
              <a:t>; </a:t>
            </a:r>
            <a:r>
              <a:rPr lang="en-US" sz="4800">
                <a:solidFill>
                  <a:schemeClr val="accent4">
                    <a:lumMod val="60000"/>
                    <a:lumOff val="40000"/>
                  </a:schemeClr>
                </a:solidFill>
                <a:latin typeface="+mn-lt"/>
              </a:rPr>
              <a:t>$i</a:t>
            </a:r>
            <a:r>
              <a:rPr lang="en-US" sz="4800">
                <a:latin typeface="+mn-lt"/>
              </a:rPr>
              <a:t>++)</a:t>
            </a:r>
          </a:p>
        </p:txBody>
      </p:sp>
    </p:spTree>
    <p:extLst>
      <p:ext uri="{BB962C8B-B14F-4D97-AF65-F5344CB8AC3E}">
        <p14:creationId xmlns:p14="http://schemas.microsoft.com/office/powerpoint/2010/main" val="575096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title"/>
          </p:nvPr>
        </p:nvSpPr>
        <p:spPr/>
        <p:txBody>
          <a:bodyPr>
            <a:normAutofit/>
          </a:bodyPr>
          <a:lstStyle/>
          <a:p>
            <a:pPr algn="ctr"/>
            <a:r>
              <a:rPr lang="en-US" sz="5400">
                <a:solidFill>
                  <a:schemeClr val="accent3">
                    <a:lumMod val="60000"/>
                    <a:lumOff val="40000"/>
                  </a:schemeClr>
                </a:solidFill>
                <a:latin typeface="+mn-lt"/>
              </a:rPr>
              <a:t>foreach</a:t>
            </a:r>
            <a:r>
              <a:rPr lang="en-US" sz="5400">
                <a:latin typeface="+mn-lt"/>
              </a:rPr>
              <a:t>(</a:t>
            </a:r>
            <a:r>
              <a:rPr lang="en-US" sz="5400">
                <a:solidFill>
                  <a:schemeClr val="accent4">
                    <a:lumMod val="60000"/>
                    <a:lumOff val="40000"/>
                  </a:schemeClr>
                </a:solidFill>
                <a:latin typeface="+mn-lt"/>
              </a:rPr>
              <a:t>$array </a:t>
            </a:r>
            <a:r>
              <a:rPr lang="en-US" sz="5400">
                <a:latin typeface="+mn-lt"/>
              </a:rPr>
              <a:t>as </a:t>
            </a:r>
            <a:r>
              <a:rPr lang="en-US" sz="5400">
                <a:solidFill>
                  <a:schemeClr val="accent4">
                    <a:lumMod val="60000"/>
                    <a:lumOff val="40000"/>
                  </a:schemeClr>
                </a:solidFill>
                <a:latin typeface="+mn-lt"/>
              </a:rPr>
              <a:t>$item</a:t>
            </a:r>
            <a:r>
              <a:rPr lang="en-US" sz="5400">
                <a:latin typeface="+mn-lt"/>
              </a:rPr>
              <a:t>)</a:t>
            </a:r>
          </a:p>
        </p:txBody>
      </p:sp>
    </p:spTree>
    <p:extLst>
      <p:ext uri="{BB962C8B-B14F-4D97-AF65-F5344CB8AC3E}">
        <p14:creationId xmlns:p14="http://schemas.microsoft.com/office/powerpoint/2010/main" val="6307648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title"/>
          </p:nvPr>
        </p:nvSpPr>
        <p:spPr/>
        <p:txBody>
          <a:bodyPr>
            <a:normAutofit/>
          </a:bodyPr>
          <a:lstStyle/>
          <a:p>
            <a:pPr algn="ctr"/>
            <a:r>
              <a:rPr lang="en-US" sz="7200">
                <a:latin typeface="+mn-lt"/>
              </a:rPr>
              <a:t>Concatination</a:t>
            </a:r>
          </a:p>
        </p:txBody>
      </p:sp>
      <p:sp>
        <p:nvSpPr>
          <p:cNvPr id="2" name="Text Placeholder 1">
            <a:extLst>
              <a:ext uri="{FF2B5EF4-FFF2-40B4-BE49-F238E27FC236}">
                <a16:creationId xmlns:a16="http://schemas.microsoft.com/office/drawing/2014/main" id="{AEDDB01B-C6AD-48EA-9601-DA98F591D0B2}"/>
              </a:ext>
            </a:extLst>
          </p:cNvPr>
          <p:cNvSpPr>
            <a:spLocks noGrp="1"/>
          </p:cNvSpPr>
          <p:nvPr>
            <p:ph type="body" idx="1"/>
          </p:nvPr>
        </p:nvSpPr>
        <p:spPr>
          <a:xfrm>
            <a:off x="1380744" y="4123267"/>
            <a:ext cx="9226296" cy="1645920"/>
          </a:xfrm>
        </p:spPr>
        <p:txBody>
          <a:bodyPr>
            <a:normAutofit/>
          </a:bodyPr>
          <a:lstStyle/>
          <a:p>
            <a:pPr algn="ctr"/>
            <a:r>
              <a:rPr lang="en-US" sz="2800"/>
              <a:t>“Use the dot”</a:t>
            </a:r>
          </a:p>
        </p:txBody>
      </p:sp>
    </p:spTree>
    <p:extLst>
      <p:ext uri="{BB962C8B-B14F-4D97-AF65-F5344CB8AC3E}">
        <p14:creationId xmlns:p14="http://schemas.microsoft.com/office/powerpoint/2010/main" val="23978074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title"/>
          </p:nvPr>
        </p:nvSpPr>
        <p:spPr/>
        <p:txBody>
          <a:bodyPr>
            <a:normAutofit/>
          </a:bodyPr>
          <a:lstStyle/>
          <a:p>
            <a:pPr algn="ctr"/>
            <a:r>
              <a:rPr lang="en-US" sz="5400">
                <a:solidFill>
                  <a:schemeClr val="accent3">
                    <a:lumMod val="60000"/>
                    <a:lumOff val="40000"/>
                  </a:schemeClr>
                </a:solidFill>
                <a:latin typeface="+mn-lt"/>
              </a:rPr>
              <a:t>function</a:t>
            </a:r>
            <a:r>
              <a:rPr lang="en-US" sz="5400">
                <a:latin typeface="+mn-lt"/>
              </a:rPr>
              <a:t>(</a:t>
            </a:r>
            <a:r>
              <a:rPr lang="en-US" sz="5400">
                <a:solidFill>
                  <a:schemeClr val="accent4">
                    <a:lumMod val="60000"/>
                    <a:lumOff val="40000"/>
                  </a:schemeClr>
                </a:solidFill>
                <a:latin typeface="+mn-lt"/>
              </a:rPr>
              <a:t>$param</a:t>
            </a:r>
            <a:r>
              <a:rPr lang="en-US" sz="5400">
                <a:latin typeface="+mn-lt"/>
              </a:rPr>
              <a:t>)</a:t>
            </a:r>
          </a:p>
        </p:txBody>
      </p:sp>
    </p:spTree>
    <p:extLst>
      <p:ext uri="{BB962C8B-B14F-4D97-AF65-F5344CB8AC3E}">
        <p14:creationId xmlns:p14="http://schemas.microsoft.com/office/powerpoint/2010/main" val="40789916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75FD60-5FC2-492F-92F9-9EFB3FC83826}"/>
              </a:ext>
            </a:extLst>
          </p:cNvPr>
          <p:cNvSpPr>
            <a:spLocks noGrp="1"/>
          </p:cNvSpPr>
          <p:nvPr>
            <p:ph type="title"/>
          </p:nvPr>
        </p:nvSpPr>
        <p:spPr>
          <a:xfrm>
            <a:off x="614014" y="2816772"/>
            <a:ext cx="10780776" cy="823019"/>
          </a:xfrm>
        </p:spPr>
        <p:txBody>
          <a:bodyPr>
            <a:noAutofit/>
          </a:bodyPr>
          <a:lstStyle/>
          <a:p>
            <a:pPr marL="256032" lvl="1" algn="ctr"/>
            <a:r>
              <a:rPr lang="en-US" sz="4400">
                <a:solidFill>
                  <a:schemeClr val="accent1">
                    <a:lumMod val="50000"/>
                  </a:schemeClr>
                </a:solidFill>
                <a:latin typeface="+mj-lt"/>
              </a:rPr>
              <a:t>Adding a Basic Form</a:t>
            </a:r>
          </a:p>
        </p:txBody>
      </p:sp>
    </p:spTree>
    <p:extLst>
      <p:ext uri="{BB962C8B-B14F-4D97-AF65-F5344CB8AC3E}">
        <p14:creationId xmlns:p14="http://schemas.microsoft.com/office/powerpoint/2010/main" val="692162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title"/>
          </p:nvPr>
        </p:nvSpPr>
        <p:spPr/>
        <p:txBody>
          <a:bodyPr>
            <a:normAutofit/>
          </a:bodyPr>
          <a:lstStyle/>
          <a:p>
            <a:pPr algn="ctr"/>
            <a:r>
              <a:rPr lang="en-US" sz="4800">
                <a:latin typeface="+mn-lt"/>
              </a:rPr>
              <a:t>Retrieve request parameters</a:t>
            </a:r>
          </a:p>
        </p:txBody>
      </p:sp>
    </p:spTree>
    <p:extLst>
      <p:ext uri="{BB962C8B-B14F-4D97-AF65-F5344CB8AC3E}">
        <p14:creationId xmlns:p14="http://schemas.microsoft.com/office/powerpoint/2010/main" val="3392766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75FD60-5FC2-492F-92F9-9EFB3FC83826}"/>
              </a:ext>
            </a:extLst>
          </p:cNvPr>
          <p:cNvSpPr>
            <a:spLocks noGrp="1"/>
          </p:cNvSpPr>
          <p:nvPr>
            <p:ph type="title"/>
          </p:nvPr>
        </p:nvSpPr>
        <p:spPr>
          <a:xfrm>
            <a:off x="614014" y="2816772"/>
            <a:ext cx="10780776" cy="823019"/>
          </a:xfrm>
        </p:spPr>
        <p:txBody>
          <a:bodyPr>
            <a:noAutofit/>
          </a:bodyPr>
          <a:lstStyle/>
          <a:p>
            <a:pPr marL="256032" lvl="1" algn="ctr"/>
            <a:r>
              <a:rPr lang="en-US" sz="4400">
                <a:solidFill>
                  <a:schemeClr val="accent1">
                    <a:lumMod val="50000"/>
                  </a:schemeClr>
                </a:solidFill>
                <a:latin typeface="+mj-lt"/>
              </a:rPr>
              <a:t>Enhancing the form</a:t>
            </a:r>
          </a:p>
        </p:txBody>
      </p:sp>
    </p:spTree>
    <p:extLst>
      <p:ext uri="{BB962C8B-B14F-4D97-AF65-F5344CB8AC3E}">
        <p14:creationId xmlns:p14="http://schemas.microsoft.com/office/powerpoint/2010/main" val="2260587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title"/>
          </p:nvPr>
        </p:nvSpPr>
        <p:spPr/>
        <p:txBody>
          <a:bodyPr>
            <a:normAutofit/>
          </a:bodyPr>
          <a:lstStyle/>
          <a:p>
            <a:pPr algn="ctr"/>
            <a:r>
              <a:rPr lang="en-US" sz="5400">
                <a:latin typeface="+mn-lt"/>
              </a:rPr>
              <a:t>Errors handling</a:t>
            </a:r>
          </a:p>
        </p:txBody>
      </p:sp>
    </p:spTree>
    <p:extLst>
      <p:ext uri="{BB962C8B-B14F-4D97-AF65-F5344CB8AC3E}">
        <p14:creationId xmlns:p14="http://schemas.microsoft.com/office/powerpoint/2010/main" val="38133113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accent1">
                    <a:lumMod val="75000"/>
                  </a:schemeClr>
                </a:solidFill>
              </a:rPr>
              <a:t>Agenda	</a:t>
            </a:r>
          </a:p>
        </p:txBody>
      </p:sp>
      <p:sp>
        <p:nvSpPr>
          <p:cNvPr id="3" name="Content Placeholder 2"/>
          <p:cNvSpPr>
            <a:spLocks noGrp="1"/>
          </p:cNvSpPr>
          <p:nvPr>
            <p:ph idx="1"/>
          </p:nvPr>
        </p:nvSpPr>
        <p:spPr/>
        <p:txBody>
          <a:bodyPr/>
          <a:lstStyle/>
          <a:p>
            <a:pPr marL="457200" indent="-457200">
              <a:buFont typeface="+mj-lt"/>
              <a:buAutoNum type="arabicPeriod"/>
            </a:pPr>
            <a:r>
              <a:rPr lang="en-US" dirty="0">
                <a:solidFill>
                  <a:schemeClr val="accent1">
                    <a:lumMod val="50000"/>
                  </a:schemeClr>
                </a:solidFill>
              </a:rPr>
              <a:t>PHP Overview</a:t>
            </a:r>
          </a:p>
          <a:p>
            <a:pPr marL="457200" indent="-457200">
              <a:buFont typeface="+mj-lt"/>
              <a:buAutoNum type="arabicPeriod"/>
            </a:pPr>
            <a:r>
              <a:rPr lang="en-US" dirty="0">
                <a:solidFill>
                  <a:schemeClr val="accent1">
                    <a:lumMod val="50000"/>
                  </a:schemeClr>
                </a:solidFill>
              </a:rPr>
              <a:t>Learning by Coding</a:t>
            </a:r>
          </a:p>
          <a:p>
            <a:pPr marL="713232" lvl="1" indent="-457200">
              <a:buFont typeface="Arial" panose="020B0604020202020204" pitchFamily="34" charset="0"/>
              <a:buChar char="•"/>
            </a:pPr>
            <a:r>
              <a:rPr lang="en-US" dirty="0">
                <a:solidFill>
                  <a:schemeClr val="accent1">
                    <a:lumMod val="50000"/>
                  </a:schemeClr>
                </a:solidFill>
              </a:rPr>
              <a:t>Configuring PHP development environment</a:t>
            </a:r>
          </a:p>
          <a:p>
            <a:pPr marL="713232" lvl="1" indent="-457200">
              <a:buFont typeface="Arial" panose="020B0604020202020204" pitchFamily="34" charset="0"/>
              <a:buChar char="•"/>
            </a:pPr>
            <a:r>
              <a:rPr lang="en-US" dirty="0">
                <a:solidFill>
                  <a:schemeClr val="accent1">
                    <a:lumMod val="50000"/>
                  </a:schemeClr>
                </a:solidFill>
              </a:rPr>
              <a:t>Setting up the Project</a:t>
            </a:r>
          </a:p>
          <a:p>
            <a:pPr marL="713232" lvl="1" indent="-457200">
              <a:buFont typeface="Arial" panose="020B0604020202020204" pitchFamily="34" charset="0"/>
              <a:buChar char="•"/>
            </a:pPr>
            <a:r>
              <a:rPr lang="en-US" dirty="0">
                <a:solidFill>
                  <a:schemeClr val="accent1">
                    <a:lumMod val="50000"/>
                  </a:schemeClr>
                </a:solidFill>
              </a:rPr>
              <a:t>Listing and Sorting Inventory Items</a:t>
            </a:r>
          </a:p>
          <a:p>
            <a:pPr marL="713232" lvl="1" indent="-457200">
              <a:buFont typeface="Arial" panose="020B0604020202020204" pitchFamily="34" charset="0"/>
              <a:buChar char="•"/>
            </a:pPr>
            <a:r>
              <a:rPr lang="en-US" dirty="0">
                <a:solidFill>
                  <a:schemeClr val="accent1">
                    <a:lumMod val="50000"/>
                  </a:schemeClr>
                </a:solidFill>
              </a:rPr>
              <a:t>Adding a Basic Form</a:t>
            </a:r>
          </a:p>
          <a:p>
            <a:pPr marL="713232" lvl="1" indent="-457200">
              <a:buFont typeface="Arial" panose="020B0604020202020204" pitchFamily="34" charset="0"/>
              <a:buChar char="•"/>
            </a:pPr>
            <a:r>
              <a:rPr lang="en-US" dirty="0">
                <a:solidFill>
                  <a:schemeClr val="accent1">
                    <a:lumMod val="50000"/>
                  </a:schemeClr>
                </a:solidFill>
              </a:rPr>
              <a:t>Enhancing a Form</a:t>
            </a:r>
          </a:p>
          <a:p>
            <a:pPr marL="0" indent="0">
              <a:buNone/>
            </a:pPr>
            <a:r>
              <a:rPr lang="en-US" dirty="0">
                <a:solidFill>
                  <a:schemeClr val="accent1">
                    <a:lumMod val="50000"/>
                  </a:schemeClr>
                </a:solidFill>
              </a:rPr>
              <a:t>3. Review </a:t>
            </a:r>
          </a:p>
          <a:p>
            <a:pPr marL="713232" lvl="1" indent="-457200">
              <a:buFont typeface="+mj-lt"/>
              <a:buAutoNum type="arabicPeriod"/>
            </a:pPr>
            <a:endParaRPr lang="en-US" dirty="0">
              <a:solidFill>
                <a:schemeClr val="accent1">
                  <a:lumMod val="50000"/>
                </a:schemeClr>
              </a:solidFill>
            </a:endParaRPr>
          </a:p>
          <a:p>
            <a:pPr marL="713232" lvl="1" indent="-457200">
              <a:buFont typeface="+mj-lt"/>
              <a:buAutoNum type="arabicPeriod"/>
            </a:pPr>
            <a:endParaRPr lang="en-US" dirty="0">
              <a:solidFill>
                <a:schemeClr val="accent1">
                  <a:lumMod val="50000"/>
                </a:schemeClr>
              </a:solidFill>
            </a:endParaRPr>
          </a:p>
        </p:txBody>
      </p:sp>
    </p:spTree>
    <p:extLst>
      <p:ext uri="{BB962C8B-B14F-4D97-AF65-F5344CB8AC3E}">
        <p14:creationId xmlns:p14="http://schemas.microsoft.com/office/powerpoint/2010/main" val="2523332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title"/>
          </p:nvPr>
        </p:nvSpPr>
        <p:spPr/>
        <p:txBody>
          <a:bodyPr>
            <a:normAutofit/>
          </a:bodyPr>
          <a:lstStyle/>
          <a:p>
            <a:pPr algn="ctr"/>
            <a:r>
              <a:rPr lang="en-US" sz="6600">
                <a:solidFill>
                  <a:schemeClr val="accent1">
                    <a:lumMod val="75000"/>
                  </a:schemeClr>
                </a:solidFill>
              </a:rPr>
              <a:t>OOP in PHP</a:t>
            </a:r>
          </a:p>
        </p:txBody>
      </p:sp>
    </p:spTree>
    <p:extLst>
      <p:ext uri="{BB962C8B-B14F-4D97-AF65-F5344CB8AC3E}">
        <p14:creationId xmlns:p14="http://schemas.microsoft.com/office/powerpoint/2010/main" val="855008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title"/>
          </p:nvPr>
        </p:nvSpPr>
        <p:spPr/>
        <p:txBody>
          <a:bodyPr>
            <a:normAutofit/>
          </a:bodyPr>
          <a:lstStyle/>
          <a:p>
            <a:pPr algn="ctr"/>
            <a:r>
              <a:rPr lang="en-US" sz="5400">
                <a:solidFill>
                  <a:schemeClr val="accent3">
                    <a:lumMod val="60000"/>
                    <a:lumOff val="40000"/>
                  </a:schemeClr>
                </a:solidFill>
                <a:latin typeface="+mn-lt"/>
              </a:rPr>
              <a:t>include / require</a:t>
            </a:r>
            <a:endParaRPr lang="en-US" sz="5400">
              <a:latin typeface="+mn-lt"/>
            </a:endParaRPr>
          </a:p>
        </p:txBody>
      </p:sp>
    </p:spTree>
    <p:extLst>
      <p:ext uri="{BB962C8B-B14F-4D97-AF65-F5344CB8AC3E}">
        <p14:creationId xmlns:p14="http://schemas.microsoft.com/office/powerpoint/2010/main" val="6993453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title"/>
          </p:nvPr>
        </p:nvSpPr>
        <p:spPr/>
        <p:txBody>
          <a:bodyPr>
            <a:normAutofit/>
          </a:bodyPr>
          <a:lstStyle/>
          <a:p>
            <a:pPr algn="ctr"/>
            <a:r>
              <a:rPr lang="en-US" sz="6600">
                <a:solidFill>
                  <a:schemeClr val="accent1">
                    <a:lumMod val="75000"/>
                  </a:schemeClr>
                </a:solidFill>
                <a:latin typeface="+mn-lt"/>
              </a:rPr>
              <a:t>Security</a:t>
            </a:r>
          </a:p>
        </p:txBody>
      </p:sp>
    </p:spTree>
    <p:extLst>
      <p:ext uri="{BB962C8B-B14F-4D97-AF65-F5344CB8AC3E}">
        <p14:creationId xmlns:p14="http://schemas.microsoft.com/office/powerpoint/2010/main" val="41956377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title"/>
          </p:nvPr>
        </p:nvSpPr>
        <p:spPr/>
        <p:txBody>
          <a:bodyPr>
            <a:normAutofit/>
          </a:bodyPr>
          <a:lstStyle/>
          <a:p>
            <a:pPr algn="ctr"/>
            <a:r>
              <a:rPr lang="en-US" sz="5400">
                <a:solidFill>
                  <a:schemeClr val="accent3">
                    <a:lumMod val="60000"/>
                    <a:lumOff val="40000"/>
                  </a:schemeClr>
                </a:solidFill>
                <a:latin typeface="+mn-lt"/>
              </a:rPr>
              <a:t>Code Injection</a:t>
            </a:r>
            <a:endParaRPr lang="en-US" sz="5400">
              <a:latin typeface="+mn-lt"/>
            </a:endParaRPr>
          </a:p>
        </p:txBody>
      </p:sp>
    </p:spTree>
    <p:extLst>
      <p:ext uri="{BB962C8B-B14F-4D97-AF65-F5344CB8AC3E}">
        <p14:creationId xmlns:p14="http://schemas.microsoft.com/office/powerpoint/2010/main" val="20017663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title"/>
          </p:nvPr>
        </p:nvSpPr>
        <p:spPr/>
        <p:txBody>
          <a:bodyPr>
            <a:normAutofit/>
          </a:bodyPr>
          <a:lstStyle/>
          <a:p>
            <a:pPr algn="ctr"/>
            <a:r>
              <a:rPr lang="en-US" sz="6600">
                <a:solidFill>
                  <a:schemeClr val="accent1">
                    <a:lumMod val="75000"/>
                  </a:schemeClr>
                </a:solidFill>
                <a:latin typeface="+mn-lt"/>
              </a:rPr>
              <a:t>Review</a:t>
            </a:r>
          </a:p>
        </p:txBody>
      </p:sp>
    </p:spTree>
    <p:extLst>
      <p:ext uri="{BB962C8B-B14F-4D97-AF65-F5344CB8AC3E}">
        <p14:creationId xmlns:p14="http://schemas.microsoft.com/office/powerpoint/2010/main" val="787375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title"/>
          </p:nvPr>
        </p:nvSpPr>
        <p:spPr/>
        <p:txBody>
          <a:bodyPr>
            <a:normAutofit/>
          </a:bodyPr>
          <a:lstStyle/>
          <a:p>
            <a:pPr algn="ctr"/>
            <a:r>
              <a:rPr lang="en-US" sz="6600">
                <a:solidFill>
                  <a:schemeClr val="accent1">
                    <a:lumMod val="75000"/>
                  </a:schemeClr>
                </a:solidFill>
                <a:latin typeface="+mn-lt"/>
              </a:rPr>
              <a:t>Q&amp;A</a:t>
            </a:r>
          </a:p>
        </p:txBody>
      </p:sp>
    </p:spTree>
    <p:extLst>
      <p:ext uri="{BB962C8B-B14F-4D97-AF65-F5344CB8AC3E}">
        <p14:creationId xmlns:p14="http://schemas.microsoft.com/office/powerpoint/2010/main" val="3500873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title"/>
          </p:nvPr>
        </p:nvSpPr>
        <p:spPr/>
        <p:txBody>
          <a:bodyPr>
            <a:normAutofit/>
          </a:bodyPr>
          <a:lstStyle/>
          <a:p>
            <a:r>
              <a:rPr lang="en-US" sz="6600"/>
              <a:t>PHP Overview</a:t>
            </a:r>
          </a:p>
        </p:txBody>
      </p:sp>
    </p:spTree>
    <p:extLst>
      <p:ext uri="{BB962C8B-B14F-4D97-AF65-F5344CB8AC3E}">
        <p14:creationId xmlns:p14="http://schemas.microsoft.com/office/powerpoint/2010/main" val="39898732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75FD60-5FC2-492F-92F9-9EFB3FC83826}"/>
              </a:ext>
            </a:extLst>
          </p:cNvPr>
          <p:cNvSpPr>
            <a:spLocks noGrp="1"/>
          </p:cNvSpPr>
          <p:nvPr>
            <p:ph type="title"/>
          </p:nvPr>
        </p:nvSpPr>
        <p:spPr/>
        <p:txBody>
          <a:bodyPr/>
          <a:lstStyle/>
          <a:p>
            <a:r>
              <a:rPr lang="en-US">
                <a:solidFill>
                  <a:schemeClr val="accent1">
                    <a:lumMod val="75000"/>
                  </a:schemeClr>
                </a:solidFill>
              </a:rPr>
              <a:t>PHP Overview</a:t>
            </a:r>
          </a:p>
        </p:txBody>
      </p:sp>
      <p:sp>
        <p:nvSpPr>
          <p:cNvPr id="5" name="Content Placeholder 4">
            <a:extLst>
              <a:ext uri="{FF2B5EF4-FFF2-40B4-BE49-F238E27FC236}">
                <a16:creationId xmlns:a16="http://schemas.microsoft.com/office/drawing/2014/main" id="{AE9E38D3-9EDC-4176-9BF3-BB33CF66A8CC}"/>
              </a:ext>
            </a:extLst>
          </p:cNvPr>
          <p:cNvSpPr>
            <a:spLocks noGrp="1"/>
          </p:cNvSpPr>
          <p:nvPr>
            <p:ph idx="1"/>
          </p:nvPr>
        </p:nvSpPr>
        <p:spPr/>
        <p:txBody>
          <a:bodyPr>
            <a:normAutofit/>
          </a:bodyPr>
          <a:lstStyle/>
          <a:p>
            <a:pPr lvl="1">
              <a:lnSpc>
                <a:spcPct val="100000"/>
              </a:lnSpc>
              <a:spcBef>
                <a:spcPts val="1200"/>
              </a:spcBef>
              <a:spcAft>
                <a:spcPts val="600"/>
              </a:spcAft>
              <a:buFont typeface="Arial" panose="020B0604020202020204" pitchFamily="34" charset="0"/>
              <a:buChar char="•"/>
            </a:pPr>
            <a:r>
              <a:rPr lang="en-US">
                <a:solidFill>
                  <a:schemeClr val="tx1"/>
                </a:solidFill>
              </a:rPr>
              <a:t>A server-side scripting language that enables building dynamic web pages</a:t>
            </a:r>
          </a:p>
          <a:p>
            <a:pPr lvl="1">
              <a:lnSpc>
                <a:spcPct val="100000"/>
              </a:lnSpc>
              <a:spcBef>
                <a:spcPts val="1200"/>
              </a:spcBef>
              <a:spcAft>
                <a:spcPts val="600"/>
              </a:spcAft>
              <a:buFont typeface="Arial" panose="020B0604020202020204" pitchFamily="34" charset="0"/>
              <a:buChar char="•"/>
            </a:pPr>
            <a:r>
              <a:rPr lang="en-US">
                <a:solidFill>
                  <a:schemeClr val="tx1"/>
                </a:solidFill>
              </a:rPr>
              <a:t>Successor to a product named PHP/FI, created in 1994 by Rasmus </a:t>
            </a:r>
            <a:r>
              <a:rPr lang="en-US" err="1">
                <a:solidFill>
                  <a:schemeClr val="tx1"/>
                </a:solidFill>
              </a:rPr>
              <a:t>Lerdorf</a:t>
            </a:r>
            <a:endParaRPr lang="en-US">
              <a:solidFill>
                <a:schemeClr val="tx1"/>
              </a:solidFill>
            </a:endParaRPr>
          </a:p>
          <a:p>
            <a:pPr lvl="1">
              <a:lnSpc>
                <a:spcPct val="100000"/>
              </a:lnSpc>
              <a:spcBef>
                <a:spcPts val="1200"/>
              </a:spcBef>
              <a:spcAft>
                <a:spcPts val="600"/>
              </a:spcAft>
              <a:buFont typeface="Arial" panose="020B0604020202020204" pitchFamily="34" charset="0"/>
              <a:buChar char="•"/>
            </a:pPr>
            <a:r>
              <a:rPr lang="en-US">
                <a:solidFill>
                  <a:schemeClr val="tx1"/>
                </a:solidFill>
              </a:rPr>
              <a:t>May contain text, HTML, and script blocks</a:t>
            </a:r>
          </a:p>
          <a:p>
            <a:pPr lvl="1">
              <a:lnSpc>
                <a:spcPct val="100000"/>
              </a:lnSpc>
              <a:spcBef>
                <a:spcPts val="1200"/>
              </a:spcBef>
              <a:spcAft>
                <a:spcPts val="600"/>
              </a:spcAft>
              <a:buFont typeface="Arial" panose="020B0604020202020204" pitchFamily="34" charset="0"/>
              <a:buChar char="•"/>
            </a:pPr>
            <a:r>
              <a:rPr lang="en-US">
                <a:solidFill>
                  <a:schemeClr val="tx1"/>
                </a:solidFill>
              </a:rPr>
              <a:t>PHP 5 is currently the most commonly used </a:t>
            </a:r>
          </a:p>
          <a:p>
            <a:pPr lvl="1">
              <a:lnSpc>
                <a:spcPct val="100000"/>
              </a:lnSpc>
              <a:spcBef>
                <a:spcPts val="1200"/>
              </a:spcBef>
              <a:spcAft>
                <a:spcPts val="600"/>
              </a:spcAft>
              <a:buFont typeface="Arial" panose="020B0604020202020204" pitchFamily="34" charset="0"/>
              <a:buChar char="•"/>
            </a:pPr>
            <a:r>
              <a:rPr lang="en-US" err="1">
                <a:solidFill>
                  <a:schemeClr val="tx1"/>
                </a:solidFill>
              </a:rPr>
              <a:t>Lastest</a:t>
            </a:r>
            <a:r>
              <a:rPr lang="en-US">
                <a:solidFill>
                  <a:schemeClr val="tx1"/>
                </a:solidFill>
              </a:rPr>
              <a:t> version: PHP 7.1</a:t>
            </a:r>
          </a:p>
          <a:p>
            <a:pPr lvl="1">
              <a:lnSpc>
                <a:spcPct val="100000"/>
              </a:lnSpc>
              <a:spcBef>
                <a:spcPts val="1200"/>
              </a:spcBef>
              <a:spcAft>
                <a:spcPts val="600"/>
              </a:spcAft>
              <a:buFont typeface="Arial" panose="020B0604020202020204" pitchFamily="34" charset="0"/>
              <a:buChar char="•"/>
            </a:pPr>
            <a:endParaRPr lang="en-US">
              <a:solidFill>
                <a:schemeClr val="tx1"/>
              </a:solidFill>
            </a:endParaRPr>
          </a:p>
          <a:p>
            <a:pPr lvl="1">
              <a:lnSpc>
                <a:spcPct val="100000"/>
              </a:lnSpc>
              <a:spcBef>
                <a:spcPts val="1200"/>
              </a:spcBef>
              <a:spcAft>
                <a:spcPts val="600"/>
              </a:spcAft>
              <a:buFont typeface="Arial" panose="020B0604020202020204" pitchFamily="34" charset="0"/>
              <a:buChar char="•"/>
            </a:pPr>
            <a:endParaRPr lang="en-US">
              <a:solidFill>
                <a:schemeClr val="tx1"/>
              </a:solidFill>
            </a:endParaRPr>
          </a:p>
          <a:p>
            <a:pPr lvl="1">
              <a:lnSpc>
                <a:spcPct val="100000"/>
              </a:lnSpc>
              <a:spcBef>
                <a:spcPts val="1200"/>
              </a:spcBef>
              <a:spcAft>
                <a:spcPts val="600"/>
              </a:spcAft>
              <a:buFont typeface="Arial" panose="020B0604020202020204" pitchFamily="34" charset="0"/>
              <a:buChar char="•"/>
            </a:pPr>
            <a:endParaRPr lang="en-US">
              <a:solidFill>
                <a:schemeClr val="tx1"/>
              </a:solidFill>
            </a:endParaRPr>
          </a:p>
        </p:txBody>
      </p:sp>
    </p:spTree>
    <p:extLst>
      <p:ext uri="{BB962C8B-B14F-4D97-AF65-F5344CB8AC3E}">
        <p14:creationId xmlns:p14="http://schemas.microsoft.com/office/powerpoint/2010/main" val="3046724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75FD60-5FC2-492F-92F9-9EFB3FC83826}"/>
              </a:ext>
            </a:extLst>
          </p:cNvPr>
          <p:cNvSpPr>
            <a:spLocks noGrp="1"/>
          </p:cNvSpPr>
          <p:nvPr>
            <p:ph type="title"/>
          </p:nvPr>
        </p:nvSpPr>
        <p:spPr/>
        <p:txBody>
          <a:bodyPr/>
          <a:lstStyle/>
          <a:p>
            <a:r>
              <a:rPr lang="en-US">
                <a:solidFill>
                  <a:schemeClr val="accent1">
                    <a:lumMod val="75000"/>
                  </a:schemeClr>
                </a:solidFill>
              </a:rPr>
              <a:t>Why using PHP?</a:t>
            </a:r>
          </a:p>
        </p:txBody>
      </p:sp>
      <p:sp>
        <p:nvSpPr>
          <p:cNvPr id="5" name="Content Placeholder 4">
            <a:extLst>
              <a:ext uri="{FF2B5EF4-FFF2-40B4-BE49-F238E27FC236}">
                <a16:creationId xmlns:a16="http://schemas.microsoft.com/office/drawing/2014/main" id="{AE9E38D3-9EDC-4176-9BF3-BB33CF66A8CC}"/>
              </a:ext>
            </a:extLst>
          </p:cNvPr>
          <p:cNvSpPr>
            <a:spLocks noGrp="1"/>
          </p:cNvSpPr>
          <p:nvPr>
            <p:ph idx="1"/>
          </p:nvPr>
        </p:nvSpPr>
        <p:spPr/>
        <p:txBody>
          <a:bodyPr>
            <a:normAutofit/>
          </a:bodyPr>
          <a:lstStyle/>
          <a:p>
            <a:pPr lvl="1">
              <a:lnSpc>
                <a:spcPct val="100000"/>
              </a:lnSpc>
              <a:spcAft>
                <a:spcPts val="600"/>
              </a:spcAft>
              <a:buFont typeface="Arial" panose="020B0604020202020204" pitchFamily="34" charset="0"/>
              <a:buChar char="•"/>
            </a:pPr>
            <a:r>
              <a:rPr lang="en-US">
                <a:solidFill>
                  <a:schemeClr val="tx1"/>
                </a:solidFill>
              </a:rPr>
              <a:t>Friendly with HTML</a:t>
            </a:r>
          </a:p>
          <a:p>
            <a:pPr lvl="1">
              <a:lnSpc>
                <a:spcPct val="100000"/>
              </a:lnSpc>
              <a:spcAft>
                <a:spcPts val="600"/>
              </a:spcAft>
              <a:buFont typeface="Arial" panose="020B0604020202020204" pitchFamily="34" charset="0"/>
              <a:buChar char="•"/>
            </a:pPr>
            <a:r>
              <a:rPr lang="en-US">
                <a:solidFill>
                  <a:schemeClr val="tx1"/>
                </a:solidFill>
              </a:rPr>
              <a:t>Interactive features</a:t>
            </a:r>
          </a:p>
          <a:p>
            <a:pPr lvl="1">
              <a:lnSpc>
                <a:spcPct val="100000"/>
              </a:lnSpc>
              <a:spcAft>
                <a:spcPts val="600"/>
              </a:spcAft>
              <a:buFont typeface="Arial" panose="020B0604020202020204" pitchFamily="34" charset="0"/>
              <a:buChar char="•"/>
            </a:pPr>
            <a:r>
              <a:rPr lang="en-US">
                <a:solidFill>
                  <a:schemeClr val="tx1"/>
                </a:solidFill>
              </a:rPr>
              <a:t>Easy to learn</a:t>
            </a:r>
          </a:p>
          <a:p>
            <a:pPr lvl="1">
              <a:lnSpc>
                <a:spcPct val="100000"/>
              </a:lnSpc>
              <a:spcAft>
                <a:spcPts val="600"/>
              </a:spcAft>
              <a:buFont typeface="Arial" panose="020B0604020202020204" pitchFamily="34" charset="0"/>
              <a:buChar char="•"/>
            </a:pPr>
            <a:r>
              <a:rPr lang="en-US">
                <a:solidFill>
                  <a:schemeClr val="tx1"/>
                </a:solidFill>
              </a:rPr>
              <a:t>Top-notch Online Documentation</a:t>
            </a:r>
          </a:p>
          <a:p>
            <a:pPr lvl="1">
              <a:lnSpc>
                <a:spcPct val="100000"/>
              </a:lnSpc>
              <a:spcAft>
                <a:spcPts val="600"/>
              </a:spcAft>
              <a:buFont typeface="Arial" panose="020B0604020202020204" pitchFamily="34" charset="0"/>
              <a:buChar char="•"/>
            </a:pPr>
            <a:r>
              <a:rPr lang="en-US">
                <a:solidFill>
                  <a:schemeClr val="tx1"/>
                </a:solidFill>
              </a:rPr>
              <a:t>Plenty of Blogs</a:t>
            </a:r>
          </a:p>
          <a:p>
            <a:pPr lvl="1">
              <a:lnSpc>
                <a:spcPct val="100000"/>
              </a:lnSpc>
              <a:spcAft>
                <a:spcPts val="600"/>
              </a:spcAft>
              <a:buFont typeface="Arial" panose="020B0604020202020204" pitchFamily="34" charset="0"/>
              <a:buChar char="•"/>
            </a:pPr>
            <a:r>
              <a:rPr lang="en-US">
                <a:solidFill>
                  <a:schemeClr val="tx1"/>
                </a:solidFill>
              </a:rPr>
              <a:t>Open Source</a:t>
            </a:r>
          </a:p>
          <a:p>
            <a:pPr lvl="1">
              <a:lnSpc>
                <a:spcPct val="100000"/>
              </a:lnSpc>
              <a:spcAft>
                <a:spcPts val="600"/>
              </a:spcAft>
              <a:buFont typeface="Arial" panose="020B0604020202020204" pitchFamily="34" charset="0"/>
              <a:buChar char="•"/>
            </a:pPr>
            <a:r>
              <a:rPr lang="en-US">
                <a:solidFill>
                  <a:schemeClr val="tx1"/>
                </a:solidFill>
              </a:rPr>
              <a:t>Compatible with Databases</a:t>
            </a:r>
          </a:p>
          <a:p>
            <a:pPr lvl="1">
              <a:lnSpc>
                <a:spcPct val="100000"/>
              </a:lnSpc>
              <a:spcAft>
                <a:spcPts val="600"/>
              </a:spcAft>
              <a:buFont typeface="Arial" panose="020B0604020202020204" pitchFamily="34" charset="0"/>
              <a:buChar char="•"/>
            </a:pPr>
            <a:endParaRPr lang="en-US">
              <a:solidFill>
                <a:schemeClr val="tx1"/>
              </a:solidFill>
            </a:endParaRPr>
          </a:p>
          <a:p>
            <a:pPr lvl="1">
              <a:lnSpc>
                <a:spcPct val="100000"/>
              </a:lnSpc>
              <a:spcAft>
                <a:spcPts val="600"/>
              </a:spcAft>
              <a:buFont typeface="Arial" panose="020B0604020202020204" pitchFamily="34" charset="0"/>
              <a:buChar char="•"/>
            </a:pPr>
            <a:endParaRPr lang="en-US">
              <a:solidFill>
                <a:schemeClr val="tx1"/>
              </a:solidFill>
            </a:endParaRPr>
          </a:p>
          <a:p>
            <a:pPr lvl="1">
              <a:lnSpc>
                <a:spcPct val="100000"/>
              </a:lnSpc>
              <a:spcAft>
                <a:spcPts val="600"/>
              </a:spcAft>
              <a:buFont typeface="Arial" panose="020B0604020202020204" pitchFamily="34" charset="0"/>
              <a:buChar char="•"/>
            </a:pPr>
            <a:endParaRPr lang="en-US">
              <a:solidFill>
                <a:schemeClr val="tx1"/>
              </a:solidFill>
            </a:endParaRPr>
          </a:p>
        </p:txBody>
      </p:sp>
    </p:spTree>
    <p:extLst>
      <p:ext uri="{BB962C8B-B14F-4D97-AF65-F5344CB8AC3E}">
        <p14:creationId xmlns:p14="http://schemas.microsoft.com/office/powerpoint/2010/main" val="1844778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75FD60-5FC2-492F-92F9-9EFB3FC83826}"/>
              </a:ext>
            </a:extLst>
          </p:cNvPr>
          <p:cNvSpPr>
            <a:spLocks noGrp="1"/>
          </p:cNvSpPr>
          <p:nvPr>
            <p:ph type="title"/>
          </p:nvPr>
        </p:nvSpPr>
        <p:spPr/>
        <p:txBody>
          <a:bodyPr/>
          <a:lstStyle/>
          <a:p>
            <a:r>
              <a:rPr lang="en-US">
                <a:solidFill>
                  <a:schemeClr val="accent1">
                    <a:lumMod val="75000"/>
                  </a:schemeClr>
                </a:solidFill>
              </a:rPr>
              <a:t>What websites are built with PHP?</a:t>
            </a:r>
          </a:p>
        </p:txBody>
      </p:sp>
      <p:sp>
        <p:nvSpPr>
          <p:cNvPr id="5" name="Content Placeholder 4">
            <a:extLst>
              <a:ext uri="{FF2B5EF4-FFF2-40B4-BE49-F238E27FC236}">
                <a16:creationId xmlns:a16="http://schemas.microsoft.com/office/drawing/2014/main" id="{AE9E38D3-9EDC-4176-9BF3-BB33CF66A8CC}"/>
              </a:ext>
            </a:extLst>
          </p:cNvPr>
          <p:cNvSpPr>
            <a:spLocks noGrp="1"/>
          </p:cNvSpPr>
          <p:nvPr>
            <p:ph idx="1"/>
          </p:nvPr>
        </p:nvSpPr>
        <p:spPr/>
        <p:txBody>
          <a:bodyPr>
            <a:normAutofit/>
          </a:bodyPr>
          <a:lstStyle/>
          <a:p>
            <a:pPr lvl="1">
              <a:lnSpc>
                <a:spcPct val="100000"/>
              </a:lnSpc>
              <a:spcBef>
                <a:spcPts val="1200"/>
              </a:spcBef>
              <a:spcAft>
                <a:spcPts val="600"/>
              </a:spcAft>
              <a:buFont typeface="Arial" panose="020B0604020202020204" pitchFamily="34" charset="0"/>
              <a:buChar char="•"/>
            </a:pPr>
            <a:r>
              <a:rPr lang="en-US">
                <a:solidFill>
                  <a:schemeClr val="tx1"/>
                </a:solidFill>
              </a:rPr>
              <a:t>Facebook</a:t>
            </a:r>
          </a:p>
          <a:p>
            <a:pPr lvl="1">
              <a:lnSpc>
                <a:spcPct val="100000"/>
              </a:lnSpc>
              <a:spcBef>
                <a:spcPts val="1200"/>
              </a:spcBef>
              <a:spcAft>
                <a:spcPts val="600"/>
              </a:spcAft>
              <a:buFont typeface="Arial" panose="020B0604020202020204" pitchFamily="34" charset="0"/>
              <a:buChar char="•"/>
            </a:pPr>
            <a:r>
              <a:rPr lang="en-US">
                <a:solidFill>
                  <a:schemeClr val="tx1"/>
                </a:solidFill>
              </a:rPr>
              <a:t>Wikipedia</a:t>
            </a:r>
          </a:p>
          <a:p>
            <a:pPr lvl="1">
              <a:lnSpc>
                <a:spcPct val="100000"/>
              </a:lnSpc>
              <a:spcBef>
                <a:spcPts val="1200"/>
              </a:spcBef>
              <a:spcAft>
                <a:spcPts val="600"/>
              </a:spcAft>
              <a:buFont typeface="Arial" panose="020B0604020202020204" pitchFamily="34" charset="0"/>
              <a:buChar char="•"/>
            </a:pPr>
            <a:r>
              <a:rPr lang="en-US">
                <a:solidFill>
                  <a:schemeClr val="tx1"/>
                </a:solidFill>
              </a:rPr>
              <a:t>Flickr</a:t>
            </a:r>
          </a:p>
          <a:p>
            <a:pPr lvl="1">
              <a:lnSpc>
                <a:spcPct val="100000"/>
              </a:lnSpc>
              <a:spcBef>
                <a:spcPts val="1200"/>
              </a:spcBef>
              <a:spcAft>
                <a:spcPts val="600"/>
              </a:spcAft>
              <a:buFont typeface="Arial" panose="020B0604020202020204" pitchFamily="34" charset="0"/>
              <a:buChar char="•"/>
            </a:pPr>
            <a:r>
              <a:rPr lang="en-US">
                <a:solidFill>
                  <a:schemeClr val="tx1"/>
                </a:solidFill>
              </a:rPr>
              <a:t>Yahoo</a:t>
            </a:r>
          </a:p>
          <a:p>
            <a:pPr lvl="1">
              <a:lnSpc>
                <a:spcPct val="100000"/>
              </a:lnSpc>
              <a:spcBef>
                <a:spcPts val="1200"/>
              </a:spcBef>
              <a:spcAft>
                <a:spcPts val="600"/>
              </a:spcAft>
              <a:buFont typeface="Arial" panose="020B0604020202020204" pitchFamily="34" charset="0"/>
              <a:buChar char="•"/>
            </a:pPr>
            <a:r>
              <a:rPr lang="en-US">
                <a:solidFill>
                  <a:schemeClr val="tx1"/>
                </a:solidFill>
              </a:rPr>
              <a:t>Wordpress</a:t>
            </a:r>
          </a:p>
          <a:p>
            <a:pPr lvl="1">
              <a:lnSpc>
                <a:spcPct val="100000"/>
              </a:lnSpc>
              <a:spcBef>
                <a:spcPts val="1200"/>
              </a:spcBef>
              <a:spcAft>
                <a:spcPts val="600"/>
              </a:spcAft>
              <a:buFont typeface="Arial" panose="020B0604020202020204" pitchFamily="34" charset="0"/>
              <a:buChar char="•"/>
            </a:pPr>
            <a:endParaRPr lang="en-US">
              <a:solidFill>
                <a:schemeClr val="tx1"/>
              </a:solidFill>
            </a:endParaRPr>
          </a:p>
          <a:p>
            <a:pPr lvl="1">
              <a:lnSpc>
                <a:spcPct val="100000"/>
              </a:lnSpc>
              <a:spcBef>
                <a:spcPts val="1200"/>
              </a:spcBef>
              <a:spcAft>
                <a:spcPts val="600"/>
              </a:spcAft>
              <a:buFont typeface="Arial" panose="020B0604020202020204" pitchFamily="34" charset="0"/>
              <a:buChar char="•"/>
            </a:pPr>
            <a:endParaRPr lang="en-US">
              <a:solidFill>
                <a:schemeClr val="tx1"/>
              </a:solidFill>
            </a:endParaRPr>
          </a:p>
        </p:txBody>
      </p:sp>
    </p:spTree>
    <p:extLst>
      <p:ext uri="{BB962C8B-B14F-4D97-AF65-F5344CB8AC3E}">
        <p14:creationId xmlns:p14="http://schemas.microsoft.com/office/powerpoint/2010/main" val="349880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title"/>
          </p:nvPr>
        </p:nvSpPr>
        <p:spPr>
          <a:xfrm>
            <a:off x="540442" y="3047999"/>
            <a:ext cx="10780776" cy="1012205"/>
          </a:xfrm>
        </p:spPr>
        <p:txBody>
          <a:bodyPr>
            <a:normAutofit/>
          </a:bodyPr>
          <a:lstStyle/>
          <a:p>
            <a:r>
              <a:rPr lang="en-US" sz="5400" dirty="0"/>
              <a:t>Learning by Coding</a:t>
            </a:r>
          </a:p>
        </p:txBody>
      </p:sp>
      <p:sp>
        <p:nvSpPr>
          <p:cNvPr id="3" name="Subtitle 2">
            <a:extLst>
              <a:ext uri="{FF2B5EF4-FFF2-40B4-BE49-F238E27FC236}">
                <a16:creationId xmlns:a16="http://schemas.microsoft.com/office/drawing/2014/main" id="{2DD31702-EB1B-4F45-9969-842CFE63A9FF}"/>
              </a:ext>
            </a:extLst>
          </p:cNvPr>
          <p:cNvSpPr txBox="1">
            <a:spLocks/>
          </p:cNvSpPr>
          <p:nvPr/>
        </p:nvSpPr>
        <p:spPr>
          <a:xfrm>
            <a:off x="540442" y="4385551"/>
            <a:ext cx="9228201" cy="1645920"/>
          </a:xfrm>
          <a:prstGeom prst="rect">
            <a:avLst/>
          </a:prstGeom>
        </p:spPr>
        <p:txBody>
          <a:bodyPr vert="horz" lIns="91440" tIns="45720" rIns="91440" bIns="45720" rtlCol="0" anchor="t">
            <a:normAutofit/>
          </a:bodyPr>
          <a:lstStyle>
            <a:lvl1pPr marL="0" indent="0" algn="l" defTabSz="914400" rtl="0" eaLnBrk="1" latinLnBrk="0" hangingPunct="1">
              <a:lnSpc>
                <a:spcPct val="85000"/>
              </a:lnSpc>
              <a:spcBef>
                <a:spcPts val="1300"/>
              </a:spcBef>
              <a:buFont typeface="Arial" pitchFamily="34" charset="0"/>
              <a:buNone/>
              <a:defRPr sz="3200" kern="1200">
                <a:solidFill>
                  <a:schemeClr val="tx1"/>
                </a:solidFill>
                <a:latin typeface="+mj-lt"/>
                <a:ea typeface="+mn-ea"/>
                <a:cs typeface="+mn-cs"/>
              </a:defRPr>
            </a:lvl1pPr>
            <a:lvl2pPr marL="457200" indent="0" algn="l" defTabSz="914400" rtl="0" eaLnBrk="1" latinLnBrk="0" hangingPunct="1">
              <a:lnSpc>
                <a:spcPct val="85000"/>
              </a:lnSpc>
              <a:spcBef>
                <a:spcPts val="6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85000"/>
              </a:lnSpc>
              <a:spcBef>
                <a:spcPts val="600"/>
              </a:spcBef>
              <a:buFont typeface="Arial" pitchFamily="34" charset="0"/>
              <a:buNone/>
              <a:defRPr sz="1600" i="1" kern="1200">
                <a:solidFill>
                  <a:schemeClr val="tx1">
                    <a:tint val="75000"/>
                  </a:schemeClr>
                </a:solidFill>
                <a:latin typeface="+mn-lt"/>
                <a:ea typeface="+mn-ea"/>
                <a:cs typeface="+mn-cs"/>
              </a:defRPr>
            </a:lvl3pPr>
            <a:lvl4pPr marL="1371600" indent="0" algn="l" defTabSz="914400" rtl="0" eaLnBrk="1" latinLnBrk="0" hangingPunct="1">
              <a:lnSpc>
                <a:spcPct val="85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85000"/>
              </a:lnSpc>
              <a:spcBef>
                <a:spcPts val="6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85000"/>
              </a:lnSpc>
              <a:spcBef>
                <a:spcPts val="6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85000"/>
              </a:lnSpc>
              <a:spcBef>
                <a:spcPts val="6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85000"/>
              </a:lnSpc>
              <a:spcBef>
                <a:spcPts val="6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lnSpc>
                <a:spcPct val="85000"/>
              </a:lnSpc>
              <a:spcBef>
                <a:spcPts val="600"/>
              </a:spcBef>
              <a:buFont typeface="Arial" pitchFamily="34" charset="0"/>
              <a:buNone/>
              <a:defRPr sz="1400" kern="1200">
                <a:solidFill>
                  <a:schemeClr val="tx1">
                    <a:tint val="75000"/>
                  </a:schemeClr>
                </a:solidFill>
                <a:latin typeface="+mn-lt"/>
                <a:ea typeface="+mn-ea"/>
                <a:cs typeface="+mn-cs"/>
              </a:defRPr>
            </a:lvl9pPr>
          </a:lstStyle>
          <a:p>
            <a:r>
              <a:rPr lang="en-US" sz="2400" b="1" dirty="0">
                <a:latin typeface="Calibri" panose="020F0502020204030204" pitchFamily="34" charset="0"/>
                <a:cs typeface="Calibri" panose="020F0502020204030204" pitchFamily="34" charset="0"/>
              </a:rPr>
              <a:t>Based on</a:t>
            </a:r>
            <a:r>
              <a:rPr lang="en-US" sz="2400" dirty="0">
                <a:latin typeface="Calibri" panose="020F0502020204030204" pitchFamily="34" charset="0"/>
                <a:cs typeface="Calibri" panose="020F0502020204030204" pitchFamily="34" charset="0"/>
              </a:rPr>
              <a:t>: Team Tree House’s Build a Basic PHP Website course</a:t>
            </a:r>
          </a:p>
          <a:p>
            <a:r>
              <a:rPr lang="en-US" sz="1600" b="1" dirty="0">
                <a:latin typeface="Calibri Light" panose="020F0302020204030204" pitchFamily="34" charset="0"/>
                <a:cs typeface="Calibri Light" panose="020F0302020204030204" pitchFamily="34" charset="0"/>
              </a:rPr>
              <a:t>Content customized by</a:t>
            </a:r>
            <a:r>
              <a:rPr lang="en-US" sz="1600" dirty="0">
                <a:latin typeface="Calibri Light" panose="020F0302020204030204" pitchFamily="34" charset="0"/>
                <a:cs typeface="Calibri Light" panose="020F0302020204030204" pitchFamily="34" charset="0"/>
              </a:rPr>
              <a:t>: Thai Ly Anh Khue</a:t>
            </a:r>
          </a:p>
          <a:p>
            <a:r>
              <a:rPr lang="en-US" sz="1600" b="1" dirty="0">
                <a:latin typeface="Calibri Light" panose="020F0302020204030204" pitchFamily="34" charset="0"/>
                <a:cs typeface="Calibri Light" panose="020F0302020204030204" pitchFamily="34" charset="0"/>
              </a:rPr>
              <a:t>UI customized by</a:t>
            </a:r>
            <a:r>
              <a:rPr lang="en-US" sz="1600" dirty="0">
                <a:latin typeface="Calibri Light" panose="020F0302020204030204" pitchFamily="34" charset="0"/>
                <a:cs typeface="Calibri Light" panose="020F0302020204030204" pitchFamily="34" charset="0"/>
              </a:rPr>
              <a:t>: Dam Thi Thien Nhi</a:t>
            </a:r>
          </a:p>
        </p:txBody>
      </p:sp>
    </p:spTree>
    <p:extLst>
      <p:ext uri="{BB962C8B-B14F-4D97-AF65-F5344CB8AC3E}">
        <p14:creationId xmlns:p14="http://schemas.microsoft.com/office/powerpoint/2010/main" val="293172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75FD60-5FC2-492F-92F9-9EFB3FC83826}"/>
              </a:ext>
            </a:extLst>
          </p:cNvPr>
          <p:cNvSpPr>
            <a:spLocks noGrp="1"/>
          </p:cNvSpPr>
          <p:nvPr>
            <p:ph type="title"/>
          </p:nvPr>
        </p:nvSpPr>
        <p:spPr/>
        <p:txBody>
          <a:bodyPr>
            <a:normAutofit/>
          </a:bodyPr>
          <a:lstStyle/>
          <a:p>
            <a:r>
              <a:rPr lang="en-US" sz="4400">
                <a:solidFill>
                  <a:schemeClr val="accent1">
                    <a:lumMod val="75000"/>
                  </a:schemeClr>
                </a:solidFill>
              </a:rPr>
              <a:t>Configuring PHP Development Environment</a:t>
            </a:r>
          </a:p>
        </p:txBody>
      </p:sp>
      <p:sp>
        <p:nvSpPr>
          <p:cNvPr id="5" name="Content Placeholder 4">
            <a:extLst>
              <a:ext uri="{FF2B5EF4-FFF2-40B4-BE49-F238E27FC236}">
                <a16:creationId xmlns:a16="http://schemas.microsoft.com/office/drawing/2014/main" id="{AE9E38D3-9EDC-4176-9BF3-BB33CF66A8CC}"/>
              </a:ext>
            </a:extLst>
          </p:cNvPr>
          <p:cNvSpPr>
            <a:spLocks noGrp="1"/>
          </p:cNvSpPr>
          <p:nvPr>
            <p:ph idx="1"/>
          </p:nvPr>
        </p:nvSpPr>
        <p:spPr/>
        <p:txBody>
          <a:bodyPr>
            <a:normAutofit/>
          </a:bodyPr>
          <a:lstStyle/>
          <a:p>
            <a:pPr lvl="1">
              <a:lnSpc>
                <a:spcPct val="100000"/>
              </a:lnSpc>
              <a:spcBef>
                <a:spcPts val="1200"/>
              </a:spcBef>
              <a:spcAft>
                <a:spcPts val="600"/>
              </a:spcAft>
              <a:buFont typeface="Arial" panose="020B0604020202020204" pitchFamily="34" charset="0"/>
              <a:buChar char="•"/>
            </a:pPr>
            <a:r>
              <a:rPr lang="en-US">
                <a:solidFill>
                  <a:schemeClr val="accent1">
                    <a:lumMod val="50000"/>
                  </a:schemeClr>
                </a:solidFill>
              </a:rPr>
              <a:t>Install XAMPP, included Apache, PHP and MySQL</a:t>
            </a:r>
          </a:p>
          <a:p>
            <a:pPr lvl="1">
              <a:lnSpc>
                <a:spcPct val="100000"/>
              </a:lnSpc>
              <a:spcBef>
                <a:spcPts val="1200"/>
              </a:spcBef>
              <a:spcAft>
                <a:spcPts val="600"/>
              </a:spcAft>
              <a:buFont typeface="Arial" panose="020B0604020202020204" pitchFamily="34" charset="0"/>
              <a:buChar char="•"/>
            </a:pPr>
            <a:r>
              <a:rPr lang="en-US">
                <a:solidFill>
                  <a:schemeClr val="accent1">
                    <a:lumMod val="50000"/>
                  </a:schemeClr>
                </a:solidFill>
              </a:rPr>
              <a:t>Successfully run localhost using XAMPP</a:t>
            </a:r>
          </a:p>
          <a:p>
            <a:pPr lvl="1">
              <a:lnSpc>
                <a:spcPct val="100000"/>
              </a:lnSpc>
              <a:spcBef>
                <a:spcPts val="1200"/>
              </a:spcBef>
              <a:spcAft>
                <a:spcPts val="600"/>
              </a:spcAft>
              <a:buFont typeface="Arial" panose="020B0604020202020204" pitchFamily="34" charset="0"/>
              <a:buChar char="•"/>
            </a:pPr>
            <a:r>
              <a:rPr lang="en-US">
                <a:solidFill>
                  <a:schemeClr val="accent1">
                    <a:lumMod val="50000"/>
                  </a:schemeClr>
                </a:solidFill>
              </a:rPr>
              <a:t>Install PHPStorm</a:t>
            </a:r>
          </a:p>
          <a:p>
            <a:pPr lvl="1">
              <a:lnSpc>
                <a:spcPct val="100000"/>
              </a:lnSpc>
              <a:spcBef>
                <a:spcPts val="1200"/>
              </a:spcBef>
              <a:spcAft>
                <a:spcPts val="600"/>
              </a:spcAft>
              <a:buFont typeface="Arial" panose="020B0604020202020204" pitchFamily="34" charset="0"/>
              <a:buChar char="•"/>
            </a:pPr>
            <a:r>
              <a:rPr lang="en-US">
                <a:solidFill>
                  <a:schemeClr val="accent1">
                    <a:lumMod val="50000"/>
                  </a:schemeClr>
                </a:solidFill>
              </a:rPr>
              <a:t>Configure Local PHP Interpreters</a:t>
            </a:r>
          </a:p>
          <a:p>
            <a:pPr lvl="1">
              <a:lnSpc>
                <a:spcPct val="100000"/>
              </a:lnSpc>
              <a:spcBef>
                <a:spcPts val="1200"/>
              </a:spcBef>
              <a:spcAft>
                <a:spcPts val="600"/>
              </a:spcAft>
              <a:buFont typeface="Arial" panose="020B0604020202020204" pitchFamily="34" charset="0"/>
              <a:buChar char="•"/>
            </a:pPr>
            <a:r>
              <a:rPr lang="en-US">
                <a:solidFill>
                  <a:schemeClr val="accent1">
                    <a:lumMod val="50000"/>
                  </a:schemeClr>
                </a:solidFill>
              </a:rPr>
              <a:t>Deploy a project from PHPStorm to Local Server</a:t>
            </a:r>
          </a:p>
          <a:p>
            <a:pPr lvl="1">
              <a:lnSpc>
                <a:spcPct val="100000"/>
              </a:lnSpc>
              <a:spcBef>
                <a:spcPts val="1200"/>
              </a:spcBef>
              <a:spcAft>
                <a:spcPts val="600"/>
              </a:spcAft>
              <a:buFont typeface="Arial" panose="020B0604020202020204" pitchFamily="34" charset="0"/>
              <a:buChar char="•"/>
            </a:pPr>
            <a:endParaRPr lang="en-US">
              <a:solidFill>
                <a:schemeClr val="accent1">
                  <a:lumMod val="50000"/>
                </a:schemeClr>
              </a:solidFill>
            </a:endParaRPr>
          </a:p>
          <a:p>
            <a:pPr lvl="1">
              <a:lnSpc>
                <a:spcPct val="100000"/>
              </a:lnSpc>
              <a:spcBef>
                <a:spcPts val="1200"/>
              </a:spcBef>
              <a:spcAft>
                <a:spcPts val="600"/>
              </a:spcAft>
              <a:buFont typeface="Arial" panose="020B0604020202020204" pitchFamily="34" charset="0"/>
              <a:buChar char="•"/>
            </a:pPr>
            <a:endParaRPr lang="en-US">
              <a:solidFill>
                <a:schemeClr val="accent1">
                  <a:lumMod val="50000"/>
                </a:schemeClr>
              </a:solidFill>
            </a:endParaRPr>
          </a:p>
          <a:p>
            <a:pPr lvl="1">
              <a:lnSpc>
                <a:spcPct val="100000"/>
              </a:lnSpc>
              <a:spcBef>
                <a:spcPts val="1200"/>
              </a:spcBef>
              <a:spcAft>
                <a:spcPts val="600"/>
              </a:spcAft>
              <a:buFont typeface="Arial" panose="020B0604020202020204" pitchFamily="34" charset="0"/>
              <a:buChar char="•"/>
            </a:pPr>
            <a:endParaRPr lang="en-US">
              <a:solidFill>
                <a:schemeClr val="accent1">
                  <a:lumMod val="50000"/>
                </a:schemeClr>
              </a:solidFill>
            </a:endParaRPr>
          </a:p>
          <a:p>
            <a:pPr lvl="1">
              <a:lnSpc>
                <a:spcPct val="100000"/>
              </a:lnSpc>
              <a:spcBef>
                <a:spcPts val="1200"/>
              </a:spcBef>
              <a:spcAft>
                <a:spcPts val="600"/>
              </a:spcAft>
              <a:buFont typeface="Arial" panose="020B0604020202020204" pitchFamily="34" charset="0"/>
              <a:buChar char="•"/>
            </a:pPr>
            <a:endParaRPr lang="en-US">
              <a:solidFill>
                <a:schemeClr val="accent1">
                  <a:lumMod val="50000"/>
                </a:schemeClr>
              </a:solidFill>
            </a:endParaRPr>
          </a:p>
          <a:p>
            <a:pPr lvl="1">
              <a:lnSpc>
                <a:spcPct val="100000"/>
              </a:lnSpc>
              <a:spcBef>
                <a:spcPts val="1200"/>
              </a:spcBef>
              <a:spcAft>
                <a:spcPts val="600"/>
              </a:spcAft>
              <a:buFont typeface="Arial" panose="020B0604020202020204" pitchFamily="34" charset="0"/>
              <a:buChar char="•"/>
            </a:pPr>
            <a:endParaRPr lang="en-US">
              <a:solidFill>
                <a:schemeClr val="accent1">
                  <a:lumMod val="50000"/>
                </a:schemeClr>
              </a:solidFill>
            </a:endParaRPr>
          </a:p>
        </p:txBody>
      </p:sp>
    </p:spTree>
    <p:extLst>
      <p:ext uri="{BB962C8B-B14F-4D97-AF65-F5344CB8AC3E}">
        <p14:creationId xmlns:p14="http://schemas.microsoft.com/office/powerpoint/2010/main" val="3552375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Custom 4">
      <a:majorFont>
        <a:latin typeface="Segoe UI Semibold"/>
        <a:ea typeface=""/>
        <a:cs typeface=""/>
      </a:majorFont>
      <a:minorFont>
        <a:latin typeface="DejaVu Sans Mono"/>
        <a:ea typeface=""/>
        <a:cs typeface=""/>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44E3BB9A-3BF5-4BE4-90CF-48BFABC78514}"/>
    </a:ext>
  </a:extLst>
</a:theme>
</file>

<file path=ppt/theme/theme2.xml><?xml version="1.0" encoding="utf-8"?>
<a:theme xmlns:a="http://schemas.openxmlformats.org/drawingml/2006/main" name="Office Theme">
  <a:themeElements>
    <a:clrScheme name="WireframeBuilding">
      <a:dk1>
        <a:srgbClr val="404040"/>
      </a:dk1>
      <a:lt1>
        <a:sysClr val="window" lastClr="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WireframeBuilding">
      <a:dk1>
        <a:srgbClr val="404040"/>
      </a:dk1>
      <a:lt1>
        <a:sysClr val="window" lastClr="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8DD6EEDF-527A-4587-A446-F1DE3EAF9D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E6DFB71-5650-4E53-8134-FCF33ECDD3D1}">
  <ds:schemaRefs>
    <ds:schemaRef ds:uri="http://schemas.microsoft.com/sharepoint/v3/contenttype/forms"/>
  </ds:schemaRefs>
</ds:datastoreItem>
</file>

<file path=customXml/itemProps3.xml><?xml version="1.0" encoding="utf-8"?>
<ds:datastoreItem xmlns:ds="http://schemas.openxmlformats.org/officeDocument/2006/customXml" ds:itemID="{5630C5B9-1E5F-4356-968E-2FC64955BFF3}">
  <ds:schemaRefs>
    <ds:schemaRef ds:uri="http://purl.org/dc/elements/1.1/"/>
    <ds:schemaRef ds:uri="http://purl.org/dc/dcmitype/"/>
    <ds:schemaRef ds:uri="http://schemas.microsoft.com/office/infopath/2007/PartnerControls"/>
    <ds:schemaRef ds:uri="http://schemas.microsoft.com/office/2006/documentManagement/types"/>
    <ds:schemaRef ds:uri="a4f35948-e619-41b3-aa29-22878b09cfd2"/>
    <ds:schemaRef ds:uri="http://schemas.openxmlformats.org/package/2006/metadata/core-properties"/>
    <ds:schemaRef ds:uri="http://schemas.microsoft.com/office/2006/metadata/properties"/>
    <ds:schemaRef ds:uri="http://purl.org/dc/terms/"/>
    <ds:schemaRef ds:uri="40262f94-9f35-4ac3-9a90-690165a166b7"/>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TM03457491[[fn=Metropolitan]]</Template>
  <TotalTime>508</TotalTime>
  <Words>549</Words>
  <Application>Microsoft Office PowerPoint</Application>
  <PresentationFormat>Widescreen</PresentationFormat>
  <Paragraphs>125</Paragraphs>
  <Slides>35</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DejaVu Sans Mono</vt:lpstr>
      <vt:lpstr>Segoe UI Semibold</vt:lpstr>
      <vt:lpstr>Metropolitan</vt:lpstr>
      <vt:lpstr>Build a Basic Website with PHP</vt:lpstr>
      <vt:lpstr>About me</vt:lpstr>
      <vt:lpstr>Agenda </vt:lpstr>
      <vt:lpstr>PHP Overview</vt:lpstr>
      <vt:lpstr>PHP Overview</vt:lpstr>
      <vt:lpstr>Why using PHP?</vt:lpstr>
      <vt:lpstr>What websites are built with PHP?</vt:lpstr>
      <vt:lpstr>Learning by Coding</vt:lpstr>
      <vt:lpstr>Configuring PHP Development Environment</vt:lpstr>
      <vt:lpstr>Setting up the Project</vt:lpstr>
      <vt:lpstr>&lt;?php ?&gt;</vt:lpstr>
      <vt:lpstr>echo / print</vt:lpstr>
      <vt:lpstr>date()</vt:lpstr>
      <vt:lpstr>$_variables</vt:lpstr>
      <vt:lpstr>$_GET</vt:lpstr>
      <vt:lpstr>PowerPoint Presentation</vt:lpstr>
      <vt:lpstr>isset( )</vt:lpstr>
      <vt:lpstr>Listing and Sorting Inventory Items</vt:lpstr>
      <vt:lpstr>Array</vt:lpstr>
      <vt:lpstr>Associative Array</vt:lpstr>
      <vt:lpstr>Loop</vt:lpstr>
      <vt:lpstr>for($i = 0; $i &lt; $n; $i++)</vt:lpstr>
      <vt:lpstr>foreach($array as $item)</vt:lpstr>
      <vt:lpstr>Concatination</vt:lpstr>
      <vt:lpstr>function($param)</vt:lpstr>
      <vt:lpstr>Adding a Basic Form</vt:lpstr>
      <vt:lpstr>Retrieve request parameters</vt:lpstr>
      <vt:lpstr>Enhancing the form</vt:lpstr>
      <vt:lpstr>Errors handling</vt:lpstr>
      <vt:lpstr>OOP in PHP</vt:lpstr>
      <vt:lpstr>include / require</vt:lpstr>
      <vt:lpstr>Security</vt:lpstr>
      <vt:lpstr>Code Injection</vt:lpstr>
      <vt:lpstr>Review</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Thái Lý Anh Khuê</dc:creator>
  <cp:lastModifiedBy>Thái Lý Anh Khuê</cp:lastModifiedBy>
  <cp:revision>157</cp:revision>
  <dcterms:created xsi:type="dcterms:W3CDTF">2017-05-07T02:55:14Z</dcterms:created>
  <dcterms:modified xsi:type="dcterms:W3CDTF">2017-06-10T23:39:10Z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