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4" r:id="rId6"/>
    <p:sldId id="263" r:id="rId7"/>
    <p:sldId id="262" r:id="rId8"/>
    <p:sldId id="261" r:id="rId9"/>
    <p:sldId id="260" r:id="rId10"/>
    <p:sldId id="257" r:id="rId11"/>
    <p:sldId id="256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 by # 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2"/>
              <c:layout>
                <c:manualLayout>
                  <c:x val="-1.5916127523766799E-2"/>
                  <c:y val="-6.08905096344318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43-45E4-976F-D9506A32E4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12</c:v>
                </c:pt>
                <c:pt idx="4">
                  <c:v>14</c:v>
                </c:pt>
                <c:pt idx="5">
                  <c:v>17</c:v>
                </c:pt>
                <c:pt idx="6">
                  <c:v>21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26.49</c:v>
                </c:pt>
                <c:pt idx="1">
                  <c:v>78.209999999999994</c:v>
                </c:pt>
                <c:pt idx="2">
                  <c:v>79.97</c:v>
                </c:pt>
                <c:pt idx="3">
                  <c:v>79.239999999999995</c:v>
                </c:pt>
                <c:pt idx="4">
                  <c:v>79.430000000000007</c:v>
                </c:pt>
                <c:pt idx="5">
                  <c:v>79.88</c:v>
                </c:pt>
                <c:pt idx="6">
                  <c:v>79.62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43-45E4-976F-D9506A32E43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41775551"/>
        <c:axId val="641776383"/>
      </c:scatterChart>
      <c:valAx>
        <c:axId val="641775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76383"/>
        <c:crosses val="autoZero"/>
        <c:crossBetween val="midCat"/>
      </c:valAx>
      <c:valAx>
        <c:axId val="64177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75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82DB-C0A2-4022-ACBD-2E8D35BE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C2836-2522-4D0E-9FDE-A30EE3BC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1F17-4878-4F07-8F28-88954FDC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6AAE-8E68-4F6B-8BEE-D553EFCF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152F-267B-401D-8277-B42289E1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ADF8-C65D-444D-85B6-C4C35F6C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7B52-038A-42D7-B6CC-8EB90EE6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6D55-F377-465A-8815-F9558908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5465-FBFB-4513-815F-745A45E3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1C12-9F4A-4A5D-9B6F-A7342B22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A9DC9-ABC2-4F87-ADAA-B5184D0CB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E4B2-BDBB-4A20-849F-7A75E768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FD31-462B-4168-AAEA-5D21590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43EB-2391-4024-A0BD-F70B077B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1D8B-ECAC-4396-ACE5-BBB932D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124-B521-4746-AC0C-F4976574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5BF2-4298-4794-8783-7564E123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FBDC-DB4A-4A95-92BA-10FA895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DD49-5328-42E2-9B3B-ECE301D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7952-186F-48EA-8AEE-2F2D15E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D779-92E0-47CD-84E4-2267A1C9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ECAD-CD59-4576-B566-A123B8C9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1C26-5610-47FF-96C9-F80E8A30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6EFA-6E18-4053-9374-9D4B4F7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8023-81F5-4B4E-877F-4B59D86D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E47-5A8A-43B3-9DF1-6F82923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0C12-8866-45A8-99F8-8D36CFA18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9A210-656A-44A9-A6A3-4AD76941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26FA-7D84-44E7-94C6-0FB0F75F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3783E-7353-45C4-85C7-5ED5CE47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FEC1-F8BC-4511-B6EF-D8A4A5C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BD9-F2E3-4CE5-9D9D-9807E3C0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826-3D2C-4998-A6CD-53819B57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018D-A058-4C6F-8230-71AB18D0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37B5-CA09-413A-A578-756F4787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EC3D-E0E8-4650-8FF4-406FAAAB8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10114-2762-4B6A-81E6-F8AACA7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C400-C0AB-46E3-9487-819729E8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39E9D-9AA7-40D0-91B9-F10E714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B625-B5D5-48D1-9D31-EEC142A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C645C-0F03-4F8F-B7D6-7A2F2E76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B989-3624-4694-9803-B484F530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623F1-1444-4DD5-9844-E53050E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354D7-E1D3-4AFE-9311-0BA41F1E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F25B8-1117-479F-85A1-9DCFFCD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7B049-9DEF-4B03-969F-1704A0A6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4F5C-3265-427E-8076-7338A876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FCB5-D61E-401E-A272-6A439E69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EFA3-0ACE-47A3-A1AA-37FAAA35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D542-2825-4A24-836B-7FFE889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37DC-4768-4709-BDA4-636630F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505F-9DBB-4915-851A-E97AB47F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66A8-B45A-47D6-A465-BBB2B872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68F67-2B27-45B0-8FCC-D9357A14E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8AE92-96CB-4B69-B7A9-B8FC3BBD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6E32-9A69-4890-9C22-73C84FBD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A9DB-AC25-46C6-A50F-5CBF63F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2DC0-44DE-4104-B8D1-55B9020A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50D16-7FD2-4261-9F6C-4FB4A563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ECF-3693-45FD-A599-E4748EB4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F391-CD09-4039-9836-6A42ABE87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986E-9E71-4C4D-826F-A9F1F3E2203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61F7-920B-4E3C-8BA2-B8C9F8A8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CEC9-81F2-45C1-A64A-A0D0AF6AF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C817-14F5-461B-AE59-595FD9AE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2EF0-BFA0-4BDC-AE47-D6B771B8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by Num of features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7E7EAF-5E40-4EEA-A3D4-3295D1031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78030"/>
              </p:ext>
            </p:extLst>
          </p:nvPr>
        </p:nvGraphicFramePr>
        <p:xfrm>
          <a:off x="512079" y="2322488"/>
          <a:ext cx="5981343" cy="302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81">
                  <a:extLst>
                    <a:ext uri="{9D8B030D-6E8A-4147-A177-3AD203B41FA5}">
                      <a16:colId xmlns:a16="http://schemas.microsoft.com/office/drawing/2014/main" val="3572923298"/>
                    </a:ext>
                  </a:extLst>
                </a:gridCol>
                <a:gridCol w="1993781">
                  <a:extLst>
                    <a:ext uri="{9D8B030D-6E8A-4147-A177-3AD203B41FA5}">
                      <a16:colId xmlns:a16="http://schemas.microsoft.com/office/drawing/2014/main" val="440184154"/>
                    </a:ext>
                  </a:extLst>
                </a:gridCol>
                <a:gridCol w="1993781">
                  <a:extLst>
                    <a:ext uri="{9D8B030D-6E8A-4147-A177-3AD203B41FA5}">
                      <a16:colId xmlns:a16="http://schemas.microsoft.com/office/drawing/2014/main" val="3036061153"/>
                    </a:ext>
                  </a:extLst>
                </a:gridCol>
              </a:tblGrid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 of features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723922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 (if remove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lag_demand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182147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864896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96093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729315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954841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0524"/>
                  </a:ext>
                </a:extLst>
              </a:tr>
              <a:tr h="37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58972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4DAED1-0E45-41B5-BA36-D3F012802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788908"/>
              </p:ext>
            </p:extLst>
          </p:nvPr>
        </p:nvGraphicFramePr>
        <p:xfrm>
          <a:off x="6847252" y="2322488"/>
          <a:ext cx="4991101" cy="270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2EF0-BFA0-4BDC-AE47-D6B771B8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9E4-FB7E-4B3F-B227-80F817A6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38923" y="43967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b="1" dirty="0"/>
              <a:t>Accuracy</a:t>
            </a:r>
            <a:r>
              <a:rPr lang="en-US" sz="1400" dirty="0"/>
              <a:t> : </a:t>
            </a:r>
            <a:r>
              <a:rPr lang="en-US" sz="1400" b="1" dirty="0"/>
              <a:t> 26.49  %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259221" y="2615950"/>
            <a:ext cx="60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 [‘</a:t>
            </a:r>
            <a:r>
              <a:rPr lang="en-US" dirty="0" err="1"/>
              <a:t>lag_demand</a:t>
            </a:r>
            <a:r>
              <a:rPr lang="en-US" dirty="0"/>
              <a:t>']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4638-A987-4C49-AE65-88E157BE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" y="673630"/>
            <a:ext cx="6210300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5A68A-36B6-4F5A-B04E-D4F9EEF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29" y="3449782"/>
            <a:ext cx="6362700" cy="3190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665753-DC93-40F0-9EC8-F06EA2E86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55" y="182717"/>
            <a:ext cx="5073207" cy="3100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D4B29-D311-4653-95B5-8A77D132B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174" y="3283010"/>
            <a:ext cx="5589191" cy="35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38923" y="43967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b="1" dirty="0"/>
              <a:t>Accuracy</a:t>
            </a:r>
            <a:r>
              <a:rPr lang="en-US" sz="1400" dirty="0"/>
              <a:t> : </a:t>
            </a:r>
            <a:r>
              <a:rPr lang="en-US" sz="1400" b="1" dirty="0"/>
              <a:t> 71.63 %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259221" y="2615950"/>
            <a:ext cx="60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 ['</a:t>
            </a:r>
            <a:r>
              <a:rPr lang="en-US" dirty="0" err="1"/>
              <a:t>new_price_min</a:t>
            </a:r>
            <a:r>
              <a:rPr lang="en-US" dirty="0"/>
              <a:t>']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73762-B739-4994-B7B1-44B6D7D7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31" y="175632"/>
            <a:ext cx="5541269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8F35FE-82F9-4609-9C42-4D0C6471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01" y="3377756"/>
            <a:ext cx="5899438" cy="3480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2D19A-0029-4AA4-B200-3BC3CA696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6" y="3301910"/>
            <a:ext cx="6124575" cy="3267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CD145C-35B5-4E7B-BEC0-E896ECD74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21" y="767496"/>
            <a:ext cx="6410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47318" y="72018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dirty="0"/>
              <a:t>Accuracy : </a:t>
            </a:r>
            <a:r>
              <a:rPr lang="en-US" sz="1400" b="1" dirty="0"/>
              <a:t>78.21%</a:t>
            </a:r>
            <a:br>
              <a:rPr lang="en-US" sz="1400" dirty="0"/>
            </a:br>
            <a:r>
              <a:rPr lang="en-US" sz="1400" dirty="0"/>
              <a:t>Remove = </a:t>
            </a:r>
            <a:r>
              <a:rPr lang="en-US" sz="1400" dirty="0" err="1"/>
              <a:t>days_since_launch</a:t>
            </a:r>
            <a:r>
              <a:rPr lang="en-US" sz="1400" dirty="0"/>
              <a:t>, events, </a:t>
            </a:r>
            <a:r>
              <a:rPr lang="en-US" sz="1400" dirty="0" err="1"/>
              <a:t>meanenc_id_mean</a:t>
            </a:r>
            <a:r>
              <a:rPr lang="en-US" sz="1400" dirty="0"/>
              <a:t>, </a:t>
            </a:r>
            <a:r>
              <a:rPr lang="en-US" sz="1400" dirty="0" err="1"/>
              <a:t>dpw</a:t>
            </a:r>
            <a:r>
              <a:rPr lang="en-US" sz="1400" dirty="0"/>
              <a:t>, </a:t>
            </a:r>
            <a:r>
              <a:rPr lang="en-US" sz="1400" dirty="0" err="1"/>
              <a:t>meanenc_id_max</a:t>
            </a:r>
            <a:r>
              <a:rPr lang="en-US" sz="1400" dirty="0"/>
              <a:t>, </a:t>
            </a:r>
            <a:r>
              <a:rPr lang="en-US" sz="1400" dirty="0" err="1"/>
              <a:t>days_since_last_event</a:t>
            </a:r>
            <a:r>
              <a:rPr lang="en-US" sz="1400" dirty="0"/>
              <a:t>,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259221" y="2615950"/>
            <a:ext cx="60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 ['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D7BE0-BF58-4025-AE2A-FDF470EB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673" y="3480807"/>
            <a:ext cx="6372225" cy="3305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EE39D-E365-4417-9CD8-757A01AE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843" y="939550"/>
            <a:ext cx="6257925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08024-AAD6-436D-B505-6D33D2AA3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71" y="145575"/>
            <a:ext cx="5885036" cy="3450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254D9-B93B-40AB-BE2A-7A32D8751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450" y="3552305"/>
            <a:ext cx="5664612" cy="33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6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47318" y="72018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dirty="0"/>
              <a:t>Accuracy : </a:t>
            </a:r>
            <a:r>
              <a:rPr lang="en-US" sz="1400" b="1" dirty="0"/>
              <a:t>79.97%</a:t>
            </a:r>
            <a:br>
              <a:rPr lang="en-US" sz="1400" dirty="0"/>
            </a:br>
            <a:r>
              <a:rPr lang="en-US" sz="1400" dirty="0"/>
              <a:t>Remove = </a:t>
            </a:r>
            <a:r>
              <a:rPr lang="en-US" sz="1400" dirty="0" err="1"/>
              <a:t>days_since_launch</a:t>
            </a:r>
            <a:r>
              <a:rPr lang="en-US" sz="1400" dirty="0"/>
              <a:t>, events, </a:t>
            </a:r>
            <a:r>
              <a:rPr lang="en-US" sz="1400" dirty="0" err="1"/>
              <a:t>meanenc_id_mean</a:t>
            </a:r>
            <a:r>
              <a:rPr lang="en-US" sz="1400" dirty="0"/>
              <a:t>, </a:t>
            </a:r>
            <a:r>
              <a:rPr lang="en-US" sz="1400" dirty="0" err="1"/>
              <a:t>dpw</a:t>
            </a:r>
            <a:r>
              <a:rPr lang="en-US" sz="1400" dirty="0"/>
              <a:t>, </a:t>
            </a:r>
            <a:r>
              <a:rPr lang="en-US" sz="1400" dirty="0" err="1"/>
              <a:t>meanenc_id_max</a:t>
            </a:r>
            <a:r>
              <a:rPr lang="en-US" sz="1400" dirty="0"/>
              <a:t>, </a:t>
            </a:r>
            <a:r>
              <a:rPr lang="en-US" sz="1400" dirty="0" err="1"/>
              <a:t>days_since_last_event</a:t>
            </a:r>
            <a:r>
              <a:rPr lang="en-US" sz="1400" dirty="0"/>
              <a:t>,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303183" y="2137846"/>
            <a:ext cx="60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 ['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', '</a:t>
            </a:r>
            <a:r>
              <a:rPr lang="en-US" dirty="0" err="1"/>
              <a:t>meanenc_id_std</a:t>
            </a:r>
            <a:r>
              <a:rPr lang="en-US" dirty="0"/>
              <a:t>']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195E7-A11E-4556-8348-41E12826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619" y="895196"/>
            <a:ext cx="6276975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EC3C4-7A2F-439D-BB04-76DC5A8B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9988" y="3518907"/>
            <a:ext cx="6210300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A6E3B-F08B-4CB2-BC1E-8701C5A6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20" y="72018"/>
            <a:ext cx="6109086" cy="3458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217C06-C957-4FB2-A354-2AB59FF97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82" y="3420026"/>
            <a:ext cx="6040150" cy="34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4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47318" y="72018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dirty="0"/>
              <a:t>Accuracy : </a:t>
            </a:r>
            <a:r>
              <a:rPr lang="en-US" sz="1400" b="1" dirty="0"/>
              <a:t>79.24%</a:t>
            </a:r>
            <a:br>
              <a:rPr lang="en-US" sz="1400" dirty="0"/>
            </a:br>
            <a:r>
              <a:rPr lang="en-US" sz="1400" dirty="0"/>
              <a:t>Remove = </a:t>
            </a:r>
            <a:r>
              <a:rPr lang="en-US" sz="1400" dirty="0" err="1"/>
              <a:t>days_since_launch</a:t>
            </a:r>
            <a:r>
              <a:rPr lang="en-US" sz="1400" dirty="0"/>
              <a:t>, events, </a:t>
            </a:r>
            <a:r>
              <a:rPr lang="en-US" sz="1400" dirty="0" err="1"/>
              <a:t>meanenc_id_mean</a:t>
            </a:r>
            <a:r>
              <a:rPr lang="en-US" sz="1400" dirty="0"/>
              <a:t>, </a:t>
            </a:r>
            <a:r>
              <a:rPr lang="en-US" sz="1400" dirty="0" err="1"/>
              <a:t>dpw</a:t>
            </a:r>
            <a:r>
              <a:rPr lang="en-US" sz="1400" dirty="0"/>
              <a:t>, </a:t>
            </a:r>
            <a:r>
              <a:rPr lang="en-US" sz="1400" dirty="0" err="1"/>
              <a:t>meanenc_id_max</a:t>
            </a:r>
            <a:r>
              <a:rPr lang="en-US" sz="1400" dirty="0"/>
              <a:t>, </a:t>
            </a:r>
            <a:r>
              <a:rPr lang="en-US" sz="1400" dirty="0" err="1"/>
              <a:t>days_since_last_event</a:t>
            </a:r>
            <a:r>
              <a:rPr lang="en-US" sz="1400" dirty="0"/>
              <a:t>, month, </a:t>
            </a:r>
            <a:r>
              <a:rPr lang="en-US" sz="1400" dirty="0" err="1"/>
              <a:t>last_event</a:t>
            </a:r>
            <a:r>
              <a:rPr lang="en-US" sz="1400" dirty="0"/>
              <a:t>, </a:t>
            </a:r>
            <a:r>
              <a:rPr lang="en-US" sz="1400" dirty="0" err="1"/>
              <a:t>promotion_specific_date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303183" y="2137846"/>
            <a:ext cx="604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['id', 'year', '</a:t>
            </a:r>
            <a:r>
              <a:rPr lang="en-US" dirty="0" err="1"/>
              <a:t>wom</a:t>
            </a:r>
            <a:r>
              <a:rPr lang="en-US" dirty="0"/>
              <a:t>', 'type', 'festival', 'promotion', '</a:t>
            </a:r>
            <a:r>
              <a:rPr lang="en-US" dirty="0" err="1"/>
              <a:t>next_event</a:t>
            </a:r>
            <a:r>
              <a:rPr lang="en-US" dirty="0"/>
              <a:t>', '</a:t>
            </a:r>
            <a:r>
              <a:rPr lang="en-US" dirty="0" err="1"/>
              <a:t>days_to_next_event</a:t>
            </a:r>
            <a:r>
              <a:rPr lang="en-US" dirty="0"/>
              <a:t>', 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', '</a:t>
            </a:r>
            <a:r>
              <a:rPr lang="en-US" dirty="0" err="1"/>
              <a:t>dummy_expect_a_spike_price</a:t>
            </a:r>
            <a:r>
              <a:rPr lang="en-US" dirty="0"/>
              <a:t>', '</a:t>
            </a:r>
            <a:r>
              <a:rPr lang="en-US" dirty="0" err="1"/>
              <a:t>meanenc_id_std</a:t>
            </a:r>
            <a:r>
              <a:rPr lang="en-US" dirty="0"/>
              <a:t>']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195E7-A11E-4556-8348-41E12826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893" y="885309"/>
            <a:ext cx="6276975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9C7F8-C8A5-419E-A465-D57AD641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075"/>
            <a:ext cx="6105525" cy="320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40060-A85F-4524-9076-7E32790F1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552" y="208789"/>
            <a:ext cx="6131136" cy="3220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1D069-F145-4410-A4FB-3E3D27EAD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552" y="3571114"/>
            <a:ext cx="6367782" cy="3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47318" y="72018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dirty="0"/>
              <a:t>Accuracy : </a:t>
            </a:r>
            <a:r>
              <a:rPr lang="en-US" sz="1400" b="1" dirty="0"/>
              <a:t>79.43%</a:t>
            </a:r>
            <a:br>
              <a:rPr lang="en-US" sz="1400" dirty="0"/>
            </a:br>
            <a:r>
              <a:rPr lang="en-US" sz="1400" dirty="0"/>
              <a:t>Remove = </a:t>
            </a:r>
            <a:r>
              <a:rPr lang="en-US" sz="1400" dirty="0" err="1"/>
              <a:t>days_since_launch</a:t>
            </a:r>
            <a:r>
              <a:rPr lang="en-US" sz="1400" dirty="0"/>
              <a:t>, events, </a:t>
            </a:r>
            <a:r>
              <a:rPr lang="en-US" sz="1400" dirty="0" err="1"/>
              <a:t>meanenc_id_mean</a:t>
            </a:r>
            <a:r>
              <a:rPr lang="en-US" sz="1400" dirty="0"/>
              <a:t>, </a:t>
            </a:r>
            <a:r>
              <a:rPr lang="en-US" sz="1400" dirty="0" err="1"/>
              <a:t>dpw</a:t>
            </a:r>
            <a:r>
              <a:rPr lang="en-US" sz="1400" dirty="0"/>
              <a:t>, </a:t>
            </a:r>
            <a:r>
              <a:rPr lang="en-US" sz="1400" dirty="0" err="1"/>
              <a:t>meanenc_id_max</a:t>
            </a:r>
            <a:r>
              <a:rPr lang="en-US" sz="1400" dirty="0"/>
              <a:t>, </a:t>
            </a:r>
            <a:r>
              <a:rPr lang="en-US" sz="1400" dirty="0" err="1"/>
              <a:t>days_since_last_event</a:t>
            </a:r>
            <a:r>
              <a:rPr lang="en-US" sz="1400" dirty="0"/>
              <a:t>,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303183" y="2137846"/>
            <a:ext cx="604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['id', 'year', '</a:t>
            </a:r>
            <a:r>
              <a:rPr lang="en-US" dirty="0" err="1"/>
              <a:t>wom</a:t>
            </a:r>
            <a:r>
              <a:rPr lang="en-US" dirty="0"/>
              <a:t>', 'type', 'festival', 'promotion', '</a:t>
            </a:r>
            <a:r>
              <a:rPr lang="en-US" dirty="0" err="1"/>
              <a:t>promotion_specific_date</a:t>
            </a:r>
            <a:r>
              <a:rPr lang="en-US" dirty="0"/>
              <a:t>', '</a:t>
            </a:r>
            <a:r>
              <a:rPr lang="en-US" dirty="0" err="1"/>
              <a:t>last_event</a:t>
            </a:r>
            <a:r>
              <a:rPr lang="en-US" dirty="0"/>
              <a:t>', '</a:t>
            </a:r>
            <a:r>
              <a:rPr lang="en-US" dirty="0" err="1"/>
              <a:t>next_event</a:t>
            </a:r>
            <a:r>
              <a:rPr lang="en-US" dirty="0"/>
              <a:t>', '</a:t>
            </a:r>
            <a:r>
              <a:rPr lang="en-US" dirty="0" err="1"/>
              <a:t>days_to_next_event</a:t>
            </a:r>
            <a:r>
              <a:rPr lang="en-US" dirty="0"/>
              <a:t>', 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', '</a:t>
            </a:r>
            <a:r>
              <a:rPr lang="en-US" dirty="0" err="1"/>
              <a:t>dummy_expect_a_spike_price</a:t>
            </a:r>
            <a:r>
              <a:rPr lang="en-US" dirty="0"/>
              <a:t>', '</a:t>
            </a:r>
            <a:r>
              <a:rPr lang="en-US" dirty="0" err="1"/>
              <a:t>meanenc_id_std</a:t>
            </a:r>
            <a:r>
              <a:rPr lang="en-US" dirty="0"/>
              <a:t>']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3B9C-AB7B-4E49-A02E-648B6B3C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4" y="876991"/>
            <a:ext cx="6238875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8F351-A0BA-4C15-922C-049510BF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" y="3798930"/>
            <a:ext cx="5833341" cy="2942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D95EF-0D7E-478D-9457-6057875C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31" y="72019"/>
            <a:ext cx="6287786" cy="3266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17679E-4C1C-4FC4-B716-D8FB582FC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82" y="3356981"/>
            <a:ext cx="6953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1" y="97980"/>
            <a:ext cx="4257964" cy="723529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/>
              <a:t>Accuracy</a:t>
            </a:r>
            <a:r>
              <a:rPr lang="en-US" sz="1400" dirty="0"/>
              <a:t>: </a:t>
            </a:r>
            <a:r>
              <a:rPr lang="en-US" sz="1400" b="1" dirty="0"/>
              <a:t>79.88%</a:t>
            </a:r>
            <a:br>
              <a:rPr lang="en-US" sz="1400" dirty="0"/>
            </a:br>
            <a:r>
              <a:rPr lang="en-US" sz="1400" dirty="0"/>
              <a:t>Remove = </a:t>
            </a:r>
            <a:r>
              <a:rPr lang="en-US" sz="1400" dirty="0" err="1"/>
              <a:t>days_since_launch</a:t>
            </a:r>
            <a:r>
              <a:rPr lang="en-US" sz="1400" dirty="0"/>
              <a:t>, events, </a:t>
            </a:r>
            <a:r>
              <a:rPr lang="en-US" sz="1400" dirty="0" err="1"/>
              <a:t>meanenc_id_mean</a:t>
            </a:r>
            <a:r>
              <a:rPr lang="en-US" sz="1400" dirty="0"/>
              <a:t>, </a:t>
            </a:r>
            <a:r>
              <a:rPr lang="en-US" sz="1400" dirty="0" err="1"/>
              <a:t>dpw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157450" y="1062519"/>
            <a:ext cx="604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list:  ['id', 'year', 'month', '</a:t>
            </a:r>
            <a:r>
              <a:rPr lang="en-US" dirty="0" err="1"/>
              <a:t>wom</a:t>
            </a:r>
            <a:r>
              <a:rPr lang="en-US" dirty="0"/>
              <a:t>', 'type', 'festival', 'promotion’, '</a:t>
            </a:r>
            <a:r>
              <a:rPr lang="en-US" dirty="0" err="1"/>
              <a:t>promotion_specific_date</a:t>
            </a:r>
            <a:r>
              <a:rPr lang="en-US" dirty="0"/>
              <a:t>', '</a:t>
            </a:r>
            <a:r>
              <a:rPr lang="en-US" dirty="0" err="1"/>
              <a:t>last_event</a:t>
            </a:r>
            <a:r>
              <a:rPr lang="en-US" dirty="0"/>
              <a:t>', '</a:t>
            </a:r>
            <a:r>
              <a:rPr lang="en-US" dirty="0" err="1"/>
              <a:t>next_event</a:t>
            </a:r>
            <a:r>
              <a:rPr lang="en-US" dirty="0"/>
              <a:t>', '</a:t>
            </a:r>
            <a:r>
              <a:rPr lang="en-US" dirty="0" err="1"/>
              <a:t>days_since_last_event</a:t>
            </a:r>
            <a:r>
              <a:rPr lang="en-US" dirty="0"/>
              <a:t>’,</a:t>
            </a:r>
          </a:p>
          <a:p>
            <a:r>
              <a:rPr lang="en-US" dirty="0"/>
              <a:t> '</a:t>
            </a:r>
            <a:r>
              <a:rPr lang="en-US" dirty="0" err="1"/>
              <a:t>days_to_next_event</a:t>
            </a:r>
            <a:r>
              <a:rPr lang="en-US" dirty="0"/>
              <a:t>', 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', '</a:t>
            </a:r>
            <a:r>
              <a:rPr lang="en-US" dirty="0" err="1"/>
              <a:t>dummy_expect_a_spike_price</a:t>
            </a:r>
            <a:r>
              <a:rPr lang="en-US" dirty="0"/>
              <a:t>’, </a:t>
            </a:r>
          </a:p>
          <a:p>
            <a:r>
              <a:rPr lang="en-US" dirty="0"/>
              <a:t>'</a:t>
            </a:r>
            <a:r>
              <a:rPr lang="en-US" dirty="0" err="1"/>
              <a:t>meanenc_id_std</a:t>
            </a:r>
            <a:r>
              <a:rPr lang="en-US" dirty="0"/>
              <a:t>', '</a:t>
            </a:r>
            <a:r>
              <a:rPr lang="en-US" dirty="0" err="1"/>
              <a:t>meanenc_id_max</a:t>
            </a:r>
            <a:r>
              <a:rPr lang="en-US" dirty="0"/>
              <a:t>']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950C2-9CE9-466C-9C8C-372647EC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448" y="3419619"/>
            <a:ext cx="6819900" cy="336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BF02E-A611-42E7-94C0-B4392D22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45" y="236380"/>
            <a:ext cx="5873834" cy="3020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B0FA9-2075-4BA1-9AA4-76F8A2F92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33" y="3582507"/>
            <a:ext cx="6190413" cy="28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FC4B-8913-4861-A511-B2F20D32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38923" y="43967"/>
            <a:ext cx="8534400" cy="723529"/>
          </a:xfrm>
        </p:spPr>
        <p:txBody>
          <a:bodyPr>
            <a:normAutofit/>
          </a:bodyPr>
          <a:lstStyle/>
          <a:p>
            <a:r>
              <a:rPr lang="en-US" sz="1400" b="1" dirty="0"/>
              <a:t>Accuracy</a:t>
            </a:r>
            <a:r>
              <a:rPr lang="en-US" sz="1400" dirty="0"/>
              <a:t> : </a:t>
            </a:r>
            <a:r>
              <a:rPr lang="en-US" sz="1400" b="1" dirty="0"/>
              <a:t> 79.62  %</a:t>
            </a:r>
            <a:br>
              <a:rPr lang="en-US" sz="1400" b="1" dirty="0"/>
            </a:br>
            <a:r>
              <a:rPr lang="en-US" sz="1400" b="1" dirty="0"/>
              <a:t>Not remove anything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B525-62E4-4E1A-B641-344093DBF39B}"/>
              </a:ext>
            </a:extLst>
          </p:cNvPr>
          <p:cNvSpPr txBox="1"/>
          <p:nvPr/>
        </p:nvSpPr>
        <p:spPr>
          <a:xfrm>
            <a:off x="162506" y="767496"/>
            <a:ext cx="6040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list:  ['id', '</a:t>
            </a:r>
            <a:r>
              <a:rPr lang="en-US" dirty="0" err="1"/>
              <a:t>dpw</a:t>
            </a:r>
            <a:r>
              <a:rPr lang="en-US" dirty="0"/>
              <a:t>', 'year', 'month', '</a:t>
            </a:r>
            <a:r>
              <a:rPr lang="en-US" dirty="0" err="1"/>
              <a:t>wom</a:t>
            </a:r>
            <a:r>
              <a:rPr lang="en-US" dirty="0"/>
              <a:t>', '</a:t>
            </a:r>
            <a:r>
              <a:rPr lang="en-US" dirty="0" err="1"/>
              <a:t>days_since_launch</a:t>
            </a:r>
            <a:r>
              <a:rPr lang="en-US" dirty="0"/>
              <a:t>', 'events', 'type', 'festival', 'promotion', '</a:t>
            </a:r>
            <a:r>
              <a:rPr lang="en-US" dirty="0" err="1"/>
              <a:t>promotion_specific_date</a:t>
            </a:r>
            <a:r>
              <a:rPr lang="en-US" dirty="0"/>
              <a:t>', '</a:t>
            </a:r>
            <a:r>
              <a:rPr lang="en-US" dirty="0" err="1"/>
              <a:t>last_event</a:t>
            </a:r>
            <a:r>
              <a:rPr lang="en-US" dirty="0"/>
              <a:t>', '</a:t>
            </a:r>
            <a:r>
              <a:rPr lang="en-US" dirty="0" err="1"/>
              <a:t>next_event</a:t>
            </a:r>
            <a:r>
              <a:rPr lang="en-US" dirty="0"/>
              <a:t>', '</a:t>
            </a:r>
            <a:r>
              <a:rPr lang="en-US" dirty="0" err="1"/>
              <a:t>days_since_last_event</a:t>
            </a:r>
            <a:r>
              <a:rPr lang="en-US" dirty="0"/>
              <a:t>', '</a:t>
            </a:r>
            <a:r>
              <a:rPr lang="en-US" dirty="0" err="1"/>
              <a:t>days_to_next_event</a:t>
            </a:r>
            <a:r>
              <a:rPr lang="en-US" dirty="0"/>
              <a:t>', '</a:t>
            </a:r>
            <a:r>
              <a:rPr lang="en-US" dirty="0" err="1"/>
              <a:t>lag_demand</a:t>
            </a:r>
            <a:r>
              <a:rPr lang="en-US" dirty="0"/>
              <a:t>', '</a:t>
            </a:r>
            <a:r>
              <a:rPr lang="en-US" dirty="0" err="1"/>
              <a:t>new_price_min</a:t>
            </a:r>
            <a:r>
              <a:rPr lang="en-US" dirty="0"/>
              <a:t>', '</a:t>
            </a:r>
            <a:r>
              <a:rPr lang="en-US" dirty="0" err="1"/>
              <a:t>dummy_expect_a_spike_price</a:t>
            </a:r>
            <a:r>
              <a:rPr lang="en-US" dirty="0"/>
              <a:t>', '</a:t>
            </a:r>
            <a:r>
              <a:rPr lang="en-US" dirty="0" err="1"/>
              <a:t>meanenc_id_mean</a:t>
            </a:r>
            <a:r>
              <a:rPr lang="en-US" dirty="0"/>
              <a:t>', '</a:t>
            </a:r>
            <a:r>
              <a:rPr lang="en-US" dirty="0" err="1"/>
              <a:t>meanenc_id_std</a:t>
            </a:r>
            <a:r>
              <a:rPr lang="en-US" dirty="0"/>
              <a:t>', '</a:t>
            </a:r>
            <a:r>
              <a:rPr lang="en-US" dirty="0" err="1"/>
              <a:t>meanenc_id_max</a:t>
            </a:r>
            <a:r>
              <a:rPr lang="en-US" dirty="0"/>
              <a:t>']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E38FA-8513-4FB1-B6FE-16130F46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2350"/>
            <a:ext cx="596265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96560-F593-460A-AA99-928938C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56" y="0"/>
            <a:ext cx="5976692" cy="3195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F673E-2EC0-4D99-95AC-5FD7E17B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7356"/>
            <a:ext cx="6315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8741B07D5B34ABBF51D7A68342064" ma:contentTypeVersion="11" ma:contentTypeDescription="Create a new document." ma:contentTypeScope="" ma:versionID="9acd18ff90e2f4722af087edb8a3a54a">
  <xsd:schema xmlns:xsd="http://www.w3.org/2001/XMLSchema" xmlns:xs="http://www.w3.org/2001/XMLSchema" xmlns:p="http://schemas.microsoft.com/office/2006/metadata/properties" xmlns:ns3="56ba93c8-8703-483b-ab2b-b5e76ce1eed0" xmlns:ns4="dec3cce5-1363-475f-9f3e-5a79251490a4" targetNamespace="http://schemas.microsoft.com/office/2006/metadata/properties" ma:root="true" ma:fieldsID="19b302f301f6b9743ed9dfe75caa62ab" ns3:_="" ns4:_="">
    <xsd:import namespace="56ba93c8-8703-483b-ab2b-b5e76ce1eed0"/>
    <xsd:import namespace="dec3cce5-1363-475f-9f3e-5a79251490a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a93c8-8703-483b-ab2b-b5e76ce1e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3cce5-1363-475f-9f3e-5a7925149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D080C-3A2A-4291-BDA2-F4EF62F08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a93c8-8703-483b-ab2b-b5e76ce1eed0"/>
    <ds:schemaRef ds:uri="dec3cce5-1363-475f-9f3e-5a7925149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46A45-2EE6-4BB9-9534-3F15D8E99F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04492-7A1C-4BD4-9D4E-2EF74AC4DC1C}">
  <ds:schemaRefs>
    <ds:schemaRef ds:uri="http://schemas.microsoft.com/office/infopath/2007/PartnerControls"/>
    <ds:schemaRef ds:uri="http://schemas.microsoft.com/office/2006/metadata/properties"/>
    <ds:schemaRef ds:uri="56ba93c8-8703-483b-ab2b-b5e76ce1eed0"/>
    <ds:schemaRef ds:uri="dec3cce5-1363-475f-9f3e-5a79251490a4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Accuracy by Num of features</vt:lpstr>
      <vt:lpstr>Accuracy :  26.49  % </vt:lpstr>
      <vt:lpstr>Accuracy :  71.63 % </vt:lpstr>
      <vt:lpstr>Accuracy : 78.21% Remove = days_since_launch, events, meanenc_id_mean, dpw, meanenc_id_max, days_since_last_event, month</vt:lpstr>
      <vt:lpstr>Accuracy : 79.97% Remove = days_since_launch, events, meanenc_id_mean, dpw, meanenc_id_max, days_since_last_event, month</vt:lpstr>
      <vt:lpstr>Accuracy : 79.24% Remove = days_since_launch, events, meanenc_id_mean, dpw, meanenc_id_max, days_since_last_event, month, last_event, promotion_specific_date</vt:lpstr>
      <vt:lpstr>Accuracy : 79.43% Remove = days_since_launch, events, meanenc_id_mean, dpw, meanenc_id_max, days_since_last_event, month</vt:lpstr>
      <vt:lpstr>Accuracy: 79.88% Remove = days_since_launch, events, meanenc_id_mean, dpw</vt:lpstr>
      <vt:lpstr>Accuracy :  79.62  % Not remove anything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accuracy: 79.88% Remove = days_since_launch, events, meanenc_id_mean, dpw</dc:title>
  <dc:creator>Anh Nguyen</dc:creator>
  <cp:lastModifiedBy>Anh Nguyen</cp:lastModifiedBy>
  <cp:revision>2</cp:revision>
  <dcterms:created xsi:type="dcterms:W3CDTF">2022-03-22T07:15:27Z</dcterms:created>
  <dcterms:modified xsi:type="dcterms:W3CDTF">2022-03-22T09:44:24Z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0x0101001AF8741B07D5B34ABBF51D7A68342064</vt:lpwstr>
  </property>
</Properties>
</file>