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Cabin"/>
      <p:bold r:id="rId18"/>
      <p:boldItalic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Open Sans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aPL0KzXjBk5cA5ziNY3sw3apU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bin-bold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583349" y="1315441"/>
            <a:ext cx="9331556" cy="6082798"/>
          </a:xfrm>
          <a:custGeom>
            <a:rect b="b" l="l" r="r" t="t"/>
            <a:pathLst>
              <a:path extrusionOk="0" h="2219021" w="3404177">
                <a:moveTo>
                  <a:pt x="0" y="0"/>
                </a:moveTo>
                <a:lnTo>
                  <a:pt x="3404177" y="0"/>
                </a:lnTo>
                <a:lnTo>
                  <a:pt x="3404177" y="2219021"/>
                </a:lnTo>
                <a:lnTo>
                  <a:pt x="0" y="22190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>
            <a:off x="-2156129" y="8872350"/>
            <a:ext cx="6662470" cy="1611106"/>
          </a:xfrm>
          <a:custGeom>
            <a:rect b="b" l="l" r="r" t="t"/>
            <a:pathLst>
              <a:path extrusionOk="0"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flipH="1">
            <a:off x="14791434" y="-196457"/>
            <a:ext cx="5652695" cy="1366924"/>
          </a:xfrm>
          <a:custGeom>
            <a:rect b="b" l="l" r="r" t="t"/>
            <a:pathLst>
              <a:path extrusionOk="0"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0261150" y="1315441"/>
            <a:ext cx="7087021" cy="7701883"/>
          </a:xfrm>
          <a:custGeom>
            <a:rect b="b" l="l" r="r" t="t"/>
            <a:pathLst>
              <a:path extrusionOk="0" h="2809668" w="2585364">
                <a:moveTo>
                  <a:pt x="0" y="0"/>
                </a:moveTo>
                <a:lnTo>
                  <a:pt x="2585364" y="0"/>
                </a:lnTo>
                <a:lnTo>
                  <a:pt x="2585364" y="2809668"/>
                </a:lnTo>
                <a:lnTo>
                  <a:pt x="0" y="28096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0692016" y="4401714"/>
            <a:ext cx="6225288" cy="3893634"/>
          </a:xfrm>
          <a:custGeom>
            <a:rect b="b" l="l" r="r" t="t"/>
            <a:pathLst>
              <a:path extrusionOk="0"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6100246" y="3001723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-203414">
            <a:off x="11173930" y="3499519"/>
            <a:ext cx="321948" cy="461574"/>
          </a:xfrm>
          <a:custGeom>
            <a:rect b="b" l="l" r="r" t="t"/>
            <a:pathLst>
              <a:path extrusionOk="0"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2690344" y="1991652"/>
            <a:ext cx="2228632" cy="1815322"/>
          </a:xfrm>
          <a:custGeom>
            <a:rect b="b" l="l" r="r" t="t"/>
            <a:pathLst>
              <a:path extrusionOk="0"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1"/>
          <p:cNvGrpSpPr/>
          <p:nvPr/>
        </p:nvGrpSpPr>
        <p:grpSpPr>
          <a:xfrm>
            <a:off x="852960" y="1965152"/>
            <a:ext cx="9061945" cy="3722394"/>
            <a:chOff x="0" y="-35333"/>
            <a:chExt cx="12082593" cy="4963192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50" y="-35333"/>
              <a:ext cx="12082500" cy="3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003EA8"/>
                  </a:solidFill>
                  <a:latin typeface="Cabin"/>
                  <a:ea typeface="Cabin"/>
                  <a:cs typeface="Cabin"/>
                  <a:sym typeface="Cabin"/>
                </a:rPr>
                <a:t>QUẢN LÝ </a:t>
              </a:r>
              <a:endParaRPr sz="8000"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003EA8"/>
                  </a:solidFill>
                  <a:latin typeface="Cabin"/>
                  <a:ea typeface="Cabin"/>
                  <a:cs typeface="Cabin"/>
                  <a:sym typeface="Cabin"/>
                </a:rPr>
                <a:t>HÀNG TỒN KHO</a:t>
              </a:r>
              <a:endParaRPr sz="8000"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4369059"/>
              <a:ext cx="12082593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2426555" y="6281856"/>
            <a:ext cx="5645144" cy="61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4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NHÓM 4</a:t>
            </a:r>
            <a:endParaRPr/>
          </a:p>
        </p:txBody>
      </p:sp>
      <p:grpSp>
        <p:nvGrpSpPr>
          <p:cNvPr id="97" name="Google Shape;97;p1"/>
          <p:cNvGrpSpPr/>
          <p:nvPr/>
        </p:nvGrpSpPr>
        <p:grpSpPr>
          <a:xfrm>
            <a:off x="2324601" y="8205441"/>
            <a:ext cx="5849052" cy="1052859"/>
            <a:chOff x="0" y="0"/>
            <a:chExt cx="7798736" cy="1403812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7798736" cy="1403812"/>
            </a:xfrm>
            <a:custGeom>
              <a:rect b="b" l="l" r="r" t="t"/>
              <a:pathLst>
                <a:path extrusionOk="0" h="338133" w="1878465">
                  <a:moveTo>
                    <a:pt x="0" y="0"/>
                  </a:moveTo>
                  <a:lnTo>
                    <a:pt x="1878465" y="0"/>
                  </a:lnTo>
                  <a:lnTo>
                    <a:pt x="1878465" y="338133"/>
                  </a:lnTo>
                  <a:lnTo>
                    <a:pt x="0" y="338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9" name="Google Shape;99;p1"/>
            <p:cNvSpPr txBox="1"/>
            <p:nvPr/>
          </p:nvSpPr>
          <p:spPr>
            <a:xfrm>
              <a:off x="732253" y="114658"/>
              <a:ext cx="5956112" cy="1136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3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8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GVHD: TS. Nguyễn Gia Tuấn Anh</a:t>
              </a:r>
              <a:endParaRPr/>
            </a:p>
            <a:p>
              <a:pPr indent="0" lvl="0" marL="0" marR="0" rtl="0" algn="ctr">
                <a:lnSpc>
                  <a:spcPct val="14003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8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 CN.Phạm Nhật Duy</a:t>
              </a:r>
              <a:endParaRPr/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633871" y="5347564"/>
            <a:ext cx="9230512" cy="61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4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MÔN: Quản lý thông tin - IE103.O23.CNVN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317" name="Google Shape;317;p10"/>
          <p:cNvGrpSpPr/>
          <p:nvPr/>
        </p:nvGrpSpPr>
        <p:grpSpPr>
          <a:xfrm>
            <a:off x="5199052" y="143224"/>
            <a:ext cx="7602726" cy="1490060"/>
            <a:chOff x="0" y="0"/>
            <a:chExt cx="10136968" cy="1986746"/>
          </a:xfrm>
        </p:grpSpPr>
        <p:sp>
          <p:nvSpPr>
            <p:cNvPr id="318" name="Google Shape;318;p10"/>
            <p:cNvSpPr/>
            <p:nvPr/>
          </p:nvSpPr>
          <p:spPr>
            <a:xfrm>
              <a:off x="0" y="0"/>
              <a:ext cx="10136968" cy="1986746"/>
            </a:xfrm>
            <a:custGeom>
              <a:rect b="b" l="l" r="r" t="t"/>
              <a:pathLst>
                <a:path extrusionOk="0" h="1088038" w="5551494">
                  <a:moveTo>
                    <a:pt x="0" y="0"/>
                  </a:moveTo>
                  <a:lnTo>
                    <a:pt x="5551494" y="0"/>
                  </a:lnTo>
                  <a:lnTo>
                    <a:pt x="5551494" y="1088038"/>
                  </a:lnTo>
                  <a:lnTo>
                    <a:pt x="0" y="108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9" name="Google Shape;319;p10"/>
            <p:cNvSpPr txBox="1"/>
            <p:nvPr/>
          </p:nvSpPr>
          <p:spPr>
            <a:xfrm>
              <a:off x="1061562" y="351065"/>
              <a:ext cx="8422162" cy="1294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415" u="none" cap="none" strike="noStrike">
                  <a:solidFill>
                    <a:srgbClr val="003EA8"/>
                  </a:solidFill>
                  <a:latin typeface="Arial"/>
                  <a:ea typeface="Arial"/>
                  <a:cs typeface="Arial"/>
                  <a:sym typeface="Arial"/>
                </a:rPr>
                <a:t>Mô hình ERD</a:t>
              </a:r>
              <a:endParaRPr/>
            </a:p>
          </p:txBody>
        </p:sp>
      </p:grpSp>
      <p:sp>
        <p:nvSpPr>
          <p:cNvPr id="320" name="Google Shape;320;p10"/>
          <p:cNvSpPr/>
          <p:nvPr/>
        </p:nvSpPr>
        <p:spPr>
          <a:xfrm>
            <a:off x="4069763" y="1633275"/>
            <a:ext cx="9861300" cy="843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10" title="QLHangTonKho_E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037" y="1942325"/>
            <a:ext cx="9206748" cy="80514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327" name="Google Shape;327;p11"/>
          <p:cNvGrpSpPr/>
          <p:nvPr/>
        </p:nvGrpSpPr>
        <p:grpSpPr>
          <a:xfrm>
            <a:off x="943895" y="283670"/>
            <a:ext cx="16315405" cy="1490060"/>
            <a:chOff x="0" y="0"/>
            <a:chExt cx="21753873" cy="1986746"/>
          </a:xfrm>
        </p:grpSpPr>
        <p:sp>
          <p:nvSpPr>
            <p:cNvPr id="328" name="Google Shape;328;p11"/>
            <p:cNvSpPr/>
            <p:nvPr/>
          </p:nvSpPr>
          <p:spPr>
            <a:xfrm>
              <a:off x="0" y="0"/>
              <a:ext cx="21753873" cy="1986746"/>
            </a:xfrm>
            <a:custGeom>
              <a:rect b="b" l="l" r="r" t="t"/>
              <a:pathLst>
                <a:path extrusionOk="0" h="1088038" w="11913473">
                  <a:moveTo>
                    <a:pt x="0" y="0"/>
                  </a:moveTo>
                  <a:lnTo>
                    <a:pt x="11913473" y="0"/>
                  </a:lnTo>
                  <a:lnTo>
                    <a:pt x="11913473" y="1088038"/>
                  </a:lnTo>
                  <a:lnTo>
                    <a:pt x="0" y="108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9" name="Google Shape;329;p11"/>
            <p:cNvSpPr txBox="1"/>
            <p:nvPr/>
          </p:nvSpPr>
          <p:spPr>
            <a:xfrm>
              <a:off x="2278105" y="351065"/>
              <a:ext cx="18073910" cy="1294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415" u="none" cap="none" strike="noStrike">
                  <a:solidFill>
                    <a:srgbClr val="003EA8"/>
                  </a:solidFill>
                  <a:latin typeface="Arial"/>
                  <a:ea typeface="Arial"/>
                  <a:cs typeface="Arial"/>
                  <a:sym typeface="Arial"/>
                </a:rPr>
                <a:t>Các thuộc tính của từng thực thể</a:t>
              </a:r>
              <a:endParaRPr/>
            </a:p>
          </p:txBody>
        </p:sp>
      </p:grpSp>
      <p:sp>
        <p:nvSpPr>
          <p:cNvPr id="330" name="Google Shape;330;p11"/>
          <p:cNvSpPr/>
          <p:nvPr/>
        </p:nvSpPr>
        <p:spPr>
          <a:xfrm>
            <a:off x="1599988" y="2249346"/>
            <a:ext cx="15431696" cy="7397512"/>
          </a:xfrm>
          <a:custGeom>
            <a:rect b="b" l="l" r="r" t="t"/>
            <a:pathLst>
              <a:path extrusionOk="0" h="7397512" w="15431696">
                <a:moveTo>
                  <a:pt x="0" y="0"/>
                </a:moveTo>
                <a:lnTo>
                  <a:pt x="15431696" y="0"/>
                </a:lnTo>
                <a:lnTo>
                  <a:pt x="15431696" y="7397513"/>
                </a:lnTo>
                <a:lnTo>
                  <a:pt x="0" y="7397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336" name="Google Shape;336;p12"/>
          <p:cNvSpPr/>
          <p:nvPr/>
        </p:nvSpPr>
        <p:spPr>
          <a:xfrm>
            <a:off x="-517834" y="389330"/>
            <a:ext cx="3927179" cy="1392364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2"/>
          <p:cNvSpPr/>
          <p:nvPr/>
        </p:nvSpPr>
        <p:spPr>
          <a:xfrm>
            <a:off x="14826857" y="8505307"/>
            <a:ext cx="3927179" cy="1392364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12"/>
          <p:cNvSpPr/>
          <p:nvPr/>
        </p:nvSpPr>
        <p:spPr>
          <a:xfrm>
            <a:off x="3951996" y="862515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12"/>
          <p:cNvSpPr/>
          <p:nvPr/>
        </p:nvSpPr>
        <p:spPr>
          <a:xfrm>
            <a:off x="1445756" y="2552701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5" y="0"/>
                </a:lnTo>
                <a:lnTo>
                  <a:pt x="441615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0" name="Google Shape;340;p12"/>
          <p:cNvGrpSpPr/>
          <p:nvPr/>
        </p:nvGrpSpPr>
        <p:grpSpPr>
          <a:xfrm>
            <a:off x="187492" y="246640"/>
            <a:ext cx="16601790" cy="9428174"/>
            <a:chOff x="54661" y="328854"/>
            <a:chExt cx="22135721" cy="12570899"/>
          </a:xfrm>
        </p:grpSpPr>
        <p:sp>
          <p:nvSpPr>
            <p:cNvPr id="341" name="Google Shape;341;p12"/>
            <p:cNvSpPr txBox="1"/>
            <p:nvPr/>
          </p:nvSpPr>
          <p:spPr>
            <a:xfrm rot="-515361">
              <a:off x="8972738" y="8987104"/>
              <a:ext cx="13070412" cy="2953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56" u="none" cap="none" strike="noStrike">
                  <a:solidFill>
                    <a:srgbClr val="100F0D"/>
                  </a:solidFill>
                  <a:latin typeface="Arial"/>
                  <a:ea typeface="Arial"/>
                  <a:cs typeface="Arial"/>
                  <a:sym typeface="Arial"/>
                </a:rPr>
                <a:t> listening!</a:t>
              </a:r>
              <a:endParaRPr/>
            </a:p>
          </p:txBody>
        </p:sp>
        <p:sp>
          <p:nvSpPr>
            <p:cNvPr id="342" name="Google Shape;342;p12"/>
            <p:cNvSpPr txBox="1"/>
            <p:nvPr/>
          </p:nvSpPr>
          <p:spPr>
            <a:xfrm rot="-592460">
              <a:off x="231188" y="1513640"/>
              <a:ext cx="14100797" cy="3276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840" u="none" cap="none" strike="noStrike">
                  <a:solidFill>
                    <a:srgbClr val="100F0D"/>
                  </a:solidFill>
                  <a:latin typeface="Arial"/>
                  <a:ea typeface="Arial"/>
                  <a:cs typeface="Arial"/>
                  <a:sym typeface="Arial"/>
                </a:rPr>
                <a:t>Thank</a:t>
              </a:r>
              <a:endParaRPr/>
            </a:p>
          </p:txBody>
        </p:sp>
        <p:sp>
          <p:nvSpPr>
            <p:cNvPr id="343" name="Google Shape;343;p12"/>
            <p:cNvSpPr txBox="1"/>
            <p:nvPr/>
          </p:nvSpPr>
          <p:spPr>
            <a:xfrm rot="-592460">
              <a:off x="2972814" y="5339335"/>
              <a:ext cx="14100797" cy="3276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840" u="none" cap="none" strike="noStrike">
                  <a:solidFill>
                    <a:srgbClr val="100F0D"/>
                  </a:solidFill>
                  <a:latin typeface="Arial"/>
                  <a:ea typeface="Arial"/>
                  <a:cs typeface="Arial"/>
                  <a:sym typeface="Arial"/>
                </a:rPr>
                <a:t>for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905495" y="657204"/>
            <a:ext cx="16444937" cy="1906519"/>
          </a:xfrm>
          <a:custGeom>
            <a:rect b="b" l="l" r="r" t="t"/>
            <a:pathLst>
              <a:path extrusionOk="0" h="695503" w="5999157">
                <a:moveTo>
                  <a:pt x="0" y="0"/>
                </a:moveTo>
                <a:lnTo>
                  <a:pt x="5999157" y="0"/>
                </a:lnTo>
                <a:lnTo>
                  <a:pt x="5999157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707251" y="2917134"/>
            <a:ext cx="5135310" cy="5757653"/>
          </a:xfrm>
          <a:custGeom>
            <a:rect b="b" l="l" r="r" t="t"/>
            <a:pathLst>
              <a:path extrusionOk="0" h="2100407" w="1873375">
                <a:moveTo>
                  <a:pt x="0" y="0"/>
                </a:moveTo>
                <a:lnTo>
                  <a:pt x="1873375" y="0"/>
                </a:lnTo>
                <a:lnTo>
                  <a:pt x="1873375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6393239" y="2917134"/>
            <a:ext cx="5461493" cy="5757653"/>
          </a:xfrm>
          <a:custGeom>
            <a:rect b="b" l="l" r="r" t="t"/>
            <a:pathLst>
              <a:path extrusionOk="0" h="2100407" w="1992367">
                <a:moveTo>
                  <a:pt x="0" y="0"/>
                </a:moveTo>
                <a:lnTo>
                  <a:pt x="1992367" y="0"/>
                </a:lnTo>
                <a:lnTo>
                  <a:pt x="1992367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2215122" y="2917134"/>
            <a:ext cx="5135310" cy="5757653"/>
          </a:xfrm>
          <a:custGeom>
            <a:rect b="b" l="l" r="r" t="t"/>
            <a:pathLst>
              <a:path extrusionOk="0" h="2100407" w="1873375">
                <a:moveTo>
                  <a:pt x="0" y="0"/>
                </a:moveTo>
                <a:lnTo>
                  <a:pt x="1873375" y="0"/>
                </a:lnTo>
                <a:lnTo>
                  <a:pt x="1873375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2"/>
          <p:cNvSpPr txBox="1"/>
          <p:nvPr/>
        </p:nvSpPr>
        <p:spPr>
          <a:xfrm>
            <a:off x="1091435" y="6955109"/>
            <a:ext cx="4366942" cy="12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22520061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Nguyễn Thị Lan Anh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 flipH="1">
            <a:off x="15484919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-1782425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8923192" y="-16682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4" name="Google Shape;114;p2"/>
          <p:cNvGrpSpPr/>
          <p:nvPr/>
        </p:nvGrpSpPr>
        <p:grpSpPr>
          <a:xfrm>
            <a:off x="7833146" y="3446504"/>
            <a:ext cx="2621708" cy="2621708"/>
            <a:chOff x="0" y="0"/>
            <a:chExt cx="812800" cy="81280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2491067" y="924664"/>
            <a:ext cx="132658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Thành viên nhóm 4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826805" y="6912892"/>
            <a:ext cx="4705998" cy="126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22520066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Nguyễn Trần Bảo Anh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2580740" y="6932577"/>
            <a:ext cx="4404073" cy="12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22520113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Nguyễn Thái Bảo</a:t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961782" y="3333882"/>
            <a:ext cx="2621708" cy="2621708"/>
            <a:chOff x="0" y="0"/>
            <a:chExt cx="812800" cy="812800"/>
          </a:xfrm>
        </p:grpSpPr>
        <p:sp>
          <p:nvSpPr>
            <p:cNvPr id="121" name="Google Shape;12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3664482" y="3456346"/>
            <a:ext cx="2621708" cy="2621708"/>
            <a:chOff x="0" y="0"/>
            <a:chExt cx="812800" cy="812800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>
            <a:off x="2803081" y="3810111"/>
            <a:ext cx="1274700" cy="1669251"/>
          </a:xfrm>
          <a:custGeom>
            <a:rect b="b" l="l" r="r" t="t"/>
            <a:pathLst>
              <a:path extrusionOk="0" h="1669251" w="1274700">
                <a:moveTo>
                  <a:pt x="0" y="0"/>
                </a:moveTo>
                <a:lnTo>
                  <a:pt x="1274701" y="0"/>
                </a:lnTo>
                <a:lnTo>
                  <a:pt x="1274701" y="1669251"/>
                </a:lnTo>
                <a:lnTo>
                  <a:pt x="0" y="1669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2"/>
          <p:cNvSpPr/>
          <p:nvPr/>
        </p:nvSpPr>
        <p:spPr>
          <a:xfrm>
            <a:off x="14169307" y="3988480"/>
            <a:ext cx="1639081" cy="1537756"/>
          </a:xfrm>
          <a:custGeom>
            <a:rect b="b" l="l" r="r" t="t"/>
            <a:pathLst>
              <a:path extrusionOk="0" h="1537756" w="1639081">
                <a:moveTo>
                  <a:pt x="0" y="0"/>
                </a:moveTo>
                <a:lnTo>
                  <a:pt x="1639081" y="0"/>
                </a:lnTo>
                <a:lnTo>
                  <a:pt x="1639081" y="1537756"/>
                </a:lnTo>
                <a:lnTo>
                  <a:pt x="0" y="15377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2"/>
          <p:cNvSpPr/>
          <p:nvPr/>
        </p:nvSpPr>
        <p:spPr>
          <a:xfrm>
            <a:off x="8362699" y="3882946"/>
            <a:ext cx="1332285" cy="1748823"/>
          </a:xfrm>
          <a:custGeom>
            <a:rect b="b" l="l" r="r" t="t"/>
            <a:pathLst>
              <a:path extrusionOk="0" h="1748823" w="1332285">
                <a:moveTo>
                  <a:pt x="0" y="0"/>
                </a:moveTo>
                <a:lnTo>
                  <a:pt x="1332285" y="0"/>
                </a:lnTo>
                <a:lnTo>
                  <a:pt x="1332285" y="1748823"/>
                </a:lnTo>
                <a:lnTo>
                  <a:pt x="0" y="1748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134" name="Google Shape;134;p3"/>
          <p:cNvSpPr/>
          <p:nvPr/>
        </p:nvSpPr>
        <p:spPr>
          <a:xfrm>
            <a:off x="1219294" y="3276575"/>
            <a:ext cx="15795020" cy="4391592"/>
          </a:xfrm>
          <a:custGeom>
            <a:rect b="b" l="l" r="r" t="t"/>
            <a:pathLst>
              <a:path extrusionOk="0" h="1602065" w="5762066">
                <a:moveTo>
                  <a:pt x="0" y="0"/>
                </a:moveTo>
                <a:lnTo>
                  <a:pt x="5762066" y="0"/>
                </a:lnTo>
                <a:lnTo>
                  <a:pt x="5762066" y="1602065"/>
                </a:lnTo>
                <a:lnTo>
                  <a:pt x="0" y="16020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3"/>
          <p:cNvSpPr/>
          <p:nvPr/>
        </p:nvSpPr>
        <p:spPr>
          <a:xfrm>
            <a:off x="1219294" y="657204"/>
            <a:ext cx="15795020" cy="1907038"/>
          </a:xfrm>
          <a:custGeom>
            <a:rect b="b" l="l" r="r" t="t"/>
            <a:pathLst>
              <a:path extrusionOk="0" h="695693" w="5762066">
                <a:moveTo>
                  <a:pt x="0" y="0"/>
                </a:moveTo>
                <a:lnTo>
                  <a:pt x="5762066" y="0"/>
                </a:lnTo>
                <a:lnTo>
                  <a:pt x="5762066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p3"/>
          <p:cNvSpPr/>
          <p:nvPr/>
        </p:nvSpPr>
        <p:spPr>
          <a:xfrm rot="-278358">
            <a:off x="-1432939" y="-269558"/>
            <a:ext cx="5304464" cy="1668495"/>
          </a:xfrm>
          <a:custGeom>
            <a:rect b="b" l="l" r="r" t="t"/>
            <a:pathLst>
              <a:path extrusionOk="0"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7" name="Google Shape;137;p3"/>
          <p:cNvCxnSpPr/>
          <p:nvPr/>
        </p:nvCxnSpPr>
        <p:spPr>
          <a:xfrm rot="-5400000">
            <a:off x="-541453" y="6273617"/>
            <a:ext cx="6745738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/>
          <p:nvPr/>
        </p:nvCxnSpPr>
        <p:spPr>
          <a:xfrm rot="-5400000">
            <a:off x="6878694" y="6273617"/>
            <a:ext cx="6745738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/>
          <p:nvPr/>
        </p:nvCxnSpPr>
        <p:spPr>
          <a:xfrm rot="-5400000">
            <a:off x="5264035" y="6273617"/>
            <a:ext cx="6745738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3"/>
          <p:cNvSpPr/>
          <p:nvPr/>
        </p:nvSpPr>
        <p:spPr>
          <a:xfrm>
            <a:off x="13821430" y="6309517"/>
            <a:ext cx="4791997" cy="4521903"/>
          </a:xfrm>
          <a:custGeom>
            <a:rect b="b" l="l" r="r" t="t"/>
            <a:pathLst>
              <a:path extrusionOk="0" h="4521903" w="4791997">
                <a:moveTo>
                  <a:pt x="0" y="0"/>
                </a:moveTo>
                <a:lnTo>
                  <a:pt x="4791997" y="0"/>
                </a:lnTo>
                <a:lnTo>
                  <a:pt x="4791997" y="4521903"/>
                </a:lnTo>
                <a:lnTo>
                  <a:pt x="0" y="4521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3"/>
          <p:cNvSpPr/>
          <p:nvPr/>
        </p:nvSpPr>
        <p:spPr>
          <a:xfrm rot="-203414">
            <a:off x="14743095" y="6074142"/>
            <a:ext cx="651301" cy="933765"/>
          </a:xfrm>
          <a:custGeom>
            <a:rect b="b" l="l" r="r" t="t"/>
            <a:pathLst>
              <a:path extrusionOk="0" h="933765" w="651301">
                <a:moveTo>
                  <a:pt x="0" y="0"/>
                </a:moveTo>
                <a:lnTo>
                  <a:pt x="651301" y="0"/>
                </a:lnTo>
                <a:lnTo>
                  <a:pt x="651301" y="933765"/>
                </a:lnTo>
                <a:lnTo>
                  <a:pt x="0" y="933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3"/>
          <p:cNvSpPr txBox="1"/>
          <p:nvPr/>
        </p:nvSpPr>
        <p:spPr>
          <a:xfrm>
            <a:off x="11073415" y="3238475"/>
            <a:ext cx="3642641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1073415" y="4344854"/>
            <a:ext cx="3642641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Chương trình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3212416" y="5621228"/>
            <a:ext cx="4611709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Mô tả quy trình trong thực tế có liên quan đến bài toán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0756388" y="3490888"/>
            <a:ext cx="4611709" cy="5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Các chức năng của hệ thống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10756388" y="5640277"/>
            <a:ext cx="4799340" cy="1028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Mô hình  ERD và các thuộc tính của từng thực thể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2939344" y="3209900"/>
            <a:ext cx="4611709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Mô tả bài toán, mục tiêu và đối tượng sử dụng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1684325" y="3357538"/>
            <a:ext cx="766091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1684325" y="5768865"/>
            <a:ext cx="766091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9144000" y="3357538"/>
            <a:ext cx="766091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9144000" y="5768865"/>
            <a:ext cx="766091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158" name="Google Shape;158;p4"/>
          <p:cNvSpPr/>
          <p:nvPr/>
        </p:nvSpPr>
        <p:spPr>
          <a:xfrm>
            <a:off x="-2879382" y="8210774"/>
            <a:ext cx="5533751" cy="1961966"/>
          </a:xfrm>
          <a:custGeom>
            <a:rect b="b" l="l" r="r" t="t"/>
            <a:pathLst>
              <a:path extrusionOk="0"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4"/>
          <p:cNvSpPr/>
          <p:nvPr/>
        </p:nvSpPr>
        <p:spPr>
          <a:xfrm>
            <a:off x="1219294" y="3742304"/>
            <a:ext cx="16040006" cy="3431545"/>
          </a:xfrm>
          <a:custGeom>
            <a:rect b="b" l="l" r="r" t="t"/>
            <a:pathLst>
              <a:path extrusionOk="0" h="1218626" w="5696203">
                <a:moveTo>
                  <a:pt x="0" y="0"/>
                </a:moveTo>
                <a:lnTo>
                  <a:pt x="5696203" y="0"/>
                </a:lnTo>
                <a:lnTo>
                  <a:pt x="5696203" y="1218626"/>
                </a:lnTo>
                <a:lnTo>
                  <a:pt x="0" y="12186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4"/>
          <p:cNvSpPr/>
          <p:nvPr/>
        </p:nvSpPr>
        <p:spPr>
          <a:xfrm>
            <a:off x="1219294" y="657204"/>
            <a:ext cx="15795020" cy="2304050"/>
          </a:xfrm>
          <a:custGeom>
            <a:rect b="b" l="l" r="r" t="t"/>
            <a:pathLst>
              <a:path extrusionOk="0" h="840524" w="5762066">
                <a:moveTo>
                  <a:pt x="0" y="0"/>
                </a:moveTo>
                <a:lnTo>
                  <a:pt x="5762066" y="0"/>
                </a:lnTo>
                <a:lnTo>
                  <a:pt x="5762066" y="840524"/>
                </a:lnTo>
                <a:lnTo>
                  <a:pt x="0" y="8405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p4"/>
          <p:cNvSpPr/>
          <p:nvPr/>
        </p:nvSpPr>
        <p:spPr>
          <a:xfrm>
            <a:off x="16793505" y="3742304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4"/>
          <p:cNvSpPr/>
          <p:nvPr/>
        </p:nvSpPr>
        <p:spPr>
          <a:xfrm>
            <a:off x="1009650" y="1281714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p4"/>
          <p:cNvGrpSpPr/>
          <p:nvPr/>
        </p:nvGrpSpPr>
        <p:grpSpPr>
          <a:xfrm>
            <a:off x="5132294" y="7957618"/>
            <a:ext cx="10745310" cy="1872203"/>
            <a:chOff x="0" y="-66675"/>
            <a:chExt cx="2830040" cy="493091"/>
          </a:xfrm>
        </p:grpSpPr>
        <p:sp>
          <p:nvSpPr>
            <p:cNvPr id="164" name="Google Shape;164;p4"/>
            <p:cNvSpPr/>
            <p:nvPr/>
          </p:nvSpPr>
          <p:spPr>
            <a:xfrm>
              <a:off x="0" y="0"/>
              <a:ext cx="2830040" cy="426416"/>
            </a:xfrm>
            <a:custGeom>
              <a:rect b="b" l="l" r="r" t="t"/>
              <a:pathLst>
                <a:path extrusionOk="0" h="426416" w="2830040">
                  <a:moveTo>
                    <a:pt x="36745" y="0"/>
                  </a:moveTo>
                  <a:lnTo>
                    <a:pt x="2793295" y="0"/>
                  </a:lnTo>
                  <a:cubicBezTo>
                    <a:pt x="2813589" y="0"/>
                    <a:pt x="2830040" y="16451"/>
                    <a:pt x="2830040" y="36745"/>
                  </a:cubicBezTo>
                  <a:lnTo>
                    <a:pt x="2830040" y="389670"/>
                  </a:lnTo>
                  <a:cubicBezTo>
                    <a:pt x="2830040" y="409964"/>
                    <a:pt x="2813589" y="426416"/>
                    <a:pt x="2793295" y="426416"/>
                  </a:cubicBezTo>
                  <a:lnTo>
                    <a:pt x="36745" y="426416"/>
                  </a:lnTo>
                  <a:cubicBezTo>
                    <a:pt x="27000" y="426416"/>
                    <a:pt x="17653" y="422544"/>
                    <a:pt x="10762" y="415653"/>
                  </a:cubicBezTo>
                  <a:cubicBezTo>
                    <a:pt x="3871" y="408762"/>
                    <a:pt x="0" y="399416"/>
                    <a:pt x="0" y="389670"/>
                  </a:cubicBezTo>
                  <a:lnTo>
                    <a:pt x="0" y="36745"/>
                  </a:lnTo>
                  <a:cubicBezTo>
                    <a:pt x="0" y="16451"/>
                    <a:pt x="16451" y="0"/>
                    <a:pt x="36745" y="0"/>
                  </a:cubicBez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0" y="-66675"/>
              <a:ext cx="2830040" cy="493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Tối ưu hóa quá trình quản lý hàng tồn kho và tăng cường hiệu suất kinh doanh của doanh nghiệp</a:t>
              </a:r>
              <a:endParaRPr/>
            </a:p>
            <a:p>
              <a:pPr indent="0" lvl="0" marL="0" marR="0" rtl="0" algn="ctr">
                <a:lnSpc>
                  <a:spcPct val="1026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66" name="Google Shape;166;p4"/>
          <p:cNvSpPr/>
          <p:nvPr/>
        </p:nvSpPr>
        <p:spPr>
          <a:xfrm flipH="1">
            <a:off x="15229479" y="8210774"/>
            <a:ext cx="5533751" cy="1961966"/>
          </a:xfrm>
          <a:custGeom>
            <a:rect b="b" l="l" r="r" t="t"/>
            <a:pathLst>
              <a:path extrusionOk="0" h="1961966" w="5533751">
                <a:moveTo>
                  <a:pt x="5533752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2" y="1961966"/>
                </a:lnTo>
                <a:lnTo>
                  <a:pt x="553375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4"/>
          <p:cNvSpPr/>
          <p:nvPr/>
        </p:nvSpPr>
        <p:spPr>
          <a:xfrm>
            <a:off x="3082994" y="7303918"/>
            <a:ext cx="1623542" cy="1887839"/>
          </a:xfrm>
          <a:custGeom>
            <a:rect b="b" l="l" r="r" t="t"/>
            <a:pathLst>
              <a:path extrusionOk="0" h="1887839" w="1623542">
                <a:moveTo>
                  <a:pt x="0" y="0"/>
                </a:moveTo>
                <a:lnTo>
                  <a:pt x="1623542" y="0"/>
                </a:lnTo>
                <a:lnTo>
                  <a:pt x="1623542" y="1887839"/>
                </a:lnTo>
                <a:lnTo>
                  <a:pt x="0" y="1887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4"/>
          <p:cNvSpPr txBox="1"/>
          <p:nvPr/>
        </p:nvSpPr>
        <p:spPr>
          <a:xfrm>
            <a:off x="2118751" y="3924413"/>
            <a:ext cx="13758853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 dựng một hệ thống quản lý hàng tồn kho đáp ứng nhu cầu quản lý hàng hóa: </a:t>
            </a:r>
            <a:endParaRPr/>
          </a:p>
          <a:p>
            <a:pPr indent="-377825" lvl="1" marL="755651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Nhập hàng từ nhà cung cấp, lưu trữ hàng tồn kho trong các kho lưu trữ.</a:t>
            </a:r>
            <a:endParaRPr/>
          </a:p>
          <a:p>
            <a:pPr indent="-377825" lvl="1" marL="755651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 hàng cho khách hàng.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2293152" y="1309167"/>
            <a:ext cx="1389229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1.1 Bài toán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175" name="Google Shape;175;p5"/>
          <p:cNvGrpSpPr/>
          <p:nvPr/>
        </p:nvGrpSpPr>
        <p:grpSpPr>
          <a:xfrm>
            <a:off x="4269684" y="4188428"/>
            <a:ext cx="3234614" cy="3393472"/>
            <a:chOff x="0" y="-66675"/>
            <a:chExt cx="4312818" cy="4524629"/>
          </a:xfrm>
        </p:grpSpPr>
        <p:sp>
          <p:nvSpPr>
            <p:cNvPr id="176" name="Google Shape;176;p5"/>
            <p:cNvSpPr txBox="1"/>
            <p:nvPr/>
          </p:nvSpPr>
          <p:spPr>
            <a:xfrm>
              <a:off x="52410" y="1678559"/>
              <a:ext cx="3956172" cy="2779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Tạo điều kiện để nhanh chóng xử lý các đơn đặt hàng và yêu cầu nhập/xuất hàng.</a:t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0" y="-66675"/>
              <a:ext cx="4312818" cy="111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Tăng khả năng phản ứng linh hoạt</a:t>
              </a: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512640" y="4188428"/>
            <a:ext cx="3240984" cy="5069872"/>
            <a:chOff x="0" y="-66675"/>
            <a:chExt cx="4321312" cy="6759829"/>
          </a:xfrm>
        </p:grpSpPr>
        <p:sp>
          <p:nvSpPr>
            <p:cNvPr id="179" name="Google Shape;179;p5"/>
            <p:cNvSpPr txBox="1"/>
            <p:nvPr/>
          </p:nvSpPr>
          <p:spPr>
            <a:xfrm>
              <a:off x="0" y="1678559"/>
              <a:ext cx="4321312" cy="5014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Tăng cường quản lý và theo dõi để giảm thiểu thất thoát và tối đa hóa lợi nhuận .</a:t>
              </a:r>
              <a:endParaRPr/>
            </a:p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Đảm bảo chính xác và đồng nhất trong ghi nhận và cập nhật thông tin.  </a:t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790030" y="-66675"/>
              <a:ext cx="3279211" cy="1102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Tối ưu hóa quản lý hàng tồn kho</a:t>
              </a:r>
              <a:endParaRPr/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7819046" y="4188428"/>
            <a:ext cx="2905457" cy="4231672"/>
            <a:chOff x="0" y="-66675"/>
            <a:chExt cx="3873943" cy="5642229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576852" y="1678559"/>
              <a:ext cx="2844203" cy="389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Xây dựng giao diện người dùng thân thiện và dễ sử dụng, cung cấp các tính năng tiện ích.</a:t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0" y="-66675"/>
              <a:ext cx="3873943" cy="111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Cải thiện trải nghiệm người dùng</a:t>
              </a: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11266418" y="4188428"/>
            <a:ext cx="2680634" cy="4231672"/>
            <a:chOff x="0" y="-66675"/>
            <a:chExt cx="3574179" cy="5642229"/>
          </a:xfrm>
        </p:grpSpPr>
        <p:sp>
          <p:nvSpPr>
            <p:cNvPr id="185" name="Google Shape;185;p5"/>
            <p:cNvSpPr txBox="1"/>
            <p:nvPr/>
          </p:nvSpPr>
          <p:spPr>
            <a:xfrm>
              <a:off x="0" y="1678559"/>
              <a:ext cx="3243099" cy="389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Đảm bảo tính bảo mật của dữ liệu.</a:t>
              </a:r>
              <a:endParaRPr/>
            </a:p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Cung cấp cơ chế quản lý quyền hạn chặt chẽ.</a:t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0" y="-66675"/>
              <a:ext cx="3574179" cy="111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Bảo mật và quản lý quyền hạn </a:t>
              </a: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1028700" y="560956"/>
            <a:ext cx="16135350" cy="1907038"/>
            <a:chOff x="0" y="0"/>
            <a:chExt cx="21513800" cy="2542717"/>
          </a:xfrm>
        </p:grpSpPr>
        <p:sp>
          <p:nvSpPr>
            <p:cNvPr id="188" name="Google Shape;188;p5"/>
            <p:cNvSpPr/>
            <p:nvPr/>
          </p:nvSpPr>
          <p:spPr>
            <a:xfrm>
              <a:off x="453774" y="0"/>
              <a:ext cx="21060026" cy="2542717"/>
            </a:xfrm>
            <a:custGeom>
              <a:rect b="b" l="l" r="r" t="t"/>
              <a:pathLst>
                <a:path extrusionOk="0"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9" name="Google Shape;189;p5"/>
            <p:cNvSpPr txBox="1"/>
            <p:nvPr/>
          </p:nvSpPr>
          <p:spPr>
            <a:xfrm>
              <a:off x="0" y="604609"/>
              <a:ext cx="21513800" cy="1314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1.2. Mục tiêu của hệ thống</a:t>
              </a:r>
              <a:endParaRPr/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14283373" y="4188428"/>
            <a:ext cx="2975927" cy="5488972"/>
            <a:chOff x="0" y="-66675"/>
            <a:chExt cx="3967902" cy="7318629"/>
          </a:xfrm>
        </p:grpSpPr>
        <p:sp>
          <p:nvSpPr>
            <p:cNvPr id="191" name="Google Shape;191;p5"/>
            <p:cNvSpPr txBox="1"/>
            <p:nvPr/>
          </p:nvSpPr>
          <p:spPr>
            <a:xfrm>
              <a:off x="0" y="1678559"/>
              <a:ext cx="3967902" cy="5573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Tích hợp hệ thống với các ứng dụng khác để tăng tính linh hoạt và tiện ích.</a:t>
              </a:r>
              <a:endParaRPr/>
            </a:p>
            <a:p>
              <a:pPr indent="-259079" lvl="1" marL="518158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99"/>
                <a:buFont typeface="Arial"/>
                <a:buChar char="•"/>
              </a:pPr>
              <a:r>
                <a:rPr b="0" i="0" lang="en-US" sz="23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Cung cấp khả năng  mở rộng để thích nghi với sự phát triển doanh nghiệp</a:t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561691" y="-66675"/>
              <a:ext cx="3279211" cy="111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Tích hợp và mở rộng</a:t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2133132" y="3205114"/>
            <a:ext cx="14021736" cy="749141"/>
            <a:chOff x="0" y="-104775"/>
            <a:chExt cx="18695648" cy="998855"/>
          </a:xfrm>
        </p:grpSpPr>
        <p:sp>
          <p:nvSpPr>
            <p:cNvPr id="194" name="Google Shape;194;p5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1</a:t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2</a:t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3</a:t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4</a:t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5</a:t>
              </a:r>
              <a:endParaRPr/>
            </a:p>
          </p:txBody>
        </p:sp>
        <p:cxnSp>
          <p:nvCxnSpPr>
            <p:cNvPr id="199" name="Google Shape;199;p5"/>
            <p:cNvCxnSpPr/>
            <p:nvPr/>
          </p:nvCxnSpPr>
          <p:spPr>
            <a:xfrm>
              <a:off x="804493" y="395393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5397334" y="382693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9980379" y="382693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14361695" y="382693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905495" y="657204"/>
            <a:ext cx="16436355" cy="1907038"/>
          </a:xfrm>
          <a:custGeom>
            <a:rect b="b" l="l" r="r" t="t"/>
            <a:pathLst>
              <a:path extrusionOk="0" h="695693" w="5996027">
                <a:moveTo>
                  <a:pt x="0" y="0"/>
                </a:moveTo>
                <a:lnTo>
                  <a:pt x="5996027" y="0"/>
                </a:lnTo>
                <a:lnTo>
                  <a:pt x="5996027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>
            <a:off x="796426" y="3002392"/>
            <a:ext cx="16687792" cy="5766374"/>
          </a:xfrm>
          <a:custGeom>
            <a:rect b="b" l="l" r="r" t="t"/>
            <a:pathLst>
              <a:path extrusionOk="0" h="2104516" w="6090435">
                <a:moveTo>
                  <a:pt x="0" y="0"/>
                </a:moveTo>
                <a:lnTo>
                  <a:pt x="6090435" y="0"/>
                </a:lnTo>
                <a:lnTo>
                  <a:pt x="6090435" y="2104516"/>
                </a:lnTo>
                <a:lnTo>
                  <a:pt x="0" y="21045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Google Shape;210;p6"/>
          <p:cNvSpPr/>
          <p:nvPr/>
        </p:nvSpPr>
        <p:spPr>
          <a:xfrm flipH="1">
            <a:off x="15484919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6"/>
          <p:cNvSpPr/>
          <p:nvPr/>
        </p:nvSpPr>
        <p:spPr>
          <a:xfrm>
            <a:off x="-1782425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6"/>
          <p:cNvSpPr/>
          <p:nvPr/>
        </p:nvSpPr>
        <p:spPr>
          <a:xfrm rot="641794">
            <a:off x="8923192" y="-178822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6"/>
          <p:cNvSpPr/>
          <p:nvPr/>
        </p:nvSpPr>
        <p:spPr>
          <a:xfrm>
            <a:off x="8317798" y="3534116"/>
            <a:ext cx="1923612" cy="2564816"/>
          </a:xfrm>
          <a:custGeom>
            <a:rect b="b" l="l" r="r" t="t"/>
            <a:pathLst>
              <a:path extrusionOk="0" h="2564816" w="1923612">
                <a:moveTo>
                  <a:pt x="0" y="0"/>
                </a:moveTo>
                <a:lnTo>
                  <a:pt x="1923612" y="0"/>
                </a:lnTo>
                <a:lnTo>
                  <a:pt x="1923612" y="2564817"/>
                </a:lnTo>
                <a:lnTo>
                  <a:pt x="0" y="25648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6"/>
          <p:cNvSpPr/>
          <p:nvPr/>
        </p:nvSpPr>
        <p:spPr>
          <a:xfrm>
            <a:off x="12015596" y="3529416"/>
            <a:ext cx="3741296" cy="2780087"/>
          </a:xfrm>
          <a:custGeom>
            <a:rect b="b" l="l" r="r" t="t"/>
            <a:pathLst>
              <a:path extrusionOk="0" h="2780087" w="3741296">
                <a:moveTo>
                  <a:pt x="0" y="0"/>
                </a:moveTo>
                <a:lnTo>
                  <a:pt x="3741297" y="0"/>
                </a:lnTo>
                <a:lnTo>
                  <a:pt x="3741297" y="2780087"/>
                </a:lnTo>
                <a:lnTo>
                  <a:pt x="0" y="27800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2439" r="-9089" t="0"/>
            </a:stretch>
          </a:blipFill>
          <a:ln>
            <a:noFill/>
          </a:ln>
        </p:spPr>
      </p:sp>
      <p:sp>
        <p:nvSpPr>
          <p:cNvPr id="215" name="Google Shape;215;p6"/>
          <p:cNvSpPr/>
          <p:nvPr/>
        </p:nvSpPr>
        <p:spPr>
          <a:xfrm>
            <a:off x="1982300" y="3632354"/>
            <a:ext cx="3859436" cy="2574206"/>
          </a:xfrm>
          <a:custGeom>
            <a:rect b="b" l="l" r="r" t="t"/>
            <a:pathLst>
              <a:path extrusionOk="0" h="2574206" w="3859436">
                <a:moveTo>
                  <a:pt x="0" y="0"/>
                </a:moveTo>
                <a:lnTo>
                  <a:pt x="3859436" y="0"/>
                </a:lnTo>
                <a:lnTo>
                  <a:pt x="3859436" y="2574207"/>
                </a:lnTo>
                <a:lnTo>
                  <a:pt x="0" y="2574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6"/>
          <p:cNvSpPr txBox="1"/>
          <p:nvPr/>
        </p:nvSpPr>
        <p:spPr>
          <a:xfrm>
            <a:off x="1224825" y="6822950"/>
            <a:ext cx="5713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Doanh nghiệp vừa và nhỏ (</a:t>
            </a:r>
            <a:r>
              <a:rPr lang="en-US" sz="3899">
                <a:latin typeface="Cabin"/>
                <a:ea typeface="Cabin"/>
                <a:cs typeface="Cabin"/>
                <a:sym typeface="Cabin"/>
              </a:rPr>
              <a:t>đối tượng doanh nghiệp)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7534495" y="6822947"/>
            <a:ext cx="3490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Nhân viên kho 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1713713" y="6822959"/>
            <a:ext cx="43452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latin typeface="Cabin"/>
                <a:ea typeface="Cabin"/>
                <a:cs typeface="Cabin"/>
                <a:sym typeface="Cabin"/>
              </a:rPr>
              <a:t>Nhân viên q</a:t>
            </a:r>
            <a:r>
              <a:rPr b="0" i="0" lang="en-US" sz="3899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uản lý và giám đốc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2491067" y="924664"/>
            <a:ext cx="132658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1.3  Đối tượng sử dụng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225" name="Google Shape;225;p7"/>
          <p:cNvGrpSpPr/>
          <p:nvPr/>
        </p:nvGrpSpPr>
        <p:grpSpPr>
          <a:xfrm>
            <a:off x="14366278" y="3838686"/>
            <a:ext cx="2893022" cy="1274067"/>
            <a:chOff x="0" y="-28575"/>
            <a:chExt cx="1412975" cy="622265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1412975" cy="593690"/>
            </a:xfrm>
            <a:custGeom>
              <a:rect b="b" l="l" r="r" t="t"/>
              <a:pathLst>
                <a:path extrusionOk="0" h="593690" w="1412975">
                  <a:moveTo>
                    <a:pt x="0" y="0"/>
                  </a:moveTo>
                  <a:lnTo>
                    <a:pt x="1412975" y="0"/>
                  </a:lnTo>
                  <a:lnTo>
                    <a:pt x="1412975" y="593690"/>
                  </a:lnTo>
                  <a:lnTo>
                    <a:pt x="0" y="593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" name="Google Shape;227;p7"/>
            <p:cNvSpPr txBox="1"/>
            <p:nvPr/>
          </p:nvSpPr>
          <p:spPr>
            <a:xfrm>
              <a:off x="0" y="-28575"/>
              <a:ext cx="1412975" cy="622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Xử lý đơn đặt hàng </a:t>
              </a: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9970092" y="6938268"/>
            <a:ext cx="3034741" cy="1353505"/>
            <a:chOff x="0" y="-28575"/>
            <a:chExt cx="1482192" cy="661063"/>
          </a:xfrm>
        </p:grpSpPr>
        <p:sp>
          <p:nvSpPr>
            <p:cNvPr id="229" name="Google Shape;229;p7"/>
            <p:cNvSpPr/>
            <p:nvPr/>
          </p:nvSpPr>
          <p:spPr>
            <a:xfrm>
              <a:off x="0" y="0"/>
              <a:ext cx="1482192" cy="632488"/>
            </a:xfrm>
            <a:custGeom>
              <a:rect b="b" l="l" r="r" t="t"/>
              <a:pathLst>
                <a:path extrusionOk="0" h="632488" w="1482192">
                  <a:moveTo>
                    <a:pt x="0" y="0"/>
                  </a:moveTo>
                  <a:lnTo>
                    <a:pt x="1482192" y="0"/>
                  </a:lnTo>
                  <a:lnTo>
                    <a:pt x="1482192" y="632488"/>
                  </a:lnTo>
                  <a:lnTo>
                    <a:pt x="0" y="632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0" name="Google Shape;230;p7"/>
            <p:cNvSpPr txBox="1"/>
            <p:nvPr/>
          </p:nvSpPr>
          <p:spPr>
            <a:xfrm>
              <a:off x="0" y="-28575"/>
              <a:ext cx="1482192" cy="661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Kiểm kê kho</a:t>
              </a:r>
              <a:endParaRPr/>
            </a:p>
          </p:txBody>
        </p:sp>
      </p:grpSp>
      <p:grpSp>
        <p:nvGrpSpPr>
          <p:cNvPr id="231" name="Google Shape;231;p7"/>
          <p:cNvGrpSpPr/>
          <p:nvPr/>
        </p:nvGrpSpPr>
        <p:grpSpPr>
          <a:xfrm>
            <a:off x="5789675" y="3819884"/>
            <a:ext cx="2884715" cy="1274067"/>
            <a:chOff x="0" y="-28575"/>
            <a:chExt cx="1408919" cy="622265"/>
          </a:xfrm>
        </p:grpSpPr>
        <p:sp>
          <p:nvSpPr>
            <p:cNvPr id="232" name="Google Shape;232;p7"/>
            <p:cNvSpPr/>
            <p:nvPr/>
          </p:nvSpPr>
          <p:spPr>
            <a:xfrm>
              <a:off x="0" y="0"/>
              <a:ext cx="1408919" cy="593690"/>
            </a:xfrm>
            <a:custGeom>
              <a:rect b="b" l="l" r="r" t="t"/>
              <a:pathLst>
                <a:path extrusionOk="0" h="593690" w="1408919">
                  <a:moveTo>
                    <a:pt x="0" y="0"/>
                  </a:moveTo>
                  <a:lnTo>
                    <a:pt x="1408919" y="0"/>
                  </a:lnTo>
                  <a:lnTo>
                    <a:pt x="1408919" y="593690"/>
                  </a:lnTo>
                  <a:lnTo>
                    <a:pt x="0" y="593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3" name="Google Shape;233;p7"/>
            <p:cNvSpPr txBox="1"/>
            <p:nvPr/>
          </p:nvSpPr>
          <p:spPr>
            <a:xfrm>
              <a:off x="0" y="-28575"/>
              <a:ext cx="1408919" cy="622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Xử lý hàng nhập kho </a:t>
              </a:r>
              <a:endParaRPr/>
            </a:p>
          </p:txBody>
        </p:sp>
      </p:grpSp>
      <p:grpSp>
        <p:nvGrpSpPr>
          <p:cNvPr id="234" name="Google Shape;234;p7"/>
          <p:cNvGrpSpPr/>
          <p:nvPr/>
        </p:nvGrpSpPr>
        <p:grpSpPr>
          <a:xfrm>
            <a:off x="1575660" y="6916056"/>
            <a:ext cx="2992144" cy="1309081"/>
            <a:chOff x="0" y="-28575"/>
            <a:chExt cx="1461387" cy="639366"/>
          </a:xfrm>
        </p:grpSpPr>
        <p:sp>
          <p:nvSpPr>
            <p:cNvPr id="235" name="Google Shape;235;p7"/>
            <p:cNvSpPr/>
            <p:nvPr/>
          </p:nvSpPr>
          <p:spPr>
            <a:xfrm>
              <a:off x="0" y="0"/>
              <a:ext cx="1461387" cy="610791"/>
            </a:xfrm>
            <a:custGeom>
              <a:rect b="b" l="l" r="r" t="t"/>
              <a:pathLst>
                <a:path extrusionOk="0" h="610791" w="1461387">
                  <a:moveTo>
                    <a:pt x="0" y="0"/>
                  </a:moveTo>
                  <a:lnTo>
                    <a:pt x="1461387" y="0"/>
                  </a:lnTo>
                  <a:lnTo>
                    <a:pt x="1461387" y="610791"/>
                  </a:lnTo>
                  <a:lnTo>
                    <a:pt x="0" y="6107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6" name="Google Shape;236;p7"/>
            <p:cNvSpPr txBox="1"/>
            <p:nvPr/>
          </p:nvSpPr>
          <p:spPr>
            <a:xfrm>
              <a:off x="0" y="-28575"/>
              <a:ext cx="1461387" cy="639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Báo cáo và phân tích </a:t>
              </a:r>
              <a:endParaRPr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9939261" y="3819884"/>
            <a:ext cx="3062506" cy="1274028"/>
            <a:chOff x="0" y="-28575"/>
            <a:chExt cx="1495753" cy="622246"/>
          </a:xfrm>
        </p:grpSpPr>
        <p:sp>
          <p:nvSpPr>
            <p:cNvPr id="238" name="Google Shape;238;p7"/>
            <p:cNvSpPr/>
            <p:nvPr/>
          </p:nvSpPr>
          <p:spPr>
            <a:xfrm>
              <a:off x="0" y="0"/>
              <a:ext cx="1495753" cy="593671"/>
            </a:xfrm>
            <a:custGeom>
              <a:rect b="b" l="l" r="r" t="t"/>
              <a:pathLst>
                <a:path extrusionOk="0" h="593671" w="1495753">
                  <a:moveTo>
                    <a:pt x="0" y="0"/>
                  </a:moveTo>
                  <a:lnTo>
                    <a:pt x="1495753" y="0"/>
                  </a:lnTo>
                  <a:lnTo>
                    <a:pt x="1495753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39" name="Google Shape;239;p7"/>
            <p:cNvSpPr txBox="1"/>
            <p:nvPr/>
          </p:nvSpPr>
          <p:spPr>
            <a:xfrm>
              <a:off x="0" y="-28575"/>
              <a:ext cx="1495753" cy="622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tồn kho </a:t>
              </a:r>
              <a:endParaRPr/>
            </a:p>
          </p:txBody>
        </p:sp>
      </p:grpSp>
      <p:grpSp>
        <p:nvGrpSpPr>
          <p:cNvPr id="240" name="Google Shape;240;p7"/>
          <p:cNvGrpSpPr/>
          <p:nvPr/>
        </p:nvGrpSpPr>
        <p:grpSpPr>
          <a:xfrm>
            <a:off x="14366278" y="6938268"/>
            <a:ext cx="2893022" cy="1309081"/>
            <a:chOff x="0" y="-28575"/>
            <a:chExt cx="1412975" cy="639366"/>
          </a:xfrm>
        </p:grpSpPr>
        <p:sp>
          <p:nvSpPr>
            <p:cNvPr id="241" name="Google Shape;241;p7"/>
            <p:cNvSpPr/>
            <p:nvPr/>
          </p:nvSpPr>
          <p:spPr>
            <a:xfrm>
              <a:off x="0" y="0"/>
              <a:ext cx="1412975" cy="610791"/>
            </a:xfrm>
            <a:custGeom>
              <a:rect b="b" l="l" r="r" t="t"/>
              <a:pathLst>
                <a:path extrusionOk="0" h="610791" w="1412975">
                  <a:moveTo>
                    <a:pt x="0" y="0"/>
                  </a:moveTo>
                  <a:lnTo>
                    <a:pt x="1412975" y="0"/>
                  </a:lnTo>
                  <a:lnTo>
                    <a:pt x="1412975" y="610791"/>
                  </a:lnTo>
                  <a:lnTo>
                    <a:pt x="0" y="61079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42" name="Google Shape;242;p7"/>
            <p:cNvSpPr txBox="1"/>
            <p:nvPr/>
          </p:nvSpPr>
          <p:spPr>
            <a:xfrm>
              <a:off x="0" y="-28575"/>
              <a:ext cx="1412975" cy="639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Xuất hàng </a:t>
              </a: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>
            <a:off x="1532661" y="3791271"/>
            <a:ext cx="2992144" cy="1274067"/>
            <a:chOff x="0" y="-28575"/>
            <a:chExt cx="1461387" cy="622265"/>
          </a:xfrm>
        </p:grpSpPr>
        <p:sp>
          <p:nvSpPr>
            <p:cNvPr id="244" name="Google Shape;244;p7"/>
            <p:cNvSpPr/>
            <p:nvPr/>
          </p:nvSpPr>
          <p:spPr>
            <a:xfrm>
              <a:off x="0" y="0"/>
              <a:ext cx="1461387" cy="593690"/>
            </a:xfrm>
            <a:custGeom>
              <a:rect b="b" l="l" r="r" t="t"/>
              <a:pathLst>
                <a:path extrusionOk="0" h="593690" w="1461387">
                  <a:moveTo>
                    <a:pt x="0" y="0"/>
                  </a:moveTo>
                  <a:lnTo>
                    <a:pt x="1461387" y="0"/>
                  </a:lnTo>
                  <a:lnTo>
                    <a:pt x="1461387" y="593690"/>
                  </a:lnTo>
                  <a:lnTo>
                    <a:pt x="0" y="5936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45" name="Google Shape;245;p7"/>
            <p:cNvSpPr txBox="1"/>
            <p:nvPr/>
          </p:nvSpPr>
          <p:spPr>
            <a:xfrm>
              <a:off x="0" y="-28575"/>
              <a:ext cx="1461387" cy="622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hàng từ nhà cung cấp </a:t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5788371" y="6897006"/>
            <a:ext cx="2884715" cy="1309081"/>
            <a:chOff x="0" y="-28575"/>
            <a:chExt cx="1408919" cy="639366"/>
          </a:xfrm>
        </p:grpSpPr>
        <p:sp>
          <p:nvSpPr>
            <p:cNvPr id="247" name="Google Shape;247;p7"/>
            <p:cNvSpPr/>
            <p:nvPr/>
          </p:nvSpPr>
          <p:spPr>
            <a:xfrm>
              <a:off x="0" y="0"/>
              <a:ext cx="1408919" cy="610791"/>
            </a:xfrm>
            <a:custGeom>
              <a:rect b="b" l="l" r="r" t="t"/>
              <a:pathLst>
                <a:path extrusionOk="0" h="610791" w="1408919">
                  <a:moveTo>
                    <a:pt x="0" y="0"/>
                  </a:moveTo>
                  <a:lnTo>
                    <a:pt x="1408919" y="0"/>
                  </a:lnTo>
                  <a:lnTo>
                    <a:pt x="1408919" y="610791"/>
                  </a:lnTo>
                  <a:lnTo>
                    <a:pt x="0" y="61079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48" name="Google Shape;248;p7"/>
            <p:cNvSpPr txBox="1"/>
            <p:nvPr/>
          </p:nvSpPr>
          <p:spPr>
            <a:xfrm>
              <a:off x="0" y="-28575"/>
              <a:ext cx="1408919" cy="639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Xử lý hàng hỏng hoặc hết hạn sử dụng</a:t>
              </a:r>
              <a:endParaRPr/>
            </a:p>
          </p:txBody>
        </p:sp>
      </p:grpSp>
      <p:cxnSp>
        <p:nvCxnSpPr>
          <p:cNvPr id="249" name="Google Shape;249;p7"/>
          <p:cNvCxnSpPr/>
          <p:nvPr/>
        </p:nvCxnSpPr>
        <p:spPr>
          <a:xfrm>
            <a:off x="8673086" y="4486151"/>
            <a:ext cx="1266174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0" name="Google Shape;250;p7"/>
          <p:cNvCxnSpPr/>
          <p:nvPr/>
        </p:nvCxnSpPr>
        <p:spPr>
          <a:xfrm>
            <a:off x="4524805" y="4486151"/>
            <a:ext cx="1264870" cy="2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7"/>
          <p:cNvCxnSpPr/>
          <p:nvPr/>
        </p:nvCxnSpPr>
        <p:spPr>
          <a:xfrm>
            <a:off x="13004833" y="4504972"/>
            <a:ext cx="1361445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7"/>
          <p:cNvCxnSpPr/>
          <p:nvPr/>
        </p:nvCxnSpPr>
        <p:spPr>
          <a:xfrm flipH="1">
            <a:off x="15817536" y="5112753"/>
            <a:ext cx="14303" cy="188402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7"/>
          <p:cNvCxnSpPr/>
          <p:nvPr/>
        </p:nvCxnSpPr>
        <p:spPr>
          <a:xfrm flipH="1">
            <a:off x="13004833" y="7625429"/>
            <a:ext cx="1358659" cy="188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7"/>
          <p:cNvCxnSpPr/>
          <p:nvPr/>
        </p:nvCxnSpPr>
        <p:spPr>
          <a:xfrm rot="10800000">
            <a:off x="8673086" y="7580799"/>
            <a:ext cx="1266174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7"/>
          <p:cNvCxnSpPr/>
          <p:nvPr/>
        </p:nvCxnSpPr>
        <p:spPr>
          <a:xfrm rot="10800000">
            <a:off x="4567804" y="7599849"/>
            <a:ext cx="1220567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6" name="Google Shape;256;p7"/>
          <p:cNvSpPr/>
          <p:nvPr/>
        </p:nvSpPr>
        <p:spPr>
          <a:xfrm>
            <a:off x="15107375" y="8895737"/>
            <a:ext cx="3924074" cy="1391263"/>
          </a:xfrm>
          <a:custGeom>
            <a:rect b="b" l="l" r="r" t="t"/>
            <a:pathLst>
              <a:path extrusionOk="0" h="1391263" w="3924074">
                <a:moveTo>
                  <a:pt x="0" y="0"/>
                </a:moveTo>
                <a:lnTo>
                  <a:pt x="3924073" y="0"/>
                </a:lnTo>
                <a:lnTo>
                  <a:pt x="3924073" y="1391263"/>
                </a:lnTo>
                <a:lnTo>
                  <a:pt x="0" y="139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7"/>
          <p:cNvSpPr/>
          <p:nvPr/>
        </p:nvSpPr>
        <p:spPr>
          <a:xfrm>
            <a:off x="905495" y="657204"/>
            <a:ext cx="16364627" cy="2582973"/>
          </a:xfrm>
          <a:custGeom>
            <a:rect b="b" l="l" r="r" t="t"/>
            <a:pathLst>
              <a:path extrusionOk="0" h="946917" w="5999270">
                <a:moveTo>
                  <a:pt x="0" y="0"/>
                </a:moveTo>
                <a:lnTo>
                  <a:pt x="5999270" y="0"/>
                </a:lnTo>
                <a:lnTo>
                  <a:pt x="5999270" y="946917"/>
                </a:lnTo>
                <a:lnTo>
                  <a:pt x="0" y="946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8" name="Google Shape;258;p7"/>
          <p:cNvSpPr/>
          <p:nvPr/>
        </p:nvSpPr>
        <p:spPr>
          <a:xfrm>
            <a:off x="-204651" y="0"/>
            <a:ext cx="5798927" cy="1402286"/>
          </a:xfrm>
          <a:custGeom>
            <a:rect b="b" l="l" r="r" t="t"/>
            <a:pathLst>
              <a:path extrusionOk="0" h="1402286" w="5798927">
                <a:moveTo>
                  <a:pt x="0" y="0"/>
                </a:moveTo>
                <a:lnTo>
                  <a:pt x="5798928" y="0"/>
                </a:lnTo>
                <a:lnTo>
                  <a:pt x="5798928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7"/>
          <p:cNvSpPr txBox="1"/>
          <p:nvPr/>
        </p:nvSpPr>
        <p:spPr>
          <a:xfrm>
            <a:off x="1892295" y="855764"/>
            <a:ext cx="14503409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2. Quy trình trong thực tế liên quan đến bài toán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265" name="Google Shape;265;p8"/>
          <p:cNvGrpSpPr/>
          <p:nvPr/>
        </p:nvGrpSpPr>
        <p:grpSpPr>
          <a:xfrm>
            <a:off x="9973735" y="7231358"/>
            <a:ext cx="3048659" cy="2642747"/>
            <a:chOff x="0" y="-38100"/>
            <a:chExt cx="1127274" cy="977183"/>
          </a:xfrm>
        </p:grpSpPr>
        <p:sp>
          <p:nvSpPr>
            <p:cNvPr id="266" name="Google Shape;266;p8"/>
            <p:cNvSpPr/>
            <p:nvPr/>
          </p:nvSpPr>
          <p:spPr>
            <a:xfrm>
              <a:off x="0" y="0"/>
              <a:ext cx="1127274" cy="939083"/>
            </a:xfrm>
            <a:custGeom>
              <a:rect b="b" l="l" r="r" t="t"/>
              <a:pathLst>
                <a:path extrusionOk="0" h="939083" w="1127274">
                  <a:moveTo>
                    <a:pt x="38092" y="0"/>
                  </a:moveTo>
                  <a:lnTo>
                    <a:pt x="1089182" y="0"/>
                  </a:lnTo>
                  <a:cubicBezTo>
                    <a:pt x="1099285" y="0"/>
                    <a:pt x="1108973" y="4013"/>
                    <a:pt x="1116117" y="11157"/>
                  </a:cubicBezTo>
                  <a:cubicBezTo>
                    <a:pt x="1123261" y="18300"/>
                    <a:pt x="1127274" y="27989"/>
                    <a:pt x="1127274" y="38092"/>
                  </a:cubicBezTo>
                  <a:lnTo>
                    <a:pt x="1127274" y="900991"/>
                  </a:lnTo>
                  <a:cubicBezTo>
                    <a:pt x="1127274" y="911094"/>
                    <a:pt x="1123261" y="920783"/>
                    <a:pt x="1116117" y="927926"/>
                  </a:cubicBezTo>
                  <a:cubicBezTo>
                    <a:pt x="1108973" y="935070"/>
                    <a:pt x="1099285" y="939083"/>
                    <a:pt x="1089182" y="939083"/>
                  </a:cubicBezTo>
                  <a:lnTo>
                    <a:pt x="38092" y="939083"/>
                  </a:lnTo>
                  <a:cubicBezTo>
                    <a:pt x="27989" y="939083"/>
                    <a:pt x="18300" y="935070"/>
                    <a:pt x="11157" y="927926"/>
                  </a:cubicBezTo>
                  <a:cubicBezTo>
                    <a:pt x="4013" y="920783"/>
                    <a:pt x="0" y="911094"/>
                    <a:pt x="0" y="900991"/>
                  </a:cubicBezTo>
                  <a:lnTo>
                    <a:pt x="0" y="38092"/>
                  </a:lnTo>
                  <a:cubicBezTo>
                    <a:pt x="0" y="27989"/>
                    <a:pt x="4013" y="18300"/>
                    <a:pt x="11157" y="11157"/>
                  </a:cubicBezTo>
                  <a:cubicBezTo>
                    <a:pt x="18300" y="4013"/>
                    <a:pt x="27989" y="0"/>
                    <a:pt x="38092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0" y="-38100"/>
              <a:ext cx="1127274" cy="977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Xử lý nhập/xuất hàng hóa</a:t>
              </a:r>
              <a:endParaRPr/>
            </a:p>
          </p:txBody>
        </p:sp>
      </p:grpSp>
      <p:grpSp>
        <p:nvGrpSpPr>
          <p:cNvPr id="268" name="Google Shape;268;p8"/>
          <p:cNvGrpSpPr/>
          <p:nvPr/>
        </p:nvGrpSpPr>
        <p:grpSpPr>
          <a:xfrm>
            <a:off x="4769689" y="7231358"/>
            <a:ext cx="3048659" cy="2642747"/>
            <a:chOff x="0" y="-38100"/>
            <a:chExt cx="1127274" cy="977183"/>
          </a:xfrm>
        </p:grpSpPr>
        <p:sp>
          <p:nvSpPr>
            <p:cNvPr id="269" name="Google Shape;269;p8"/>
            <p:cNvSpPr/>
            <p:nvPr/>
          </p:nvSpPr>
          <p:spPr>
            <a:xfrm>
              <a:off x="0" y="0"/>
              <a:ext cx="1127274" cy="939083"/>
            </a:xfrm>
            <a:custGeom>
              <a:rect b="b" l="l" r="r" t="t"/>
              <a:pathLst>
                <a:path extrusionOk="0" h="939083" w="1127274">
                  <a:moveTo>
                    <a:pt x="38092" y="0"/>
                  </a:moveTo>
                  <a:lnTo>
                    <a:pt x="1089182" y="0"/>
                  </a:lnTo>
                  <a:cubicBezTo>
                    <a:pt x="1099285" y="0"/>
                    <a:pt x="1108973" y="4013"/>
                    <a:pt x="1116117" y="11157"/>
                  </a:cubicBezTo>
                  <a:cubicBezTo>
                    <a:pt x="1123261" y="18300"/>
                    <a:pt x="1127274" y="27989"/>
                    <a:pt x="1127274" y="38092"/>
                  </a:cubicBezTo>
                  <a:lnTo>
                    <a:pt x="1127274" y="900991"/>
                  </a:lnTo>
                  <a:cubicBezTo>
                    <a:pt x="1127274" y="911094"/>
                    <a:pt x="1123261" y="920783"/>
                    <a:pt x="1116117" y="927926"/>
                  </a:cubicBezTo>
                  <a:cubicBezTo>
                    <a:pt x="1108973" y="935070"/>
                    <a:pt x="1099285" y="939083"/>
                    <a:pt x="1089182" y="939083"/>
                  </a:cubicBezTo>
                  <a:lnTo>
                    <a:pt x="38092" y="939083"/>
                  </a:lnTo>
                  <a:cubicBezTo>
                    <a:pt x="27989" y="939083"/>
                    <a:pt x="18300" y="935070"/>
                    <a:pt x="11157" y="927926"/>
                  </a:cubicBezTo>
                  <a:cubicBezTo>
                    <a:pt x="4013" y="920783"/>
                    <a:pt x="0" y="911094"/>
                    <a:pt x="0" y="900991"/>
                  </a:cubicBezTo>
                  <a:lnTo>
                    <a:pt x="0" y="38092"/>
                  </a:lnTo>
                  <a:cubicBezTo>
                    <a:pt x="0" y="27989"/>
                    <a:pt x="4013" y="18300"/>
                    <a:pt x="11157" y="11157"/>
                  </a:cubicBezTo>
                  <a:cubicBezTo>
                    <a:pt x="18300" y="4013"/>
                    <a:pt x="27989" y="0"/>
                    <a:pt x="38092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 txBox="1"/>
            <p:nvPr/>
          </p:nvSpPr>
          <p:spPr>
            <a:xfrm>
              <a:off x="0" y="-38100"/>
              <a:ext cx="1127274" cy="977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sản phẩm </a:t>
              </a:r>
              <a:endParaRPr b="0" i="0" sz="1899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hóa đơn nhập/xuất</a:t>
              </a: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 </a:t>
              </a: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7713497" y="2368601"/>
            <a:ext cx="2774899" cy="2774899"/>
            <a:chOff x="0" y="0"/>
            <a:chExt cx="812800" cy="812800"/>
          </a:xfrm>
        </p:grpSpPr>
        <p:sp>
          <p:nvSpPr>
            <p:cNvPr id="272" name="Google Shape;272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latin typeface="Cabin"/>
                  <a:ea typeface="Cabin"/>
                  <a:cs typeface="Cabin"/>
                  <a:sym typeface="Cabin"/>
                </a:rPr>
                <a:t>Nhân viên kho</a:t>
              </a:r>
              <a:endParaRPr/>
            </a:p>
          </p:txBody>
        </p:sp>
      </p:grpSp>
      <p:sp>
        <p:nvSpPr>
          <p:cNvPr id="274" name="Google Shape;274;p8"/>
          <p:cNvSpPr/>
          <p:nvPr/>
        </p:nvSpPr>
        <p:spPr>
          <a:xfrm>
            <a:off x="1246490" y="358943"/>
            <a:ext cx="15795020" cy="1907038"/>
          </a:xfrm>
          <a:custGeom>
            <a:rect b="b" l="l" r="r" t="t"/>
            <a:pathLst>
              <a:path extrusionOk="0" h="695693" w="5762066">
                <a:moveTo>
                  <a:pt x="0" y="0"/>
                </a:moveTo>
                <a:lnTo>
                  <a:pt x="5762066" y="0"/>
                </a:lnTo>
                <a:lnTo>
                  <a:pt x="5762066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8"/>
          <p:cNvSpPr/>
          <p:nvPr/>
        </p:nvSpPr>
        <p:spPr>
          <a:xfrm rot="8099999">
            <a:off x="5953741" y="5638692"/>
            <a:ext cx="2239883" cy="1058854"/>
          </a:xfrm>
          <a:custGeom>
            <a:rect b="b" l="l" r="r" t="t"/>
            <a:pathLst>
              <a:path extrusionOk="0" h="1058854" w="2239883">
                <a:moveTo>
                  <a:pt x="0" y="0"/>
                </a:moveTo>
                <a:lnTo>
                  <a:pt x="2239883" y="0"/>
                </a:lnTo>
                <a:lnTo>
                  <a:pt x="2239883" y="1058854"/>
                </a:lnTo>
                <a:lnTo>
                  <a:pt x="0" y="1058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8"/>
          <p:cNvSpPr txBox="1"/>
          <p:nvPr/>
        </p:nvSpPr>
        <p:spPr>
          <a:xfrm>
            <a:off x="2960575" y="652297"/>
            <a:ext cx="1228074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Các chức năng chính</a:t>
            </a:r>
            <a:endParaRPr/>
          </a:p>
        </p:txBody>
      </p:sp>
      <p:sp>
        <p:nvSpPr>
          <p:cNvPr id="277" name="Google Shape;277;p8"/>
          <p:cNvSpPr/>
          <p:nvPr/>
        </p:nvSpPr>
        <p:spPr>
          <a:xfrm rot="2700000">
            <a:off x="9575161" y="5597096"/>
            <a:ext cx="2294827" cy="1084827"/>
          </a:xfrm>
          <a:custGeom>
            <a:rect b="b" l="l" r="r" t="t"/>
            <a:pathLst>
              <a:path extrusionOk="0" h="1084827" w="2294827">
                <a:moveTo>
                  <a:pt x="0" y="0"/>
                </a:moveTo>
                <a:lnTo>
                  <a:pt x="2294826" y="0"/>
                </a:lnTo>
                <a:lnTo>
                  <a:pt x="2294826" y="1084828"/>
                </a:lnTo>
                <a:lnTo>
                  <a:pt x="0" y="1084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030" l="0" r="-1467" t="-24351"/>
            </a:stretch>
          </a:blipFill>
          <a:ln>
            <a:noFill/>
          </a:ln>
        </p:spPr>
      </p:sp>
      <p:grpSp>
        <p:nvGrpSpPr>
          <p:cNvPr id="283" name="Google Shape;283;p9"/>
          <p:cNvGrpSpPr/>
          <p:nvPr/>
        </p:nvGrpSpPr>
        <p:grpSpPr>
          <a:xfrm>
            <a:off x="12206609" y="3218092"/>
            <a:ext cx="4744702" cy="1862687"/>
            <a:chOff x="0" y="-38100"/>
            <a:chExt cx="1754404" cy="688748"/>
          </a:xfrm>
        </p:grpSpPr>
        <p:sp>
          <p:nvSpPr>
            <p:cNvPr id="284" name="Google Shape;284;p9"/>
            <p:cNvSpPr/>
            <p:nvPr/>
          </p:nvSpPr>
          <p:spPr>
            <a:xfrm>
              <a:off x="0" y="0"/>
              <a:ext cx="1754404" cy="650648"/>
            </a:xfrm>
            <a:custGeom>
              <a:rect b="b" l="l" r="r" t="t"/>
              <a:pathLst>
                <a:path extrusionOk="0" h="650648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6173"/>
                  </a:lnTo>
                  <a:cubicBezTo>
                    <a:pt x="1754404" y="639690"/>
                    <a:pt x="1743446" y="650648"/>
                    <a:pt x="1729928" y="650648"/>
                  </a:cubicBezTo>
                  <a:lnTo>
                    <a:pt x="24475" y="650648"/>
                  </a:lnTo>
                  <a:cubicBezTo>
                    <a:pt x="17984" y="650648"/>
                    <a:pt x="11759" y="648069"/>
                    <a:pt x="7169" y="643479"/>
                  </a:cubicBezTo>
                  <a:cubicBezTo>
                    <a:pt x="2579" y="638889"/>
                    <a:pt x="0" y="632664"/>
                    <a:pt x="0" y="626173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0" y="-38100"/>
              <a:ext cx="1754404" cy="688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sản phẩm</a:t>
              </a:r>
              <a:endParaRPr/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12206609" y="5367998"/>
            <a:ext cx="4744702" cy="1850320"/>
            <a:chOff x="0" y="-38100"/>
            <a:chExt cx="1754404" cy="684175"/>
          </a:xfrm>
        </p:grpSpPr>
        <p:sp>
          <p:nvSpPr>
            <p:cNvPr id="287" name="Google Shape;287;p9"/>
            <p:cNvSpPr/>
            <p:nvPr/>
          </p:nvSpPr>
          <p:spPr>
            <a:xfrm>
              <a:off x="0" y="0"/>
              <a:ext cx="1754404" cy="646075"/>
            </a:xfrm>
            <a:custGeom>
              <a:rect b="b" l="l" r="r" t="t"/>
              <a:pathLst>
                <a:path extrusionOk="0" h="646075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1600"/>
                  </a:lnTo>
                  <a:cubicBezTo>
                    <a:pt x="1754404" y="635117"/>
                    <a:pt x="1743446" y="646075"/>
                    <a:pt x="1729928" y="646075"/>
                  </a:cubicBezTo>
                  <a:lnTo>
                    <a:pt x="24475" y="646075"/>
                  </a:lnTo>
                  <a:cubicBezTo>
                    <a:pt x="17984" y="646075"/>
                    <a:pt x="11759" y="643497"/>
                    <a:pt x="7169" y="638906"/>
                  </a:cubicBezTo>
                  <a:cubicBezTo>
                    <a:pt x="2579" y="634316"/>
                    <a:pt x="0" y="628091"/>
                    <a:pt x="0" y="621600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0" y="-38100"/>
              <a:ext cx="1754404" cy="6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hóa đơn nh</a:t>
              </a:r>
              <a:r>
                <a:rPr lang="en-US" sz="1899"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ập/xuất</a:t>
              </a:r>
              <a:endParaRPr/>
            </a:p>
          </p:txBody>
        </p:sp>
      </p:grpSp>
      <p:grpSp>
        <p:nvGrpSpPr>
          <p:cNvPr id="289" name="Google Shape;289;p9"/>
          <p:cNvGrpSpPr/>
          <p:nvPr/>
        </p:nvGrpSpPr>
        <p:grpSpPr>
          <a:xfrm>
            <a:off x="12206609" y="7407980"/>
            <a:ext cx="4744702" cy="1850320"/>
            <a:chOff x="0" y="-38100"/>
            <a:chExt cx="1754404" cy="684175"/>
          </a:xfrm>
        </p:grpSpPr>
        <p:sp>
          <p:nvSpPr>
            <p:cNvPr id="290" name="Google Shape;290;p9"/>
            <p:cNvSpPr/>
            <p:nvPr/>
          </p:nvSpPr>
          <p:spPr>
            <a:xfrm>
              <a:off x="0" y="0"/>
              <a:ext cx="1754404" cy="646075"/>
            </a:xfrm>
            <a:custGeom>
              <a:rect b="b" l="l" r="r" t="t"/>
              <a:pathLst>
                <a:path extrusionOk="0" h="646075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1600"/>
                  </a:lnTo>
                  <a:cubicBezTo>
                    <a:pt x="1754404" y="635117"/>
                    <a:pt x="1743446" y="646075"/>
                    <a:pt x="1729928" y="646075"/>
                  </a:cubicBezTo>
                  <a:lnTo>
                    <a:pt x="24475" y="646075"/>
                  </a:lnTo>
                  <a:cubicBezTo>
                    <a:pt x="17984" y="646075"/>
                    <a:pt x="11759" y="643497"/>
                    <a:pt x="7169" y="638906"/>
                  </a:cubicBezTo>
                  <a:cubicBezTo>
                    <a:pt x="2579" y="634316"/>
                    <a:pt x="0" y="628091"/>
                    <a:pt x="0" y="621600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0" y="-38100"/>
              <a:ext cx="1754404" cy="6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thông tin khách hàng</a:t>
              </a:r>
              <a:endParaRPr b="0" i="0" sz="1899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thông tin nhà cung cấp</a:t>
              </a:r>
              <a:endParaRPr sz="1899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99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Tra cứu thông tin nhân viên</a:t>
              </a:r>
              <a:endParaRPr sz="1899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92" name="Google Shape;292;p9"/>
          <p:cNvGrpSpPr/>
          <p:nvPr/>
        </p:nvGrpSpPr>
        <p:grpSpPr>
          <a:xfrm>
            <a:off x="1262347" y="7407980"/>
            <a:ext cx="4744702" cy="1850320"/>
            <a:chOff x="0" y="-38100"/>
            <a:chExt cx="1754404" cy="684175"/>
          </a:xfrm>
        </p:grpSpPr>
        <p:sp>
          <p:nvSpPr>
            <p:cNvPr id="293" name="Google Shape;293;p9"/>
            <p:cNvSpPr/>
            <p:nvPr/>
          </p:nvSpPr>
          <p:spPr>
            <a:xfrm>
              <a:off x="0" y="0"/>
              <a:ext cx="1754404" cy="646075"/>
            </a:xfrm>
            <a:custGeom>
              <a:rect b="b" l="l" r="r" t="t"/>
              <a:pathLst>
                <a:path extrusionOk="0" h="646075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1600"/>
                  </a:lnTo>
                  <a:cubicBezTo>
                    <a:pt x="1754404" y="635117"/>
                    <a:pt x="1743446" y="646075"/>
                    <a:pt x="1729928" y="646075"/>
                  </a:cubicBezTo>
                  <a:lnTo>
                    <a:pt x="24475" y="646075"/>
                  </a:lnTo>
                  <a:cubicBezTo>
                    <a:pt x="17984" y="646075"/>
                    <a:pt x="11759" y="643497"/>
                    <a:pt x="7169" y="638906"/>
                  </a:cubicBezTo>
                  <a:cubicBezTo>
                    <a:pt x="2579" y="634316"/>
                    <a:pt x="0" y="628091"/>
                    <a:pt x="0" y="621600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 txBox="1"/>
            <p:nvPr/>
          </p:nvSpPr>
          <p:spPr>
            <a:xfrm>
              <a:off x="0" y="-38100"/>
              <a:ext cx="1754404" cy="6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thông tin khách hàng</a:t>
              </a:r>
              <a:endParaRPr b="0" i="0" sz="1899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thông tin các nhà cung cấp </a:t>
              </a:r>
              <a:endParaRPr sz="1899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99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thông tin nhân viên</a:t>
              </a:r>
              <a:endParaRPr sz="1899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95" name="Google Shape;295;p9"/>
          <p:cNvGrpSpPr/>
          <p:nvPr/>
        </p:nvGrpSpPr>
        <p:grpSpPr>
          <a:xfrm>
            <a:off x="1262347" y="3218092"/>
            <a:ext cx="4744702" cy="1862687"/>
            <a:chOff x="0" y="-38100"/>
            <a:chExt cx="1754404" cy="688748"/>
          </a:xfrm>
        </p:grpSpPr>
        <p:sp>
          <p:nvSpPr>
            <p:cNvPr id="296" name="Google Shape;296;p9"/>
            <p:cNvSpPr/>
            <p:nvPr/>
          </p:nvSpPr>
          <p:spPr>
            <a:xfrm>
              <a:off x="0" y="0"/>
              <a:ext cx="1754404" cy="650648"/>
            </a:xfrm>
            <a:custGeom>
              <a:rect b="b" l="l" r="r" t="t"/>
              <a:pathLst>
                <a:path extrusionOk="0" h="650648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6173"/>
                  </a:lnTo>
                  <a:cubicBezTo>
                    <a:pt x="1754404" y="639690"/>
                    <a:pt x="1743446" y="650648"/>
                    <a:pt x="1729928" y="650648"/>
                  </a:cubicBezTo>
                  <a:lnTo>
                    <a:pt x="24475" y="650648"/>
                  </a:lnTo>
                  <a:cubicBezTo>
                    <a:pt x="17984" y="650648"/>
                    <a:pt x="11759" y="648069"/>
                    <a:pt x="7169" y="643479"/>
                  </a:cubicBezTo>
                  <a:cubicBezTo>
                    <a:pt x="2579" y="638889"/>
                    <a:pt x="0" y="632664"/>
                    <a:pt x="0" y="626173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0" y="-38100"/>
              <a:ext cx="1754404" cy="688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thông tin các kho</a:t>
              </a:r>
              <a:endParaRPr b="0" i="0" sz="1899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  <a:p>
              <a:pPr indent="0" lvl="0" marL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sản phẩm, loại sản phẩm</a:t>
              </a:r>
              <a:endParaRPr/>
            </a:p>
          </p:txBody>
        </p:sp>
      </p:grpSp>
      <p:grpSp>
        <p:nvGrpSpPr>
          <p:cNvPr id="298" name="Google Shape;298;p9"/>
          <p:cNvGrpSpPr/>
          <p:nvPr/>
        </p:nvGrpSpPr>
        <p:grpSpPr>
          <a:xfrm>
            <a:off x="1262347" y="5367998"/>
            <a:ext cx="4744702" cy="1850320"/>
            <a:chOff x="0" y="-38100"/>
            <a:chExt cx="1754404" cy="684175"/>
          </a:xfrm>
        </p:grpSpPr>
        <p:sp>
          <p:nvSpPr>
            <p:cNvPr id="299" name="Google Shape;299;p9"/>
            <p:cNvSpPr/>
            <p:nvPr/>
          </p:nvSpPr>
          <p:spPr>
            <a:xfrm>
              <a:off x="0" y="0"/>
              <a:ext cx="1754404" cy="646075"/>
            </a:xfrm>
            <a:custGeom>
              <a:rect b="b" l="l" r="r" t="t"/>
              <a:pathLst>
                <a:path extrusionOk="0" h="646075" w="1754404">
                  <a:moveTo>
                    <a:pt x="24475" y="0"/>
                  </a:moveTo>
                  <a:lnTo>
                    <a:pt x="1729928" y="0"/>
                  </a:lnTo>
                  <a:cubicBezTo>
                    <a:pt x="1736420" y="0"/>
                    <a:pt x="1742645" y="2579"/>
                    <a:pt x="1747235" y="7169"/>
                  </a:cubicBezTo>
                  <a:cubicBezTo>
                    <a:pt x="1751825" y="11759"/>
                    <a:pt x="1754404" y="17984"/>
                    <a:pt x="1754404" y="24475"/>
                  </a:cubicBezTo>
                  <a:lnTo>
                    <a:pt x="1754404" y="621600"/>
                  </a:lnTo>
                  <a:cubicBezTo>
                    <a:pt x="1754404" y="635117"/>
                    <a:pt x="1743446" y="646075"/>
                    <a:pt x="1729928" y="646075"/>
                  </a:cubicBezTo>
                  <a:lnTo>
                    <a:pt x="24475" y="646075"/>
                  </a:lnTo>
                  <a:cubicBezTo>
                    <a:pt x="17984" y="646075"/>
                    <a:pt x="11759" y="643497"/>
                    <a:pt x="7169" y="638906"/>
                  </a:cubicBezTo>
                  <a:cubicBezTo>
                    <a:pt x="2579" y="634316"/>
                    <a:pt x="0" y="628091"/>
                    <a:pt x="0" y="621600"/>
                  </a:cubicBezTo>
                  <a:lnTo>
                    <a:pt x="0" y="24475"/>
                  </a:lnTo>
                  <a:cubicBezTo>
                    <a:pt x="0" y="10958"/>
                    <a:pt x="10958" y="0"/>
                    <a:pt x="24475" y="0"/>
                  </a:cubicBezTo>
                  <a:close/>
                </a:path>
              </a:pathLst>
            </a:custGeom>
            <a:solidFill>
              <a:srgbClr val="8AB7E2"/>
            </a:solidFill>
            <a:ln cap="sq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0" y="-38100"/>
              <a:ext cx="1754404" cy="68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Quản lý việc nhập/xuất hàng hóa</a:t>
              </a:r>
              <a:endParaRPr/>
            </a:p>
          </p:txBody>
        </p:sp>
      </p:grpSp>
      <p:sp>
        <p:nvSpPr>
          <p:cNvPr id="301" name="Google Shape;301;p9"/>
          <p:cNvSpPr/>
          <p:nvPr/>
        </p:nvSpPr>
        <p:spPr>
          <a:xfrm rot="-7797973">
            <a:off x="6905502" y="4507788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9"/>
          <p:cNvSpPr/>
          <p:nvPr/>
        </p:nvSpPr>
        <p:spPr>
          <a:xfrm rot="-2575128">
            <a:off x="10766528" y="4484970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9"/>
          <p:cNvSpPr/>
          <p:nvPr/>
        </p:nvSpPr>
        <p:spPr>
          <a:xfrm rot="2505436">
            <a:off x="10763021" y="7509312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9"/>
          <p:cNvSpPr/>
          <p:nvPr/>
        </p:nvSpPr>
        <p:spPr>
          <a:xfrm rot="8300145">
            <a:off x="6935417" y="7508944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5" name="Google Shape;305;p9"/>
          <p:cNvGrpSpPr/>
          <p:nvPr/>
        </p:nvGrpSpPr>
        <p:grpSpPr>
          <a:xfrm>
            <a:off x="7911661" y="4978309"/>
            <a:ext cx="2662922" cy="2662922"/>
            <a:chOff x="0" y="0"/>
            <a:chExt cx="812800" cy="812800"/>
          </a:xfrm>
        </p:grpSpPr>
        <p:sp>
          <p:nvSpPr>
            <p:cNvPr id="306" name="Google Shape;306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99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Người quản trị</a:t>
              </a:r>
              <a:endParaRPr/>
            </a:p>
          </p:txBody>
        </p:sp>
      </p:grpSp>
      <p:sp>
        <p:nvSpPr>
          <p:cNvPr id="308" name="Google Shape;308;p9"/>
          <p:cNvSpPr/>
          <p:nvPr/>
        </p:nvSpPr>
        <p:spPr>
          <a:xfrm>
            <a:off x="10865998" y="5950020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9"/>
          <p:cNvSpPr/>
          <p:nvPr/>
        </p:nvSpPr>
        <p:spPr>
          <a:xfrm rot="10800000">
            <a:off x="6775074" y="6082309"/>
            <a:ext cx="1012981" cy="454921"/>
          </a:xfrm>
          <a:custGeom>
            <a:rect b="b" l="l" r="r" t="t"/>
            <a:pathLst>
              <a:path extrusionOk="0"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9"/>
          <p:cNvSpPr/>
          <p:nvPr/>
        </p:nvSpPr>
        <p:spPr>
          <a:xfrm>
            <a:off x="1262347" y="631528"/>
            <a:ext cx="15795020" cy="1907038"/>
          </a:xfrm>
          <a:custGeom>
            <a:rect b="b" l="l" r="r" t="t"/>
            <a:pathLst>
              <a:path extrusionOk="0" h="695693" w="5762066">
                <a:moveTo>
                  <a:pt x="0" y="0"/>
                </a:moveTo>
                <a:lnTo>
                  <a:pt x="5762066" y="0"/>
                </a:lnTo>
                <a:lnTo>
                  <a:pt x="5762066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1" name="Google Shape;311;p9"/>
          <p:cNvSpPr txBox="1"/>
          <p:nvPr/>
        </p:nvSpPr>
        <p:spPr>
          <a:xfrm>
            <a:off x="2976432" y="924883"/>
            <a:ext cx="1228074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Các chức năng chính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