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72" r:id="rId7"/>
    <p:sldId id="274" r:id="rId8"/>
    <p:sldId id="275" r:id="rId9"/>
    <p:sldId id="276" r:id="rId10"/>
    <p:sldId id="273" r:id="rId11"/>
    <p:sldId id="267" r:id="rId12"/>
    <p:sldId id="269" r:id="rId13"/>
    <p:sldId id="270" r:id="rId14"/>
    <p:sldId id="271"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6/3/2021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6/3/2021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6/3/2021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6/3/2021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6/3/2021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1ED0-74C3-4CC3-A794-54E0AE804E2E}"/>
              </a:ext>
            </a:extLst>
          </p:cNvPr>
          <p:cNvSpPr>
            <a:spLocks noGrp="1"/>
          </p:cNvSpPr>
          <p:nvPr>
            <p:ph type="ctrTitle"/>
          </p:nvPr>
        </p:nvSpPr>
        <p:spPr>
          <a:xfrm>
            <a:off x="1915385" y="1908527"/>
            <a:ext cx="8361229" cy="1739837"/>
          </a:xfrm>
        </p:spPr>
        <p:txBody>
          <a:bodyPr/>
          <a:lstStyle/>
          <a:p>
            <a:r>
              <a:rPr lang="en-GB" sz="5000" dirty="0"/>
              <a:t>introduction</a:t>
            </a:r>
            <a:br>
              <a:rPr lang="en-GB" sz="5000" dirty="0"/>
            </a:br>
            <a:r>
              <a:rPr lang="en-GB" sz="5000" dirty="0"/>
              <a:t>PET CARE</a:t>
            </a:r>
            <a:endParaRPr lang="vi-VN" sz="5000" dirty="0"/>
          </a:p>
        </p:txBody>
      </p:sp>
    </p:spTree>
    <p:extLst>
      <p:ext uri="{BB962C8B-B14F-4D97-AF65-F5344CB8AC3E}">
        <p14:creationId xmlns:p14="http://schemas.microsoft.com/office/powerpoint/2010/main" val="16051243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1ED0-74C3-4CC3-A794-54E0AE804E2E}"/>
              </a:ext>
            </a:extLst>
          </p:cNvPr>
          <p:cNvSpPr>
            <a:spLocks noGrp="1"/>
          </p:cNvSpPr>
          <p:nvPr>
            <p:ph type="ctrTitle"/>
          </p:nvPr>
        </p:nvSpPr>
        <p:spPr>
          <a:xfrm>
            <a:off x="1915126" y="1246909"/>
            <a:ext cx="8361229" cy="757382"/>
          </a:xfrm>
        </p:spPr>
        <p:txBody>
          <a:bodyPr/>
          <a:lstStyle/>
          <a:p>
            <a:pPr algn="l"/>
            <a:r>
              <a:rPr lang="en-GB" sz="4000" dirty="0"/>
              <a:t>4. Use case</a:t>
            </a:r>
            <a:endParaRPr lang="vi-VN" sz="4000" dirty="0"/>
          </a:p>
        </p:txBody>
      </p:sp>
      <p:cxnSp>
        <p:nvCxnSpPr>
          <p:cNvPr id="4" name="Straight Connector 3">
            <a:extLst>
              <a:ext uri="{FF2B5EF4-FFF2-40B4-BE49-F238E27FC236}">
                <a16:creationId xmlns:a16="http://schemas.microsoft.com/office/drawing/2014/main" id="{34520E75-8D82-4BDE-A07E-CEC2A202B5DD}"/>
              </a:ext>
            </a:extLst>
          </p:cNvPr>
          <p:cNvCxnSpPr/>
          <p:nvPr/>
        </p:nvCxnSpPr>
        <p:spPr>
          <a:xfrm>
            <a:off x="1862856" y="2216727"/>
            <a:ext cx="8466287" cy="0"/>
          </a:xfrm>
          <a:prstGeom prst="line">
            <a:avLst/>
          </a:prstGeom>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5B893CF2-9F38-46B4-90ED-2CD787E1F4C8}"/>
              </a:ext>
            </a:extLst>
          </p:cNvPr>
          <p:cNvPicPr>
            <a:picLocks noChangeAspect="1"/>
          </p:cNvPicPr>
          <p:nvPr/>
        </p:nvPicPr>
        <p:blipFill>
          <a:blip r:embed="rId2"/>
          <a:stretch>
            <a:fillRect/>
          </a:stretch>
        </p:blipFill>
        <p:spPr>
          <a:xfrm>
            <a:off x="2087418" y="2289823"/>
            <a:ext cx="7860146" cy="4476325"/>
          </a:xfrm>
          <a:prstGeom prst="rect">
            <a:avLst/>
          </a:prstGeom>
        </p:spPr>
      </p:pic>
    </p:spTree>
    <p:extLst>
      <p:ext uri="{BB962C8B-B14F-4D97-AF65-F5344CB8AC3E}">
        <p14:creationId xmlns:p14="http://schemas.microsoft.com/office/powerpoint/2010/main" val="427326883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1ED0-74C3-4CC3-A794-54E0AE804E2E}"/>
              </a:ext>
            </a:extLst>
          </p:cNvPr>
          <p:cNvSpPr>
            <a:spLocks noGrp="1"/>
          </p:cNvSpPr>
          <p:nvPr>
            <p:ph type="ctrTitle"/>
          </p:nvPr>
        </p:nvSpPr>
        <p:spPr>
          <a:xfrm>
            <a:off x="1915126" y="1246909"/>
            <a:ext cx="8361229" cy="757382"/>
          </a:xfrm>
        </p:spPr>
        <p:txBody>
          <a:bodyPr/>
          <a:lstStyle/>
          <a:p>
            <a:pPr algn="l"/>
            <a:r>
              <a:rPr lang="en-GB" sz="4000" dirty="0"/>
              <a:t>5. Architecture style</a:t>
            </a:r>
            <a:endParaRPr lang="vi-VN" sz="4000" dirty="0"/>
          </a:p>
        </p:txBody>
      </p:sp>
      <p:sp>
        <p:nvSpPr>
          <p:cNvPr id="3" name="Subtitle 2">
            <a:extLst>
              <a:ext uri="{FF2B5EF4-FFF2-40B4-BE49-F238E27FC236}">
                <a16:creationId xmlns:a16="http://schemas.microsoft.com/office/drawing/2014/main" id="{75F1B0C3-A2F3-4F9A-A853-C3329BFD291A}"/>
              </a:ext>
            </a:extLst>
          </p:cNvPr>
          <p:cNvSpPr>
            <a:spLocks noGrp="1"/>
          </p:cNvSpPr>
          <p:nvPr>
            <p:ph type="subTitle" idx="1"/>
          </p:nvPr>
        </p:nvSpPr>
        <p:spPr>
          <a:xfrm>
            <a:off x="1862856" y="2429164"/>
            <a:ext cx="8466287" cy="3181925"/>
          </a:xfrm>
        </p:spPr>
        <p:txBody>
          <a:bodyPr>
            <a:norm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Studying.</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34520E75-8D82-4BDE-A07E-CEC2A202B5DD}"/>
              </a:ext>
            </a:extLst>
          </p:cNvPr>
          <p:cNvCxnSpPr/>
          <p:nvPr/>
        </p:nvCxnSpPr>
        <p:spPr>
          <a:xfrm>
            <a:off x="1862856" y="2216727"/>
            <a:ext cx="8466287" cy="0"/>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2163325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1ED0-74C3-4CC3-A794-54E0AE804E2E}"/>
              </a:ext>
            </a:extLst>
          </p:cNvPr>
          <p:cNvSpPr>
            <a:spLocks noGrp="1"/>
          </p:cNvSpPr>
          <p:nvPr>
            <p:ph type="ctrTitle"/>
          </p:nvPr>
        </p:nvSpPr>
        <p:spPr>
          <a:xfrm>
            <a:off x="1915126" y="1246909"/>
            <a:ext cx="8361229" cy="757382"/>
          </a:xfrm>
        </p:spPr>
        <p:txBody>
          <a:bodyPr/>
          <a:lstStyle/>
          <a:p>
            <a:pPr algn="l"/>
            <a:r>
              <a:rPr lang="en-GB" sz="4000" dirty="0"/>
              <a:t>6. Availability</a:t>
            </a:r>
            <a:endParaRPr lang="vi-VN" sz="4000" dirty="0"/>
          </a:p>
        </p:txBody>
      </p:sp>
      <p:sp>
        <p:nvSpPr>
          <p:cNvPr id="3" name="Subtitle 2">
            <a:extLst>
              <a:ext uri="{FF2B5EF4-FFF2-40B4-BE49-F238E27FC236}">
                <a16:creationId xmlns:a16="http://schemas.microsoft.com/office/drawing/2014/main" id="{75F1B0C3-A2F3-4F9A-A853-C3329BFD291A}"/>
              </a:ext>
            </a:extLst>
          </p:cNvPr>
          <p:cNvSpPr>
            <a:spLocks noGrp="1"/>
          </p:cNvSpPr>
          <p:nvPr>
            <p:ph type="subTitle" idx="1"/>
          </p:nvPr>
        </p:nvSpPr>
        <p:spPr>
          <a:xfrm>
            <a:off x="1862856" y="2429164"/>
            <a:ext cx="8466287" cy="3181925"/>
          </a:xfrm>
        </p:spPr>
        <p:txBody>
          <a:bodyPr>
            <a:normAutofit/>
          </a:bodyPr>
          <a:lstStyle/>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server shall be working 24 hours per day and 7 days per week.</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34520E75-8D82-4BDE-A07E-CEC2A202B5DD}"/>
              </a:ext>
            </a:extLst>
          </p:cNvPr>
          <p:cNvCxnSpPr/>
          <p:nvPr/>
        </p:nvCxnSpPr>
        <p:spPr>
          <a:xfrm>
            <a:off x="1862856" y="2216727"/>
            <a:ext cx="8466287" cy="0"/>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7669425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1ED0-74C3-4CC3-A794-54E0AE804E2E}"/>
              </a:ext>
            </a:extLst>
          </p:cNvPr>
          <p:cNvSpPr>
            <a:spLocks noGrp="1"/>
          </p:cNvSpPr>
          <p:nvPr>
            <p:ph type="ctrTitle"/>
          </p:nvPr>
        </p:nvSpPr>
        <p:spPr>
          <a:xfrm>
            <a:off x="1915126" y="1246909"/>
            <a:ext cx="8361229" cy="757382"/>
          </a:xfrm>
        </p:spPr>
        <p:txBody>
          <a:bodyPr/>
          <a:lstStyle/>
          <a:p>
            <a:pPr algn="l"/>
            <a:r>
              <a:rPr lang="en-GB" sz="4000" dirty="0"/>
              <a:t>7. Reliability</a:t>
            </a:r>
            <a:endParaRPr lang="vi-VN" sz="4000" dirty="0"/>
          </a:p>
        </p:txBody>
      </p:sp>
      <p:sp>
        <p:nvSpPr>
          <p:cNvPr id="3" name="Subtitle 2">
            <a:extLst>
              <a:ext uri="{FF2B5EF4-FFF2-40B4-BE49-F238E27FC236}">
                <a16:creationId xmlns:a16="http://schemas.microsoft.com/office/drawing/2014/main" id="{75F1B0C3-A2F3-4F9A-A853-C3329BFD291A}"/>
              </a:ext>
            </a:extLst>
          </p:cNvPr>
          <p:cNvSpPr>
            <a:spLocks noGrp="1"/>
          </p:cNvSpPr>
          <p:nvPr>
            <p:ph type="subTitle" idx="1"/>
          </p:nvPr>
        </p:nvSpPr>
        <p:spPr>
          <a:xfrm>
            <a:off x="1862856" y="2429164"/>
            <a:ext cx="8466287" cy="3181925"/>
          </a:xfrm>
        </p:spPr>
        <p:txBody>
          <a:bodyPr>
            <a:normAutofit/>
          </a:bodyPr>
          <a:lstStyle/>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There is no requirement for system maintenance task from the user.</a:t>
            </a: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Mean Time Between Failures (MTBF): more than 6 months.</a:t>
            </a: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Maximum Bugs and Defect Rate: 0.5 bugs per thousand lines of code (0.5bugs/KLOC).</a:t>
            </a: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Critical bugs: </a:t>
            </a: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Loss of data: not any.</a:t>
            </a: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Server crash: probably</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34520E75-8D82-4BDE-A07E-CEC2A202B5DD}"/>
              </a:ext>
            </a:extLst>
          </p:cNvPr>
          <p:cNvCxnSpPr/>
          <p:nvPr/>
        </p:nvCxnSpPr>
        <p:spPr>
          <a:xfrm>
            <a:off x="1862856" y="2216727"/>
            <a:ext cx="8466287" cy="0"/>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109280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1ED0-74C3-4CC3-A794-54E0AE804E2E}"/>
              </a:ext>
            </a:extLst>
          </p:cNvPr>
          <p:cNvSpPr>
            <a:spLocks noGrp="1"/>
          </p:cNvSpPr>
          <p:nvPr>
            <p:ph type="ctrTitle"/>
          </p:nvPr>
        </p:nvSpPr>
        <p:spPr>
          <a:xfrm>
            <a:off x="1915126" y="1246909"/>
            <a:ext cx="8361229" cy="757382"/>
          </a:xfrm>
        </p:spPr>
        <p:txBody>
          <a:bodyPr/>
          <a:lstStyle/>
          <a:p>
            <a:pPr algn="l"/>
            <a:r>
              <a:rPr lang="en-GB" sz="4000" dirty="0"/>
              <a:t>8. Performance</a:t>
            </a:r>
            <a:endParaRPr lang="vi-VN" sz="4000" dirty="0"/>
          </a:p>
        </p:txBody>
      </p:sp>
      <p:sp>
        <p:nvSpPr>
          <p:cNvPr id="3" name="Subtitle 2">
            <a:extLst>
              <a:ext uri="{FF2B5EF4-FFF2-40B4-BE49-F238E27FC236}">
                <a16:creationId xmlns:a16="http://schemas.microsoft.com/office/drawing/2014/main" id="{75F1B0C3-A2F3-4F9A-A853-C3329BFD291A}"/>
              </a:ext>
            </a:extLst>
          </p:cNvPr>
          <p:cNvSpPr>
            <a:spLocks noGrp="1"/>
          </p:cNvSpPr>
          <p:nvPr>
            <p:ph type="subTitle" idx="1"/>
          </p:nvPr>
        </p:nvSpPr>
        <p:spPr>
          <a:xfrm>
            <a:off x="1862856" y="2429164"/>
            <a:ext cx="8466287" cy="3181925"/>
          </a:xfrm>
        </p:spPr>
        <p:txBody>
          <a:bodyPr>
            <a:normAutofit/>
          </a:bodyPr>
          <a:lstStyle/>
          <a:p>
            <a:pPr marL="342900" lvl="0" indent="-342900" algn="l">
              <a:lnSpc>
                <a:spcPct val="115000"/>
              </a:lnSpc>
              <a:spcAft>
                <a:spcPts val="800"/>
              </a:spcAft>
              <a:buFont typeface="Symbol" panose="05050102010706020507" pitchFamily="18" charset="2"/>
              <a:buChar char="-"/>
            </a:pPr>
            <a:r>
              <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rPr>
              <a:t>The system must process and respond to the data flows quickly and accurately and shall take no longer than a few seconds to appear on the screen.</a:t>
            </a:r>
            <a:endParaRPr lang="vi-VN" sz="18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15000"/>
              </a:lnSpc>
              <a:spcAft>
                <a:spcPts val="800"/>
              </a:spcAft>
              <a:buFont typeface="Symbol" panose="05050102010706020507" pitchFamily="18" charset="2"/>
              <a:buChar char="-"/>
            </a:pPr>
            <a:r>
              <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rPr>
              <a:t>The system must process and respond to errors, including expected errors and unexpected errors.</a:t>
            </a:r>
            <a:endParaRPr lang="vi-VN" sz="1800" u="none" strike="noStrik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15000"/>
              </a:lnSpc>
              <a:spcAft>
                <a:spcPts val="800"/>
              </a:spcAft>
              <a:buFont typeface="Symbol" panose="05050102010706020507" pitchFamily="18" charset="2"/>
              <a:buChar char="-"/>
            </a:pPr>
            <a:r>
              <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rPr>
              <a:t>The system must be able to handle and accommodate a high number of books and users.</a:t>
            </a:r>
            <a:endParaRPr lang="vi-VN" sz="1800" u="none" strike="noStrike"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34520E75-8D82-4BDE-A07E-CEC2A202B5DD}"/>
              </a:ext>
            </a:extLst>
          </p:cNvPr>
          <p:cNvCxnSpPr/>
          <p:nvPr/>
        </p:nvCxnSpPr>
        <p:spPr>
          <a:xfrm>
            <a:off x="1862856" y="2216727"/>
            <a:ext cx="8466287" cy="0"/>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0921128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1ED0-74C3-4CC3-A794-54E0AE804E2E}"/>
              </a:ext>
            </a:extLst>
          </p:cNvPr>
          <p:cNvSpPr>
            <a:spLocks noGrp="1"/>
          </p:cNvSpPr>
          <p:nvPr>
            <p:ph type="ctrTitle"/>
          </p:nvPr>
        </p:nvSpPr>
        <p:spPr>
          <a:xfrm>
            <a:off x="1915126" y="1246909"/>
            <a:ext cx="8361229" cy="757382"/>
          </a:xfrm>
        </p:spPr>
        <p:txBody>
          <a:bodyPr/>
          <a:lstStyle/>
          <a:p>
            <a:pPr algn="l"/>
            <a:r>
              <a:rPr lang="en-GB" sz="4000" dirty="0"/>
              <a:t>9. Sample interface</a:t>
            </a:r>
            <a:endParaRPr lang="vi-VN" sz="4000" dirty="0"/>
          </a:p>
        </p:txBody>
      </p:sp>
      <p:cxnSp>
        <p:nvCxnSpPr>
          <p:cNvPr id="4" name="Straight Connector 3">
            <a:extLst>
              <a:ext uri="{FF2B5EF4-FFF2-40B4-BE49-F238E27FC236}">
                <a16:creationId xmlns:a16="http://schemas.microsoft.com/office/drawing/2014/main" id="{34520E75-8D82-4BDE-A07E-CEC2A202B5DD}"/>
              </a:ext>
            </a:extLst>
          </p:cNvPr>
          <p:cNvCxnSpPr/>
          <p:nvPr/>
        </p:nvCxnSpPr>
        <p:spPr>
          <a:xfrm>
            <a:off x="1862856" y="2216727"/>
            <a:ext cx="8466287" cy="0"/>
          </a:xfrm>
          <a:prstGeom prst="line">
            <a:avLst/>
          </a:prstGeom>
          <a:ln/>
        </p:spPr>
        <p:style>
          <a:lnRef idx="2">
            <a:schemeClr val="dk1"/>
          </a:lnRef>
          <a:fillRef idx="0">
            <a:schemeClr val="dk1"/>
          </a:fillRef>
          <a:effectRef idx="1">
            <a:schemeClr val="dk1"/>
          </a:effectRef>
          <a:fontRef idx="minor">
            <a:schemeClr val="tx1"/>
          </a:fontRef>
        </p:style>
      </p:cxnSp>
      <p:pic>
        <p:nvPicPr>
          <p:cNvPr id="6146" name="Picture 2" descr="Không có mô tả.">
            <a:extLst>
              <a:ext uri="{FF2B5EF4-FFF2-40B4-BE49-F238E27FC236}">
                <a16:creationId xmlns:a16="http://schemas.microsoft.com/office/drawing/2014/main" id="{965DE54B-F8C2-4A84-A8A1-70F4CE8D6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286" y="2329738"/>
            <a:ext cx="1922896" cy="416804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Không có mô tả.">
            <a:extLst>
              <a:ext uri="{FF2B5EF4-FFF2-40B4-BE49-F238E27FC236}">
                <a16:creationId xmlns:a16="http://schemas.microsoft.com/office/drawing/2014/main" id="{4DAFF546-A2F8-49AF-9D5C-9FF2E9AE5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3797" y="2329738"/>
            <a:ext cx="1922896" cy="416804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Không có mô tả.">
            <a:extLst>
              <a:ext uri="{FF2B5EF4-FFF2-40B4-BE49-F238E27FC236}">
                <a16:creationId xmlns:a16="http://schemas.microsoft.com/office/drawing/2014/main" id="{E05672C8-7091-465A-A644-7D5A05CD89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6247" y="2329738"/>
            <a:ext cx="1922896" cy="4168044"/>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Không có mô tả.">
            <a:extLst>
              <a:ext uri="{FF2B5EF4-FFF2-40B4-BE49-F238E27FC236}">
                <a16:creationId xmlns:a16="http://schemas.microsoft.com/office/drawing/2014/main" id="{10A4D3FA-9FE1-45E9-BC0C-1615CB3931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5308" y="2329738"/>
            <a:ext cx="1922896" cy="4168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40403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1ED0-74C3-4CC3-A794-54E0AE804E2E}"/>
              </a:ext>
            </a:extLst>
          </p:cNvPr>
          <p:cNvSpPr>
            <a:spLocks noGrp="1"/>
          </p:cNvSpPr>
          <p:nvPr>
            <p:ph type="ctrTitle"/>
          </p:nvPr>
        </p:nvSpPr>
        <p:spPr>
          <a:xfrm>
            <a:off x="1915385" y="1326636"/>
            <a:ext cx="8361229" cy="770019"/>
          </a:xfrm>
        </p:spPr>
        <p:txBody>
          <a:bodyPr/>
          <a:lstStyle/>
          <a:p>
            <a:r>
              <a:rPr lang="en-GB" sz="4000" dirty="0"/>
              <a:t>Member</a:t>
            </a:r>
            <a:endParaRPr lang="vi-VN" sz="4000" dirty="0"/>
          </a:p>
        </p:txBody>
      </p:sp>
      <p:sp>
        <p:nvSpPr>
          <p:cNvPr id="3" name="Subtitle 2">
            <a:extLst>
              <a:ext uri="{FF2B5EF4-FFF2-40B4-BE49-F238E27FC236}">
                <a16:creationId xmlns:a16="http://schemas.microsoft.com/office/drawing/2014/main" id="{75F1B0C3-A2F3-4F9A-A853-C3329BFD291A}"/>
              </a:ext>
            </a:extLst>
          </p:cNvPr>
          <p:cNvSpPr>
            <a:spLocks noGrp="1"/>
          </p:cNvSpPr>
          <p:nvPr>
            <p:ph type="subTitle" idx="1"/>
          </p:nvPr>
        </p:nvSpPr>
        <p:spPr>
          <a:xfrm>
            <a:off x="6012874" y="2844801"/>
            <a:ext cx="4802907" cy="1958107"/>
          </a:xfrm>
        </p:spPr>
        <p:txBody>
          <a:bodyPr>
            <a:normAutofit/>
          </a:bodyPr>
          <a:lstStyle/>
          <a:p>
            <a:pPr marL="342900" indent="-342900" algn="l">
              <a:buFontTx/>
              <a:buChar char="-"/>
            </a:pPr>
            <a:r>
              <a:rPr lang="en-GB" dirty="0" err="1">
                <a:latin typeface="Franklin Gothic Book (Body)"/>
              </a:rPr>
              <a:t>Lâm</a:t>
            </a:r>
            <a:r>
              <a:rPr lang="en-GB" dirty="0">
                <a:latin typeface="Franklin Gothic Book (Body)"/>
              </a:rPr>
              <a:t> Kha </a:t>
            </a:r>
            <a:r>
              <a:rPr lang="en-GB" dirty="0" err="1">
                <a:latin typeface="Franklin Gothic Book (Body)"/>
              </a:rPr>
              <a:t>Thành</a:t>
            </a:r>
            <a:r>
              <a:rPr lang="en-GB" dirty="0">
                <a:latin typeface="Franklin Gothic Book (Body)"/>
              </a:rPr>
              <a:t> </a:t>
            </a:r>
            <a:r>
              <a:rPr lang="en-GB" dirty="0" err="1">
                <a:latin typeface="Franklin Gothic Book (Body)"/>
              </a:rPr>
              <a:t>Công</a:t>
            </a:r>
            <a:endParaRPr lang="en-GB" dirty="0">
              <a:latin typeface="Franklin Gothic Book (Body)"/>
            </a:endParaRPr>
          </a:p>
          <a:p>
            <a:pPr marL="342900" indent="-342900" algn="l">
              <a:buFontTx/>
              <a:buChar char="-"/>
            </a:pPr>
            <a:r>
              <a:rPr lang="en-GB" dirty="0" err="1">
                <a:latin typeface="Franklin Gothic Book (Body)"/>
              </a:rPr>
              <a:t>Võ</a:t>
            </a:r>
            <a:r>
              <a:rPr lang="en-GB" dirty="0">
                <a:latin typeface="Franklin Gothic Book (Body)"/>
              </a:rPr>
              <a:t> Quang </a:t>
            </a:r>
            <a:r>
              <a:rPr lang="en-GB" dirty="0" err="1">
                <a:latin typeface="Franklin Gothic Book (Body)"/>
              </a:rPr>
              <a:t>Hòa</a:t>
            </a:r>
            <a:endParaRPr lang="en-GB" dirty="0">
              <a:latin typeface="Franklin Gothic Book (Body)"/>
            </a:endParaRPr>
          </a:p>
          <a:p>
            <a:pPr marL="342900" indent="-342900" algn="l">
              <a:buFontTx/>
              <a:buChar char="-"/>
            </a:pPr>
            <a:r>
              <a:rPr lang="vi-VN" dirty="0">
                <a:latin typeface="Franklin Gothic Book (Body)"/>
              </a:rPr>
              <a:t>Nguyễn Vũ Tuấn Anh</a:t>
            </a:r>
            <a:endParaRPr lang="en-GB" dirty="0">
              <a:latin typeface="Franklin Gothic Book (Body)"/>
            </a:endParaRPr>
          </a:p>
          <a:p>
            <a:pPr marL="342900" indent="-342900" algn="l">
              <a:buFontTx/>
              <a:buChar char="-"/>
            </a:pPr>
            <a:r>
              <a:rPr lang="vi-VN" dirty="0">
                <a:latin typeface="Franklin Gothic Book (Body)"/>
              </a:rPr>
              <a:t>Dương Đình Nguyên</a:t>
            </a:r>
          </a:p>
        </p:txBody>
      </p:sp>
      <p:cxnSp>
        <p:nvCxnSpPr>
          <p:cNvPr id="5" name="Straight Connector 4">
            <a:extLst>
              <a:ext uri="{FF2B5EF4-FFF2-40B4-BE49-F238E27FC236}">
                <a16:creationId xmlns:a16="http://schemas.microsoft.com/office/drawing/2014/main" id="{CD27D035-BE8C-48BF-9794-770197F7BE01}"/>
              </a:ext>
            </a:extLst>
          </p:cNvPr>
          <p:cNvCxnSpPr/>
          <p:nvPr/>
        </p:nvCxnSpPr>
        <p:spPr>
          <a:xfrm>
            <a:off x="1862856" y="2235199"/>
            <a:ext cx="8466287" cy="0"/>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8719760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1ED0-74C3-4CC3-A794-54E0AE804E2E}"/>
              </a:ext>
            </a:extLst>
          </p:cNvPr>
          <p:cNvSpPr>
            <a:spLocks noGrp="1"/>
          </p:cNvSpPr>
          <p:nvPr>
            <p:ph type="ctrTitle"/>
          </p:nvPr>
        </p:nvSpPr>
        <p:spPr>
          <a:xfrm>
            <a:off x="1915126" y="1246909"/>
            <a:ext cx="8361229" cy="757382"/>
          </a:xfrm>
        </p:spPr>
        <p:txBody>
          <a:bodyPr/>
          <a:lstStyle/>
          <a:p>
            <a:r>
              <a:rPr lang="en-GB" sz="4000" dirty="0"/>
              <a:t>Agenda</a:t>
            </a:r>
            <a:endParaRPr lang="vi-VN" sz="4000" dirty="0"/>
          </a:p>
        </p:txBody>
      </p:sp>
      <p:sp>
        <p:nvSpPr>
          <p:cNvPr id="3" name="Subtitle 2">
            <a:extLst>
              <a:ext uri="{FF2B5EF4-FFF2-40B4-BE49-F238E27FC236}">
                <a16:creationId xmlns:a16="http://schemas.microsoft.com/office/drawing/2014/main" id="{75F1B0C3-A2F3-4F9A-A853-C3329BFD291A}"/>
              </a:ext>
            </a:extLst>
          </p:cNvPr>
          <p:cNvSpPr>
            <a:spLocks noGrp="1"/>
          </p:cNvSpPr>
          <p:nvPr>
            <p:ph type="subTitle" idx="1"/>
          </p:nvPr>
        </p:nvSpPr>
        <p:spPr>
          <a:xfrm>
            <a:off x="2466788" y="2429164"/>
            <a:ext cx="7257903" cy="3181923"/>
          </a:xfrm>
        </p:spPr>
        <p:txBody>
          <a:bodyPr>
            <a:normAutofit fontScale="85000" lnSpcReduction="20000"/>
          </a:bodyPr>
          <a:lstStyle/>
          <a:p>
            <a:pPr marL="457200" indent="-457200" algn="l">
              <a:buAutoNum type="arabicPeriod"/>
            </a:pPr>
            <a:r>
              <a:rPr lang="en-GB" sz="2800" dirty="0"/>
              <a:t>Product scope</a:t>
            </a:r>
          </a:p>
          <a:p>
            <a:pPr marL="457200" indent="-457200" algn="l">
              <a:buAutoNum type="arabicPeriod"/>
            </a:pPr>
            <a:r>
              <a:rPr lang="en-GB" sz="2800" dirty="0"/>
              <a:t>Actor</a:t>
            </a:r>
          </a:p>
          <a:p>
            <a:pPr marL="457200" indent="-457200" algn="l">
              <a:buAutoNum type="arabicPeriod"/>
            </a:pPr>
            <a:r>
              <a:rPr lang="en-GB" sz="2800" dirty="0"/>
              <a:t>Functional requirement</a:t>
            </a:r>
          </a:p>
          <a:p>
            <a:pPr marL="457200" indent="-457200" algn="l">
              <a:buAutoNum type="arabicPeriod"/>
            </a:pPr>
            <a:r>
              <a:rPr lang="en-GB" sz="2800" dirty="0"/>
              <a:t>Use case</a:t>
            </a:r>
          </a:p>
          <a:p>
            <a:pPr marL="457200" indent="-457200" algn="l">
              <a:buAutoNum type="arabicPeriod"/>
            </a:pPr>
            <a:r>
              <a:rPr lang="en-GB" sz="2800" dirty="0"/>
              <a:t>Architecture style</a:t>
            </a:r>
          </a:p>
          <a:p>
            <a:pPr marL="457200" indent="-457200" algn="l">
              <a:buAutoNum type="arabicPeriod"/>
            </a:pPr>
            <a:r>
              <a:rPr lang="en-GB" sz="2800" dirty="0"/>
              <a:t>Availability</a:t>
            </a:r>
          </a:p>
          <a:p>
            <a:pPr marL="457200" indent="-457200" algn="l">
              <a:buAutoNum type="arabicPeriod"/>
            </a:pPr>
            <a:r>
              <a:rPr lang="en-GB" sz="2800" dirty="0"/>
              <a:t>Reliability</a:t>
            </a:r>
          </a:p>
          <a:p>
            <a:pPr marL="457200" indent="-457200" algn="l">
              <a:buAutoNum type="arabicPeriod"/>
            </a:pPr>
            <a:r>
              <a:rPr lang="en-GB" sz="2800" dirty="0"/>
              <a:t>Performance</a:t>
            </a:r>
          </a:p>
          <a:p>
            <a:pPr marL="457200" indent="-457200" algn="l">
              <a:buFont typeface="Franklin Gothic Book" panose="020B0503020102020204" pitchFamily="34" charset="0"/>
              <a:buAutoNum type="arabicPeriod"/>
            </a:pPr>
            <a:r>
              <a:rPr lang="en-GB" sz="2800" dirty="0"/>
              <a:t>Sample interface</a:t>
            </a:r>
          </a:p>
          <a:p>
            <a:pPr marL="457200" indent="-457200" algn="l">
              <a:buAutoNum type="arabicPeriod"/>
            </a:pPr>
            <a:endParaRPr lang="en-GB" dirty="0"/>
          </a:p>
          <a:p>
            <a:pPr marL="457200" indent="-457200" algn="l">
              <a:buAutoNum type="arabicPeriod"/>
            </a:pPr>
            <a:endParaRPr lang="vi-VN" dirty="0"/>
          </a:p>
        </p:txBody>
      </p:sp>
      <p:cxnSp>
        <p:nvCxnSpPr>
          <p:cNvPr id="4" name="Straight Connector 3">
            <a:extLst>
              <a:ext uri="{FF2B5EF4-FFF2-40B4-BE49-F238E27FC236}">
                <a16:creationId xmlns:a16="http://schemas.microsoft.com/office/drawing/2014/main" id="{34520E75-8D82-4BDE-A07E-CEC2A202B5DD}"/>
              </a:ext>
            </a:extLst>
          </p:cNvPr>
          <p:cNvCxnSpPr/>
          <p:nvPr/>
        </p:nvCxnSpPr>
        <p:spPr>
          <a:xfrm>
            <a:off x="1862856" y="2216727"/>
            <a:ext cx="8466287" cy="0"/>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1361555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1ED0-74C3-4CC3-A794-54E0AE804E2E}"/>
              </a:ext>
            </a:extLst>
          </p:cNvPr>
          <p:cNvSpPr>
            <a:spLocks noGrp="1"/>
          </p:cNvSpPr>
          <p:nvPr>
            <p:ph type="ctrTitle"/>
          </p:nvPr>
        </p:nvSpPr>
        <p:spPr>
          <a:xfrm>
            <a:off x="1915126" y="1246909"/>
            <a:ext cx="8361229" cy="757382"/>
          </a:xfrm>
        </p:spPr>
        <p:txBody>
          <a:bodyPr/>
          <a:lstStyle/>
          <a:p>
            <a:pPr algn="l"/>
            <a:r>
              <a:rPr lang="en-GB" sz="4000" dirty="0"/>
              <a:t>1. PRODUCT SCOPE</a:t>
            </a:r>
            <a:endParaRPr lang="vi-VN" sz="4000" dirty="0"/>
          </a:p>
        </p:txBody>
      </p:sp>
      <p:sp>
        <p:nvSpPr>
          <p:cNvPr id="3" name="Subtitle 2">
            <a:extLst>
              <a:ext uri="{FF2B5EF4-FFF2-40B4-BE49-F238E27FC236}">
                <a16:creationId xmlns:a16="http://schemas.microsoft.com/office/drawing/2014/main" id="{75F1B0C3-A2F3-4F9A-A853-C3329BFD291A}"/>
              </a:ext>
            </a:extLst>
          </p:cNvPr>
          <p:cNvSpPr>
            <a:spLocks noGrp="1"/>
          </p:cNvSpPr>
          <p:nvPr>
            <p:ph type="subTitle" idx="1"/>
          </p:nvPr>
        </p:nvSpPr>
        <p:spPr>
          <a:xfrm>
            <a:off x="1862856" y="2429164"/>
            <a:ext cx="8466287" cy="3181924"/>
          </a:xfrm>
        </p:spPr>
        <p:txBody>
          <a:bodyPr>
            <a:normAutofit fontScale="85000" lnSpcReduction="10000"/>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 app that enables pet owners to manage their pet’s grooming and health, by providing them with all the required information in one place, such as symptoms of common ailments, possible ailments their pet might be suffering from, prevention of common ailments, as well as treatments available (based on the symptoms input by the user), along with the recommendations to visit the nearby vet in an emergency and store all medical records that can be instantly accessed.</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app also come with a wearable IoT device that is attached to a pet’s collar. Beside collecting location data, the device also have motion, heart rate, and breathing sensors, as well as microphones and camera. These functions help owners keep track on their pets’ physical activity, or understanding the pets’ emotion.</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More, the app included a Pet Social Network developed to allow pet owners to interact with, share details and updates related to their pets with pet care providers and other pet owners. Pet owners can also find the best pet store which is </a:t>
            </a:r>
            <a:r>
              <a:rPr lang="en-US" sz="1800" dirty="0">
                <a:solidFill>
                  <a:srgbClr val="202124"/>
                </a:solidFill>
                <a:effectLst/>
                <a:latin typeface="Calibri" panose="020F0502020204030204" pitchFamily="34" charset="0"/>
                <a:ea typeface="DengXian" panose="020B0503020204020204" pitchFamily="2" charset="-122"/>
                <a:cs typeface="DengXian" panose="020B0503020204020204" pitchFamily="2" charset="-122"/>
              </a:rPr>
              <a:t>selling a variety of items such as pet food, grooming products like shampoos and brushes, litter boxes, bedding, and toys.</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34520E75-8D82-4BDE-A07E-CEC2A202B5DD}"/>
              </a:ext>
            </a:extLst>
          </p:cNvPr>
          <p:cNvCxnSpPr/>
          <p:nvPr/>
        </p:nvCxnSpPr>
        <p:spPr>
          <a:xfrm>
            <a:off x="1862856" y="2216727"/>
            <a:ext cx="8466287" cy="0"/>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5546822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1ED0-74C3-4CC3-A794-54E0AE804E2E}"/>
              </a:ext>
            </a:extLst>
          </p:cNvPr>
          <p:cNvSpPr>
            <a:spLocks noGrp="1"/>
          </p:cNvSpPr>
          <p:nvPr>
            <p:ph type="ctrTitle"/>
          </p:nvPr>
        </p:nvSpPr>
        <p:spPr>
          <a:xfrm>
            <a:off x="1915126" y="1246909"/>
            <a:ext cx="8361229" cy="757382"/>
          </a:xfrm>
        </p:spPr>
        <p:txBody>
          <a:bodyPr/>
          <a:lstStyle/>
          <a:p>
            <a:pPr algn="l"/>
            <a:r>
              <a:rPr lang="en-GB" sz="4000" dirty="0"/>
              <a:t>2. Actor</a:t>
            </a:r>
            <a:endParaRPr lang="vi-VN" sz="4000" dirty="0"/>
          </a:p>
        </p:txBody>
      </p:sp>
      <p:sp>
        <p:nvSpPr>
          <p:cNvPr id="3" name="Subtitle 2">
            <a:extLst>
              <a:ext uri="{FF2B5EF4-FFF2-40B4-BE49-F238E27FC236}">
                <a16:creationId xmlns:a16="http://schemas.microsoft.com/office/drawing/2014/main" id="{75F1B0C3-A2F3-4F9A-A853-C3329BFD291A}"/>
              </a:ext>
            </a:extLst>
          </p:cNvPr>
          <p:cNvSpPr>
            <a:spLocks noGrp="1"/>
          </p:cNvSpPr>
          <p:nvPr>
            <p:ph type="subTitle" idx="1"/>
          </p:nvPr>
        </p:nvSpPr>
        <p:spPr>
          <a:xfrm>
            <a:off x="1862856" y="2429165"/>
            <a:ext cx="8466287" cy="2836010"/>
          </a:xfrm>
        </p:spPr>
        <p:txBody>
          <a:bodyPr>
            <a:normAutofit/>
          </a:bodyPr>
          <a:lstStyle/>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system will have 3 main actors:</a:t>
            </a:r>
          </a:p>
          <a:p>
            <a:pPr marL="342900" lvl="0" indent="-342900" algn="l">
              <a:lnSpc>
                <a:spcPct val="107000"/>
              </a:lnSpc>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Users</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Admin</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Store owners</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34520E75-8D82-4BDE-A07E-CEC2A202B5DD}"/>
              </a:ext>
            </a:extLst>
          </p:cNvPr>
          <p:cNvCxnSpPr/>
          <p:nvPr/>
        </p:nvCxnSpPr>
        <p:spPr>
          <a:xfrm>
            <a:off x="1862856" y="2216727"/>
            <a:ext cx="8466287" cy="0"/>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8771407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1ED0-74C3-4CC3-A794-54E0AE804E2E}"/>
              </a:ext>
            </a:extLst>
          </p:cNvPr>
          <p:cNvSpPr>
            <a:spLocks noGrp="1"/>
          </p:cNvSpPr>
          <p:nvPr>
            <p:ph type="ctrTitle"/>
          </p:nvPr>
        </p:nvSpPr>
        <p:spPr>
          <a:xfrm>
            <a:off x="1915126" y="1246909"/>
            <a:ext cx="8361229" cy="757382"/>
          </a:xfrm>
        </p:spPr>
        <p:txBody>
          <a:bodyPr/>
          <a:lstStyle/>
          <a:p>
            <a:pPr algn="l"/>
            <a:r>
              <a:rPr lang="en-GB" sz="4000" dirty="0"/>
              <a:t>3. Functional requirement</a:t>
            </a:r>
            <a:endParaRPr lang="vi-VN" sz="4000" dirty="0"/>
          </a:p>
        </p:txBody>
      </p:sp>
      <p:sp>
        <p:nvSpPr>
          <p:cNvPr id="3" name="Subtitle 2">
            <a:extLst>
              <a:ext uri="{FF2B5EF4-FFF2-40B4-BE49-F238E27FC236}">
                <a16:creationId xmlns:a16="http://schemas.microsoft.com/office/drawing/2014/main" id="{75F1B0C3-A2F3-4F9A-A853-C3329BFD291A}"/>
              </a:ext>
            </a:extLst>
          </p:cNvPr>
          <p:cNvSpPr>
            <a:spLocks noGrp="1"/>
          </p:cNvSpPr>
          <p:nvPr>
            <p:ph type="subTitle" idx="1"/>
          </p:nvPr>
        </p:nvSpPr>
        <p:spPr>
          <a:xfrm>
            <a:off x="1862856" y="2429164"/>
            <a:ext cx="8466287" cy="3343559"/>
          </a:xfrm>
        </p:spPr>
        <p:txBody>
          <a:bodyPr>
            <a:normAutofit/>
          </a:bodyPr>
          <a:lstStyle/>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For users:</a:t>
            </a: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Users must register an account in order to login. Users can register with Username and Password or with Facebook.</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Users can update some information about their profiles (Password/ Birthday/ Address/Phone number/…).</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Users can create information about their pet profiles (weight/ kind of pet/…).</a:t>
            </a: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Users can book an appointment for their pet base on the service.</a:t>
            </a: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Users can pay the services online </a:t>
            </a:r>
          </a:p>
        </p:txBody>
      </p:sp>
      <p:cxnSp>
        <p:nvCxnSpPr>
          <p:cNvPr id="4" name="Straight Connector 3">
            <a:extLst>
              <a:ext uri="{FF2B5EF4-FFF2-40B4-BE49-F238E27FC236}">
                <a16:creationId xmlns:a16="http://schemas.microsoft.com/office/drawing/2014/main" id="{34520E75-8D82-4BDE-A07E-CEC2A202B5DD}"/>
              </a:ext>
            </a:extLst>
          </p:cNvPr>
          <p:cNvCxnSpPr/>
          <p:nvPr/>
        </p:nvCxnSpPr>
        <p:spPr>
          <a:xfrm>
            <a:off x="1862856" y="2216727"/>
            <a:ext cx="8466287" cy="0"/>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7678922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1ED0-74C3-4CC3-A794-54E0AE804E2E}"/>
              </a:ext>
            </a:extLst>
          </p:cNvPr>
          <p:cNvSpPr>
            <a:spLocks noGrp="1"/>
          </p:cNvSpPr>
          <p:nvPr>
            <p:ph type="ctrTitle"/>
          </p:nvPr>
        </p:nvSpPr>
        <p:spPr>
          <a:xfrm>
            <a:off x="1915126" y="1246909"/>
            <a:ext cx="8361229" cy="757382"/>
          </a:xfrm>
        </p:spPr>
        <p:txBody>
          <a:bodyPr/>
          <a:lstStyle/>
          <a:p>
            <a:pPr algn="l"/>
            <a:r>
              <a:rPr lang="en-GB" sz="4000" dirty="0"/>
              <a:t>3. Functional requirement</a:t>
            </a:r>
            <a:endParaRPr lang="vi-VN" sz="4000" dirty="0"/>
          </a:p>
        </p:txBody>
      </p:sp>
      <p:sp>
        <p:nvSpPr>
          <p:cNvPr id="3" name="Subtitle 2">
            <a:extLst>
              <a:ext uri="{FF2B5EF4-FFF2-40B4-BE49-F238E27FC236}">
                <a16:creationId xmlns:a16="http://schemas.microsoft.com/office/drawing/2014/main" id="{75F1B0C3-A2F3-4F9A-A853-C3329BFD291A}"/>
              </a:ext>
            </a:extLst>
          </p:cNvPr>
          <p:cNvSpPr>
            <a:spLocks noGrp="1"/>
          </p:cNvSpPr>
          <p:nvPr>
            <p:ph type="subTitle" idx="1"/>
          </p:nvPr>
        </p:nvSpPr>
        <p:spPr>
          <a:xfrm>
            <a:off x="1862856" y="2429164"/>
            <a:ext cx="8466287" cy="3343559"/>
          </a:xfrm>
        </p:spPr>
        <p:txBody>
          <a:bodyPr>
            <a:normAutofit/>
          </a:bodyPr>
          <a:lstStyle/>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For users:</a:t>
            </a: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Users can view the store owner’s products and the store owner’s services</a:t>
            </a: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Users can rate and comments about the store’s service and products</a:t>
            </a: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Users can find the nearest store on the map</a:t>
            </a: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Users can track their pet location through the collar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Users can keep track on their pets’ status(weight, hunger, health condition,…) through the collar.</a:t>
            </a: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Users can make friend and chat with other users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34520E75-8D82-4BDE-A07E-CEC2A202B5DD}"/>
              </a:ext>
            </a:extLst>
          </p:cNvPr>
          <p:cNvCxnSpPr/>
          <p:nvPr/>
        </p:nvCxnSpPr>
        <p:spPr>
          <a:xfrm>
            <a:off x="1862856" y="2216727"/>
            <a:ext cx="8466287" cy="0"/>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6122558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1ED0-74C3-4CC3-A794-54E0AE804E2E}"/>
              </a:ext>
            </a:extLst>
          </p:cNvPr>
          <p:cNvSpPr>
            <a:spLocks noGrp="1"/>
          </p:cNvSpPr>
          <p:nvPr>
            <p:ph type="ctrTitle"/>
          </p:nvPr>
        </p:nvSpPr>
        <p:spPr>
          <a:xfrm>
            <a:off x="1915126" y="1246909"/>
            <a:ext cx="8361229" cy="757382"/>
          </a:xfrm>
        </p:spPr>
        <p:txBody>
          <a:bodyPr/>
          <a:lstStyle/>
          <a:p>
            <a:pPr algn="l"/>
            <a:r>
              <a:rPr lang="en-GB" sz="4000" dirty="0"/>
              <a:t>3. Functional requirement</a:t>
            </a:r>
            <a:endParaRPr lang="vi-VN" sz="4000" dirty="0"/>
          </a:p>
        </p:txBody>
      </p:sp>
      <p:sp>
        <p:nvSpPr>
          <p:cNvPr id="3" name="Subtitle 2">
            <a:extLst>
              <a:ext uri="{FF2B5EF4-FFF2-40B4-BE49-F238E27FC236}">
                <a16:creationId xmlns:a16="http://schemas.microsoft.com/office/drawing/2014/main" id="{75F1B0C3-A2F3-4F9A-A853-C3329BFD291A}"/>
              </a:ext>
            </a:extLst>
          </p:cNvPr>
          <p:cNvSpPr>
            <a:spLocks noGrp="1"/>
          </p:cNvSpPr>
          <p:nvPr>
            <p:ph type="subTitle" idx="1"/>
          </p:nvPr>
        </p:nvSpPr>
        <p:spPr>
          <a:xfrm>
            <a:off x="1862856" y="2429164"/>
            <a:ext cx="8466287" cy="3343559"/>
          </a:xfrm>
        </p:spPr>
        <p:txBody>
          <a:bodyPr>
            <a:normAutofit/>
          </a:bodyPr>
          <a:lstStyle/>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For admins:</a:t>
            </a: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Admins can login by enter username and password or through Facebook </a:t>
            </a: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Manage users and store owner accounts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Manage store owner’s list </a:t>
            </a: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Manage the ratings and comments of the service of the store owner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Give feedback to the store owners</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34520E75-8D82-4BDE-A07E-CEC2A202B5DD}"/>
              </a:ext>
            </a:extLst>
          </p:cNvPr>
          <p:cNvCxnSpPr/>
          <p:nvPr/>
        </p:nvCxnSpPr>
        <p:spPr>
          <a:xfrm>
            <a:off x="1862856" y="2216727"/>
            <a:ext cx="8466287" cy="0"/>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6114386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1ED0-74C3-4CC3-A794-54E0AE804E2E}"/>
              </a:ext>
            </a:extLst>
          </p:cNvPr>
          <p:cNvSpPr>
            <a:spLocks noGrp="1"/>
          </p:cNvSpPr>
          <p:nvPr>
            <p:ph type="ctrTitle"/>
          </p:nvPr>
        </p:nvSpPr>
        <p:spPr>
          <a:xfrm>
            <a:off x="1915126" y="1246909"/>
            <a:ext cx="8361229" cy="757382"/>
          </a:xfrm>
        </p:spPr>
        <p:txBody>
          <a:bodyPr/>
          <a:lstStyle/>
          <a:p>
            <a:pPr algn="l"/>
            <a:r>
              <a:rPr lang="en-GB" sz="4000" dirty="0"/>
              <a:t>3. Functional requirement</a:t>
            </a:r>
            <a:endParaRPr lang="vi-VN" sz="4000" dirty="0"/>
          </a:p>
        </p:txBody>
      </p:sp>
      <p:sp>
        <p:nvSpPr>
          <p:cNvPr id="3" name="Subtitle 2">
            <a:extLst>
              <a:ext uri="{FF2B5EF4-FFF2-40B4-BE49-F238E27FC236}">
                <a16:creationId xmlns:a16="http://schemas.microsoft.com/office/drawing/2014/main" id="{75F1B0C3-A2F3-4F9A-A853-C3329BFD291A}"/>
              </a:ext>
            </a:extLst>
          </p:cNvPr>
          <p:cNvSpPr>
            <a:spLocks noGrp="1"/>
          </p:cNvSpPr>
          <p:nvPr>
            <p:ph type="subTitle" idx="1"/>
          </p:nvPr>
        </p:nvSpPr>
        <p:spPr>
          <a:xfrm>
            <a:off x="1862856" y="2429164"/>
            <a:ext cx="9045289" cy="3343559"/>
          </a:xfrm>
        </p:spPr>
        <p:txBody>
          <a:bodyPr>
            <a:normAutofit/>
          </a:bodyPr>
          <a:lstStyle/>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For shop owners:</a:t>
            </a: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Store owners must register an account in order to login. Store owners can register with Username and Password or with Facebook.</a:t>
            </a: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Store owners can create the services their store offers or update some information about their profiles (location/ address/Phone number/available time…).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Store owners can create a new product to showcase or edit or delete the services that their store already has on the system.</a:t>
            </a:r>
          </a:p>
          <a:p>
            <a:pPr marL="285750" indent="-285750" algn="just">
              <a:lnSpc>
                <a:spcPct val="107000"/>
              </a:lnSpc>
              <a:spcAft>
                <a:spcPts val="800"/>
              </a:spcAft>
              <a:buFontTx/>
              <a:buChar char="-"/>
            </a:pPr>
            <a:r>
              <a:rPr lang="en-US" sz="1800" dirty="0">
                <a:latin typeface="Calibri" panose="020F0502020204030204" pitchFamily="34" charset="0"/>
                <a:ea typeface="Calibri" panose="020F0502020204030204" pitchFamily="34" charset="0"/>
                <a:cs typeface="Times New Roman" panose="02020603050405020304" pitchFamily="18" charset="0"/>
              </a:rPr>
              <a:t>Store owners can view rate and comment of users.</a:t>
            </a:r>
          </a:p>
        </p:txBody>
      </p:sp>
      <p:cxnSp>
        <p:nvCxnSpPr>
          <p:cNvPr id="4" name="Straight Connector 3">
            <a:extLst>
              <a:ext uri="{FF2B5EF4-FFF2-40B4-BE49-F238E27FC236}">
                <a16:creationId xmlns:a16="http://schemas.microsoft.com/office/drawing/2014/main" id="{34520E75-8D82-4BDE-A07E-CEC2A202B5DD}"/>
              </a:ext>
            </a:extLst>
          </p:cNvPr>
          <p:cNvCxnSpPr/>
          <p:nvPr/>
        </p:nvCxnSpPr>
        <p:spPr>
          <a:xfrm>
            <a:off x="1862856" y="2216727"/>
            <a:ext cx="8466287" cy="0"/>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2578386"/>
      </p:ext>
    </p:extLst>
  </p:cSld>
  <p:clrMapOvr>
    <a:masterClrMapping/>
  </p:clrMapOvr>
  <p:transition spd="slow">
    <p:push dir="u"/>
  </p:transition>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{5CDCC739-C483-4226-9DA3-D6CD8E87EE14}tf10001105</Template>
  <TotalTime>328</TotalTime>
  <Words>734</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Franklin Gothic Book (Body)</vt:lpstr>
      <vt:lpstr>Calibri</vt:lpstr>
      <vt:lpstr>Franklin Gothic Book</vt:lpstr>
      <vt:lpstr>Symbol</vt:lpstr>
      <vt:lpstr>Tahoma</vt:lpstr>
      <vt:lpstr>Crop</vt:lpstr>
      <vt:lpstr>introduction PET CARE</vt:lpstr>
      <vt:lpstr>Member</vt:lpstr>
      <vt:lpstr>Agenda</vt:lpstr>
      <vt:lpstr>1. PRODUCT SCOPE</vt:lpstr>
      <vt:lpstr>2. Actor</vt:lpstr>
      <vt:lpstr>3. Functional requirement</vt:lpstr>
      <vt:lpstr>3. Functional requirement</vt:lpstr>
      <vt:lpstr>3. Functional requirement</vt:lpstr>
      <vt:lpstr>3. Functional requirement</vt:lpstr>
      <vt:lpstr>4. Use case</vt:lpstr>
      <vt:lpstr>5. Architecture style</vt:lpstr>
      <vt:lpstr>6. Availability</vt:lpstr>
      <vt:lpstr>7. Reliability</vt:lpstr>
      <vt:lpstr>8. Performance</vt:lpstr>
      <vt:lpstr>9. Sample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 CARE</dc:title>
  <dc:creator>qhoav</dc:creator>
  <cp:lastModifiedBy>qhoav</cp:lastModifiedBy>
  <cp:revision>15</cp:revision>
  <dcterms:created xsi:type="dcterms:W3CDTF">2021-05-31T14:08:05Z</dcterms:created>
  <dcterms:modified xsi:type="dcterms:W3CDTF">2021-06-03T15:22:41Z</dcterms:modified>
</cp:coreProperties>
</file>