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70" r:id="rId7"/>
    <p:sldId id="271" r:id="rId8"/>
    <p:sldId id="27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7/14/2021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7/14/2021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7/14/2021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7/14/2021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7/14/2021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385" y="1908527"/>
            <a:ext cx="8361229" cy="1739837"/>
          </a:xfrm>
        </p:spPr>
        <p:txBody>
          <a:bodyPr/>
          <a:lstStyle/>
          <a:p>
            <a:r>
              <a:rPr lang="en-GB" sz="5000" dirty="0"/>
              <a:t>Project</a:t>
            </a:r>
            <a:br>
              <a:rPr lang="en-GB" sz="5000" dirty="0"/>
            </a:br>
            <a:r>
              <a:rPr lang="en-GB" sz="5000" dirty="0"/>
              <a:t>PET CARE System</a:t>
            </a:r>
            <a:endParaRPr lang="vi-VN" sz="50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385" y="1326636"/>
            <a:ext cx="8361229" cy="770019"/>
          </a:xfrm>
        </p:spPr>
        <p:txBody>
          <a:bodyPr/>
          <a:lstStyle/>
          <a:p>
            <a:r>
              <a:rPr lang="en-GB" sz="4000" dirty="0"/>
              <a:t>Member</a:t>
            </a:r>
            <a:endParaRPr lang="vi-VN" sz="4000" dirty="0"/>
          </a:p>
        </p:txBody>
      </p:sp>
      <p:sp>
        <p:nvSpPr>
          <p:cNvPr id="3" name="Subtitle 2"/>
          <p:cNvSpPr>
            <a:spLocks noGrp="1"/>
          </p:cNvSpPr>
          <p:nvPr>
            <p:ph type="subTitle" idx="1"/>
          </p:nvPr>
        </p:nvSpPr>
        <p:spPr>
          <a:xfrm>
            <a:off x="6012874" y="2844801"/>
            <a:ext cx="4802907" cy="1958107"/>
          </a:xfrm>
        </p:spPr>
        <p:txBody>
          <a:bodyPr>
            <a:normAutofit/>
          </a:bodyPr>
          <a:lstStyle/>
          <a:p>
            <a:pPr marL="342900" indent="-342900" algn="l">
              <a:buFontTx/>
              <a:buChar char="-"/>
            </a:pPr>
            <a:r>
              <a:rPr lang="en-GB" dirty="0" err="1">
                <a:latin typeface="Franklin Gothic Book (Body)"/>
              </a:rPr>
              <a:t>Lâm</a:t>
            </a:r>
            <a:r>
              <a:rPr lang="en-GB" dirty="0">
                <a:latin typeface="Franklin Gothic Book (Body)"/>
              </a:rPr>
              <a:t> Kha </a:t>
            </a:r>
            <a:r>
              <a:rPr lang="en-GB" dirty="0" err="1">
                <a:latin typeface="Franklin Gothic Book (Body)"/>
              </a:rPr>
              <a:t>Thành</a:t>
            </a:r>
            <a:r>
              <a:rPr lang="en-GB" dirty="0">
                <a:latin typeface="Franklin Gothic Book (Body)"/>
              </a:rPr>
              <a:t> </a:t>
            </a:r>
            <a:r>
              <a:rPr lang="en-GB" dirty="0" err="1">
                <a:latin typeface="Franklin Gothic Book (Body)"/>
              </a:rPr>
              <a:t>Công</a:t>
            </a:r>
            <a:endParaRPr lang="en-GB" dirty="0">
              <a:latin typeface="Franklin Gothic Book (Body)"/>
            </a:endParaRPr>
          </a:p>
          <a:p>
            <a:pPr marL="342900" indent="-342900" algn="l">
              <a:buFontTx/>
              <a:buChar char="-"/>
            </a:pPr>
            <a:r>
              <a:rPr lang="vi-VN" dirty="0">
                <a:latin typeface="Franklin Gothic Book (Body)"/>
              </a:rPr>
              <a:t>Nguyễn Vũ Tuấn Anh</a:t>
            </a:r>
            <a:endParaRPr lang="en-GB" dirty="0">
              <a:latin typeface="Franklin Gothic Book (Body)"/>
            </a:endParaRPr>
          </a:p>
          <a:p>
            <a:pPr marL="342900" indent="-342900" algn="l">
              <a:buFontTx/>
              <a:buChar char="-"/>
            </a:pPr>
            <a:r>
              <a:rPr lang="vi-VN" dirty="0">
                <a:latin typeface="Franklin Gothic Book (Body)"/>
              </a:rPr>
              <a:t>Dương Đình Nguyên</a:t>
            </a:r>
          </a:p>
        </p:txBody>
      </p:sp>
      <p:cxnSp>
        <p:nvCxnSpPr>
          <p:cNvPr id="5" name="Straight Connector 4"/>
          <p:cNvCxnSpPr/>
          <p:nvPr/>
        </p:nvCxnSpPr>
        <p:spPr>
          <a:xfrm>
            <a:off x="1862856" y="2235199"/>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r>
              <a:rPr lang="en-GB" sz="4000" dirty="0"/>
              <a:t>Introduce</a:t>
            </a:r>
            <a:endParaRPr lang="vi-VN" sz="4000" dirty="0"/>
          </a:p>
        </p:txBody>
      </p:sp>
      <p:sp>
        <p:nvSpPr>
          <p:cNvPr id="3" name="Subtitle 2"/>
          <p:cNvSpPr>
            <a:spLocks noGrp="1"/>
          </p:cNvSpPr>
          <p:nvPr>
            <p:ph type="subTitle" idx="1"/>
          </p:nvPr>
        </p:nvSpPr>
        <p:spPr>
          <a:xfrm>
            <a:off x="2466788" y="2429165"/>
            <a:ext cx="7257903" cy="2854036"/>
          </a:xfrm>
        </p:spPr>
        <p:txBody>
          <a:bodyPr>
            <a:normAutofit/>
          </a:bodyPr>
          <a:lstStyle/>
          <a:p>
            <a:pPr marL="457200" indent="-457200" algn="l">
              <a:buAutoNum type="arabicPeriod"/>
            </a:pPr>
            <a:r>
              <a:rPr lang="en-GB" sz="2800" dirty="0"/>
              <a:t>Background </a:t>
            </a:r>
          </a:p>
          <a:p>
            <a:pPr marL="457200" indent="-457200" algn="l">
              <a:buAutoNum type="arabicPeriod"/>
            </a:pPr>
            <a:r>
              <a:rPr lang="en-GB" sz="2800" dirty="0"/>
              <a:t>Project scope</a:t>
            </a:r>
          </a:p>
          <a:p>
            <a:pPr marL="457200" indent="-457200" algn="l">
              <a:buAutoNum type="arabicPeriod"/>
            </a:pPr>
            <a:r>
              <a:rPr lang="en-GB" sz="2800" dirty="0"/>
              <a:t>Application features</a:t>
            </a:r>
          </a:p>
          <a:p>
            <a:pPr marL="457200" indent="-457200" algn="l">
              <a:buAutoNum type="arabicPeriod"/>
            </a:pPr>
            <a:r>
              <a:rPr lang="en-GB" sz="2800" dirty="0" err="1"/>
              <a:t>Usecase</a:t>
            </a:r>
            <a:r>
              <a:rPr lang="en-GB" sz="2800" dirty="0"/>
              <a:t> Diagram</a:t>
            </a:r>
          </a:p>
          <a:p>
            <a:pPr marL="457200" indent="-457200" algn="l">
              <a:buAutoNum type="arabicPeriod"/>
            </a:pPr>
            <a:r>
              <a:rPr lang="en-GB" sz="2800" dirty="0"/>
              <a:t>Sample interface</a:t>
            </a:r>
          </a:p>
          <a:p>
            <a:pPr marL="457200" indent="-457200" algn="l">
              <a:buAutoNum type="arabicPeriod"/>
            </a:pPr>
            <a:endParaRPr lang="en-GB" dirty="0"/>
          </a:p>
          <a:p>
            <a:pPr marL="457200" indent="-457200" algn="l">
              <a:buAutoNum type="arabicPeriod"/>
            </a:pPr>
            <a:endParaRPr lang="vi-VN" dirty="0"/>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384" y="993140"/>
            <a:ext cx="8361229" cy="757382"/>
          </a:xfrm>
        </p:spPr>
        <p:txBody>
          <a:bodyPr/>
          <a:lstStyle/>
          <a:p>
            <a:pPr algn="l"/>
            <a:r>
              <a:rPr lang="en-GB" sz="4000" dirty="0"/>
              <a:t>1. Background</a:t>
            </a:r>
            <a:endParaRPr lang="vi-VN" sz="4000" dirty="0"/>
          </a:p>
        </p:txBody>
      </p:sp>
      <p:sp>
        <p:nvSpPr>
          <p:cNvPr id="3" name="Subtitle 2"/>
          <p:cNvSpPr>
            <a:spLocks noGrp="1"/>
          </p:cNvSpPr>
          <p:nvPr>
            <p:ph type="subTitle" idx="1"/>
          </p:nvPr>
        </p:nvSpPr>
        <p:spPr>
          <a:xfrm>
            <a:off x="1915384" y="1845010"/>
            <a:ext cx="8466455" cy="4019848"/>
          </a:xfrm>
        </p:spPr>
        <p:txBody>
          <a:bodyPr>
            <a:noAutofit/>
          </a:bodyPr>
          <a:lstStyle/>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In this </a:t>
            </a:r>
            <a:r>
              <a:rPr lang="en-US" altLang="vi-VN" sz="2400" dirty="0">
                <a:latin typeface="Calibri" panose="020F0502020204030204" pitchFamily="34" charset="0"/>
                <a:ea typeface="Calibri" panose="020F0502020204030204" pitchFamily="34" charset="0"/>
                <a:cs typeface="Times New Roman" panose="02020603050405020304" pitchFamily="18" charset="0"/>
              </a:rPr>
              <a:t>area</a:t>
            </a: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 health is an important feature. Even for pets, their needs must be provided.</a:t>
            </a: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With this mobile app, user can:</a:t>
            </a: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+Add new member to pet family.</a:t>
            </a: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+View all available services with best discount for your pet.</a:t>
            </a: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+View popular store in the with its services and info.</a:t>
            </a: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+Book an apointment for your pet with awsome services.</a:t>
            </a:r>
          </a:p>
          <a:p>
            <a:pPr algn="just">
              <a:lnSpc>
                <a:spcPct val="107000"/>
              </a:lnSpc>
              <a:spcAft>
                <a:spcPts val="800"/>
              </a:spcAft>
            </a:pPr>
            <a:r>
              <a:rPr lang="en-US" altLang="vi-VN" sz="2400" dirty="0">
                <a:latin typeface="Calibri" panose="020F0502020204030204" pitchFamily="34" charset="0"/>
                <a:ea typeface="Calibri" panose="020F0502020204030204" pitchFamily="34" charset="0"/>
                <a:cs typeface="Times New Roman" panose="02020603050405020304" pitchFamily="18" charset="0"/>
              </a:rPr>
              <a:t>+Cancel an </a:t>
            </a:r>
            <a:r>
              <a:rPr lang="en-US" altLang="vi-VN" sz="2400">
                <a:latin typeface="Calibri" panose="020F0502020204030204" pitchFamily="34" charset="0"/>
                <a:ea typeface="Calibri" panose="020F0502020204030204" pitchFamily="34" charset="0"/>
                <a:cs typeface="Times New Roman" panose="02020603050405020304" pitchFamily="18" charset="0"/>
              </a:rPr>
              <a:t>appointment anytime  </a:t>
            </a:r>
            <a:endParaRPr lang="en-US" altLang="vi-V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 name="Straight Connector 3"/>
          <p:cNvCxnSpPr/>
          <p:nvPr/>
        </p:nvCxnSpPr>
        <p:spPr>
          <a:xfrm>
            <a:off x="1863258" y="1750522"/>
            <a:ext cx="846628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2. </a:t>
            </a:r>
            <a:r>
              <a:rPr lang="en-GB" sz="4000" dirty="0" err="1"/>
              <a:t>ProJect</a:t>
            </a:r>
            <a:r>
              <a:rPr lang="en-GB" sz="4000" dirty="0"/>
              <a:t> </a:t>
            </a:r>
            <a:r>
              <a:rPr lang="en-GB" sz="4000" dirty="0" err="1"/>
              <a:t>SCope</a:t>
            </a:r>
            <a:endParaRPr lang="vi-VN" sz="4000" dirty="0"/>
          </a:p>
        </p:txBody>
      </p:sp>
      <p:sp>
        <p:nvSpPr>
          <p:cNvPr id="3" name="Subtitle 2"/>
          <p:cNvSpPr>
            <a:spLocks noGrp="1"/>
          </p:cNvSpPr>
          <p:nvPr>
            <p:ph type="subTitle" idx="1"/>
          </p:nvPr>
        </p:nvSpPr>
        <p:spPr>
          <a:xfrm>
            <a:off x="1863090" y="2428875"/>
            <a:ext cx="8466455" cy="3435985"/>
          </a:xfrm>
        </p:spPr>
        <p:txBody>
          <a:bodyPr>
            <a:noAutofit/>
          </a:bodyPr>
          <a:lstStyle/>
          <a:p>
            <a:pPr algn="l"/>
            <a:r>
              <a:rPr lang="en-US" sz="2000" dirty="0"/>
              <a:t>An app that enables pet owners to manage their pet’s grooming and health, by providing them with all the required information in one place, such as symptoms of common ailments, possible ailments their pet might be suffering from, prevention of common ailments, as well as treatments available (based on the symptoms input by the user), along with the recommendations to visit the nearby vet in an emergency and store all medical records that can be instantly accessed.</a:t>
            </a:r>
          </a:p>
          <a:p>
            <a:endParaRPr lang="en-US" sz="2400" dirty="0"/>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19003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Application features</a:t>
            </a:r>
          </a:p>
        </p:txBody>
      </p:sp>
      <p:sp>
        <p:nvSpPr>
          <p:cNvPr id="3" name="Subtitle 2"/>
          <p:cNvSpPr>
            <a:spLocks noGrp="1"/>
          </p:cNvSpPr>
          <p:nvPr>
            <p:ph type="subTitle" idx="1"/>
          </p:nvPr>
        </p:nvSpPr>
        <p:spPr>
          <a:xfrm>
            <a:off x="1831077" y="2216728"/>
            <a:ext cx="9128844" cy="2896186"/>
          </a:xfrm>
        </p:spPr>
        <p:txBody>
          <a:bodyPr>
            <a:noAutofit/>
          </a:bodyPr>
          <a:lstStyle/>
          <a:p>
            <a:pPr algn="l"/>
            <a:r>
              <a:rPr lang="en-US" sz="1500" b="1" dirty="0">
                <a:solidFill>
                  <a:schemeClr val="tx1"/>
                </a:solidFill>
              </a:rPr>
              <a:t>Availability</a:t>
            </a:r>
          </a:p>
          <a:p>
            <a:pPr algn="l"/>
            <a:r>
              <a:rPr lang="en-US" sz="1500" dirty="0">
                <a:solidFill>
                  <a:schemeClr val="tx1"/>
                </a:solidFill>
              </a:rPr>
              <a:t>-The server shall be working 24 hours per day and 7 days per week if there is no unexpected critical bugs.</a:t>
            </a:r>
          </a:p>
          <a:p>
            <a:pPr algn="l"/>
            <a:r>
              <a:rPr lang="en-US" sz="1500" dirty="0">
                <a:solidFill>
                  <a:schemeClr val="tx1"/>
                </a:solidFill>
              </a:rPr>
              <a:t>- If there is a crash, some function will be disable for a specific of time until the problem is fixed</a:t>
            </a:r>
          </a:p>
          <a:p>
            <a:pPr algn="l"/>
            <a:r>
              <a:rPr lang="en-US" sz="1500" dirty="0">
                <a:solidFill>
                  <a:schemeClr val="tx1"/>
                </a:solidFill>
              </a:rPr>
              <a:t> </a:t>
            </a:r>
          </a:p>
          <a:p>
            <a:pPr algn="l"/>
            <a:r>
              <a:rPr lang="en-US" sz="1500" b="1" dirty="0">
                <a:solidFill>
                  <a:schemeClr val="tx1"/>
                </a:solidFill>
              </a:rPr>
              <a:t>Reliability</a:t>
            </a:r>
          </a:p>
          <a:p>
            <a:pPr algn="l"/>
            <a:r>
              <a:rPr lang="en-US" sz="1500" dirty="0">
                <a:solidFill>
                  <a:schemeClr val="tx1"/>
                </a:solidFill>
              </a:rPr>
              <a:t>- There is no requirement for system maintenance task from the user.</a:t>
            </a:r>
          </a:p>
          <a:p>
            <a:pPr algn="l"/>
            <a:r>
              <a:rPr lang="en-US" sz="1500" dirty="0">
                <a:solidFill>
                  <a:schemeClr val="tx1"/>
                </a:solidFill>
              </a:rPr>
              <a:t>- Mean Time Between Failures (MTBF): more than 6 months.</a:t>
            </a:r>
          </a:p>
          <a:p>
            <a:pPr algn="l"/>
            <a:r>
              <a:rPr lang="en-US" sz="1500" dirty="0">
                <a:solidFill>
                  <a:schemeClr val="tx1"/>
                </a:solidFill>
              </a:rPr>
              <a:t>- Maximum Bugs and Defect Rate: 0.5 bugs per thousand lines of code (0.5bugs/KLOC).</a:t>
            </a:r>
          </a:p>
          <a:p>
            <a:pPr algn="l"/>
            <a:r>
              <a:rPr lang="en-US" sz="1500" dirty="0">
                <a:solidFill>
                  <a:schemeClr val="tx1"/>
                </a:solidFill>
              </a:rPr>
              <a:t>- Critical bugs: </a:t>
            </a:r>
          </a:p>
          <a:p>
            <a:pPr algn="l"/>
            <a:r>
              <a:rPr lang="en-US" sz="1500" dirty="0">
                <a:solidFill>
                  <a:schemeClr val="tx1"/>
                </a:solidFill>
              </a:rPr>
              <a:t>- Loss of data: not any.</a:t>
            </a:r>
          </a:p>
          <a:p>
            <a:pPr algn="l"/>
            <a:r>
              <a:rPr lang="en-US" sz="1500" dirty="0">
                <a:solidFill>
                  <a:schemeClr val="tx1"/>
                </a:solidFill>
              </a:rPr>
              <a:t>- Server crash: probably if any 3</a:t>
            </a:r>
            <a:r>
              <a:rPr lang="en-US" sz="1500" baseline="30000" dirty="0">
                <a:solidFill>
                  <a:schemeClr val="tx1"/>
                </a:solidFill>
              </a:rPr>
              <a:t>rd</a:t>
            </a:r>
            <a:r>
              <a:rPr lang="en-US" sz="1500" dirty="0">
                <a:solidFill>
                  <a:schemeClr val="tx1"/>
                </a:solidFill>
              </a:rPr>
              <a:t> party use is unavailable</a:t>
            </a:r>
          </a:p>
          <a:p>
            <a:pPr algn="l">
              <a:lnSpc>
                <a:spcPct val="107000"/>
              </a:lnSpc>
              <a:spcAft>
                <a:spcPts val="800"/>
              </a:spcAft>
            </a:pPr>
            <a:r>
              <a:rPr lang="en-US" altLang="vi-VN" sz="15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41626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6" y="1246909"/>
            <a:ext cx="8361229" cy="757382"/>
          </a:xfrm>
        </p:spPr>
        <p:txBody>
          <a:bodyPr/>
          <a:lstStyle/>
          <a:p>
            <a:pPr algn="l"/>
            <a:r>
              <a:rPr lang="en-GB" sz="4000" dirty="0"/>
              <a:t>3. Application features</a:t>
            </a:r>
          </a:p>
        </p:txBody>
      </p:sp>
      <p:sp>
        <p:nvSpPr>
          <p:cNvPr id="3" name="Subtitle 2"/>
          <p:cNvSpPr>
            <a:spLocks noGrp="1"/>
          </p:cNvSpPr>
          <p:nvPr>
            <p:ph type="subTitle" idx="1"/>
          </p:nvPr>
        </p:nvSpPr>
        <p:spPr>
          <a:xfrm>
            <a:off x="1831077" y="2216727"/>
            <a:ext cx="8781115" cy="2947701"/>
          </a:xfrm>
        </p:spPr>
        <p:txBody>
          <a:bodyPr>
            <a:noAutofit/>
          </a:bodyPr>
          <a:lstStyle/>
          <a:p>
            <a:pPr algn="l"/>
            <a:r>
              <a:rPr lang="en-US" sz="1500" b="1" dirty="0">
                <a:solidFill>
                  <a:schemeClr val="tx1"/>
                </a:solidFill>
              </a:rPr>
              <a:t>Targeted Platforms</a:t>
            </a:r>
          </a:p>
          <a:p>
            <a:pPr algn="l"/>
            <a:r>
              <a:rPr lang="en-US" sz="1500" dirty="0">
                <a:solidFill>
                  <a:schemeClr val="tx1"/>
                </a:solidFill>
              </a:rPr>
              <a:t>The application will be deployed both on the mobile and web platform.</a:t>
            </a:r>
          </a:p>
          <a:p>
            <a:pPr algn="l"/>
            <a:r>
              <a:rPr lang="en-US" sz="1500" dirty="0">
                <a:solidFill>
                  <a:schemeClr val="tx1"/>
                </a:solidFill>
              </a:rPr>
              <a:t>- The web platform is built on </a:t>
            </a:r>
            <a:r>
              <a:rPr lang="en-US" sz="1500" dirty="0" err="1">
                <a:solidFill>
                  <a:schemeClr val="tx1"/>
                </a:solidFill>
              </a:rPr>
              <a:t>ReactJS</a:t>
            </a:r>
            <a:r>
              <a:rPr lang="en-US" sz="1500" dirty="0">
                <a:solidFill>
                  <a:schemeClr val="tx1"/>
                </a:solidFill>
              </a:rPr>
              <a:t> framework for front-end and .NET Core for back-end.</a:t>
            </a:r>
          </a:p>
          <a:p>
            <a:pPr algn="l"/>
            <a:r>
              <a:rPr lang="en-US" sz="1500" dirty="0">
                <a:solidFill>
                  <a:schemeClr val="tx1"/>
                </a:solidFill>
              </a:rPr>
              <a:t>- The mobile platform is built on Flutter framework.</a:t>
            </a:r>
          </a:p>
          <a:p>
            <a:pPr algn="l"/>
            <a:r>
              <a:rPr lang="en-US" sz="1500" b="1" dirty="0">
                <a:solidFill>
                  <a:schemeClr val="tx1"/>
                </a:solidFill>
              </a:rPr>
              <a:t>Performance</a:t>
            </a:r>
          </a:p>
          <a:p>
            <a:pPr algn="l"/>
            <a:r>
              <a:rPr lang="en-US" sz="1500" dirty="0">
                <a:solidFill>
                  <a:schemeClr val="tx1"/>
                </a:solidFill>
              </a:rPr>
              <a:t>- The system must process and respond to the data flows quickly and accurately and shall take no longer than a few seconds to appear on the screen.</a:t>
            </a:r>
          </a:p>
          <a:p>
            <a:pPr algn="l"/>
            <a:r>
              <a:rPr lang="en-US" sz="1500" dirty="0">
                <a:solidFill>
                  <a:schemeClr val="tx1"/>
                </a:solidFill>
              </a:rPr>
              <a:t>- The system must process and respond to errors, including expected errors and unexpected errors.</a:t>
            </a:r>
          </a:p>
          <a:p>
            <a:pPr algn="l"/>
            <a:r>
              <a:rPr lang="en-US" sz="1500" dirty="0">
                <a:solidFill>
                  <a:schemeClr val="tx1"/>
                </a:solidFill>
              </a:rPr>
              <a:t>- The system must be able to handle and accommodate a high number of books and users.</a:t>
            </a:r>
          </a:p>
          <a:p>
            <a:endParaRPr lang="en-US" sz="2400" dirty="0"/>
          </a:p>
          <a:p>
            <a:pPr algn="just">
              <a:lnSpc>
                <a:spcPct val="107000"/>
              </a:lnSpc>
              <a:spcAft>
                <a:spcPts val="800"/>
              </a:spcAft>
            </a:pPr>
            <a:r>
              <a:rPr lang="en-US" altLang="vi-VN" sz="24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 name="Straight Connector 3"/>
          <p:cNvCxnSpPr/>
          <p:nvPr/>
        </p:nvCxnSpPr>
        <p:spPr>
          <a:xfrm>
            <a:off x="1862856" y="2216727"/>
            <a:ext cx="846628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427534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941" y="1297074"/>
            <a:ext cx="8361229" cy="757382"/>
          </a:xfrm>
        </p:spPr>
        <p:txBody>
          <a:bodyPr/>
          <a:lstStyle/>
          <a:p>
            <a:pPr algn="l"/>
            <a:r>
              <a:rPr lang="en-GB" sz="4000" dirty="0"/>
              <a:t>4.Usecase Diagram</a:t>
            </a:r>
            <a:endParaRPr lang="vi-VN" sz="4000" dirty="0"/>
          </a:p>
        </p:txBody>
      </p:sp>
      <p:cxnSp>
        <p:nvCxnSpPr>
          <p:cNvPr id="4" name="Straight Connector 3"/>
          <p:cNvCxnSpPr/>
          <p:nvPr/>
        </p:nvCxnSpPr>
        <p:spPr>
          <a:xfrm>
            <a:off x="1853331" y="2216727"/>
            <a:ext cx="8466287" cy="0"/>
          </a:xfrm>
          <a:prstGeom prst="line">
            <a:avLst/>
          </a:prstGeom>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70" y="2216727"/>
            <a:ext cx="7727324" cy="4324394"/>
          </a:xfrm>
          <a:prstGeom prst="rect">
            <a:avLst/>
          </a:prstGeom>
        </p:spPr>
      </p:pic>
    </p:spTree>
    <p:extLst>
      <p:ext uri="{BB962C8B-B14F-4D97-AF65-F5344CB8AC3E}">
        <p14:creationId xmlns:p14="http://schemas.microsoft.com/office/powerpoint/2010/main" val="38437617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941" y="1297074"/>
            <a:ext cx="8361229" cy="757382"/>
          </a:xfrm>
        </p:spPr>
        <p:txBody>
          <a:bodyPr/>
          <a:lstStyle/>
          <a:p>
            <a:pPr algn="l"/>
            <a:r>
              <a:rPr lang="en-GB" sz="4000" dirty="0"/>
              <a:t>5. Sample interface</a:t>
            </a:r>
            <a:endParaRPr lang="vi-VN" sz="4000" dirty="0"/>
          </a:p>
        </p:txBody>
      </p:sp>
      <p:cxnSp>
        <p:nvCxnSpPr>
          <p:cNvPr id="4" name="Straight Connector 3"/>
          <p:cNvCxnSpPr/>
          <p:nvPr/>
        </p:nvCxnSpPr>
        <p:spPr>
          <a:xfrm>
            <a:off x="1853331" y="2216727"/>
            <a:ext cx="8466287" cy="0"/>
          </a:xfrm>
          <a:prstGeom prst="line">
            <a:avLst/>
          </a:prstGeom>
        </p:spPr>
        <p:style>
          <a:lnRef idx="2">
            <a:schemeClr val="dk1"/>
          </a:lnRef>
          <a:fillRef idx="0">
            <a:schemeClr val="dk1"/>
          </a:fillRef>
          <a:effectRef idx="1">
            <a:schemeClr val="dk1"/>
          </a:effectRef>
          <a:fontRef idx="minor">
            <a:schemeClr val="tx1"/>
          </a:fontRef>
        </p:style>
      </p:cxnSp>
      <p:pic>
        <p:nvPicPr>
          <p:cNvPr id="6150" name="Picture 6"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182" y="232338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602" y="232338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creenshot_1626064382"/>
          <p:cNvPicPr>
            <a:picLocks noChangeAspect="1"/>
          </p:cNvPicPr>
          <p:nvPr/>
        </p:nvPicPr>
        <p:blipFill>
          <a:blip r:embed="rId4"/>
          <a:stretch>
            <a:fillRect/>
          </a:stretch>
        </p:blipFill>
        <p:spPr>
          <a:xfrm>
            <a:off x="1525905" y="2323465"/>
            <a:ext cx="2407285" cy="4280535"/>
          </a:xfrm>
          <a:prstGeom prst="rect">
            <a:avLst/>
          </a:prstGeom>
        </p:spPr>
      </p:pic>
      <p:pic>
        <p:nvPicPr>
          <p:cNvPr id="5" name="Picture 4" descr="Screenshot_1626144586"/>
          <p:cNvPicPr>
            <a:picLocks noChangeAspect="1"/>
          </p:cNvPicPr>
          <p:nvPr/>
        </p:nvPicPr>
        <p:blipFill>
          <a:blip r:embed="rId5"/>
          <a:stretch>
            <a:fillRect/>
          </a:stretch>
        </p:blipFill>
        <p:spPr>
          <a:xfrm>
            <a:off x="4076700" y="2323465"/>
            <a:ext cx="2343785" cy="4167505"/>
          </a:xfrm>
          <a:prstGeom prst="rect">
            <a:avLst/>
          </a:prstGeom>
        </p:spPr>
      </p:pic>
    </p:spTree>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{5CDCC739-C483-4226-9DA3-D6CD8E87EE14}tf10001105</Template>
  <TotalTime>18</TotalTime>
  <Words>440</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Franklin Gothic Book (Body)</vt:lpstr>
      <vt:lpstr>Calibri</vt:lpstr>
      <vt:lpstr>Franklin Gothic Book</vt:lpstr>
      <vt:lpstr>Tahoma</vt:lpstr>
      <vt:lpstr>Crop</vt:lpstr>
      <vt:lpstr>Project PET CARE System</vt:lpstr>
      <vt:lpstr>Member</vt:lpstr>
      <vt:lpstr>Introduce</vt:lpstr>
      <vt:lpstr>1. Background</vt:lpstr>
      <vt:lpstr>2. ProJect SCope</vt:lpstr>
      <vt:lpstr>3. Application features</vt:lpstr>
      <vt:lpstr>3. Application features</vt:lpstr>
      <vt:lpstr>4.Usecase Diagram</vt:lpstr>
      <vt:lpstr>5. Sample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CARE</dc:title>
  <dc:creator>qhoav</dc:creator>
  <cp:lastModifiedBy>Công Lâm</cp:lastModifiedBy>
  <cp:revision>16</cp:revision>
  <dcterms:created xsi:type="dcterms:W3CDTF">2021-05-31T14:08:00Z</dcterms:created>
  <dcterms:modified xsi:type="dcterms:W3CDTF">2021-07-14T15:15:08Z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