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13" r:id="rId1"/>
  </p:sldMasterIdLst>
  <p:sldIdLst>
    <p:sldId id="256" r:id="rId2"/>
    <p:sldId id="257" r:id="rId3"/>
    <p:sldId id="259" r:id="rId4"/>
    <p:sldId id="292" r:id="rId5"/>
    <p:sldId id="260" r:id="rId6"/>
    <p:sldId id="293" r:id="rId7"/>
    <p:sldId id="262" r:id="rId8"/>
    <p:sldId id="264" r:id="rId9"/>
    <p:sldId id="265" r:id="rId10"/>
    <p:sldId id="294" r:id="rId11"/>
    <p:sldId id="266" r:id="rId12"/>
    <p:sldId id="295" r:id="rId13"/>
    <p:sldId id="267" r:id="rId14"/>
    <p:sldId id="268" r:id="rId15"/>
    <p:sldId id="296" r:id="rId16"/>
    <p:sldId id="297" r:id="rId17"/>
    <p:sldId id="298" r:id="rId18"/>
    <p:sldId id="299" r:id="rId19"/>
    <p:sldId id="300" r:id="rId20"/>
    <p:sldId id="301" r:id="rId21"/>
    <p:sldId id="302" r:id="rId22"/>
    <p:sldId id="303" r:id="rId23"/>
    <p:sldId id="304" r:id="rId24"/>
    <p:sldId id="305" r:id="rId25"/>
    <p:sldId id="306" r:id="rId26"/>
    <p:sldId id="307" r:id="rId27"/>
    <p:sldId id="308" r:id="rId28"/>
    <p:sldId id="291" r:id="rId29"/>
    <p:sldId id="28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FD1EBBE-816F-4224-9EE4-0929ED563755}">
          <p14:sldIdLst>
            <p14:sldId id="256"/>
            <p14:sldId id="257"/>
            <p14:sldId id="259"/>
            <p14:sldId id="292"/>
            <p14:sldId id="260"/>
            <p14:sldId id="293"/>
            <p14:sldId id="262"/>
            <p14:sldId id="264"/>
            <p14:sldId id="265"/>
            <p14:sldId id="294"/>
            <p14:sldId id="266"/>
            <p14:sldId id="295"/>
            <p14:sldId id="267"/>
            <p14:sldId id="268"/>
            <p14:sldId id="296"/>
            <p14:sldId id="297"/>
            <p14:sldId id="298"/>
            <p14:sldId id="299"/>
            <p14:sldId id="300"/>
            <p14:sldId id="301"/>
            <p14:sldId id="302"/>
            <p14:sldId id="303"/>
            <p14:sldId id="304"/>
            <p14:sldId id="305"/>
            <p14:sldId id="306"/>
            <p14:sldId id="307"/>
            <p14:sldId id="308"/>
            <p14:sldId id="291"/>
            <p14:sldId id="28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1" d="100"/>
          <a:sy n="51" d="100"/>
        </p:scale>
        <p:origin x="922"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EAF5125-2FD2-4629-8B24-297ECF3C3137}" type="datetimeFigureOut">
              <a:rPr lang="en-US" smtClean="0"/>
              <a:t>6/22/2021</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E7717AC6-401D-463A-8011-754467C5078F}"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4822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EAF5125-2FD2-4629-8B24-297ECF3C3137}" type="datetimeFigureOut">
              <a:rPr lang="en-US" smtClean="0"/>
              <a:t>6/22/2021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717AC6-401D-463A-8011-754467C5078F}" type="slidenum">
              <a:rPr lang="en-US" smtClean="0"/>
              <a:t>‹#›</a:t>
            </a:fld>
            <a:endParaRPr lang="en-US"/>
          </a:p>
        </p:txBody>
      </p:sp>
    </p:spTree>
    <p:extLst>
      <p:ext uri="{BB962C8B-B14F-4D97-AF65-F5344CB8AC3E}">
        <p14:creationId xmlns:p14="http://schemas.microsoft.com/office/powerpoint/2010/main" val="2952334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EAF5125-2FD2-4629-8B24-297ECF3C3137}" type="datetimeFigureOut">
              <a:rPr lang="en-US" smtClean="0"/>
              <a:t>6/22/2021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717AC6-401D-463A-8011-754467C5078F}"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87459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EAF5125-2FD2-4629-8B24-297ECF3C3137}" type="datetimeFigureOut">
              <a:rPr lang="en-US" smtClean="0"/>
              <a:t>6/22/2021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717AC6-401D-463A-8011-754467C5078F}"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766093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EAF5125-2FD2-4629-8B24-297ECF3C3137}" type="datetimeFigureOut">
              <a:rPr lang="en-US" smtClean="0"/>
              <a:t>6/22/2021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717AC6-401D-463A-8011-754467C5078F}" type="slidenum">
              <a:rPr lang="en-US" smtClean="0"/>
              <a:t>‹#›</a:t>
            </a:fld>
            <a:endParaRPr lang="en-US"/>
          </a:p>
        </p:txBody>
      </p:sp>
    </p:spTree>
    <p:extLst>
      <p:ext uri="{BB962C8B-B14F-4D97-AF65-F5344CB8AC3E}">
        <p14:creationId xmlns:p14="http://schemas.microsoft.com/office/powerpoint/2010/main" val="32471197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EAF5125-2FD2-4629-8B24-297ECF3C3137}" type="datetimeFigureOut">
              <a:rPr lang="en-US" smtClean="0"/>
              <a:t>6/22/2021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717AC6-401D-463A-8011-754467C5078F}"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85779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EAF5125-2FD2-4629-8B24-297ECF3C3137}" type="datetimeFigureOut">
              <a:rPr lang="en-US" smtClean="0"/>
              <a:t>6/22/2021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717AC6-401D-463A-8011-754467C5078F}"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45661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AF5125-2FD2-4629-8B24-297ECF3C3137}" type="datetimeFigureOut">
              <a:rPr lang="en-US" smtClean="0"/>
              <a:t>6/22/2021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717AC6-401D-463A-8011-754467C5078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904021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AF5125-2FD2-4629-8B24-297ECF3C3137}" type="datetimeFigureOut">
              <a:rPr lang="en-US" smtClean="0"/>
              <a:t>6/22/2021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717AC6-401D-463A-8011-754467C5078F}"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64266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AF5125-2FD2-4629-8B24-297ECF3C3137}" type="datetimeFigureOut">
              <a:rPr lang="en-US" smtClean="0"/>
              <a:t>6/22/2021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717AC6-401D-463A-8011-754467C5078F}" type="slidenum">
              <a:rPr lang="en-US" smtClean="0"/>
              <a:t>‹#›</a:t>
            </a:fld>
            <a:endParaRPr lang="en-US"/>
          </a:p>
        </p:txBody>
      </p:sp>
    </p:spTree>
    <p:extLst>
      <p:ext uri="{BB962C8B-B14F-4D97-AF65-F5344CB8AC3E}">
        <p14:creationId xmlns:p14="http://schemas.microsoft.com/office/powerpoint/2010/main" val="489280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EAF5125-2FD2-4629-8B24-297ECF3C3137}" type="datetimeFigureOut">
              <a:rPr lang="en-US" smtClean="0"/>
              <a:t>6/22/2021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717AC6-401D-463A-8011-754467C5078F}"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9424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AF5125-2FD2-4629-8B24-297ECF3C3137}" type="datetimeFigureOut">
              <a:rPr lang="en-US" smtClean="0"/>
              <a:t>6/22/2021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717AC6-401D-463A-8011-754467C5078F}" type="slidenum">
              <a:rPr lang="en-US" smtClean="0"/>
              <a:t>‹#›</a:t>
            </a:fld>
            <a:endParaRPr lang="en-US"/>
          </a:p>
        </p:txBody>
      </p:sp>
    </p:spTree>
    <p:extLst>
      <p:ext uri="{BB962C8B-B14F-4D97-AF65-F5344CB8AC3E}">
        <p14:creationId xmlns:p14="http://schemas.microsoft.com/office/powerpoint/2010/main" val="499226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AF5125-2FD2-4629-8B24-297ECF3C3137}" type="datetimeFigureOut">
              <a:rPr lang="en-US" smtClean="0"/>
              <a:t>6/22/2021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717AC6-401D-463A-8011-754467C5078F}"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15821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DEAF5125-2FD2-4629-8B24-297ECF3C3137}" type="datetimeFigureOut">
              <a:rPr lang="en-US" smtClean="0"/>
              <a:t>6/22/2021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717AC6-401D-463A-8011-754467C5078F}" type="slidenum">
              <a:rPr lang="en-US" smtClean="0"/>
              <a:t>‹#›</a:t>
            </a:fld>
            <a:endParaRPr lang="en-US"/>
          </a:p>
        </p:txBody>
      </p:sp>
      <p:cxnSp>
        <p:nvCxnSpPr>
          <p:cNvPr id="14" name="Straight Connector 13"/>
          <p:cNvCxnSpPr/>
          <p:nvPr/>
        </p:nvCxnSpPr>
        <p:spPr>
          <a:xfrm>
            <a:off x="1489300" y="2632482"/>
            <a:ext cx="9407298" cy="0"/>
          </a:xfrm>
          <a:prstGeom prst="line">
            <a:avLst/>
          </a:prstGeom>
          <a:ln w="15875">
            <a:no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2706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AF5125-2FD2-4629-8B24-297ECF3C3137}" type="datetimeFigureOut">
              <a:rPr lang="en-US" smtClean="0"/>
              <a:t>6/22/2021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717AC6-401D-463A-8011-754467C5078F}" type="slidenum">
              <a:rPr lang="en-US" smtClean="0"/>
              <a:t>‹#›</a:t>
            </a:fld>
            <a:endParaRPr lang="en-US"/>
          </a:p>
        </p:txBody>
      </p:sp>
    </p:spTree>
    <p:extLst>
      <p:ext uri="{BB962C8B-B14F-4D97-AF65-F5344CB8AC3E}">
        <p14:creationId xmlns:p14="http://schemas.microsoft.com/office/powerpoint/2010/main" val="607213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EAF5125-2FD2-4629-8B24-297ECF3C3137}" type="datetimeFigureOut">
              <a:rPr lang="en-US" smtClean="0"/>
              <a:t>6/22/2021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717AC6-401D-463A-8011-754467C5078F}"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6378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EAF5125-2FD2-4629-8B24-297ECF3C3137}" type="datetimeFigureOut">
              <a:rPr lang="en-US" smtClean="0"/>
              <a:t>6/22/2021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717AC6-401D-463A-8011-754467C5078F}" type="slidenum">
              <a:rPr lang="en-US" smtClean="0"/>
              <a:t>‹#›</a:t>
            </a:fld>
            <a:endParaRPr lang="en-US"/>
          </a:p>
        </p:txBody>
      </p:sp>
    </p:spTree>
    <p:extLst>
      <p:ext uri="{BB962C8B-B14F-4D97-AF65-F5344CB8AC3E}">
        <p14:creationId xmlns:p14="http://schemas.microsoft.com/office/powerpoint/2010/main" val="2596681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5.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EAF5125-2FD2-4629-8B24-297ECF3C3137}" type="datetimeFigureOut">
              <a:rPr lang="en-US" smtClean="0"/>
              <a:t>6/22/2021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7717AC6-401D-463A-8011-754467C5078F}" type="slidenum">
              <a:rPr lang="en-US" smtClean="0"/>
              <a:t>‹#›</a:t>
            </a:fld>
            <a:endParaRPr lang="en-US"/>
          </a:p>
        </p:txBody>
      </p:sp>
    </p:spTree>
    <p:extLst>
      <p:ext uri="{BB962C8B-B14F-4D97-AF65-F5344CB8AC3E}">
        <p14:creationId xmlns:p14="http://schemas.microsoft.com/office/powerpoint/2010/main" val="4026155937"/>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825" r:id="rId12"/>
    <p:sldLayoutId id="2147483826" r:id="rId13"/>
    <p:sldLayoutId id="2147483827" r:id="rId14"/>
    <p:sldLayoutId id="2147483828" r:id="rId15"/>
    <p:sldLayoutId id="2147483829" r:id="rId16"/>
    <p:sldLayoutId id="2147483830"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20533" y="2616719"/>
            <a:ext cx="6815669" cy="1515533"/>
          </a:xfrm>
        </p:spPr>
        <p:txBody>
          <a:bodyPr/>
          <a:lstStyle/>
          <a:p>
            <a:pPr algn="ctr"/>
            <a:r>
              <a:rPr lang="en-US" b="1" dirty="0">
                <a:solidFill>
                  <a:schemeClr val="tx1"/>
                </a:solidFill>
                <a:latin typeface="Algerian" panose="04020705040A02060702" pitchFamily="82" charset="0"/>
              </a:rPr>
              <a:t>Access Android Hardware</a:t>
            </a:r>
            <a:br>
              <a:rPr lang="en-US" b="1" dirty="0">
                <a:solidFill>
                  <a:schemeClr val="tx1"/>
                </a:solidFill>
              </a:rPr>
            </a:br>
            <a:endParaRPr lang="en-US" b="1" dirty="0">
              <a:solidFill>
                <a:schemeClr val="tx1"/>
              </a:solidFill>
            </a:endParaRPr>
          </a:p>
        </p:txBody>
      </p:sp>
      <p:sp>
        <p:nvSpPr>
          <p:cNvPr id="3" name="Subtitle 2"/>
          <p:cNvSpPr>
            <a:spLocks noGrp="1"/>
          </p:cNvSpPr>
          <p:nvPr>
            <p:ph type="subTitle" idx="1"/>
          </p:nvPr>
        </p:nvSpPr>
        <p:spPr>
          <a:xfrm>
            <a:off x="2007475" y="3599663"/>
            <a:ext cx="7766936" cy="2062584"/>
          </a:xfrm>
        </p:spPr>
        <p:txBody>
          <a:bodyPr>
            <a:normAutofit/>
          </a:bodyPr>
          <a:lstStyle/>
          <a:p>
            <a:pPr algn="ctr"/>
            <a:r>
              <a:rPr lang="en-US" sz="2500" b="1" dirty="0" err="1">
                <a:solidFill>
                  <a:schemeClr val="tx1"/>
                </a:solidFill>
                <a:latin typeface="Freestyle Script" panose="030804020302050B0404" pitchFamily="66" charset="0"/>
              </a:rPr>
              <a:t>Nguyễn</a:t>
            </a:r>
            <a:r>
              <a:rPr lang="en-US" sz="2500" b="1" dirty="0">
                <a:solidFill>
                  <a:schemeClr val="tx1"/>
                </a:solidFill>
                <a:latin typeface="Freestyle Script" panose="030804020302050B0404" pitchFamily="66" charset="0"/>
              </a:rPr>
              <a:t> </a:t>
            </a:r>
            <a:r>
              <a:rPr lang="en-US" sz="2500" b="1" dirty="0" err="1">
                <a:solidFill>
                  <a:schemeClr val="tx1"/>
                </a:solidFill>
                <a:latin typeface="Freestyle Script" panose="030804020302050B0404" pitchFamily="66" charset="0"/>
              </a:rPr>
              <a:t>Vũ</a:t>
            </a:r>
            <a:r>
              <a:rPr lang="en-US" sz="2500" b="1" dirty="0">
                <a:solidFill>
                  <a:schemeClr val="tx1"/>
                </a:solidFill>
                <a:latin typeface="Freestyle Script" panose="030804020302050B0404" pitchFamily="66" charset="0"/>
              </a:rPr>
              <a:t> </a:t>
            </a:r>
            <a:r>
              <a:rPr lang="en-US" sz="2500" b="1" dirty="0" err="1">
                <a:solidFill>
                  <a:schemeClr val="tx1"/>
                </a:solidFill>
                <a:latin typeface="Freestyle Script" panose="030804020302050B0404" pitchFamily="66" charset="0"/>
              </a:rPr>
              <a:t>Tuấn</a:t>
            </a:r>
            <a:r>
              <a:rPr lang="en-US" sz="2500" b="1" dirty="0">
                <a:solidFill>
                  <a:schemeClr val="tx1"/>
                </a:solidFill>
                <a:latin typeface="Freestyle Script" panose="030804020302050B0404" pitchFamily="66" charset="0"/>
              </a:rPr>
              <a:t> </a:t>
            </a:r>
            <a:r>
              <a:rPr lang="en-US" sz="2500" b="1" dirty="0" err="1">
                <a:solidFill>
                  <a:schemeClr val="tx1"/>
                </a:solidFill>
                <a:latin typeface="Freestyle Script" panose="030804020302050B0404" pitchFamily="66" charset="0"/>
              </a:rPr>
              <a:t>Anh</a:t>
            </a:r>
            <a:endParaRPr lang="en-US" sz="2500" b="1" dirty="0">
              <a:solidFill>
                <a:schemeClr val="tx1"/>
              </a:solidFill>
              <a:latin typeface="Freestyle Script" panose="030804020302050B0404" pitchFamily="66" charset="0"/>
            </a:endParaRPr>
          </a:p>
          <a:p>
            <a:pPr algn="ctr"/>
            <a:r>
              <a:rPr lang="en-US" sz="2500" b="1" dirty="0" err="1">
                <a:solidFill>
                  <a:schemeClr val="tx1"/>
                </a:solidFill>
                <a:latin typeface="Freestyle Script" panose="030804020302050B0404" pitchFamily="66" charset="0"/>
              </a:rPr>
              <a:t>Lâm</a:t>
            </a:r>
            <a:r>
              <a:rPr lang="en-US" sz="2500" b="1" dirty="0">
                <a:solidFill>
                  <a:schemeClr val="tx1"/>
                </a:solidFill>
                <a:latin typeface="Freestyle Script" panose="030804020302050B0404" pitchFamily="66" charset="0"/>
              </a:rPr>
              <a:t> </a:t>
            </a:r>
            <a:r>
              <a:rPr lang="en-US" sz="2500" b="1" dirty="0" err="1">
                <a:solidFill>
                  <a:schemeClr val="tx1"/>
                </a:solidFill>
                <a:latin typeface="Freestyle Script" panose="030804020302050B0404" pitchFamily="66" charset="0"/>
              </a:rPr>
              <a:t>Kha</a:t>
            </a:r>
            <a:r>
              <a:rPr lang="en-US" sz="2500" b="1" dirty="0">
                <a:solidFill>
                  <a:schemeClr val="tx1"/>
                </a:solidFill>
                <a:latin typeface="Freestyle Script" panose="030804020302050B0404" pitchFamily="66" charset="0"/>
              </a:rPr>
              <a:t> </a:t>
            </a:r>
            <a:r>
              <a:rPr lang="en-US" sz="2500" b="1" dirty="0" err="1">
                <a:solidFill>
                  <a:schemeClr val="tx1"/>
                </a:solidFill>
                <a:latin typeface="Freestyle Script" panose="030804020302050B0404" pitchFamily="66" charset="0"/>
              </a:rPr>
              <a:t>Thành</a:t>
            </a:r>
            <a:r>
              <a:rPr lang="en-US" sz="2500" b="1" dirty="0">
                <a:solidFill>
                  <a:schemeClr val="tx1"/>
                </a:solidFill>
                <a:latin typeface="Freestyle Script" panose="030804020302050B0404" pitchFamily="66" charset="0"/>
              </a:rPr>
              <a:t> </a:t>
            </a:r>
            <a:r>
              <a:rPr lang="en-US" sz="2500" b="1" dirty="0" err="1">
                <a:solidFill>
                  <a:schemeClr val="tx1"/>
                </a:solidFill>
                <a:latin typeface="Freestyle Script" panose="030804020302050B0404" pitchFamily="66" charset="0"/>
              </a:rPr>
              <a:t>Công</a:t>
            </a:r>
            <a:endParaRPr lang="en-US" sz="2500" b="1" dirty="0">
              <a:solidFill>
                <a:schemeClr val="tx1"/>
              </a:solidFill>
              <a:latin typeface="Freestyle Script" panose="030804020302050B0404" pitchFamily="66" charset="0"/>
            </a:endParaRPr>
          </a:p>
          <a:p>
            <a:r>
              <a:rPr lang="en-US" sz="2500" b="1" dirty="0" err="1">
                <a:latin typeface="Freestyle Script" panose="030804020302050B0404" pitchFamily="66" charset="0"/>
              </a:rPr>
              <a:t>Dương</a:t>
            </a:r>
            <a:r>
              <a:rPr lang="en-US" sz="2500" b="1" dirty="0">
                <a:latin typeface="Freestyle Script" panose="030804020302050B0404" pitchFamily="66" charset="0"/>
              </a:rPr>
              <a:t> </a:t>
            </a:r>
            <a:r>
              <a:rPr lang="en-US" sz="2500" b="1" dirty="0" err="1">
                <a:latin typeface="Freestyle Script" panose="030804020302050B0404" pitchFamily="66" charset="0"/>
              </a:rPr>
              <a:t>Đình</a:t>
            </a:r>
            <a:r>
              <a:rPr lang="en-US" sz="2500" b="1" dirty="0">
                <a:latin typeface="Freestyle Script" panose="030804020302050B0404" pitchFamily="66" charset="0"/>
              </a:rPr>
              <a:t> </a:t>
            </a:r>
            <a:r>
              <a:rPr lang="en-US" sz="2500" b="1" dirty="0" err="1">
                <a:latin typeface="Freestyle Script" panose="030804020302050B0404" pitchFamily="66" charset="0"/>
              </a:rPr>
              <a:t>Nguyên</a:t>
            </a:r>
            <a:endParaRPr lang="en-US" sz="2500" b="1" dirty="0">
              <a:latin typeface="Freestyle Script" panose="030804020302050B0404" pitchFamily="66" charset="0"/>
            </a:endParaRPr>
          </a:p>
          <a:p>
            <a:pPr algn="ctr"/>
            <a:endParaRPr lang="en-US" sz="2500" b="1" dirty="0">
              <a:solidFill>
                <a:schemeClr val="tx1"/>
              </a:solidFill>
              <a:latin typeface="Freestyle Script" panose="030804020302050B0404" pitchFamily="66" charset="0"/>
            </a:endParaRP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8200" y="1142283"/>
            <a:ext cx="10515600" cy="836658"/>
          </a:xfrm>
        </p:spPr>
        <p:txBody>
          <a:bodyPr>
            <a:normAutofit fontScale="90000"/>
          </a:bodyPr>
          <a:lstStyle/>
          <a:p>
            <a:r>
              <a:rPr lang="en-US" b="1" dirty="0"/>
              <a:t>SENSORS</a:t>
            </a:r>
            <a:br>
              <a:rPr lang="en-US" sz="4000" dirty="0"/>
            </a:br>
            <a:r>
              <a:rPr lang="en-US" sz="2600" b="1" dirty="0"/>
              <a:t>Monitoring</a:t>
            </a:r>
            <a:endParaRPr lang="en-US" sz="2600" dirty="0"/>
          </a:p>
        </p:txBody>
      </p:sp>
      <p:sp>
        <p:nvSpPr>
          <p:cNvPr id="8" name="Content Placeholder 7"/>
          <p:cNvSpPr>
            <a:spLocks noGrp="1"/>
          </p:cNvSpPr>
          <p:nvPr>
            <p:ph idx="1"/>
          </p:nvPr>
        </p:nvSpPr>
        <p:spPr>
          <a:xfrm>
            <a:off x="773723" y="2602522"/>
            <a:ext cx="10580077" cy="3925277"/>
          </a:xfrm>
        </p:spPr>
        <p:txBody>
          <a:bodyPr>
            <a:noAutofit/>
          </a:bodyPr>
          <a:lstStyle/>
          <a:p>
            <a:pPr marL="0" indent="0">
              <a:buNone/>
            </a:pPr>
            <a:r>
              <a:rPr lang="en-US" sz="2000" dirty="0">
                <a:latin typeface="Calibri" panose="020F0502020204030204" pitchFamily="34" charset="0"/>
                <a:cs typeface="Calibri" panose="020F0502020204030204" pitchFamily="34" charset="0"/>
              </a:rPr>
              <a:t>– The </a:t>
            </a:r>
            <a:r>
              <a:rPr lang="en-US" sz="2000" dirty="0" err="1">
                <a:latin typeface="Calibri" panose="020F0502020204030204" pitchFamily="34" charset="0"/>
                <a:cs typeface="Calibri" panose="020F0502020204030204" pitchFamily="34" charset="0"/>
              </a:rPr>
              <a:t>SensorEvent</a:t>
            </a:r>
            <a:r>
              <a:rPr lang="en-US" sz="2000" dirty="0">
                <a:latin typeface="Calibri" panose="020F0502020204030204" pitchFamily="34" charset="0"/>
                <a:cs typeface="Calibri" panose="020F0502020204030204" pitchFamily="34" charset="0"/>
              </a:rPr>
              <a:t> parameter in the </a:t>
            </a:r>
            <a:r>
              <a:rPr lang="en-US" sz="2000" b="1" dirty="0" err="1">
                <a:latin typeface="Calibri" panose="020F0502020204030204" pitchFamily="34" charset="0"/>
                <a:cs typeface="Calibri" panose="020F0502020204030204" pitchFamily="34" charset="0"/>
              </a:rPr>
              <a:t>onSensorChanged</a:t>
            </a:r>
            <a:r>
              <a:rPr lang="en-US" sz="2000" b="1"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method includes the following four properties to describe each Sensor Event: </a:t>
            </a:r>
          </a:p>
          <a:p>
            <a:pPr marL="0" indent="0">
              <a:buNone/>
            </a:pPr>
            <a:r>
              <a:rPr lang="en-US" sz="2000" dirty="0">
                <a:latin typeface="Calibri" panose="020F0502020204030204" pitchFamily="34" charset="0"/>
                <a:cs typeface="Calibri" panose="020F0502020204030204" pitchFamily="34" charset="0"/>
              </a:rPr>
              <a:t>• </a:t>
            </a:r>
            <a:r>
              <a:rPr lang="en-US" sz="2000" b="1" dirty="0">
                <a:latin typeface="Calibri" panose="020F0502020204030204" pitchFamily="34" charset="0"/>
                <a:cs typeface="Calibri" panose="020F0502020204030204" pitchFamily="34" charset="0"/>
              </a:rPr>
              <a:t>sensor</a:t>
            </a:r>
            <a:r>
              <a:rPr lang="en-US" sz="2000" dirty="0">
                <a:latin typeface="Calibri" panose="020F0502020204030204" pitchFamily="34" charset="0"/>
                <a:cs typeface="Calibri" panose="020F0502020204030204" pitchFamily="34" charset="0"/>
              </a:rPr>
              <a:t>: The Sensor object that triggered the event. </a:t>
            </a:r>
          </a:p>
          <a:p>
            <a:pPr marL="0" indent="0">
              <a:buNone/>
            </a:pPr>
            <a:r>
              <a:rPr lang="en-US" sz="2000" dirty="0">
                <a:latin typeface="Calibri" panose="020F0502020204030204" pitchFamily="34" charset="0"/>
                <a:cs typeface="Calibri" panose="020F0502020204030204" pitchFamily="34" charset="0"/>
              </a:rPr>
              <a:t>• </a:t>
            </a:r>
            <a:r>
              <a:rPr lang="en-US" sz="2000" b="1" dirty="0">
                <a:latin typeface="Calibri" panose="020F0502020204030204" pitchFamily="34" charset="0"/>
                <a:cs typeface="Calibri" panose="020F0502020204030204" pitchFamily="34" charset="0"/>
              </a:rPr>
              <a:t>accuracy</a:t>
            </a:r>
            <a:r>
              <a:rPr lang="en-US" sz="2000" dirty="0">
                <a:latin typeface="Calibri" panose="020F0502020204030204" pitchFamily="34" charset="0"/>
                <a:cs typeface="Calibri" panose="020F0502020204030204" pitchFamily="34" charset="0"/>
              </a:rPr>
              <a:t>: The accuracy of the Sensor when the event occurred (low, medium, high, or unreliable) that forms as </a:t>
            </a:r>
            <a:r>
              <a:rPr lang="en-US" sz="2000" b="1" dirty="0" err="1">
                <a:latin typeface="Calibri" panose="020F0502020204030204" pitchFamily="34" charset="0"/>
                <a:cs typeface="Calibri" panose="020F0502020204030204" pitchFamily="34" charset="0"/>
              </a:rPr>
              <a:t>SensorManager.SENSOR_STATUS</a:t>
            </a:r>
            <a:r>
              <a:rPr lang="en-US" sz="2000" b="1" dirty="0">
                <a:latin typeface="Calibri" panose="020F0502020204030204" pitchFamily="34" charset="0"/>
                <a:cs typeface="Calibri" panose="020F0502020204030204" pitchFamily="34" charset="0"/>
              </a:rPr>
              <a:t>[_ACCURACY]_ &lt;</a:t>
            </a:r>
            <a:r>
              <a:rPr lang="en-US" sz="2000" b="1" dirty="0" err="1">
                <a:latin typeface="Calibri" panose="020F0502020204030204" pitchFamily="34" charset="0"/>
                <a:cs typeface="Calibri" panose="020F0502020204030204" pitchFamily="34" charset="0"/>
              </a:rPr>
              <a:t>occured</a:t>
            </a:r>
            <a:r>
              <a:rPr lang="en-US" sz="2000" b="1" dirty="0">
                <a:latin typeface="Calibri" panose="020F0502020204030204" pitchFamily="34" charset="0"/>
                <a:cs typeface="Calibri" panose="020F0502020204030204" pitchFamily="34" charset="0"/>
              </a:rPr>
              <a:t>&gt;</a:t>
            </a:r>
          </a:p>
          <a:p>
            <a:pPr marL="0" indent="0">
              <a:buNone/>
            </a:pPr>
            <a:r>
              <a:rPr lang="en-US" sz="2000" dirty="0">
                <a:latin typeface="Calibri" panose="020F0502020204030204" pitchFamily="34" charset="0"/>
                <a:cs typeface="Calibri" panose="020F0502020204030204" pitchFamily="34" charset="0"/>
              </a:rPr>
              <a:t>• </a:t>
            </a:r>
            <a:r>
              <a:rPr lang="en-US" sz="2000" b="1" dirty="0">
                <a:latin typeface="Calibri" panose="020F0502020204030204" pitchFamily="34" charset="0"/>
                <a:cs typeface="Calibri" panose="020F0502020204030204" pitchFamily="34" charset="0"/>
              </a:rPr>
              <a:t>values</a:t>
            </a:r>
            <a:r>
              <a:rPr lang="en-US" sz="2000" dirty="0">
                <a:latin typeface="Calibri" panose="020F0502020204030204" pitchFamily="34" charset="0"/>
                <a:cs typeface="Calibri" panose="020F0502020204030204" pitchFamily="34" charset="0"/>
              </a:rPr>
              <a:t>: A float array that contains the new value(s) observed </a:t>
            </a:r>
          </a:p>
          <a:p>
            <a:pPr marL="0" indent="0">
              <a:buNone/>
            </a:pPr>
            <a:r>
              <a:rPr lang="en-US" sz="2000" dirty="0">
                <a:latin typeface="Calibri" panose="020F0502020204030204" pitchFamily="34" charset="0"/>
                <a:cs typeface="Calibri" panose="020F0502020204030204" pitchFamily="34" charset="0"/>
              </a:rPr>
              <a:t>• </a:t>
            </a:r>
            <a:r>
              <a:rPr lang="en-US" sz="2000" b="1" dirty="0">
                <a:latin typeface="Calibri" panose="020F0502020204030204" pitchFamily="34" charset="0"/>
                <a:cs typeface="Calibri" panose="020F0502020204030204" pitchFamily="34" charset="0"/>
              </a:rPr>
              <a:t>timestamp</a:t>
            </a:r>
            <a:r>
              <a:rPr lang="en-US" sz="2000" dirty="0">
                <a:latin typeface="Calibri" panose="020F0502020204030204" pitchFamily="34" charset="0"/>
                <a:cs typeface="Calibri" panose="020F0502020204030204" pitchFamily="34" charset="0"/>
              </a:rPr>
              <a:t>: The time (in nanoseconds) at which the Sensor Event occurred</a:t>
            </a:r>
          </a:p>
        </p:txBody>
      </p:sp>
    </p:spTree>
    <p:extLst>
      <p:ext uri="{BB962C8B-B14F-4D97-AF65-F5344CB8AC3E}">
        <p14:creationId xmlns:p14="http://schemas.microsoft.com/office/powerpoint/2010/main" val="2731195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94267"/>
            <a:ext cx="10515600" cy="692966"/>
          </a:xfrm>
        </p:spPr>
        <p:txBody>
          <a:bodyPr>
            <a:normAutofit fontScale="90000"/>
          </a:bodyPr>
          <a:lstStyle/>
          <a:p>
            <a:r>
              <a:rPr lang="en-US" b="1" dirty="0"/>
              <a:t>SENSORS</a:t>
            </a:r>
            <a:br>
              <a:rPr lang="en-US" b="1" dirty="0"/>
            </a:br>
            <a:r>
              <a:rPr lang="en-US" sz="2600" b="1" dirty="0"/>
              <a:t>Monitoring</a:t>
            </a:r>
            <a:br>
              <a:rPr lang="en-US" b="1" dirty="0"/>
            </a:br>
            <a:endParaRPr lang="en-US" b="1" dirty="0"/>
          </a:p>
        </p:txBody>
      </p:sp>
      <p:sp>
        <p:nvSpPr>
          <p:cNvPr id="3" name="Content Placeholder 2"/>
          <p:cNvSpPr>
            <a:spLocks noGrp="1"/>
          </p:cNvSpPr>
          <p:nvPr>
            <p:ph idx="1"/>
          </p:nvPr>
        </p:nvSpPr>
        <p:spPr>
          <a:xfrm>
            <a:off x="911552" y="3066757"/>
            <a:ext cx="10442248" cy="2827606"/>
          </a:xfrm>
        </p:spPr>
        <p:txBody>
          <a:bodyPr>
            <a:noAutofit/>
          </a:bodyPr>
          <a:lstStyle/>
          <a:p>
            <a:pPr marL="0" indent="0">
              <a:buNone/>
            </a:pPr>
            <a:r>
              <a:rPr lang="en-US" sz="2000" dirty="0">
                <a:latin typeface="Calibri" panose="020F0502020204030204" pitchFamily="34" charset="0"/>
                <a:cs typeface="Calibri" panose="020F0502020204030204" pitchFamily="34" charset="0"/>
              </a:rPr>
              <a:t>+To listen for Sensor Events, register the Sensor Event Listener with the Sensor Manager.</a:t>
            </a:r>
          </a:p>
          <a:p>
            <a:pPr marL="0" indent="0">
              <a:buNone/>
            </a:pPr>
            <a:r>
              <a:rPr lang="en-US" sz="2000" dirty="0">
                <a:latin typeface="Calibri" panose="020F0502020204030204" pitchFamily="34" charset="0"/>
                <a:cs typeface="Calibri" panose="020F0502020204030204" pitchFamily="34" charset="0"/>
              </a:rPr>
              <a:t>- Specify the Sensor to observe, and the rate at which want to receive updates</a:t>
            </a:r>
          </a:p>
          <a:p>
            <a:pPr marL="0" indent="0">
              <a:buNone/>
            </a:pPr>
            <a:r>
              <a:rPr lang="en-US" sz="2000" dirty="0">
                <a:latin typeface="Calibri" panose="020F0502020204030204" pitchFamily="34" charset="0"/>
                <a:cs typeface="Calibri" panose="020F0502020204030204" pitchFamily="34" charset="0"/>
              </a:rPr>
              <a:t>- </a:t>
            </a:r>
            <a:r>
              <a:rPr lang="en-US" sz="2000" b="1" dirty="0" err="1">
                <a:latin typeface="Calibri" panose="020F0502020204030204" pitchFamily="34" charset="0"/>
                <a:cs typeface="Calibri" panose="020F0502020204030204" pitchFamily="34" charset="0"/>
              </a:rPr>
              <a:t>sensorManager.registerListener</a:t>
            </a:r>
            <a:r>
              <a:rPr lang="en-US" sz="2000" b="1" dirty="0">
                <a:latin typeface="Calibri" panose="020F0502020204030204" pitchFamily="34" charset="0"/>
                <a:cs typeface="Calibri" panose="020F0502020204030204" pitchFamily="34" charset="0"/>
              </a:rPr>
              <a:t>(listener, </a:t>
            </a:r>
            <a:r>
              <a:rPr lang="en-US" sz="2000" b="1" dirty="0" err="1">
                <a:latin typeface="Calibri" panose="020F0502020204030204" pitchFamily="34" charset="0"/>
                <a:cs typeface="Calibri" panose="020F0502020204030204" pitchFamily="34" charset="0"/>
              </a:rPr>
              <a:t>sensorObj</a:t>
            </a:r>
            <a:r>
              <a:rPr lang="en-US" sz="2000" b="1" dirty="0">
                <a:latin typeface="Calibri" panose="020F0502020204030204" pitchFamily="34" charset="0"/>
                <a:cs typeface="Calibri" panose="020F0502020204030204" pitchFamily="34" charset="0"/>
              </a:rPr>
              <a:t>, </a:t>
            </a:r>
            <a:r>
              <a:rPr lang="en-US" sz="2000" b="1" dirty="0" err="1">
                <a:latin typeface="Calibri" panose="020F0502020204030204" pitchFamily="34" charset="0"/>
                <a:cs typeface="Calibri" panose="020F0502020204030204" pitchFamily="34" charset="0"/>
              </a:rPr>
              <a:t>SensorManager.SENSOR_DELAY</a:t>
            </a:r>
            <a:r>
              <a:rPr lang="en-US" sz="2000" b="1" dirty="0">
                <a:latin typeface="Calibri" panose="020F0502020204030204" pitchFamily="34" charset="0"/>
                <a:cs typeface="Calibri" panose="020F0502020204030204" pitchFamily="34" charset="0"/>
              </a:rPr>
              <a:t>_&lt;RATE&gt;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0544" y="1323928"/>
            <a:ext cx="10515600" cy="692966"/>
          </a:xfrm>
        </p:spPr>
        <p:txBody>
          <a:bodyPr>
            <a:normAutofit fontScale="90000"/>
          </a:bodyPr>
          <a:lstStyle/>
          <a:p>
            <a:r>
              <a:rPr lang="en-US" b="1" dirty="0"/>
              <a:t>SENSORS</a:t>
            </a:r>
            <a:br>
              <a:rPr lang="en-US" b="1" dirty="0"/>
            </a:br>
            <a:r>
              <a:rPr lang="en-US" sz="2600" b="1" dirty="0"/>
              <a:t>Monitoring</a:t>
            </a:r>
            <a:br>
              <a:rPr lang="en-US" b="1" dirty="0"/>
            </a:br>
            <a:endParaRPr lang="en-US" dirty="0"/>
          </a:p>
        </p:txBody>
      </p:sp>
      <p:sp>
        <p:nvSpPr>
          <p:cNvPr id="3" name="Content Placeholder 2"/>
          <p:cNvSpPr>
            <a:spLocks noGrp="1"/>
          </p:cNvSpPr>
          <p:nvPr>
            <p:ph idx="1"/>
          </p:nvPr>
        </p:nvSpPr>
        <p:spPr>
          <a:xfrm>
            <a:off x="689317" y="2475914"/>
            <a:ext cx="10818055" cy="3685735"/>
          </a:xfrm>
        </p:spPr>
        <p:txBody>
          <a:bodyPr>
            <a:noAutofit/>
          </a:bodyPr>
          <a:lstStyle/>
          <a:p>
            <a:pPr marL="0" indent="0">
              <a:buNone/>
            </a:pPr>
            <a:r>
              <a:rPr lang="en-US" sz="1800" dirty="0">
                <a:latin typeface="Calibri" panose="020F0502020204030204" pitchFamily="34" charset="0"/>
                <a:cs typeface="Calibri" panose="020F0502020204030204" pitchFamily="34" charset="0"/>
              </a:rPr>
              <a:t>+The Sensor Manager includes the following static constants</a:t>
            </a:r>
          </a:p>
          <a:p>
            <a:pPr marL="0" indent="0">
              <a:buNone/>
            </a:pPr>
            <a:r>
              <a:rPr lang="en-US" sz="1800" dirty="0">
                <a:latin typeface="Calibri" panose="020F0502020204030204" pitchFamily="34" charset="0"/>
                <a:cs typeface="Calibri" panose="020F0502020204030204" pitchFamily="34" charset="0"/>
              </a:rPr>
              <a:t>- </a:t>
            </a:r>
            <a:r>
              <a:rPr lang="en-US" sz="1800" b="1" dirty="0">
                <a:latin typeface="Calibri" panose="020F0502020204030204" pitchFamily="34" charset="0"/>
                <a:cs typeface="Calibri" panose="020F0502020204030204" pitchFamily="34" charset="0"/>
              </a:rPr>
              <a:t>SENSOR_DELAY_FASTEST</a:t>
            </a:r>
            <a:r>
              <a:rPr lang="en-US" sz="1800" dirty="0">
                <a:latin typeface="Calibri" panose="020F0502020204030204" pitchFamily="34" charset="0"/>
                <a:cs typeface="Calibri" panose="020F0502020204030204" pitchFamily="34" charset="0"/>
              </a:rPr>
              <a:t>: Specifies the fastest possible update rate</a:t>
            </a:r>
          </a:p>
          <a:p>
            <a:pPr marL="0" indent="0">
              <a:buNone/>
            </a:pPr>
            <a:r>
              <a:rPr lang="en-US" sz="1800" dirty="0">
                <a:latin typeface="Calibri" panose="020F0502020204030204" pitchFamily="34" charset="0"/>
                <a:cs typeface="Calibri" panose="020F0502020204030204" pitchFamily="34" charset="0"/>
              </a:rPr>
              <a:t>- </a:t>
            </a:r>
            <a:r>
              <a:rPr lang="en-US" sz="1800" b="1" dirty="0">
                <a:latin typeface="Calibri" panose="020F0502020204030204" pitchFamily="34" charset="0"/>
                <a:cs typeface="Calibri" panose="020F0502020204030204" pitchFamily="34" charset="0"/>
              </a:rPr>
              <a:t>SENSOR_DELAY_GAME</a:t>
            </a:r>
            <a:r>
              <a:rPr lang="en-US" sz="1800" dirty="0">
                <a:latin typeface="Calibri" panose="020F0502020204030204" pitchFamily="34" charset="0"/>
                <a:cs typeface="Calibri" panose="020F0502020204030204" pitchFamily="34" charset="0"/>
              </a:rPr>
              <a:t>: Specifies an update rate suitable for use in controlling games</a:t>
            </a:r>
          </a:p>
          <a:p>
            <a:pPr marL="0" indent="0">
              <a:buNone/>
            </a:pPr>
            <a:r>
              <a:rPr lang="en-US" sz="1800" dirty="0">
                <a:latin typeface="Calibri" panose="020F0502020204030204" pitchFamily="34" charset="0"/>
                <a:cs typeface="Calibri" panose="020F0502020204030204" pitchFamily="34" charset="0"/>
              </a:rPr>
              <a:t>- </a:t>
            </a:r>
            <a:r>
              <a:rPr lang="en-US" sz="1800" b="1" dirty="0">
                <a:latin typeface="Calibri" panose="020F0502020204030204" pitchFamily="34" charset="0"/>
                <a:cs typeface="Calibri" panose="020F0502020204030204" pitchFamily="34" charset="0"/>
              </a:rPr>
              <a:t>SENSOR_DELAY_NORMAL</a:t>
            </a:r>
            <a:r>
              <a:rPr lang="en-US" sz="1800" dirty="0">
                <a:latin typeface="Calibri" panose="020F0502020204030204" pitchFamily="34" charset="0"/>
                <a:cs typeface="Calibri" panose="020F0502020204030204" pitchFamily="34" charset="0"/>
              </a:rPr>
              <a:t>: Specifies the default update rate</a:t>
            </a:r>
          </a:p>
          <a:p>
            <a:pPr marL="0" indent="0">
              <a:buNone/>
            </a:pPr>
            <a:r>
              <a:rPr lang="en-US" sz="1800" dirty="0">
                <a:latin typeface="Calibri" panose="020F0502020204030204" pitchFamily="34" charset="0"/>
                <a:cs typeface="Calibri" panose="020F0502020204030204" pitchFamily="34" charset="0"/>
              </a:rPr>
              <a:t>- </a:t>
            </a:r>
            <a:r>
              <a:rPr lang="en-US" sz="1800" b="1" dirty="0">
                <a:latin typeface="Calibri" panose="020F0502020204030204" pitchFamily="34" charset="0"/>
                <a:cs typeface="Calibri" panose="020F0502020204030204" pitchFamily="34" charset="0"/>
              </a:rPr>
              <a:t>SENSOR_DELAY_UI</a:t>
            </a:r>
            <a:r>
              <a:rPr lang="en-US" sz="1800" dirty="0">
                <a:latin typeface="Calibri" panose="020F0502020204030204" pitchFamily="34" charset="0"/>
                <a:cs typeface="Calibri" panose="020F0502020204030204" pitchFamily="34" charset="0"/>
              </a:rPr>
              <a:t>: Specifies a rate suitable for updating UI features</a:t>
            </a:r>
          </a:p>
          <a:p>
            <a:pPr marL="0" indent="0">
              <a:buNone/>
            </a:pPr>
            <a:r>
              <a:rPr lang="en-US" sz="1800" dirty="0">
                <a:latin typeface="Calibri" panose="020F0502020204030204" pitchFamily="34" charset="0"/>
                <a:cs typeface="Calibri" panose="020F0502020204030204" pitchFamily="34" charset="0"/>
              </a:rPr>
              <a:t>+ The rate that is selected is not binding; the Sensor Manager may return results faster or slower than specify.</a:t>
            </a:r>
          </a:p>
          <a:p>
            <a:pPr marL="0" indent="0">
              <a:buNone/>
            </a:pPr>
            <a:r>
              <a:rPr lang="en-US" sz="1800" dirty="0">
                <a:latin typeface="Calibri" panose="020F0502020204030204" pitchFamily="34" charset="0"/>
                <a:cs typeface="Calibri" panose="020F0502020204030204" pitchFamily="34" charset="0"/>
              </a:rPr>
              <a:t>– To minimize the associated resource cost of using the Sensor, it is best practice to select the slowest acceptable rate</a:t>
            </a:r>
          </a:p>
          <a:p>
            <a:pPr marL="0" indent="0">
              <a:buNone/>
            </a:pPr>
            <a:r>
              <a:rPr lang="en-US" sz="1800" dirty="0">
                <a:latin typeface="Calibri" panose="020F0502020204030204" pitchFamily="34" charset="0"/>
                <a:cs typeface="Calibri" panose="020F0502020204030204" pitchFamily="34" charset="0"/>
              </a:rPr>
              <a:t>+ Unregister the Sensor Event Listeners when the application no longer needs to receive updates using </a:t>
            </a:r>
            <a:r>
              <a:rPr lang="en-US" sz="1800" b="1" dirty="0" err="1">
                <a:latin typeface="Calibri" panose="020F0502020204030204" pitchFamily="34" charset="0"/>
                <a:cs typeface="Calibri" panose="020F0502020204030204" pitchFamily="34" charset="0"/>
              </a:rPr>
              <a:t>unregisterListener</a:t>
            </a:r>
            <a:r>
              <a:rPr lang="en-US" sz="1800" b="1" dirty="0">
                <a:latin typeface="Calibri" panose="020F0502020204030204" pitchFamily="34" charset="0"/>
                <a:cs typeface="Calibri" panose="020F0502020204030204" pitchFamily="34" charset="0"/>
              </a:rPr>
              <a:t>(listener)</a:t>
            </a:r>
            <a:r>
              <a:rPr lang="en-US" sz="1800" dirty="0">
                <a:latin typeface="Calibri" panose="020F0502020204030204" pitchFamily="34" charset="0"/>
                <a:cs typeface="Calibri" panose="020F0502020204030204" pitchFamily="34" charset="0"/>
              </a:rPr>
              <a:t> method</a:t>
            </a:r>
          </a:p>
        </p:txBody>
      </p:sp>
    </p:spTree>
    <p:extLst>
      <p:ext uri="{BB962C8B-B14F-4D97-AF65-F5344CB8AC3E}">
        <p14:creationId xmlns:p14="http://schemas.microsoft.com/office/powerpoint/2010/main" val="2985830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5147" y="1279526"/>
            <a:ext cx="10515600" cy="771344"/>
          </a:xfrm>
        </p:spPr>
        <p:txBody>
          <a:bodyPr>
            <a:normAutofit fontScale="90000"/>
          </a:bodyPr>
          <a:lstStyle/>
          <a:p>
            <a:r>
              <a:rPr lang="en-US" b="1" dirty="0"/>
              <a:t>SENSORS</a:t>
            </a:r>
            <a:br>
              <a:rPr lang="en-US" dirty="0"/>
            </a:br>
            <a:r>
              <a:rPr lang="en-US" sz="2600" b="1" dirty="0"/>
              <a:t>Monitoring a device’s movement and orientation </a:t>
            </a:r>
            <a:br>
              <a:rPr lang="en-US" sz="2600" b="1" dirty="0"/>
            </a:br>
            <a:endParaRPr lang="en-US" sz="2600" dirty="0"/>
          </a:p>
        </p:txBody>
      </p:sp>
      <p:sp>
        <p:nvSpPr>
          <p:cNvPr id="3" name="Content Placeholder 2"/>
          <p:cNvSpPr>
            <a:spLocks noGrp="1"/>
          </p:cNvSpPr>
          <p:nvPr>
            <p:ph idx="1"/>
          </p:nvPr>
        </p:nvSpPr>
        <p:spPr>
          <a:xfrm>
            <a:off x="838200" y="2504049"/>
            <a:ext cx="10373751" cy="3502856"/>
          </a:xfrm>
        </p:spPr>
        <p:txBody>
          <a:bodyPr/>
          <a:lstStyle/>
          <a:p>
            <a:pPr marL="0" indent="0">
              <a:buNone/>
            </a:pPr>
            <a:endParaRPr lang="en-US" sz="2000" dirty="0">
              <a:latin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cs typeface="Calibri" panose="020F0502020204030204" pitchFamily="34" charset="0"/>
              </a:rPr>
              <a:t>- Accelerometers, compasses, and (more recently) gyroscopes offer the ability to provide functionality based on device direction, orientation, and movement </a:t>
            </a:r>
          </a:p>
          <a:p>
            <a:pPr marL="0" indent="0">
              <a:buNone/>
            </a:pPr>
            <a:r>
              <a:rPr lang="en-US" sz="2000" dirty="0">
                <a:latin typeface="Calibri" panose="020F0502020204030204" pitchFamily="34" charset="0"/>
                <a:cs typeface="Calibri" panose="020F0502020204030204" pitchFamily="34" charset="0"/>
              </a:rPr>
              <a:t>- Movement and orientation sensors can be used by the application to – Determine the device orientation – React to changes in orientation – React to movement or acceleration – Understand which direction the user is facing – Monitor gestures based on movement, rotation, or acceleration </a:t>
            </a:r>
          </a:p>
          <a:p>
            <a:pPr marL="0" indent="0">
              <a:buNone/>
            </a:pPr>
            <a:r>
              <a:rPr lang="en-US" sz="2000" dirty="0">
                <a:latin typeface="Calibri" panose="020F0502020204030204" pitchFamily="34" charset="0"/>
                <a:cs typeface="Calibri" panose="020F0502020204030204" pitchFamily="34" charset="0"/>
              </a:rPr>
              <a:t>- The natural orientation of a device is the orientation in which the orientation is 0 on all three axes.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363269" y="1253731"/>
            <a:ext cx="4000500" cy="437197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7249" y="1371600"/>
            <a:ext cx="6148099" cy="447394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07662"/>
            <a:ext cx="10515600" cy="771344"/>
          </a:xfrm>
        </p:spPr>
        <p:txBody>
          <a:bodyPr>
            <a:normAutofit fontScale="90000"/>
          </a:bodyPr>
          <a:lstStyle/>
          <a:p>
            <a:r>
              <a:rPr lang="en-US" b="1" dirty="0"/>
              <a:t>SENSORS</a:t>
            </a:r>
            <a:br>
              <a:rPr lang="en-US" dirty="0"/>
            </a:br>
            <a:r>
              <a:rPr lang="en-US" sz="2800" b="1" dirty="0"/>
              <a:t>Introducing</a:t>
            </a:r>
            <a:br>
              <a:rPr lang="en-US" sz="2600" b="1" dirty="0"/>
            </a:br>
            <a:endParaRPr lang="en-US" sz="2600" dirty="0"/>
          </a:p>
        </p:txBody>
      </p:sp>
      <p:sp>
        <p:nvSpPr>
          <p:cNvPr id="3" name="Content Placeholder 2"/>
          <p:cNvSpPr>
            <a:spLocks noGrp="1"/>
          </p:cNvSpPr>
          <p:nvPr>
            <p:ph idx="1"/>
          </p:nvPr>
        </p:nvSpPr>
        <p:spPr>
          <a:xfrm>
            <a:off x="838200" y="2504049"/>
            <a:ext cx="10373751" cy="3502856"/>
          </a:xfrm>
        </p:spPr>
        <p:txBody>
          <a:bodyPr>
            <a:normAutofit fontScale="85000" lnSpcReduction="10000"/>
          </a:bodyPr>
          <a:lstStyle/>
          <a:p>
            <a:pPr marL="0" indent="0">
              <a:buNone/>
            </a:pPr>
            <a:endParaRPr lang="en-US" sz="20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Accelerometer</a:t>
            </a:r>
            <a:r>
              <a:rPr lang="en-US" dirty="0">
                <a:latin typeface="Calibri" panose="020F0502020204030204" pitchFamily="34" charset="0"/>
                <a:cs typeface="Calibri" panose="020F0502020204030204" pitchFamily="34" charset="0"/>
              </a:rPr>
              <a:t>:</a:t>
            </a:r>
          </a:p>
          <a:p>
            <a:pPr marL="0" indent="0">
              <a:buNone/>
            </a:pPr>
            <a:r>
              <a:rPr lang="en-US" sz="2000" dirty="0">
                <a:latin typeface="Calibri" panose="020F0502020204030204" pitchFamily="34" charset="0"/>
                <a:cs typeface="Calibri" panose="020F0502020204030204" pitchFamily="34" charset="0"/>
              </a:rPr>
              <a:t>- Is defined as the rate of change of velocity; that means accelerometers measure how quickly the speed of the device is changing in a given direction </a:t>
            </a:r>
          </a:p>
          <a:p>
            <a:pPr marL="0" indent="0">
              <a:buNone/>
            </a:pPr>
            <a:r>
              <a:rPr lang="en-US" sz="2000" dirty="0">
                <a:latin typeface="Calibri" panose="020F0502020204030204" pitchFamily="34" charset="0"/>
                <a:cs typeface="Calibri" panose="020F0502020204030204" pitchFamily="34" charset="0"/>
              </a:rPr>
              <a:t>- Can be used to detect movement and, more usefully, the rate of change of the speed of that movement </a:t>
            </a:r>
          </a:p>
          <a:p>
            <a:pPr marL="0" indent="0">
              <a:buNone/>
            </a:pPr>
            <a:r>
              <a:rPr lang="en-US" sz="2000" dirty="0">
                <a:latin typeface="Calibri" panose="020F0502020204030204" pitchFamily="34" charset="0"/>
                <a:cs typeface="Calibri" panose="020F0502020204030204" pitchFamily="34" charset="0"/>
              </a:rPr>
              <a:t>- Because accelerometers can also measure gravity, they can used to combine with the magnetic field sensors to calculate the device orientation. </a:t>
            </a:r>
          </a:p>
          <a:p>
            <a:pPr marL="0" indent="0">
              <a:buNone/>
            </a:pPr>
            <a:r>
              <a:rPr lang="en-US" sz="2000" dirty="0">
                <a:latin typeface="Calibri" panose="020F0502020204030204" pitchFamily="34" charset="0"/>
                <a:cs typeface="Calibri" panose="020F0502020204030204" pitchFamily="34" charset="0"/>
              </a:rPr>
              <a:t>- Modify the manifest to include a uses-feature node specifying the requirement for accelerometer hardware </a:t>
            </a:r>
          </a:p>
          <a:p>
            <a:pPr marL="0" indent="0">
              <a:buNone/>
            </a:pPr>
            <a:r>
              <a:rPr lang="en-US" sz="2000" b="1"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&lt;uses-feature </a:t>
            </a:r>
            <a:r>
              <a:rPr lang="en-US" b="1" dirty="0" err="1">
                <a:latin typeface="Calibri" panose="020F0502020204030204" pitchFamily="34" charset="0"/>
                <a:cs typeface="Calibri" panose="020F0502020204030204" pitchFamily="34" charset="0"/>
              </a:rPr>
              <a:t>android:name</a:t>
            </a:r>
            <a:r>
              <a:rPr lang="en-US" b="1" dirty="0">
                <a:latin typeface="Calibri" panose="020F0502020204030204" pitchFamily="34" charset="0"/>
                <a:cs typeface="Calibri" panose="020F0502020204030204" pitchFamily="34" charset="0"/>
              </a:rPr>
              <a:t>=”</a:t>
            </a:r>
            <a:r>
              <a:rPr lang="en-US" b="1" dirty="0" err="1">
                <a:latin typeface="Calibri" panose="020F0502020204030204" pitchFamily="34" charset="0"/>
                <a:cs typeface="Calibri" panose="020F0502020204030204" pitchFamily="34" charset="0"/>
              </a:rPr>
              <a:t>android.hardware.sensor.accelerometer</a:t>
            </a:r>
            <a:r>
              <a:rPr lang="en-US" b="1" dirty="0">
                <a:latin typeface="Calibri" panose="020F0502020204030204" pitchFamily="34" charset="0"/>
                <a:cs typeface="Calibri" panose="020F0502020204030204" pitchFamily="34" charset="0"/>
              </a:rPr>
              <a:t>” /&gt;</a:t>
            </a:r>
          </a:p>
        </p:txBody>
      </p:sp>
    </p:spTree>
    <p:extLst>
      <p:ext uri="{BB962C8B-B14F-4D97-AF65-F5344CB8AC3E}">
        <p14:creationId xmlns:p14="http://schemas.microsoft.com/office/powerpoint/2010/main" val="574679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0404" y="1279526"/>
            <a:ext cx="10515600" cy="771344"/>
          </a:xfrm>
        </p:spPr>
        <p:txBody>
          <a:bodyPr>
            <a:normAutofit fontScale="90000"/>
          </a:bodyPr>
          <a:lstStyle/>
          <a:p>
            <a:r>
              <a:rPr lang="en-US" b="1" dirty="0"/>
              <a:t>SENSORS</a:t>
            </a:r>
            <a:br>
              <a:rPr lang="en-US" dirty="0"/>
            </a:br>
            <a:r>
              <a:rPr lang="en-US" sz="2800" b="1" dirty="0"/>
              <a:t>Introducing</a:t>
            </a:r>
            <a:br>
              <a:rPr lang="en-US" sz="2600" b="1" dirty="0"/>
            </a:br>
            <a:endParaRPr lang="en-US" sz="2600" dirty="0"/>
          </a:p>
        </p:txBody>
      </p:sp>
      <p:sp>
        <p:nvSpPr>
          <p:cNvPr id="3" name="Content Placeholder 2"/>
          <p:cNvSpPr>
            <a:spLocks noGrp="1"/>
          </p:cNvSpPr>
          <p:nvPr>
            <p:ph idx="1"/>
          </p:nvPr>
        </p:nvSpPr>
        <p:spPr>
          <a:xfrm>
            <a:off x="880404" y="2518117"/>
            <a:ext cx="10373751" cy="3502856"/>
          </a:xfrm>
        </p:spPr>
        <p:txBody>
          <a:bodyPr>
            <a:normAutofit/>
          </a:bodyPr>
          <a:lstStyle/>
          <a:p>
            <a:pPr marL="0" indent="0">
              <a:buNone/>
            </a:pPr>
            <a:endParaRPr lang="en-US" sz="2000" dirty="0"/>
          </a:p>
          <a:p>
            <a:pPr marL="0" indent="0">
              <a:buNone/>
            </a:pPr>
            <a:r>
              <a:rPr lang="en-US" sz="2000" dirty="0">
                <a:latin typeface="Calibri" panose="020F0502020204030204" pitchFamily="34" charset="0"/>
                <a:cs typeface="Calibri" panose="020F0502020204030204" pitchFamily="34" charset="0"/>
              </a:rPr>
              <a:t>+ </a:t>
            </a:r>
            <a:r>
              <a:rPr lang="en-US" sz="2000" b="1" dirty="0">
                <a:latin typeface="Calibri" panose="020F0502020204030204" pitchFamily="34" charset="0"/>
                <a:cs typeface="Calibri" panose="020F0502020204030204" pitchFamily="34" charset="0"/>
              </a:rPr>
              <a:t>Gyroscope</a:t>
            </a:r>
            <a:r>
              <a:rPr lang="en-US" sz="2000" dirty="0">
                <a:latin typeface="Calibri" panose="020F0502020204030204" pitchFamily="34" charset="0"/>
                <a:cs typeface="Calibri" panose="020F0502020204030204" pitchFamily="34" charset="0"/>
              </a:rPr>
              <a:t>:</a:t>
            </a:r>
          </a:p>
          <a:p>
            <a:pPr marL="0" indent="0">
              <a:buNone/>
            </a:pPr>
            <a:r>
              <a:rPr lang="en-US" sz="2000" dirty="0">
                <a:latin typeface="Calibri" panose="020F0502020204030204" pitchFamily="34" charset="0"/>
                <a:cs typeface="Calibri" panose="020F0502020204030204" pitchFamily="34" charset="0"/>
              </a:rPr>
              <a:t>- Is used to measure angular speed around a given axis in radians per second, using the same coordinate system as described for the acceleration sensor </a:t>
            </a:r>
          </a:p>
          <a:p>
            <a:pPr marL="0" indent="0">
              <a:buNone/>
            </a:pPr>
            <a:r>
              <a:rPr lang="en-US" sz="2000" dirty="0">
                <a:latin typeface="Calibri" panose="020F0502020204030204" pitchFamily="34" charset="0"/>
                <a:cs typeface="Calibri" panose="020F0502020204030204" pitchFamily="34" charset="0"/>
              </a:rPr>
              <a:t>- Return the rate of rotation around three axes, where their sensitivity and high frequency update rates provide extremely smooth and accurate updates. </a:t>
            </a:r>
          </a:p>
          <a:p>
            <a:pPr marL="0" indent="0">
              <a:buNone/>
            </a:pPr>
            <a:r>
              <a:rPr lang="en-US" sz="2000" dirty="0">
                <a:latin typeface="Calibri" panose="020F0502020204030204" pitchFamily="34" charset="0"/>
                <a:cs typeface="Calibri" panose="020F0502020204030204" pitchFamily="34" charset="0"/>
              </a:rPr>
              <a:t>- Because gyroscopes measure speed rather than direction, their results must be integrated over time in order to determine the current orientation</a:t>
            </a:r>
          </a:p>
        </p:txBody>
      </p:sp>
    </p:spTree>
    <p:extLst>
      <p:ext uri="{BB962C8B-B14F-4D97-AF65-F5344CB8AC3E}">
        <p14:creationId xmlns:p14="http://schemas.microsoft.com/office/powerpoint/2010/main" val="33056412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0404" y="1279526"/>
            <a:ext cx="10515600" cy="771344"/>
          </a:xfrm>
        </p:spPr>
        <p:txBody>
          <a:bodyPr>
            <a:normAutofit fontScale="90000"/>
          </a:bodyPr>
          <a:lstStyle/>
          <a:p>
            <a:r>
              <a:rPr lang="en-US" b="1" dirty="0"/>
              <a:t>SENSORS</a:t>
            </a:r>
            <a:br>
              <a:rPr lang="en-US" dirty="0"/>
            </a:br>
            <a:r>
              <a:rPr lang="en-US" sz="2800" b="1" dirty="0"/>
              <a:t>Introducing</a:t>
            </a:r>
            <a:br>
              <a:rPr lang="en-US" sz="2600" b="1" dirty="0"/>
            </a:br>
            <a:endParaRPr lang="en-US" sz="2600" dirty="0"/>
          </a:p>
        </p:txBody>
      </p:sp>
      <p:sp>
        <p:nvSpPr>
          <p:cNvPr id="3" name="Content Placeholder 2"/>
          <p:cNvSpPr>
            <a:spLocks noGrp="1"/>
          </p:cNvSpPr>
          <p:nvPr>
            <p:ph idx="1"/>
          </p:nvPr>
        </p:nvSpPr>
        <p:spPr>
          <a:xfrm>
            <a:off x="880404" y="2518117"/>
            <a:ext cx="10373751" cy="3502856"/>
          </a:xfrm>
        </p:spPr>
        <p:txBody>
          <a:bodyPr>
            <a:normAutofit/>
          </a:bodyPr>
          <a:lstStyle/>
          <a:p>
            <a:pPr marL="0" indent="0">
              <a:buNone/>
            </a:pPr>
            <a:endParaRPr lang="en-US" sz="2000" dirty="0"/>
          </a:p>
          <a:p>
            <a:pPr marL="0" indent="0">
              <a:buNone/>
            </a:pPr>
            <a:r>
              <a:rPr lang="en-US" sz="2200" dirty="0">
                <a:latin typeface="Calibri" panose="020F0502020204030204" pitchFamily="34" charset="0"/>
                <a:cs typeface="Calibri" panose="020F0502020204030204" pitchFamily="34" charset="0"/>
              </a:rPr>
              <a:t>+ </a:t>
            </a:r>
            <a:r>
              <a:rPr lang="en-US" sz="2200" b="1" dirty="0">
                <a:latin typeface="Calibri" panose="020F0502020204030204" pitchFamily="34" charset="0"/>
                <a:cs typeface="Calibri" panose="020F0502020204030204" pitchFamily="34" charset="0"/>
              </a:rPr>
              <a:t>Environmental sensors:</a:t>
            </a:r>
          </a:p>
          <a:p>
            <a:pPr marL="0" indent="0">
              <a:buNone/>
            </a:pPr>
            <a:r>
              <a:rPr lang="en-US" sz="2000" dirty="0">
                <a:latin typeface="Calibri" panose="020F0502020204030204" pitchFamily="34" charset="0"/>
                <a:cs typeface="Calibri" panose="020F0502020204030204" pitchFamily="34" charset="0"/>
              </a:rPr>
              <a:t>– Improve location detection by determining the current altitude </a:t>
            </a:r>
          </a:p>
          <a:p>
            <a:pPr marL="0" indent="0">
              <a:buNone/>
            </a:pPr>
            <a:r>
              <a:rPr lang="en-US" sz="2000" dirty="0">
                <a:latin typeface="Calibri" panose="020F0502020204030204" pitchFamily="34" charset="0"/>
                <a:cs typeface="Calibri" panose="020F0502020204030204" pitchFamily="34" charset="0"/>
              </a:rPr>
              <a:t>– Track movements based on changes in altitude – Alter the screen brightness or functionality based on ambient light. </a:t>
            </a:r>
          </a:p>
          <a:p>
            <a:pPr marL="0" indent="0">
              <a:buNone/>
            </a:pPr>
            <a:r>
              <a:rPr lang="en-US" sz="2000" dirty="0">
                <a:latin typeface="Calibri" panose="020F0502020204030204" pitchFamily="34" charset="0"/>
                <a:cs typeface="Calibri" panose="020F0502020204030204" pitchFamily="34" charset="0"/>
              </a:rPr>
              <a:t>– Make weather observations and forecasts </a:t>
            </a:r>
          </a:p>
          <a:p>
            <a:pPr marL="0" indent="0">
              <a:buNone/>
            </a:pPr>
            <a:r>
              <a:rPr lang="en-US" sz="2000" dirty="0">
                <a:latin typeface="Calibri" panose="020F0502020204030204" pitchFamily="34" charset="0"/>
                <a:cs typeface="Calibri" panose="020F0502020204030204" pitchFamily="34" charset="0"/>
              </a:rPr>
              <a:t>– Determine on which planetary body the device is currently located</a:t>
            </a:r>
          </a:p>
        </p:txBody>
      </p:sp>
    </p:spTree>
    <p:extLst>
      <p:ext uri="{BB962C8B-B14F-4D97-AF65-F5344CB8AC3E}">
        <p14:creationId xmlns:p14="http://schemas.microsoft.com/office/powerpoint/2010/main" val="1112036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0404" y="1279526"/>
            <a:ext cx="10515600" cy="771344"/>
          </a:xfrm>
        </p:spPr>
        <p:txBody>
          <a:bodyPr>
            <a:normAutofit fontScale="90000"/>
          </a:bodyPr>
          <a:lstStyle/>
          <a:p>
            <a:r>
              <a:rPr lang="en-US" b="1" dirty="0"/>
              <a:t>SENSORS</a:t>
            </a:r>
            <a:br>
              <a:rPr lang="en-US" dirty="0"/>
            </a:br>
            <a:r>
              <a:rPr lang="en-US" sz="2800" b="1" dirty="0"/>
              <a:t>Introducing</a:t>
            </a:r>
            <a:br>
              <a:rPr lang="en-US" sz="2600" b="1" dirty="0"/>
            </a:br>
            <a:endParaRPr lang="en-US" sz="2600" dirty="0"/>
          </a:p>
        </p:txBody>
      </p:sp>
      <p:sp>
        <p:nvSpPr>
          <p:cNvPr id="3" name="Content Placeholder 2"/>
          <p:cNvSpPr>
            <a:spLocks noGrp="1"/>
          </p:cNvSpPr>
          <p:nvPr>
            <p:ph idx="1"/>
          </p:nvPr>
        </p:nvSpPr>
        <p:spPr>
          <a:xfrm>
            <a:off x="880404" y="2518117"/>
            <a:ext cx="10373751" cy="3502856"/>
          </a:xfrm>
        </p:spPr>
        <p:txBody>
          <a:bodyPr>
            <a:normAutofit lnSpcReduction="10000"/>
          </a:bodyPr>
          <a:lstStyle/>
          <a:p>
            <a:pPr marL="0" indent="0">
              <a:buNone/>
            </a:pPr>
            <a:r>
              <a:rPr lang="en-US" sz="2200" dirty="0">
                <a:latin typeface="Calibri" panose="020F0502020204030204" pitchFamily="34" charset="0"/>
                <a:cs typeface="Calibri" panose="020F0502020204030204" pitchFamily="34" charset="0"/>
              </a:rPr>
              <a:t>+ </a:t>
            </a:r>
            <a:r>
              <a:rPr lang="en-US" sz="2200" b="1" dirty="0">
                <a:latin typeface="Calibri" panose="020F0502020204030204" pitchFamily="34" charset="0"/>
                <a:cs typeface="Calibri" panose="020F0502020204030204" pitchFamily="34" charset="0"/>
              </a:rPr>
              <a:t>Barometer </a:t>
            </a:r>
            <a:r>
              <a:rPr lang="en-US" sz="2200" dirty="0">
                <a:latin typeface="Calibri" panose="020F0502020204030204" pitchFamily="34" charset="0"/>
                <a:cs typeface="Calibri" panose="020F0502020204030204" pitchFamily="34" charset="0"/>
              </a:rPr>
              <a:t>:</a:t>
            </a:r>
          </a:p>
          <a:p>
            <a:pPr marL="0" indent="0">
              <a:buNone/>
            </a:pPr>
            <a:r>
              <a:rPr lang="en-US" sz="2000" dirty="0">
                <a:latin typeface="Calibri" panose="020F0502020204030204" pitchFamily="34" charset="0"/>
                <a:cs typeface="Calibri" panose="020F0502020204030204" pitchFamily="34" charset="0"/>
              </a:rPr>
              <a:t>– Is used to measure atmospheric pressure </a:t>
            </a:r>
          </a:p>
          <a:p>
            <a:pPr marL="0" indent="0">
              <a:buNone/>
            </a:pPr>
            <a:r>
              <a:rPr lang="en-US" sz="2000" dirty="0">
                <a:latin typeface="Calibri" panose="020F0502020204030204" pitchFamily="34" charset="0"/>
                <a:cs typeface="Calibri" panose="020F0502020204030204" pitchFamily="34" charset="0"/>
              </a:rPr>
              <a:t>– Is used to determine user’s current altitude and, potentially, to forecast weather changes </a:t>
            </a:r>
          </a:p>
          <a:p>
            <a:pPr marL="0" indent="0">
              <a:buNone/>
            </a:pPr>
            <a:r>
              <a:rPr lang="en-US" sz="2000" dirty="0">
                <a:latin typeface="Calibri" panose="020F0502020204030204" pitchFamily="34" charset="0"/>
                <a:cs typeface="Calibri" panose="020F0502020204030204" pitchFamily="34" charset="0"/>
              </a:rPr>
              <a:t>– To monitor changes in atmospheric pressure, register an implementation of </a:t>
            </a:r>
            <a:r>
              <a:rPr lang="en-US" sz="2000" dirty="0" err="1">
                <a:latin typeface="Calibri" panose="020F0502020204030204" pitchFamily="34" charset="0"/>
                <a:cs typeface="Calibri" panose="020F0502020204030204" pitchFamily="34" charset="0"/>
              </a:rPr>
              <a:t>SensorEventListener</a:t>
            </a:r>
            <a:r>
              <a:rPr lang="en-US" sz="2000" dirty="0">
                <a:latin typeface="Calibri" panose="020F0502020204030204" pitchFamily="34" charset="0"/>
                <a:cs typeface="Calibri" panose="020F0502020204030204" pitchFamily="34" charset="0"/>
              </a:rPr>
              <a:t> with the Sensor Manager, using a Sensor object of type </a:t>
            </a:r>
            <a:r>
              <a:rPr lang="en-US" sz="2000" b="1" dirty="0" err="1">
                <a:latin typeface="Calibri" panose="020F0502020204030204" pitchFamily="34" charset="0"/>
                <a:cs typeface="Calibri" panose="020F0502020204030204" pitchFamily="34" charset="0"/>
              </a:rPr>
              <a:t>Sensor.TYPE_PRESSURE</a:t>
            </a:r>
            <a:r>
              <a:rPr lang="en-US" sz="2000" b="1" dirty="0">
                <a:latin typeface="Calibri" panose="020F0502020204030204" pitchFamily="34" charset="0"/>
                <a:cs typeface="Calibri" panose="020F0502020204030204" pitchFamily="34" charset="0"/>
              </a:rPr>
              <a:t> </a:t>
            </a:r>
            <a:endParaRPr lang="en-US" sz="2000" dirty="0">
              <a:latin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cs typeface="Calibri" panose="020F0502020204030204" pitchFamily="34" charset="0"/>
              </a:rPr>
              <a:t>– The current atmospheric pressure is returned as the first (and only) value in the returned values array in </a:t>
            </a:r>
            <a:r>
              <a:rPr lang="en-US" sz="2000" dirty="0" err="1">
                <a:latin typeface="Calibri" panose="020F0502020204030204" pitchFamily="34" charset="0"/>
                <a:cs typeface="Calibri" panose="020F0502020204030204" pitchFamily="34" charset="0"/>
              </a:rPr>
              <a:t>hectopascals</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hPa</a:t>
            </a:r>
            <a:r>
              <a:rPr lang="en-US" sz="2000" dirty="0">
                <a:latin typeface="Calibri" panose="020F0502020204030204" pitchFamily="34" charset="0"/>
                <a:cs typeface="Calibri" panose="020F0502020204030204" pitchFamily="34" charset="0"/>
              </a:rPr>
              <a:t>), which is an equivalent measurement to </a:t>
            </a:r>
            <a:r>
              <a:rPr lang="en-US" sz="2000" dirty="0" err="1">
                <a:latin typeface="Calibri" panose="020F0502020204030204" pitchFamily="34" charset="0"/>
                <a:cs typeface="Calibri" panose="020F0502020204030204" pitchFamily="34" charset="0"/>
              </a:rPr>
              <a:t>millibars</a:t>
            </a:r>
            <a:r>
              <a:rPr lang="en-US" sz="2000" dirty="0">
                <a:latin typeface="Calibri" panose="020F0502020204030204" pitchFamily="34" charset="0"/>
                <a:cs typeface="Calibri" panose="020F0502020204030204" pitchFamily="34" charset="0"/>
              </a:rPr>
              <a:t> (mbar). </a:t>
            </a:r>
          </a:p>
          <a:p>
            <a:pPr marL="0" indent="0">
              <a:buNone/>
            </a:pPr>
            <a:r>
              <a:rPr lang="en-US" sz="2000" dirty="0">
                <a:latin typeface="Calibri" panose="020F0502020204030204" pitchFamily="34" charset="0"/>
                <a:cs typeface="Calibri" panose="020F0502020204030204" pitchFamily="34" charset="0"/>
              </a:rPr>
              <a:t>– To calculate the current altitude, you can use the static </a:t>
            </a:r>
            <a:r>
              <a:rPr lang="en-US" sz="2000" b="1" dirty="0" err="1">
                <a:latin typeface="Calibri" panose="020F0502020204030204" pitchFamily="34" charset="0"/>
                <a:cs typeface="Calibri" panose="020F0502020204030204" pitchFamily="34" charset="0"/>
              </a:rPr>
              <a:t>getAltitudemethod</a:t>
            </a:r>
            <a:r>
              <a:rPr lang="en-US" sz="2000" b="1"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from the Sensor Manager</a:t>
            </a:r>
          </a:p>
        </p:txBody>
      </p:sp>
    </p:spTree>
    <p:extLst>
      <p:ext uri="{BB962C8B-B14F-4D97-AF65-F5344CB8AC3E}">
        <p14:creationId xmlns:p14="http://schemas.microsoft.com/office/powerpoint/2010/main" val="3181667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0404" y="1279526"/>
            <a:ext cx="10515600" cy="771344"/>
          </a:xfrm>
        </p:spPr>
        <p:txBody>
          <a:bodyPr>
            <a:normAutofit/>
          </a:bodyPr>
          <a:lstStyle/>
          <a:p>
            <a:r>
              <a:rPr lang="en-US" b="1" dirty="0"/>
              <a:t>BLUETOOTH</a:t>
            </a:r>
            <a:endParaRPr lang="en-US" sz="2600" b="1" dirty="0"/>
          </a:p>
        </p:txBody>
      </p:sp>
      <p:sp>
        <p:nvSpPr>
          <p:cNvPr id="3" name="Content Placeholder 2"/>
          <p:cNvSpPr>
            <a:spLocks noGrp="1"/>
          </p:cNvSpPr>
          <p:nvPr>
            <p:ph idx="1"/>
          </p:nvPr>
        </p:nvSpPr>
        <p:spPr>
          <a:xfrm>
            <a:off x="880404" y="2518117"/>
            <a:ext cx="10373751" cy="3502856"/>
          </a:xfrm>
        </p:spPr>
        <p:txBody>
          <a:bodyPr>
            <a:normAutofit/>
          </a:bodyPr>
          <a:lstStyle/>
          <a:p>
            <a:pPr marL="0" indent="0">
              <a:buNone/>
            </a:pPr>
            <a:endParaRPr lang="en-US" sz="2000" dirty="0"/>
          </a:p>
          <a:p>
            <a:pPr marL="0" indent="0">
              <a:buNone/>
            </a:pPr>
            <a:r>
              <a:rPr lang="en-US" dirty="0">
                <a:latin typeface="Calibri" panose="020F0502020204030204" pitchFamily="34" charset="0"/>
                <a:cs typeface="Calibri" panose="020F0502020204030204" pitchFamily="34" charset="0"/>
              </a:rPr>
              <a:t>+ The Bluetooth APIs supports to search for, and connect to, other</a:t>
            </a:r>
          </a:p>
          <a:p>
            <a:pPr marL="0" indent="0">
              <a:buNone/>
            </a:pPr>
            <a:r>
              <a:rPr lang="en-US" dirty="0">
                <a:latin typeface="Calibri" panose="020F0502020204030204" pitchFamily="34" charset="0"/>
                <a:cs typeface="Calibri" panose="020F0502020204030204" pitchFamily="34" charset="0"/>
              </a:rPr>
              <a:t>Bluetooth devices within range</a:t>
            </a:r>
          </a:p>
          <a:p>
            <a:pPr marL="0" indent="0">
              <a:buNone/>
            </a:pPr>
            <a:r>
              <a:rPr lang="en-US" dirty="0">
                <a:latin typeface="Calibri" panose="020F0502020204030204" pitchFamily="34" charset="0"/>
                <a:cs typeface="Calibri" panose="020F0502020204030204" pitchFamily="34" charset="0"/>
              </a:rPr>
              <a:t>– By initiating a communications link using Bluetooth Sockets, the application can</a:t>
            </a:r>
          </a:p>
          <a:p>
            <a:pPr marL="0" indent="0">
              <a:buNone/>
            </a:pPr>
            <a:r>
              <a:rPr lang="en-US" dirty="0">
                <a:latin typeface="Calibri" panose="020F0502020204030204" pitchFamily="34" charset="0"/>
                <a:cs typeface="Calibri" panose="020F0502020204030204" pitchFamily="34" charset="0"/>
              </a:rPr>
              <a:t>then transmit and receive streams of data between devices from within applications.</a:t>
            </a:r>
          </a:p>
        </p:txBody>
      </p:sp>
    </p:spTree>
    <p:extLst>
      <p:ext uri="{BB962C8B-B14F-4D97-AF65-F5344CB8AC3E}">
        <p14:creationId xmlns:p14="http://schemas.microsoft.com/office/powerpoint/2010/main" val="994414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4180" y="2693327"/>
            <a:ext cx="10515600" cy="1325563"/>
          </a:xfrm>
        </p:spPr>
        <p:txBody>
          <a:bodyPr>
            <a:normAutofit/>
          </a:bodyPr>
          <a:lstStyle/>
          <a:p>
            <a:pPr algn="ctr"/>
            <a:r>
              <a:rPr lang="en-US" sz="6000" dirty="0">
                <a:latin typeface="Algerian" panose="04020705040A02060702" pitchFamily="82" charset="0"/>
              </a:rPr>
              <a:t>Introduction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0404" y="1279526"/>
            <a:ext cx="10515600" cy="771344"/>
          </a:xfrm>
        </p:spPr>
        <p:txBody>
          <a:bodyPr>
            <a:normAutofit/>
          </a:bodyPr>
          <a:lstStyle/>
          <a:p>
            <a:r>
              <a:rPr lang="en-US" b="1" dirty="0"/>
              <a:t>BLUETOOTH</a:t>
            </a:r>
            <a:endParaRPr lang="en-US" sz="2600" b="1" dirty="0"/>
          </a:p>
        </p:txBody>
      </p:sp>
      <p:sp>
        <p:nvSpPr>
          <p:cNvPr id="3" name="Content Placeholder 2"/>
          <p:cNvSpPr>
            <a:spLocks noGrp="1"/>
          </p:cNvSpPr>
          <p:nvPr>
            <p:ph idx="1"/>
          </p:nvPr>
        </p:nvSpPr>
        <p:spPr>
          <a:xfrm>
            <a:off x="880404" y="2518117"/>
            <a:ext cx="10373751" cy="3502856"/>
          </a:xfrm>
        </p:spPr>
        <p:txBody>
          <a:bodyPr>
            <a:normAutofit fontScale="92500" lnSpcReduction="20000"/>
          </a:bodyPr>
          <a:lstStyle/>
          <a:p>
            <a:pPr marL="0" indent="0">
              <a:buNone/>
            </a:pPr>
            <a:endParaRPr lang="en-US" sz="2000" dirty="0"/>
          </a:p>
          <a:p>
            <a:pPr marL="0" indent="0">
              <a:buNone/>
            </a:pPr>
            <a:r>
              <a:rPr lang="en-US" dirty="0">
                <a:latin typeface="Calibri" panose="020F0502020204030204" pitchFamily="34" charset="0"/>
                <a:cs typeface="Calibri" panose="020F0502020204030204" pitchFamily="34" charset="0"/>
              </a:rPr>
              <a:t>+ The local Bluetooth device is controlled via the </a:t>
            </a:r>
            <a:r>
              <a:rPr lang="en-US" dirty="0" err="1">
                <a:latin typeface="Calibri" panose="020F0502020204030204" pitchFamily="34" charset="0"/>
                <a:cs typeface="Calibri" panose="020F0502020204030204" pitchFamily="34" charset="0"/>
              </a:rPr>
              <a:t>BluetoothAdapter</a:t>
            </a:r>
            <a:r>
              <a:rPr lang="en-US" dirty="0">
                <a:latin typeface="Calibri" panose="020F0502020204030204" pitchFamily="34" charset="0"/>
                <a:cs typeface="Calibri" panose="020F0502020204030204" pitchFamily="34" charset="0"/>
              </a:rPr>
              <a:t> class</a:t>
            </a:r>
          </a:p>
          <a:p>
            <a:pPr marL="0" indent="0">
              <a:buNone/>
            </a:pPr>
            <a:r>
              <a:rPr lang="en-US" dirty="0">
                <a:latin typeface="Calibri" panose="020F0502020204030204" pitchFamily="34" charset="0"/>
                <a:cs typeface="Calibri" panose="020F0502020204030204" pitchFamily="34" charset="0"/>
              </a:rPr>
              <a:t>- To access the default Bluetooth Adapter, call </a:t>
            </a:r>
            <a:r>
              <a:rPr lang="en-US" dirty="0" err="1">
                <a:latin typeface="Calibri" panose="020F0502020204030204" pitchFamily="34" charset="0"/>
                <a:cs typeface="Calibri" panose="020F0502020204030204" pitchFamily="34" charset="0"/>
              </a:rPr>
              <a:t>getDefaultAdapter</a:t>
            </a:r>
            <a:endParaRPr lang="en-US"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 To read any of the local Bluetooth Adapter properties, initiate discovery, or find bonded devices, the BLUETOOTH permission must be required in the application manifest</a:t>
            </a:r>
          </a:p>
          <a:p>
            <a:pPr marL="0" indent="0">
              <a:buNone/>
            </a:pPr>
            <a:r>
              <a:rPr lang="en-US" dirty="0">
                <a:latin typeface="Calibri" panose="020F0502020204030204" pitchFamily="34" charset="0"/>
                <a:cs typeface="Calibri" panose="020F0502020204030204" pitchFamily="34" charset="0"/>
              </a:rPr>
              <a:t>-</a:t>
            </a:r>
            <a:r>
              <a:rPr lang="en-US" b="1" dirty="0">
                <a:latin typeface="Calibri" panose="020F0502020204030204" pitchFamily="34" charset="0"/>
                <a:cs typeface="Calibri" panose="020F0502020204030204" pitchFamily="34" charset="0"/>
              </a:rPr>
              <a:t> &lt;uses-permission </a:t>
            </a:r>
            <a:r>
              <a:rPr lang="en-US" b="1" dirty="0" err="1">
                <a:latin typeface="Calibri" panose="020F0502020204030204" pitchFamily="34" charset="0"/>
                <a:cs typeface="Calibri" panose="020F0502020204030204" pitchFamily="34" charset="0"/>
              </a:rPr>
              <a:t>android:name</a:t>
            </a:r>
            <a:r>
              <a:rPr lang="en-US" b="1" dirty="0">
                <a:latin typeface="Calibri" panose="020F0502020204030204" pitchFamily="34" charset="0"/>
                <a:cs typeface="Calibri" panose="020F0502020204030204" pitchFamily="34" charset="0"/>
              </a:rPr>
              <a:t>=”</a:t>
            </a:r>
            <a:r>
              <a:rPr lang="en-US" b="1" dirty="0" err="1">
                <a:latin typeface="Calibri" panose="020F0502020204030204" pitchFamily="34" charset="0"/>
                <a:cs typeface="Calibri" panose="020F0502020204030204" pitchFamily="34" charset="0"/>
              </a:rPr>
              <a:t>android.permission.BLUETOOTH</a:t>
            </a:r>
            <a:r>
              <a:rPr lang="en-US" b="1" dirty="0">
                <a:latin typeface="Calibri" panose="020F0502020204030204" pitchFamily="34" charset="0"/>
                <a:cs typeface="Calibri" panose="020F0502020204030204" pitchFamily="34" charset="0"/>
              </a:rPr>
              <a:t>”/&gt;</a:t>
            </a:r>
          </a:p>
          <a:p>
            <a:pPr marL="0" indent="0">
              <a:buNone/>
            </a:pPr>
            <a:r>
              <a:rPr lang="en-US" dirty="0">
                <a:latin typeface="Calibri" panose="020F0502020204030204" pitchFamily="34" charset="0"/>
                <a:cs typeface="Calibri" panose="020F0502020204030204" pitchFamily="34" charset="0"/>
              </a:rPr>
              <a:t>- To modify any of the local device properties, the </a:t>
            </a:r>
            <a:r>
              <a:rPr lang="en-US" b="1" dirty="0">
                <a:latin typeface="Calibri" panose="020F0502020204030204" pitchFamily="34" charset="0"/>
                <a:cs typeface="Calibri" panose="020F0502020204030204" pitchFamily="34" charset="0"/>
              </a:rPr>
              <a:t>BLUETOOTH_ADMIN</a:t>
            </a:r>
            <a:r>
              <a:rPr lang="en-US" dirty="0">
                <a:latin typeface="Calibri" panose="020F0502020204030204" pitchFamily="34" charset="0"/>
                <a:cs typeface="Calibri" panose="020F0502020204030204" pitchFamily="34" charset="0"/>
              </a:rPr>
              <a:t> permission is required</a:t>
            </a:r>
          </a:p>
          <a:p>
            <a:pPr marL="0" indent="0">
              <a:buNone/>
            </a:pPr>
            <a:r>
              <a:rPr lang="en-US"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&lt;uses-permission </a:t>
            </a:r>
            <a:r>
              <a:rPr lang="en-US" b="1" dirty="0" err="1">
                <a:latin typeface="Calibri" panose="020F0502020204030204" pitchFamily="34" charset="0"/>
                <a:cs typeface="Calibri" panose="020F0502020204030204" pitchFamily="34" charset="0"/>
              </a:rPr>
              <a:t>android:name</a:t>
            </a:r>
            <a:r>
              <a:rPr lang="en-US" b="1" dirty="0">
                <a:latin typeface="Calibri" panose="020F0502020204030204" pitchFamily="34" charset="0"/>
                <a:cs typeface="Calibri" panose="020F0502020204030204" pitchFamily="34" charset="0"/>
              </a:rPr>
              <a:t>=”</a:t>
            </a:r>
            <a:r>
              <a:rPr lang="en-US" b="1" dirty="0" err="1">
                <a:latin typeface="Calibri" panose="020F0502020204030204" pitchFamily="34" charset="0"/>
                <a:cs typeface="Calibri" panose="020F0502020204030204" pitchFamily="34" charset="0"/>
              </a:rPr>
              <a:t>android.permission.BLUETOOTH_ADMIN</a:t>
            </a:r>
            <a:r>
              <a:rPr lang="en-US" b="1" dirty="0">
                <a:latin typeface="Calibri" panose="020F0502020204030204" pitchFamily="34" charset="0"/>
                <a:cs typeface="Calibri" panose="020F0502020204030204" pitchFamily="34" charset="0"/>
              </a:rPr>
              <a:t>”/&gt;</a:t>
            </a:r>
          </a:p>
        </p:txBody>
      </p:sp>
    </p:spTree>
    <p:extLst>
      <p:ext uri="{BB962C8B-B14F-4D97-AF65-F5344CB8AC3E}">
        <p14:creationId xmlns:p14="http://schemas.microsoft.com/office/powerpoint/2010/main" val="3782200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0404" y="1279526"/>
            <a:ext cx="10515600" cy="771344"/>
          </a:xfrm>
        </p:spPr>
        <p:txBody>
          <a:bodyPr>
            <a:normAutofit fontScale="90000"/>
          </a:bodyPr>
          <a:lstStyle/>
          <a:p>
            <a:r>
              <a:rPr lang="en-US" b="1" dirty="0"/>
              <a:t>BLUETOOTH</a:t>
            </a:r>
            <a:br>
              <a:rPr lang="en-US" b="1" dirty="0"/>
            </a:br>
            <a:r>
              <a:rPr lang="en-US" sz="2800" b="1" dirty="0" err="1"/>
              <a:t>BluetoothAdapter</a:t>
            </a:r>
            <a:br>
              <a:rPr lang="en-US" sz="2800" b="1" dirty="0"/>
            </a:br>
            <a:endParaRPr lang="en-US" sz="2600" b="1" dirty="0"/>
          </a:p>
        </p:txBody>
      </p:sp>
      <p:sp>
        <p:nvSpPr>
          <p:cNvPr id="3" name="Content Placeholder 2"/>
          <p:cNvSpPr>
            <a:spLocks noGrp="1"/>
          </p:cNvSpPr>
          <p:nvPr>
            <p:ph idx="1"/>
          </p:nvPr>
        </p:nvSpPr>
        <p:spPr>
          <a:xfrm>
            <a:off x="880404" y="2518117"/>
            <a:ext cx="10373751" cy="3502856"/>
          </a:xfrm>
        </p:spPr>
        <p:txBody>
          <a:bodyPr>
            <a:normAutofit lnSpcReduction="10000"/>
          </a:bodyPr>
          <a:lstStyle/>
          <a:p>
            <a:pPr marL="0" indent="0">
              <a:buNone/>
            </a:pPr>
            <a:endParaRPr lang="en-US" sz="2000" dirty="0"/>
          </a:p>
          <a:p>
            <a:pPr marL="0" indent="0">
              <a:buNone/>
            </a:pPr>
            <a:r>
              <a:rPr lang="en-US" dirty="0">
                <a:latin typeface="Calibri" panose="020F0502020204030204" pitchFamily="34" charset="0"/>
                <a:cs typeface="Calibri" panose="020F0502020204030204" pitchFamily="34" charset="0"/>
              </a:rPr>
              <a:t>- To poll the Bluetooth Adapter, your application should register a Broadcast Receiver that listens for </a:t>
            </a:r>
            <a:r>
              <a:rPr lang="en-US" b="1" dirty="0">
                <a:latin typeface="Calibri" panose="020F0502020204030204" pitchFamily="34" charset="0"/>
                <a:cs typeface="Calibri" panose="020F0502020204030204" pitchFamily="34" charset="0"/>
              </a:rPr>
              <a:t>ACTION_STATE_CHANGED</a:t>
            </a:r>
          </a:p>
          <a:p>
            <a:pPr marL="0" indent="0">
              <a:buNone/>
            </a:pPr>
            <a:r>
              <a:rPr lang="en-US" dirty="0">
                <a:latin typeface="Calibri" panose="020F0502020204030204" pitchFamily="34" charset="0"/>
                <a:cs typeface="Calibri" panose="020F0502020204030204" pitchFamily="34" charset="0"/>
              </a:rPr>
              <a:t>- The Broadcast Intent will include two extras, </a:t>
            </a:r>
            <a:r>
              <a:rPr lang="en-US" b="1" dirty="0">
                <a:latin typeface="Calibri" panose="020F0502020204030204" pitchFamily="34" charset="0"/>
                <a:cs typeface="Calibri" panose="020F0502020204030204" pitchFamily="34" charset="0"/>
              </a:rPr>
              <a:t>EXTRA_STATE</a:t>
            </a:r>
            <a:r>
              <a:rPr lang="en-US" dirty="0">
                <a:latin typeface="Calibri" panose="020F0502020204030204" pitchFamily="34" charset="0"/>
                <a:cs typeface="Calibri" panose="020F0502020204030204" pitchFamily="34" charset="0"/>
              </a:rPr>
              <a:t> and</a:t>
            </a:r>
          </a:p>
          <a:p>
            <a:pPr marL="0" indent="0">
              <a:buNone/>
            </a:pPr>
            <a:r>
              <a:rPr lang="en-US" b="1" dirty="0">
                <a:latin typeface="Calibri" panose="020F0502020204030204" pitchFamily="34" charset="0"/>
                <a:cs typeface="Calibri" panose="020F0502020204030204" pitchFamily="34" charset="0"/>
              </a:rPr>
              <a:t>EXTRA_PREVIOUS_STATE</a:t>
            </a:r>
            <a:r>
              <a:rPr lang="en-US" dirty="0">
                <a:latin typeface="Calibri" panose="020F0502020204030204" pitchFamily="34" charset="0"/>
                <a:cs typeface="Calibri" panose="020F0502020204030204" pitchFamily="34" charset="0"/>
              </a:rPr>
              <a:t>, which indicate the current and previous</a:t>
            </a:r>
          </a:p>
          <a:p>
            <a:pPr marL="0" indent="0">
              <a:buNone/>
            </a:pPr>
            <a:r>
              <a:rPr lang="en-US" dirty="0">
                <a:latin typeface="Calibri" panose="020F0502020204030204" pitchFamily="34" charset="0"/>
                <a:cs typeface="Calibri" panose="020F0502020204030204" pitchFamily="34" charset="0"/>
              </a:rPr>
              <a:t>Bluetooth Adapter states</a:t>
            </a:r>
          </a:p>
          <a:p>
            <a:pPr marL="0" indent="0">
              <a:buNone/>
            </a:pPr>
            <a:r>
              <a:rPr lang="en-US" dirty="0">
                <a:latin typeface="Calibri" panose="020F0502020204030204" pitchFamily="34" charset="0"/>
                <a:cs typeface="Calibri" panose="020F0502020204030204" pitchFamily="34" charset="0"/>
              </a:rPr>
              <a:t>+ To turn the Bluetooth Adapter on and off directly, using the enable </a:t>
            </a:r>
            <a:r>
              <a:rPr lang="en-US" dirty="0" err="1">
                <a:latin typeface="Calibri" panose="020F0502020204030204" pitchFamily="34" charset="0"/>
                <a:cs typeface="Calibri" panose="020F0502020204030204" pitchFamily="34" charset="0"/>
              </a:rPr>
              <a:t>anddisable</a:t>
            </a:r>
            <a:r>
              <a:rPr lang="en-US" dirty="0">
                <a:latin typeface="Calibri" panose="020F0502020204030204" pitchFamily="34" charset="0"/>
                <a:cs typeface="Calibri" panose="020F0502020204030204" pitchFamily="34" charset="0"/>
              </a:rPr>
              <a:t> methods</a:t>
            </a:r>
          </a:p>
        </p:txBody>
      </p:sp>
    </p:spTree>
    <p:extLst>
      <p:ext uri="{BB962C8B-B14F-4D97-AF65-F5344CB8AC3E}">
        <p14:creationId xmlns:p14="http://schemas.microsoft.com/office/powerpoint/2010/main" val="21362046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0404" y="1209187"/>
            <a:ext cx="10515600" cy="771344"/>
          </a:xfrm>
        </p:spPr>
        <p:txBody>
          <a:bodyPr>
            <a:normAutofit fontScale="90000"/>
          </a:bodyPr>
          <a:lstStyle/>
          <a:p>
            <a:r>
              <a:rPr lang="en-US" b="1" dirty="0"/>
              <a:t>BLUETOOTH</a:t>
            </a:r>
            <a:br>
              <a:rPr lang="en-US" b="1" dirty="0"/>
            </a:br>
            <a:r>
              <a:rPr lang="en-US" sz="2400" b="1" dirty="0" err="1"/>
              <a:t>BluetoothAdapter</a:t>
            </a:r>
            <a:endParaRPr lang="en-US" sz="2600" b="1" dirty="0"/>
          </a:p>
        </p:txBody>
      </p:sp>
      <p:sp>
        <p:nvSpPr>
          <p:cNvPr id="3" name="Content Placeholder 2"/>
          <p:cNvSpPr>
            <a:spLocks noGrp="1"/>
          </p:cNvSpPr>
          <p:nvPr>
            <p:ph idx="1"/>
          </p:nvPr>
        </p:nvSpPr>
        <p:spPr>
          <a:xfrm>
            <a:off x="880404" y="2518117"/>
            <a:ext cx="10373751" cy="3502856"/>
          </a:xfrm>
        </p:spPr>
        <p:txBody>
          <a:bodyPr>
            <a:noAutofit/>
          </a:bodyPr>
          <a:lstStyle/>
          <a:p>
            <a:pPr marL="0" indent="0">
              <a:buNone/>
            </a:pPr>
            <a:r>
              <a:rPr lang="en-US" sz="1800" dirty="0">
                <a:latin typeface="Calibri" panose="020F0502020204030204" pitchFamily="34" charset="0"/>
                <a:cs typeface="Calibri" panose="020F0502020204030204" pitchFamily="34" charset="0"/>
              </a:rPr>
              <a:t>+</a:t>
            </a:r>
            <a:r>
              <a:rPr lang="en-US" sz="1800" b="1" dirty="0">
                <a:latin typeface="Calibri" panose="020F0502020204030204" pitchFamily="34" charset="0"/>
                <a:cs typeface="Calibri" panose="020F0502020204030204" pitchFamily="34" charset="0"/>
              </a:rPr>
              <a:t> Discovery:</a:t>
            </a:r>
          </a:p>
          <a:p>
            <a:pPr marL="0" indent="0">
              <a:buNone/>
            </a:pPr>
            <a:r>
              <a:rPr lang="en-US" sz="1800" dirty="0">
                <a:latin typeface="Calibri" panose="020F0502020204030204" pitchFamily="34" charset="0"/>
                <a:cs typeface="Calibri" panose="020F0502020204030204" pitchFamily="34" charset="0"/>
              </a:rPr>
              <a:t>- The process of two devices finding each other to connect</a:t>
            </a:r>
          </a:p>
          <a:p>
            <a:pPr marL="0" indent="0">
              <a:buNone/>
            </a:pPr>
            <a:r>
              <a:rPr lang="en-US" sz="1800" dirty="0">
                <a:latin typeface="Calibri" panose="020F0502020204030204" pitchFamily="34" charset="0"/>
                <a:cs typeface="Calibri" panose="020F0502020204030204" pitchFamily="34" charset="0"/>
              </a:rPr>
              <a:t>- To find the local Bluetooth Adapter during a discovery scan, application need to ensure that it’s discoverable</a:t>
            </a:r>
          </a:p>
          <a:p>
            <a:pPr marL="0" indent="0">
              <a:buNone/>
            </a:pPr>
            <a:r>
              <a:rPr lang="en-US" sz="1800" dirty="0">
                <a:latin typeface="Calibri" panose="020F0502020204030204" pitchFamily="34" charset="0"/>
                <a:cs typeface="Calibri" panose="020F0502020204030204" pitchFamily="34" charset="0"/>
              </a:rPr>
              <a:t>- The Bluetooth Adapter’s discoverability is indicated by its scan mode, found using the </a:t>
            </a:r>
            <a:r>
              <a:rPr lang="en-US" sz="1800" dirty="0" err="1">
                <a:latin typeface="Calibri" panose="020F0502020204030204" pitchFamily="34" charset="0"/>
                <a:cs typeface="Calibri" panose="020F0502020204030204" pitchFamily="34" charset="0"/>
              </a:rPr>
              <a:t>getScanMode</a:t>
            </a:r>
            <a:r>
              <a:rPr lang="en-US" sz="1800" dirty="0">
                <a:latin typeface="Calibri" panose="020F0502020204030204" pitchFamily="34" charset="0"/>
                <a:cs typeface="Calibri" panose="020F0502020204030204" pitchFamily="34" charset="0"/>
              </a:rPr>
              <a:t> method on the </a:t>
            </a:r>
            <a:r>
              <a:rPr lang="en-US" sz="1800" dirty="0" err="1">
                <a:latin typeface="Calibri" panose="020F0502020204030204" pitchFamily="34" charset="0"/>
                <a:cs typeface="Calibri" panose="020F0502020204030204" pitchFamily="34" charset="0"/>
              </a:rPr>
              <a:t>BluetoothAdapter</a:t>
            </a:r>
            <a:r>
              <a:rPr lang="en-US" sz="1800" dirty="0">
                <a:latin typeface="Calibri" panose="020F0502020204030204" pitchFamily="34" charset="0"/>
                <a:cs typeface="Calibri" panose="020F0502020204030204" pitchFamily="34" charset="0"/>
              </a:rPr>
              <a:t> object</a:t>
            </a:r>
          </a:p>
          <a:p>
            <a:pPr marL="0" indent="0">
              <a:buNone/>
            </a:pPr>
            <a:r>
              <a:rPr lang="en-US" sz="1800" dirty="0">
                <a:latin typeface="Calibri" panose="020F0502020204030204" pitchFamily="34" charset="0"/>
                <a:cs typeface="Calibri" panose="020F0502020204030204" pitchFamily="34" charset="0"/>
              </a:rPr>
              <a:t>- To turn on discovery, starting a new activity using the</a:t>
            </a:r>
            <a:r>
              <a:rPr lang="en-US" sz="1800" b="1" dirty="0">
                <a:latin typeface="Calibri" panose="020F0502020204030204" pitchFamily="34" charset="0"/>
                <a:cs typeface="Calibri" panose="020F0502020204030204" pitchFamily="34" charset="0"/>
              </a:rPr>
              <a:t> ACTION_REQUEST_DISCOVERABLE</a:t>
            </a:r>
            <a:r>
              <a:rPr lang="en-US" sz="1800" dirty="0">
                <a:latin typeface="Calibri" panose="020F0502020204030204" pitchFamily="34" charset="0"/>
                <a:cs typeface="Calibri" panose="020F0502020204030204" pitchFamily="34" charset="0"/>
              </a:rPr>
              <a:t> action</a:t>
            </a:r>
          </a:p>
          <a:p>
            <a:pPr marL="0" indent="0">
              <a:buNone/>
            </a:pPr>
            <a:r>
              <a:rPr lang="en-US" sz="1800" dirty="0">
                <a:latin typeface="Calibri" panose="020F0502020204030204" pitchFamily="34" charset="0"/>
                <a:cs typeface="Calibri" panose="020F0502020204030204" pitchFamily="34" charset="0"/>
              </a:rPr>
              <a:t>- By default, discoverability will be enabled for 2 minutes. To modify this setting by adding an </a:t>
            </a:r>
            <a:r>
              <a:rPr lang="en-US" sz="1800" b="1" dirty="0">
                <a:latin typeface="Calibri" panose="020F0502020204030204" pitchFamily="34" charset="0"/>
                <a:cs typeface="Calibri" panose="020F0502020204030204" pitchFamily="34" charset="0"/>
              </a:rPr>
              <a:t>EXTRA_DISCOVERABLE_DURATION</a:t>
            </a:r>
            <a:r>
              <a:rPr lang="en-US" sz="1800" dirty="0">
                <a:latin typeface="Calibri" panose="020F0502020204030204" pitchFamily="34" charset="0"/>
                <a:cs typeface="Calibri" panose="020F0502020204030204" pitchFamily="34" charset="0"/>
              </a:rPr>
              <a:t> extra to the launch</a:t>
            </a:r>
          </a:p>
          <a:p>
            <a:pPr marL="0" indent="0">
              <a:buNone/>
            </a:pPr>
            <a:r>
              <a:rPr lang="en-US" sz="1800" dirty="0">
                <a:latin typeface="Calibri" panose="020F0502020204030204" pitchFamily="34" charset="0"/>
                <a:cs typeface="Calibri" panose="020F0502020204030204" pitchFamily="34" charset="0"/>
              </a:rPr>
              <a:t>- Intent, specifying the number of seconds that want discoverability to last</a:t>
            </a:r>
          </a:p>
        </p:txBody>
      </p:sp>
    </p:spTree>
    <p:extLst>
      <p:ext uri="{BB962C8B-B14F-4D97-AF65-F5344CB8AC3E}">
        <p14:creationId xmlns:p14="http://schemas.microsoft.com/office/powerpoint/2010/main" val="25601056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0404" y="1209187"/>
            <a:ext cx="10515600" cy="771344"/>
          </a:xfrm>
        </p:spPr>
        <p:txBody>
          <a:bodyPr>
            <a:normAutofit fontScale="90000"/>
          </a:bodyPr>
          <a:lstStyle/>
          <a:p>
            <a:r>
              <a:rPr lang="en-US" b="1" dirty="0"/>
              <a:t>BLUETOOTH</a:t>
            </a:r>
            <a:br>
              <a:rPr lang="en-US" b="1" dirty="0"/>
            </a:br>
            <a:r>
              <a:rPr lang="en-US" sz="2400" b="1" dirty="0"/>
              <a:t>Discovering</a:t>
            </a:r>
          </a:p>
        </p:txBody>
      </p:sp>
      <p:sp>
        <p:nvSpPr>
          <p:cNvPr id="3" name="Content Placeholder 2"/>
          <p:cNvSpPr>
            <a:spLocks noGrp="1"/>
          </p:cNvSpPr>
          <p:nvPr>
            <p:ph idx="1"/>
          </p:nvPr>
        </p:nvSpPr>
        <p:spPr>
          <a:xfrm>
            <a:off x="880404" y="2518117"/>
            <a:ext cx="10373751" cy="3502856"/>
          </a:xfrm>
        </p:spPr>
        <p:txBody>
          <a:bodyPr>
            <a:noAutofit/>
          </a:bodyPr>
          <a:lstStyle/>
          <a:p>
            <a:pPr marL="0" indent="0">
              <a:buNone/>
            </a:pPr>
            <a:r>
              <a:rPr lang="en-US" sz="2300" dirty="0">
                <a:latin typeface="Calibri" panose="020F0502020204030204" pitchFamily="34" charset="0"/>
                <a:cs typeface="Calibri" panose="020F0502020204030204" pitchFamily="34" charset="0"/>
              </a:rPr>
              <a:t>+ To check if the local Bluetooth Adapter is already performing a discovery scan, the Discovering method is used</a:t>
            </a:r>
          </a:p>
          <a:p>
            <a:pPr marL="0" indent="0">
              <a:buNone/>
            </a:pPr>
            <a:r>
              <a:rPr lang="en-US" sz="2300" dirty="0">
                <a:latin typeface="Calibri" panose="020F0502020204030204" pitchFamily="34" charset="0"/>
                <a:cs typeface="Calibri" panose="020F0502020204030204" pitchFamily="34" charset="0"/>
              </a:rPr>
              <a:t>+ To initiate the discovery process, call </a:t>
            </a:r>
            <a:r>
              <a:rPr lang="en-US" sz="2300" dirty="0" err="1">
                <a:latin typeface="Calibri" panose="020F0502020204030204" pitchFamily="34" charset="0"/>
                <a:cs typeface="Calibri" panose="020F0502020204030204" pitchFamily="34" charset="0"/>
              </a:rPr>
              <a:t>startDiscoveryon</a:t>
            </a:r>
            <a:r>
              <a:rPr lang="en-US" sz="2300" dirty="0">
                <a:latin typeface="Calibri" panose="020F0502020204030204" pitchFamily="34" charset="0"/>
                <a:cs typeface="Calibri" panose="020F0502020204030204" pitchFamily="34" charset="0"/>
              </a:rPr>
              <a:t> the Bluetooth Adapter</a:t>
            </a:r>
          </a:p>
          <a:p>
            <a:pPr marL="0" indent="0">
              <a:buNone/>
            </a:pPr>
            <a:r>
              <a:rPr lang="en-US" sz="2300" dirty="0">
                <a:latin typeface="Calibri" panose="020F0502020204030204" pitchFamily="34" charset="0"/>
                <a:cs typeface="Calibri" panose="020F0502020204030204" pitchFamily="34" charset="0"/>
              </a:rPr>
              <a:t>- </a:t>
            </a:r>
            <a:r>
              <a:rPr lang="en-US" sz="2300" b="1" dirty="0">
                <a:latin typeface="Calibri" panose="020F0502020204030204" pitchFamily="34" charset="0"/>
                <a:cs typeface="Calibri" panose="020F0502020204030204" pitchFamily="34" charset="0"/>
              </a:rPr>
              <a:t>if (</a:t>
            </a:r>
            <a:r>
              <a:rPr lang="en-US" sz="2300" b="1" dirty="0" err="1">
                <a:latin typeface="Calibri" panose="020F0502020204030204" pitchFamily="34" charset="0"/>
                <a:cs typeface="Calibri" panose="020F0502020204030204" pitchFamily="34" charset="0"/>
              </a:rPr>
              <a:t>bluetooth.isEnabled</a:t>
            </a:r>
            <a:r>
              <a:rPr lang="en-US" sz="2300" b="1" dirty="0">
                <a:latin typeface="Calibri" panose="020F0502020204030204" pitchFamily="34" charset="0"/>
                <a:cs typeface="Calibri" panose="020F0502020204030204" pitchFamily="34" charset="0"/>
              </a:rPr>
              <a:t>()) </a:t>
            </a:r>
            <a:r>
              <a:rPr lang="en-US" sz="2300" b="1" dirty="0" err="1">
                <a:latin typeface="Calibri" panose="020F0502020204030204" pitchFamily="34" charset="0"/>
                <a:cs typeface="Calibri" panose="020F0502020204030204" pitchFamily="34" charset="0"/>
              </a:rPr>
              <a:t>bluetooth.startDiscovery</a:t>
            </a:r>
            <a:r>
              <a:rPr lang="en-US" sz="2300" b="1" dirty="0">
                <a:latin typeface="Calibri" panose="020F0502020204030204" pitchFamily="34" charset="0"/>
                <a:cs typeface="Calibri" panose="020F0502020204030204" pitchFamily="34" charset="0"/>
              </a:rPr>
              <a:t>();</a:t>
            </a:r>
          </a:p>
          <a:p>
            <a:pPr marL="0" indent="0">
              <a:buNone/>
            </a:pPr>
            <a:r>
              <a:rPr lang="en-US" sz="2300" dirty="0">
                <a:latin typeface="Calibri" panose="020F0502020204030204" pitchFamily="34" charset="0"/>
                <a:cs typeface="Calibri" panose="020F0502020204030204" pitchFamily="34" charset="0"/>
              </a:rPr>
              <a:t>+ To cancel a discovery in progress, call </a:t>
            </a:r>
            <a:r>
              <a:rPr lang="en-US" sz="2300" dirty="0" err="1">
                <a:latin typeface="Calibri" panose="020F0502020204030204" pitchFamily="34" charset="0"/>
                <a:cs typeface="Calibri" panose="020F0502020204030204" pitchFamily="34" charset="0"/>
              </a:rPr>
              <a:t>cancelDiscovery</a:t>
            </a:r>
            <a:endParaRPr lang="en-US" sz="2300" dirty="0">
              <a:latin typeface="Calibri" panose="020F0502020204030204" pitchFamily="34" charset="0"/>
              <a:cs typeface="Calibri" panose="020F0502020204030204" pitchFamily="34" charset="0"/>
            </a:endParaRPr>
          </a:p>
          <a:p>
            <a:pPr marL="0" indent="0">
              <a:buNone/>
            </a:pPr>
            <a:r>
              <a:rPr lang="en-US" sz="2300" dirty="0">
                <a:latin typeface="Calibri" panose="020F0502020204030204" pitchFamily="34" charset="0"/>
                <a:cs typeface="Calibri" panose="020F0502020204030204" pitchFamily="34" charset="0"/>
              </a:rPr>
              <a:t>+ The discovery process is asynchronous.</a:t>
            </a:r>
          </a:p>
        </p:txBody>
      </p:sp>
    </p:spTree>
    <p:extLst>
      <p:ext uri="{BB962C8B-B14F-4D97-AF65-F5344CB8AC3E}">
        <p14:creationId xmlns:p14="http://schemas.microsoft.com/office/powerpoint/2010/main" val="38737600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0404" y="1209187"/>
            <a:ext cx="10515600" cy="771344"/>
          </a:xfrm>
        </p:spPr>
        <p:txBody>
          <a:bodyPr>
            <a:normAutofit fontScale="90000"/>
          </a:bodyPr>
          <a:lstStyle/>
          <a:p>
            <a:r>
              <a:rPr lang="en-US" b="1" dirty="0"/>
              <a:t>BLUETOOTH</a:t>
            </a:r>
            <a:br>
              <a:rPr lang="en-US" b="1" dirty="0"/>
            </a:br>
            <a:r>
              <a:rPr lang="en-US" sz="2400" b="1" dirty="0"/>
              <a:t>Discovering</a:t>
            </a:r>
          </a:p>
        </p:txBody>
      </p:sp>
      <p:sp>
        <p:nvSpPr>
          <p:cNvPr id="3" name="Content Placeholder 2"/>
          <p:cNvSpPr>
            <a:spLocks noGrp="1"/>
          </p:cNvSpPr>
          <p:nvPr>
            <p:ph idx="1"/>
          </p:nvPr>
        </p:nvSpPr>
        <p:spPr>
          <a:xfrm>
            <a:off x="880404" y="2518117"/>
            <a:ext cx="10373751" cy="3502856"/>
          </a:xfrm>
        </p:spPr>
        <p:txBody>
          <a:bodyPr>
            <a:noAutofit/>
          </a:bodyPr>
          <a:lstStyle/>
          <a:p>
            <a:pPr marL="0" indent="0">
              <a:buNone/>
            </a:pPr>
            <a:r>
              <a:rPr lang="en-US" sz="2000" dirty="0">
                <a:latin typeface="Calibri" panose="020F0502020204030204" pitchFamily="34" charset="0"/>
                <a:cs typeface="Calibri" panose="020F0502020204030204" pitchFamily="34" charset="0"/>
              </a:rPr>
              <a:t>- Android uses broadcast Intents to notify user of the start and end of discovery as well as remote devices discovered during the scan</a:t>
            </a:r>
          </a:p>
          <a:p>
            <a:pPr marL="0" indent="0">
              <a:buNone/>
            </a:pPr>
            <a:r>
              <a:rPr lang="en-US" sz="2000" dirty="0">
                <a:latin typeface="Calibri" panose="020F0502020204030204" pitchFamily="34" charset="0"/>
                <a:cs typeface="Calibri" panose="020F0502020204030204" pitchFamily="34" charset="0"/>
              </a:rPr>
              <a:t>+ To monitor changes in the discovery process, the Broadcast Receivers are created to listen for the </a:t>
            </a:r>
            <a:r>
              <a:rPr lang="en-US" sz="2000" b="1" dirty="0">
                <a:latin typeface="Calibri" panose="020F0502020204030204" pitchFamily="34" charset="0"/>
                <a:cs typeface="Calibri" panose="020F0502020204030204" pitchFamily="34" charset="0"/>
              </a:rPr>
              <a:t>ACTION_DISCOVERY_STARTED </a:t>
            </a:r>
            <a:r>
              <a:rPr lang="en-US" sz="2000" dirty="0">
                <a:latin typeface="Calibri" panose="020F0502020204030204" pitchFamily="34" charset="0"/>
                <a:cs typeface="Calibri" panose="020F0502020204030204" pitchFamily="34" charset="0"/>
              </a:rPr>
              <a:t>and</a:t>
            </a:r>
            <a:r>
              <a:rPr lang="en-US" sz="2000" b="1" dirty="0">
                <a:latin typeface="Calibri" panose="020F0502020204030204" pitchFamily="34" charset="0"/>
                <a:cs typeface="Calibri" panose="020F0502020204030204" pitchFamily="34" charset="0"/>
              </a:rPr>
              <a:t> ACTION_DISCOVERY_FINISHED</a:t>
            </a:r>
            <a:r>
              <a:rPr lang="en-US" sz="2000" dirty="0">
                <a:latin typeface="Calibri" panose="020F0502020204030204" pitchFamily="34" charset="0"/>
                <a:cs typeface="Calibri" panose="020F0502020204030204" pitchFamily="34" charset="0"/>
              </a:rPr>
              <a:t> Broadcast Intents</a:t>
            </a:r>
          </a:p>
          <a:p>
            <a:pPr marL="0" indent="0">
              <a:buNone/>
            </a:pPr>
            <a:r>
              <a:rPr lang="en-US" sz="2000" dirty="0">
                <a:latin typeface="Calibri" panose="020F0502020204030204" pitchFamily="34" charset="0"/>
                <a:cs typeface="Calibri" panose="020F0502020204030204" pitchFamily="34" charset="0"/>
              </a:rPr>
              <a:t>– Discovered Bluetooth Devices are returned via Broadcast Intents by means of the </a:t>
            </a:r>
            <a:r>
              <a:rPr lang="en-US" sz="2000" b="1" dirty="0">
                <a:latin typeface="Calibri" panose="020F0502020204030204" pitchFamily="34" charset="0"/>
                <a:cs typeface="Calibri" panose="020F0502020204030204" pitchFamily="34" charset="0"/>
              </a:rPr>
              <a:t>ACTION_FOUND </a:t>
            </a:r>
            <a:r>
              <a:rPr lang="en-US" sz="2000" dirty="0">
                <a:latin typeface="Calibri" panose="020F0502020204030204" pitchFamily="34" charset="0"/>
                <a:cs typeface="Calibri" panose="020F0502020204030204" pitchFamily="34" charset="0"/>
              </a:rPr>
              <a:t>broadcast action.</a:t>
            </a:r>
          </a:p>
          <a:p>
            <a:pPr marL="0" indent="0">
              <a:buNone/>
            </a:pPr>
            <a:r>
              <a:rPr lang="en-US" sz="2000" dirty="0">
                <a:latin typeface="Calibri" panose="020F0502020204030204" pitchFamily="34" charset="0"/>
                <a:cs typeface="Calibri" panose="020F0502020204030204" pitchFamily="34" charset="0"/>
              </a:rPr>
              <a:t>- Each </a:t>
            </a:r>
            <a:r>
              <a:rPr lang="en-US" sz="2000" dirty="0" err="1">
                <a:latin typeface="Calibri" panose="020F0502020204030204" pitchFamily="34" charset="0"/>
                <a:cs typeface="Calibri" panose="020F0502020204030204" pitchFamily="34" charset="0"/>
              </a:rPr>
              <a:t>BluetoothDevice</a:t>
            </a:r>
            <a:r>
              <a:rPr lang="en-US" sz="2000" dirty="0">
                <a:latin typeface="Calibri" panose="020F0502020204030204" pitchFamily="34" charset="0"/>
                <a:cs typeface="Calibri" panose="020F0502020204030204" pitchFamily="34" charset="0"/>
              </a:rPr>
              <a:t> object returned through the discovery broadcasts represents a remote Bluetooth Device discovered</a:t>
            </a:r>
          </a:p>
        </p:txBody>
      </p:sp>
    </p:spTree>
    <p:extLst>
      <p:ext uri="{BB962C8B-B14F-4D97-AF65-F5344CB8AC3E}">
        <p14:creationId xmlns:p14="http://schemas.microsoft.com/office/powerpoint/2010/main" val="23610830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0404" y="1209187"/>
            <a:ext cx="10515600" cy="771344"/>
          </a:xfrm>
        </p:spPr>
        <p:txBody>
          <a:bodyPr>
            <a:normAutofit fontScale="90000"/>
          </a:bodyPr>
          <a:lstStyle/>
          <a:p>
            <a:r>
              <a:rPr lang="en-US" b="1" dirty="0"/>
              <a:t>BLUETOOTH</a:t>
            </a:r>
            <a:br>
              <a:rPr lang="en-US" b="1" dirty="0"/>
            </a:br>
            <a:r>
              <a:rPr lang="en-US" sz="2400" b="1" dirty="0"/>
              <a:t>Pairing/ </a:t>
            </a:r>
            <a:r>
              <a:rPr lang="en-US" sz="2400" b="1" dirty="0" err="1"/>
              <a:t>UnPairing</a:t>
            </a:r>
            <a:endParaRPr lang="en-US" sz="2400" b="1" dirty="0"/>
          </a:p>
        </p:txBody>
      </p:sp>
      <p:sp>
        <p:nvSpPr>
          <p:cNvPr id="3" name="Content Placeholder 2"/>
          <p:cNvSpPr>
            <a:spLocks noGrp="1"/>
          </p:cNvSpPr>
          <p:nvPr>
            <p:ph idx="1"/>
          </p:nvPr>
        </p:nvSpPr>
        <p:spPr>
          <a:xfrm>
            <a:off x="880404" y="2686929"/>
            <a:ext cx="10373751" cy="3334044"/>
          </a:xfrm>
        </p:spPr>
        <p:txBody>
          <a:bodyPr>
            <a:noAutofit/>
          </a:bodyPr>
          <a:lstStyle/>
          <a:p>
            <a:pPr marL="0" indent="0">
              <a:buNone/>
            </a:pPr>
            <a:r>
              <a:rPr lang="en-US" sz="2000" dirty="0">
                <a:latin typeface="Calibri" panose="020F0502020204030204" pitchFamily="34" charset="0"/>
                <a:cs typeface="Calibri" panose="020F0502020204030204" pitchFamily="34" charset="0"/>
              </a:rPr>
              <a:t>+ To pair two Bluetooth devices that current host application’s Bluetooth to the other, invoke the </a:t>
            </a:r>
            <a:r>
              <a:rPr lang="en-US" sz="2000" dirty="0" err="1">
                <a:latin typeface="Calibri" panose="020F0502020204030204" pitchFamily="34" charset="0"/>
                <a:cs typeface="Calibri" panose="020F0502020204030204" pitchFamily="34" charset="0"/>
              </a:rPr>
              <a:t>createBond</a:t>
            </a:r>
            <a:r>
              <a:rPr lang="en-US" sz="2000" dirty="0">
                <a:latin typeface="Calibri" panose="020F0502020204030204" pitchFamily="34" charset="0"/>
                <a:cs typeface="Calibri" panose="020F0502020204030204" pitchFamily="34" charset="0"/>
              </a:rPr>
              <a:t> method via </a:t>
            </a:r>
            <a:r>
              <a:rPr lang="en-US" sz="2000" dirty="0" err="1">
                <a:latin typeface="Calibri" panose="020F0502020204030204" pitchFamily="34" charset="0"/>
                <a:cs typeface="Calibri" panose="020F0502020204030204" pitchFamily="34" charset="0"/>
              </a:rPr>
              <a:t>BluetoothDevice</a:t>
            </a:r>
            <a:r>
              <a:rPr lang="en-US" sz="2000" dirty="0">
                <a:latin typeface="Calibri" panose="020F0502020204030204" pitchFamily="34" charset="0"/>
                <a:cs typeface="Calibri" panose="020F0502020204030204" pitchFamily="34" charset="0"/>
              </a:rPr>
              <a:t> class explicitly</a:t>
            </a:r>
          </a:p>
          <a:p>
            <a:pPr marL="0" indent="0">
              <a:buNone/>
            </a:pPr>
            <a:r>
              <a:rPr lang="en-US" sz="2000" dirty="0">
                <a:latin typeface="Calibri" panose="020F0502020204030204" pitchFamily="34" charset="0"/>
                <a:cs typeface="Calibri" panose="020F0502020204030204" pitchFamily="34" charset="0"/>
              </a:rPr>
              <a:t>–</a:t>
            </a:r>
            <a:r>
              <a:rPr lang="en-US" sz="2000" b="1" dirty="0">
                <a:latin typeface="Calibri" panose="020F0502020204030204" pitchFamily="34" charset="0"/>
                <a:cs typeface="Calibri" panose="020F0502020204030204" pitchFamily="34" charset="0"/>
              </a:rPr>
              <a:t> Method </a:t>
            </a:r>
            <a:r>
              <a:rPr lang="en-US" sz="2000" b="1" dirty="0" err="1">
                <a:latin typeface="Calibri" panose="020F0502020204030204" pitchFamily="34" charset="0"/>
                <a:cs typeface="Calibri" panose="020F0502020204030204" pitchFamily="34" charset="0"/>
              </a:rPr>
              <a:t>method</a:t>
            </a:r>
            <a:r>
              <a:rPr lang="en-US" sz="2000" b="1" dirty="0">
                <a:latin typeface="Calibri" panose="020F0502020204030204" pitchFamily="34" charset="0"/>
                <a:cs typeface="Calibri" panose="020F0502020204030204" pitchFamily="34" charset="0"/>
              </a:rPr>
              <a:t> = </a:t>
            </a:r>
            <a:r>
              <a:rPr lang="en-US" sz="2000" b="1" dirty="0" err="1">
                <a:latin typeface="Calibri" panose="020F0502020204030204" pitchFamily="34" charset="0"/>
                <a:cs typeface="Calibri" panose="020F0502020204030204" pitchFamily="34" charset="0"/>
              </a:rPr>
              <a:t>bluetoothDeviceObj.getClass</a:t>
            </a:r>
            <a:r>
              <a:rPr lang="en-US" sz="2000" b="1" dirty="0">
                <a:latin typeface="Calibri" panose="020F0502020204030204" pitchFamily="34" charset="0"/>
                <a:cs typeface="Calibri" panose="020F0502020204030204" pitchFamily="34" charset="0"/>
              </a:rPr>
              <a:t>().</a:t>
            </a:r>
            <a:r>
              <a:rPr lang="en-US" sz="2000" b="1" dirty="0" err="1">
                <a:latin typeface="Calibri" panose="020F0502020204030204" pitchFamily="34" charset="0"/>
                <a:cs typeface="Calibri" panose="020F0502020204030204" pitchFamily="34" charset="0"/>
              </a:rPr>
              <a:t>getMethod</a:t>
            </a:r>
            <a:r>
              <a:rPr lang="en-US" sz="2000" b="1" dirty="0">
                <a:latin typeface="Calibri" panose="020F0502020204030204" pitchFamily="34" charset="0"/>
                <a:cs typeface="Calibri" panose="020F0502020204030204" pitchFamily="34" charset="0"/>
              </a:rPr>
              <a:t>("</a:t>
            </a:r>
            <a:r>
              <a:rPr lang="en-US" sz="2000" b="1" dirty="0" err="1">
                <a:latin typeface="Calibri" panose="020F0502020204030204" pitchFamily="34" charset="0"/>
                <a:cs typeface="Calibri" panose="020F0502020204030204" pitchFamily="34" charset="0"/>
              </a:rPr>
              <a:t>createBond</a:t>
            </a:r>
            <a:r>
              <a:rPr lang="en-US" sz="2000" b="1" dirty="0">
                <a:latin typeface="Calibri" panose="020F0502020204030204" pitchFamily="34" charset="0"/>
                <a:cs typeface="Calibri" panose="020F0502020204030204" pitchFamily="34" charset="0"/>
              </a:rPr>
              <a:t>", (Class[]) null);</a:t>
            </a:r>
          </a:p>
          <a:p>
            <a:pPr marL="0" indent="0">
              <a:buNone/>
            </a:pPr>
            <a:r>
              <a:rPr lang="en-US" sz="2000" dirty="0">
                <a:latin typeface="Calibri" panose="020F0502020204030204" pitchFamily="34" charset="0"/>
                <a:cs typeface="Calibri" panose="020F0502020204030204" pitchFamily="34" charset="0"/>
              </a:rPr>
              <a:t>+ To pair two Bluetooth devices that current host application’s</a:t>
            </a:r>
          </a:p>
          <a:p>
            <a:pPr marL="0" indent="0">
              <a:buNone/>
            </a:pPr>
            <a:r>
              <a:rPr lang="en-US" sz="2000" dirty="0">
                <a:latin typeface="Calibri" panose="020F0502020204030204" pitchFamily="34" charset="0"/>
                <a:cs typeface="Calibri" panose="020F0502020204030204" pitchFamily="34" charset="0"/>
              </a:rPr>
              <a:t>Bluetooth to the other, invoke the </a:t>
            </a:r>
            <a:r>
              <a:rPr lang="en-US" sz="2000" dirty="0" err="1">
                <a:latin typeface="Calibri" panose="020F0502020204030204" pitchFamily="34" charset="0"/>
                <a:cs typeface="Calibri" panose="020F0502020204030204" pitchFamily="34" charset="0"/>
              </a:rPr>
              <a:t>createBond</a:t>
            </a:r>
            <a:r>
              <a:rPr lang="en-US" sz="2000" dirty="0">
                <a:latin typeface="Calibri" panose="020F0502020204030204" pitchFamily="34" charset="0"/>
                <a:cs typeface="Calibri" panose="020F0502020204030204" pitchFamily="34" charset="0"/>
              </a:rPr>
              <a:t> method via </a:t>
            </a:r>
            <a:r>
              <a:rPr lang="en-US" sz="2000" dirty="0" err="1">
                <a:latin typeface="Calibri" panose="020F0502020204030204" pitchFamily="34" charset="0"/>
                <a:cs typeface="Calibri" panose="020F0502020204030204" pitchFamily="34" charset="0"/>
              </a:rPr>
              <a:t>BluetoothDevice</a:t>
            </a:r>
            <a:r>
              <a:rPr lang="en-US" sz="2000" dirty="0">
                <a:latin typeface="Calibri" panose="020F0502020204030204" pitchFamily="34" charset="0"/>
                <a:cs typeface="Calibri" panose="020F0502020204030204" pitchFamily="34" charset="0"/>
              </a:rPr>
              <a:t> class explicitly</a:t>
            </a:r>
          </a:p>
          <a:p>
            <a:pPr marL="0" indent="0">
              <a:buNone/>
            </a:pPr>
            <a:r>
              <a:rPr lang="en-US" sz="2000" dirty="0">
                <a:latin typeface="Calibri" panose="020F0502020204030204" pitchFamily="34" charset="0"/>
                <a:cs typeface="Calibri" panose="020F0502020204030204" pitchFamily="34" charset="0"/>
              </a:rPr>
              <a:t>– </a:t>
            </a:r>
            <a:r>
              <a:rPr lang="en-US" sz="2000" b="1" dirty="0">
                <a:latin typeface="Calibri" panose="020F0502020204030204" pitchFamily="34" charset="0"/>
                <a:cs typeface="Calibri" panose="020F0502020204030204" pitchFamily="34" charset="0"/>
              </a:rPr>
              <a:t>Method </a:t>
            </a:r>
            <a:r>
              <a:rPr lang="en-US" sz="2000" b="1" dirty="0" err="1">
                <a:latin typeface="Calibri" panose="020F0502020204030204" pitchFamily="34" charset="0"/>
                <a:cs typeface="Calibri" panose="020F0502020204030204" pitchFamily="34" charset="0"/>
              </a:rPr>
              <a:t>method</a:t>
            </a:r>
            <a:r>
              <a:rPr lang="en-US" sz="2000" b="1" dirty="0">
                <a:latin typeface="Calibri" panose="020F0502020204030204" pitchFamily="34" charset="0"/>
                <a:cs typeface="Calibri" panose="020F0502020204030204" pitchFamily="34" charset="0"/>
              </a:rPr>
              <a:t> = method = </a:t>
            </a:r>
            <a:r>
              <a:rPr lang="en-US" sz="2000" b="1" dirty="0" err="1">
                <a:latin typeface="Calibri" panose="020F0502020204030204" pitchFamily="34" charset="0"/>
                <a:cs typeface="Calibri" panose="020F0502020204030204" pitchFamily="34" charset="0"/>
              </a:rPr>
              <a:t>selectedDevice.getClass</a:t>
            </a:r>
            <a:r>
              <a:rPr lang="en-US" sz="2000" b="1" dirty="0">
                <a:latin typeface="Calibri" panose="020F0502020204030204" pitchFamily="34" charset="0"/>
                <a:cs typeface="Calibri" panose="020F0502020204030204" pitchFamily="34" charset="0"/>
              </a:rPr>
              <a:t>().</a:t>
            </a:r>
            <a:r>
              <a:rPr lang="en-US" sz="2000" b="1" dirty="0" err="1">
                <a:latin typeface="Calibri" panose="020F0502020204030204" pitchFamily="34" charset="0"/>
                <a:cs typeface="Calibri" panose="020F0502020204030204" pitchFamily="34" charset="0"/>
              </a:rPr>
              <a:t>getMethod</a:t>
            </a:r>
            <a:r>
              <a:rPr lang="en-US" sz="2000" b="1" dirty="0">
                <a:latin typeface="Calibri" panose="020F0502020204030204" pitchFamily="34" charset="0"/>
                <a:cs typeface="Calibri" panose="020F0502020204030204" pitchFamily="34" charset="0"/>
              </a:rPr>
              <a:t>("</a:t>
            </a:r>
            <a:r>
              <a:rPr lang="en-US" sz="2000" b="1" dirty="0" err="1">
                <a:latin typeface="Calibri" panose="020F0502020204030204" pitchFamily="34" charset="0"/>
                <a:cs typeface="Calibri" panose="020F0502020204030204" pitchFamily="34" charset="0"/>
              </a:rPr>
              <a:t>removeBond</a:t>
            </a:r>
            <a:r>
              <a:rPr lang="en-US" sz="2000" b="1" dirty="0">
                <a:latin typeface="Calibri" panose="020F0502020204030204" pitchFamily="34" charset="0"/>
                <a:cs typeface="Calibri" panose="020F0502020204030204" pitchFamily="34" charset="0"/>
              </a:rPr>
              <a:t>", (Class[]) null);</a:t>
            </a:r>
          </a:p>
        </p:txBody>
      </p:sp>
    </p:spTree>
    <p:extLst>
      <p:ext uri="{BB962C8B-B14F-4D97-AF65-F5344CB8AC3E}">
        <p14:creationId xmlns:p14="http://schemas.microsoft.com/office/powerpoint/2010/main" val="4059217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0404" y="1321728"/>
            <a:ext cx="10515600" cy="771344"/>
          </a:xfrm>
        </p:spPr>
        <p:txBody>
          <a:bodyPr>
            <a:normAutofit fontScale="90000"/>
          </a:bodyPr>
          <a:lstStyle/>
          <a:p>
            <a:r>
              <a:rPr lang="en-US" b="1" dirty="0"/>
              <a:t>BLUETOOTH</a:t>
            </a:r>
            <a:br>
              <a:rPr lang="en-US" b="1" dirty="0"/>
            </a:br>
            <a:r>
              <a:rPr lang="en-US" sz="2400" b="1" dirty="0"/>
              <a:t>Communication</a:t>
            </a:r>
            <a:br>
              <a:rPr lang="en-US" sz="2400" b="1" dirty="0"/>
            </a:br>
            <a:endParaRPr lang="en-US" sz="2400" b="1" dirty="0"/>
          </a:p>
        </p:txBody>
      </p:sp>
      <p:sp>
        <p:nvSpPr>
          <p:cNvPr id="3" name="Content Placeholder 2"/>
          <p:cNvSpPr>
            <a:spLocks noGrp="1"/>
          </p:cNvSpPr>
          <p:nvPr>
            <p:ph idx="1"/>
          </p:nvPr>
        </p:nvSpPr>
        <p:spPr>
          <a:xfrm>
            <a:off x="880404" y="2686929"/>
            <a:ext cx="10373751" cy="3334044"/>
          </a:xfrm>
        </p:spPr>
        <p:txBody>
          <a:bodyPr>
            <a:noAutofit/>
          </a:bodyPr>
          <a:lstStyle/>
          <a:p>
            <a:pPr marL="0" indent="0">
              <a:buNone/>
            </a:pPr>
            <a:r>
              <a:rPr lang="en-US" sz="1800" dirty="0">
                <a:latin typeface="Calibri" panose="020F0502020204030204" pitchFamily="34" charset="0"/>
                <a:cs typeface="Calibri" panose="020F0502020204030204" pitchFamily="34" charset="0"/>
              </a:rPr>
              <a:t>+ The Android Bluetooth communications APIs are wrappers around </a:t>
            </a:r>
            <a:r>
              <a:rPr lang="en-US" sz="1800" b="1" dirty="0">
                <a:latin typeface="Calibri" panose="020F0502020204030204" pitchFamily="34" charset="0"/>
                <a:cs typeface="Calibri" panose="020F0502020204030204" pitchFamily="34" charset="0"/>
              </a:rPr>
              <a:t>RFCOMM</a:t>
            </a:r>
            <a:r>
              <a:rPr lang="en-US" sz="1800" dirty="0">
                <a:latin typeface="Calibri" panose="020F0502020204030204" pitchFamily="34" charset="0"/>
                <a:cs typeface="Calibri" panose="020F0502020204030204" pitchFamily="34" charset="0"/>
              </a:rPr>
              <a:t>, the Bluetooth radio frequency communications protocol.</a:t>
            </a:r>
          </a:p>
          <a:p>
            <a:pPr marL="0" indent="0">
              <a:buNone/>
            </a:pPr>
            <a:r>
              <a:rPr lang="en-US" sz="1800" dirty="0">
                <a:latin typeface="Calibri" panose="020F0502020204030204" pitchFamily="34" charset="0"/>
                <a:cs typeface="Calibri" panose="020F0502020204030204" pitchFamily="34" charset="0"/>
              </a:rPr>
              <a:t>- RFCOMM supports RS232 serial communication over the Logical Link Control and Adaptation Protocol (L2CAP) layer</a:t>
            </a:r>
          </a:p>
          <a:p>
            <a:pPr marL="0" indent="0">
              <a:buNone/>
            </a:pPr>
            <a:r>
              <a:rPr lang="en-US" sz="1800" dirty="0">
                <a:latin typeface="Calibri" panose="020F0502020204030204" pitchFamily="34" charset="0"/>
                <a:cs typeface="Calibri" panose="020F0502020204030204" pitchFamily="34" charset="0"/>
              </a:rPr>
              <a:t>+ The socket can be used as a mechanism for opening communication sockets between two paired Bluetooth devices</a:t>
            </a:r>
          </a:p>
          <a:p>
            <a:pPr marL="0" indent="0">
              <a:buNone/>
            </a:pPr>
            <a:r>
              <a:rPr lang="en-US" sz="1800" dirty="0">
                <a:latin typeface="Calibri" panose="020F0502020204030204" pitchFamily="34" charset="0"/>
                <a:cs typeface="Calibri" panose="020F0502020204030204" pitchFamily="34" charset="0"/>
              </a:rPr>
              <a:t>- </a:t>
            </a:r>
            <a:r>
              <a:rPr lang="en-US" sz="1800" b="1" dirty="0" err="1">
                <a:latin typeface="Calibri" panose="020F0502020204030204" pitchFamily="34" charset="0"/>
                <a:cs typeface="Calibri" panose="020F0502020204030204" pitchFamily="34" charset="0"/>
              </a:rPr>
              <a:t>BluetoothServerSocket</a:t>
            </a:r>
            <a:r>
              <a:rPr lang="en-US" sz="1800" dirty="0">
                <a:latin typeface="Calibri" panose="020F0502020204030204" pitchFamily="34" charset="0"/>
                <a:cs typeface="Calibri" panose="020F0502020204030204" pitchFamily="34" charset="0"/>
              </a:rPr>
              <a:t>: Used to establish a listening socket for initiating a link between devices. To establish a handshake, one device acts as a server to listen for, and accept, incoming connection requests</a:t>
            </a:r>
          </a:p>
          <a:p>
            <a:pPr marL="0" indent="0">
              <a:buNone/>
            </a:pPr>
            <a:r>
              <a:rPr lang="en-US" sz="1800" dirty="0">
                <a:latin typeface="Calibri" panose="020F0502020204030204" pitchFamily="34" charset="0"/>
                <a:cs typeface="Calibri" panose="020F0502020204030204" pitchFamily="34" charset="0"/>
              </a:rPr>
              <a:t>- </a:t>
            </a:r>
            <a:r>
              <a:rPr lang="en-US" sz="1800" b="1" dirty="0" err="1">
                <a:latin typeface="Calibri" panose="020F0502020204030204" pitchFamily="34" charset="0"/>
                <a:cs typeface="Calibri" panose="020F0502020204030204" pitchFamily="34" charset="0"/>
              </a:rPr>
              <a:t>BluetoothSocket</a:t>
            </a:r>
            <a:r>
              <a:rPr lang="en-US" sz="1800" dirty="0">
                <a:latin typeface="Calibri" panose="020F0502020204030204" pitchFamily="34" charset="0"/>
                <a:cs typeface="Calibri" panose="020F0502020204030204" pitchFamily="34" charset="0"/>
              </a:rPr>
              <a:t>: Used to create a new client to connect to a listening Bluetooth Server Socket. Once a connection is established, Bluetooth Sockets are used by both the server and client to transfer data streams.</a:t>
            </a:r>
          </a:p>
        </p:txBody>
      </p:sp>
    </p:spTree>
    <p:extLst>
      <p:ext uri="{BB962C8B-B14F-4D97-AF65-F5344CB8AC3E}">
        <p14:creationId xmlns:p14="http://schemas.microsoft.com/office/powerpoint/2010/main" val="36166478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0404" y="1321728"/>
            <a:ext cx="10515600" cy="771344"/>
          </a:xfrm>
        </p:spPr>
        <p:txBody>
          <a:bodyPr>
            <a:normAutofit fontScale="90000"/>
          </a:bodyPr>
          <a:lstStyle/>
          <a:p>
            <a:r>
              <a:rPr lang="en-US" b="1" dirty="0"/>
              <a:t>BLUETOOTH</a:t>
            </a:r>
            <a:br>
              <a:rPr lang="en-US" b="1" dirty="0"/>
            </a:br>
            <a:r>
              <a:rPr lang="en-US" sz="2400" b="1" dirty="0"/>
              <a:t>Communication</a:t>
            </a:r>
            <a:br>
              <a:rPr lang="en-US" sz="2400" b="1" dirty="0"/>
            </a:br>
            <a:endParaRPr lang="en-US" sz="2400" b="1" dirty="0"/>
          </a:p>
        </p:txBody>
      </p:sp>
      <p:sp>
        <p:nvSpPr>
          <p:cNvPr id="3" name="Content Placeholder 2"/>
          <p:cNvSpPr>
            <a:spLocks noGrp="1"/>
          </p:cNvSpPr>
          <p:nvPr>
            <p:ph idx="1"/>
          </p:nvPr>
        </p:nvSpPr>
        <p:spPr>
          <a:xfrm>
            <a:off x="880404" y="2686929"/>
            <a:ext cx="10373751" cy="3334044"/>
          </a:xfrm>
        </p:spPr>
        <p:txBody>
          <a:bodyPr>
            <a:noAutofit/>
          </a:bodyPr>
          <a:lstStyle/>
          <a:p>
            <a:pPr marL="0" indent="0">
              <a:buNone/>
            </a:pPr>
            <a:r>
              <a:rPr lang="en-US" sz="2000" dirty="0">
                <a:latin typeface="Calibri" panose="020F0502020204030204" pitchFamily="34" charset="0"/>
                <a:cs typeface="Calibri" panose="020F0502020204030204" pitchFamily="34" charset="0"/>
              </a:rPr>
              <a:t>+ Besides, android supports calling the implicit intents to send file</a:t>
            </a:r>
          </a:p>
          <a:p>
            <a:pPr marL="0" indent="0">
              <a:buNone/>
            </a:pPr>
            <a:r>
              <a:rPr lang="en-US" sz="2000" dirty="0">
                <a:latin typeface="Calibri" panose="020F0502020204030204" pitchFamily="34" charset="0"/>
                <a:cs typeface="Calibri" panose="020F0502020204030204" pitchFamily="34" charset="0"/>
              </a:rPr>
              <a:t>- </a:t>
            </a:r>
            <a:r>
              <a:rPr lang="en-US" sz="2000" b="1" dirty="0">
                <a:latin typeface="Calibri" panose="020F0502020204030204" pitchFamily="34" charset="0"/>
                <a:cs typeface="Calibri" panose="020F0502020204030204" pitchFamily="34" charset="0"/>
              </a:rPr>
              <a:t>Intent </a:t>
            </a:r>
            <a:r>
              <a:rPr lang="en-US" sz="2000" b="1" dirty="0" err="1">
                <a:latin typeface="Calibri" panose="020F0502020204030204" pitchFamily="34" charset="0"/>
                <a:cs typeface="Calibri" panose="020F0502020204030204" pitchFamily="34" charset="0"/>
              </a:rPr>
              <a:t>intent</a:t>
            </a:r>
            <a:r>
              <a:rPr lang="en-US" sz="2000" b="1" dirty="0">
                <a:latin typeface="Calibri" panose="020F0502020204030204" pitchFamily="34" charset="0"/>
                <a:cs typeface="Calibri" panose="020F0502020204030204" pitchFamily="34" charset="0"/>
              </a:rPr>
              <a:t> = new Intent(</a:t>
            </a:r>
            <a:r>
              <a:rPr lang="en-US" sz="2000" b="1" dirty="0" err="1">
                <a:latin typeface="Calibri" panose="020F0502020204030204" pitchFamily="34" charset="0"/>
                <a:cs typeface="Calibri" panose="020F0502020204030204" pitchFamily="34" charset="0"/>
              </a:rPr>
              <a:t>Intent.ACTION_SEND</a:t>
            </a:r>
            <a:r>
              <a:rPr lang="en-US" sz="2000" b="1" dirty="0">
                <a:latin typeface="Calibri" panose="020F0502020204030204" pitchFamily="34" charset="0"/>
                <a:cs typeface="Calibri" panose="020F0502020204030204" pitchFamily="34" charset="0"/>
              </a:rPr>
              <a:t>);</a:t>
            </a:r>
          </a:p>
          <a:p>
            <a:pPr marL="0" indent="0">
              <a:buNone/>
            </a:pPr>
            <a:r>
              <a:rPr lang="en-US" sz="2000" b="1" dirty="0">
                <a:latin typeface="Calibri" panose="020F0502020204030204" pitchFamily="34" charset="0"/>
                <a:cs typeface="Calibri" panose="020F0502020204030204" pitchFamily="34" charset="0"/>
              </a:rPr>
              <a:t>- </a:t>
            </a:r>
            <a:r>
              <a:rPr lang="en-US" sz="2000" b="1" dirty="0" err="1">
                <a:latin typeface="Calibri" panose="020F0502020204030204" pitchFamily="34" charset="0"/>
                <a:cs typeface="Calibri" panose="020F0502020204030204" pitchFamily="34" charset="0"/>
              </a:rPr>
              <a:t>intent.setType</a:t>
            </a:r>
            <a:r>
              <a:rPr lang="en-US" sz="2000" b="1" dirty="0">
                <a:latin typeface="Calibri" panose="020F0502020204030204" pitchFamily="34" charset="0"/>
                <a:cs typeface="Calibri" panose="020F0502020204030204" pitchFamily="34" charset="0"/>
              </a:rPr>
              <a:t>(“</a:t>
            </a:r>
            <a:r>
              <a:rPr lang="en-US" sz="2000" b="1" dirty="0" err="1">
                <a:latin typeface="Calibri" panose="020F0502020204030204" pitchFamily="34" charset="0"/>
                <a:cs typeface="Calibri" panose="020F0502020204030204" pitchFamily="34" charset="0"/>
              </a:rPr>
              <a:t>MIME_form</a:t>
            </a:r>
            <a:r>
              <a:rPr lang="en-US" sz="2000" b="1" dirty="0">
                <a:latin typeface="Calibri" panose="020F0502020204030204" pitchFamily="34" charset="0"/>
                <a:cs typeface="Calibri" panose="020F0502020204030204" pitchFamily="34" charset="0"/>
              </a:rPr>
              <a:t>");</a:t>
            </a:r>
          </a:p>
          <a:p>
            <a:pPr marL="0" indent="0">
              <a:buNone/>
            </a:pPr>
            <a:r>
              <a:rPr lang="en-US" sz="2000" b="1" dirty="0">
                <a:latin typeface="Calibri" panose="020F0502020204030204" pitchFamily="34" charset="0"/>
                <a:cs typeface="Calibri" panose="020F0502020204030204" pitchFamily="34" charset="0"/>
              </a:rPr>
              <a:t>- </a:t>
            </a:r>
            <a:r>
              <a:rPr lang="en-US" sz="2000" b="1" dirty="0" err="1">
                <a:latin typeface="Calibri" panose="020F0502020204030204" pitchFamily="34" charset="0"/>
                <a:cs typeface="Calibri" panose="020F0502020204030204" pitchFamily="34" charset="0"/>
              </a:rPr>
              <a:t>intent.setComponent</a:t>
            </a:r>
            <a:r>
              <a:rPr lang="en-US" sz="2000" b="1" dirty="0">
                <a:latin typeface="Calibri" panose="020F0502020204030204" pitchFamily="34" charset="0"/>
                <a:cs typeface="Calibri" panose="020F0502020204030204" pitchFamily="34" charset="0"/>
              </a:rPr>
              <a:t>(new </a:t>
            </a:r>
            <a:r>
              <a:rPr lang="en-US" sz="2000" b="1" dirty="0" err="1">
                <a:latin typeface="Calibri" panose="020F0502020204030204" pitchFamily="34" charset="0"/>
                <a:cs typeface="Calibri" panose="020F0502020204030204" pitchFamily="34" charset="0"/>
              </a:rPr>
              <a:t>ComponentName</a:t>
            </a:r>
            <a:r>
              <a:rPr lang="en-US" sz="2000" b="1" dirty="0">
                <a:latin typeface="Calibri" panose="020F0502020204030204" pitchFamily="34" charset="0"/>
                <a:cs typeface="Calibri" panose="020F0502020204030204" pitchFamily="34" charset="0"/>
              </a:rPr>
              <a:t>("</a:t>
            </a:r>
            <a:r>
              <a:rPr lang="en-US" sz="2000" b="1" dirty="0" err="1">
                <a:latin typeface="Calibri" panose="020F0502020204030204" pitchFamily="34" charset="0"/>
                <a:cs typeface="Calibri" panose="020F0502020204030204" pitchFamily="34" charset="0"/>
              </a:rPr>
              <a:t>com.android.bluetooth</a:t>
            </a:r>
            <a:r>
              <a:rPr lang="en-US" sz="2000" b="1" dirty="0">
                <a:latin typeface="Calibri" panose="020F0502020204030204" pitchFamily="34" charset="0"/>
                <a:cs typeface="Calibri" panose="020F0502020204030204" pitchFamily="34" charset="0"/>
              </a:rPr>
              <a:t>",</a:t>
            </a:r>
          </a:p>
          <a:p>
            <a:pPr marL="0" indent="0">
              <a:buNone/>
            </a:pPr>
            <a:r>
              <a:rPr lang="en-US" sz="2000" b="1" dirty="0">
                <a:latin typeface="Calibri" panose="020F0502020204030204" pitchFamily="34" charset="0"/>
                <a:cs typeface="Calibri" panose="020F0502020204030204" pitchFamily="34" charset="0"/>
              </a:rPr>
              <a:t>"</a:t>
            </a:r>
            <a:r>
              <a:rPr lang="en-US" sz="2000" b="1" dirty="0" err="1">
                <a:latin typeface="Calibri" panose="020F0502020204030204" pitchFamily="34" charset="0"/>
                <a:cs typeface="Calibri" panose="020F0502020204030204" pitchFamily="34" charset="0"/>
              </a:rPr>
              <a:t>com.android.bluetooth.opp.BluetoothOppLauncherActivity</a:t>
            </a:r>
            <a:r>
              <a:rPr lang="en-US" sz="2000" b="1" dirty="0">
                <a:latin typeface="Calibri" panose="020F0502020204030204" pitchFamily="34" charset="0"/>
                <a:cs typeface="Calibri" panose="020F0502020204030204" pitchFamily="34" charset="0"/>
              </a:rPr>
              <a:t>"));</a:t>
            </a:r>
          </a:p>
          <a:p>
            <a:pPr marL="0" indent="0">
              <a:buNone/>
            </a:pPr>
            <a:r>
              <a:rPr lang="en-US" sz="2000" b="1" dirty="0">
                <a:latin typeface="Calibri" panose="020F0502020204030204" pitchFamily="34" charset="0"/>
                <a:cs typeface="Calibri" panose="020F0502020204030204" pitchFamily="34" charset="0"/>
              </a:rPr>
              <a:t>- </a:t>
            </a:r>
            <a:r>
              <a:rPr lang="en-US" sz="2000" b="1" dirty="0" err="1">
                <a:latin typeface="Calibri" panose="020F0502020204030204" pitchFamily="34" charset="0"/>
                <a:cs typeface="Calibri" panose="020F0502020204030204" pitchFamily="34" charset="0"/>
              </a:rPr>
              <a:t>intent.putExtra</a:t>
            </a:r>
            <a:r>
              <a:rPr lang="en-US" sz="2000" b="1" dirty="0">
                <a:latin typeface="Calibri" panose="020F0502020204030204" pitchFamily="34" charset="0"/>
                <a:cs typeface="Calibri" panose="020F0502020204030204" pitchFamily="34" charset="0"/>
              </a:rPr>
              <a:t>(</a:t>
            </a:r>
            <a:r>
              <a:rPr lang="en-US" sz="2000" b="1" dirty="0" err="1">
                <a:latin typeface="Calibri" panose="020F0502020204030204" pitchFamily="34" charset="0"/>
                <a:cs typeface="Calibri" panose="020F0502020204030204" pitchFamily="34" charset="0"/>
              </a:rPr>
              <a:t>Intent.EXTRA_STREAM</a:t>
            </a:r>
            <a:r>
              <a:rPr lang="en-US" sz="2000" b="1" dirty="0">
                <a:latin typeface="Calibri" panose="020F0502020204030204" pitchFamily="34" charset="0"/>
                <a:cs typeface="Calibri" panose="020F0502020204030204" pitchFamily="34" charset="0"/>
              </a:rPr>
              <a:t>, </a:t>
            </a:r>
            <a:r>
              <a:rPr lang="en-US" sz="2000" b="1" dirty="0" err="1">
                <a:latin typeface="Calibri" panose="020F0502020204030204" pitchFamily="34" charset="0"/>
                <a:cs typeface="Calibri" panose="020F0502020204030204" pitchFamily="34" charset="0"/>
              </a:rPr>
              <a:t>Uri.fromFile</a:t>
            </a:r>
            <a:r>
              <a:rPr lang="en-US" sz="2000" b="1" dirty="0">
                <a:latin typeface="Calibri" panose="020F0502020204030204" pitchFamily="34" charset="0"/>
                <a:cs typeface="Calibri" panose="020F0502020204030204" pitchFamily="34" charset="0"/>
              </a:rPr>
              <a:t>(</a:t>
            </a:r>
            <a:r>
              <a:rPr lang="en-US" sz="2000" b="1" dirty="0" err="1">
                <a:latin typeface="Calibri" panose="020F0502020204030204" pitchFamily="34" charset="0"/>
                <a:cs typeface="Calibri" panose="020F0502020204030204" pitchFamily="34" charset="0"/>
              </a:rPr>
              <a:t>fileObj</a:t>
            </a:r>
            <a:r>
              <a:rPr lang="en-US" sz="2000" b="1" dirty="0">
                <a:latin typeface="Calibri" panose="020F0502020204030204" pitchFamily="34" charset="0"/>
                <a:cs typeface="Calibri" panose="020F0502020204030204" pitchFamily="34" charset="0"/>
              </a:rPr>
              <a:t>));</a:t>
            </a:r>
          </a:p>
          <a:p>
            <a:pPr marL="0" indent="0">
              <a:buNone/>
            </a:pPr>
            <a:r>
              <a:rPr lang="en-US" sz="2000" b="1" dirty="0">
                <a:latin typeface="Calibri" panose="020F0502020204030204" pitchFamily="34" charset="0"/>
                <a:cs typeface="Calibri" panose="020F0502020204030204" pitchFamily="34" charset="0"/>
              </a:rPr>
              <a:t>- </a:t>
            </a:r>
            <a:r>
              <a:rPr lang="en-US" sz="2000" b="1" dirty="0" err="1">
                <a:latin typeface="Calibri" panose="020F0502020204030204" pitchFamily="34" charset="0"/>
                <a:cs typeface="Calibri" panose="020F0502020204030204" pitchFamily="34" charset="0"/>
              </a:rPr>
              <a:t>startActivity</a:t>
            </a:r>
            <a:r>
              <a:rPr lang="en-US" sz="2000" b="1" dirty="0">
                <a:latin typeface="Calibri" panose="020F0502020204030204" pitchFamily="34" charset="0"/>
                <a:cs typeface="Calibri" panose="020F0502020204030204" pitchFamily="34" charset="0"/>
              </a:rPr>
              <a:t>(intent);</a:t>
            </a:r>
          </a:p>
        </p:txBody>
      </p:sp>
    </p:spTree>
    <p:extLst>
      <p:ext uri="{BB962C8B-B14F-4D97-AF65-F5344CB8AC3E}">
        <p14:creationId xmlns:p14="http://schemas.microsoft.com/office/powerpoint/2010/main" val="4696546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a:t>
            </a:r>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5330281"/>
          </a:xfrm>
        </p:spPr>
        <p:txBody>
          <a:bodyPr/>
          <a:lstStyle/>
          <a:p>
            <a:pPr algn="ctr"/>
            <a:r>
              <a:rPr lang="en-US" sz="5000" b="1" dirty="0">
                <a:latin typeface="Algerian" panose="04020705040A02060702" pitchFamily="82" charset="0"/>
              </a:rPr>
              <a:t>THE END</a:t>
            </a:r>
            <a:br>
              <a:rPr lang="en-US" sz="5000" b="1" dirty="0"/>
            </a:br>
            <a:r>
              <a:rPr lang="en-US" sz="6000" dirty="0">
                <a:latin typeface="Freestyle Script" panose="030804020302050B0404" pitchFamily="66" charset="0"/>
              </a:rPr>
              <a:t>Thank for watching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0172" y="783437"/>
            <a:ext cx="8596668" cy="1320800"/>
          </a:xfrm>
        </p:spPr>
        <p:txBody>
          <a:bodyPr/>
          <a:lstStyle/>
          <a:p>
            <a:pPr algn="ctr"/>
            <a:r>
              <a:rPr lang="en-US" b="1" dirty="0">
                <a:solidFill>
                  <a:schemeClr val="tx1"/>
                </a:solidFill>
              </a:rPr>
              <a:t>SENSORS</a:t>
            </a:r>
            <a:r>
              <a:rPr lang="en-US" b="1" dirty="0"/>
              <a:t> </a:t>
            </a:r>
          </a:p>
        </p:txBody>
      </p:sp>
      <p:sp>
        <p:nvSpPr>
          <p:cNvPr id="3" name="Content Placeholder 2"/>
          <p:cNvSpPr>
            <a:spLocks noGrp="1"/>
          </p:cNvSpPr>
          <p:nvPr>
            <p:ph idx="1"/>
          </p:nvPr>
        </p:nvSpPr>
        <p:spPr>
          <a:xfrm>
            <a:off x="1083212" y="2630658"/>
            <a:ext cx="10270588" cy="3546305"/>
          </a:xfrm>
        </p:spPr>
        <p:txBody>
          <a:bodyPr>
            <a:normAutofit/>
          </a:bodyPr>
          <a:lstStyle/>
          <a:p>
            <a:pPr marL="0" indent="0">
              <a:buNone/>
            </a:pPr>
            <a:r>
              <a:rPr lang="en-US" sz="2200" dirty="0">
                <a:latin typeface="Calibri" panose="020F0502020204030204" pitchFamily="34" charset="0"/>
                <a:cs typeface="Calibri" panose="020F0502020204030204" pitchFamily="34" charset="0"/>
              </a:rPr>
              <a:t>-Most Android-powered devices have built-in sensors that measure motion, orientation, and various environmental conditions. These sensors are capable of providing raw data with high precision and accuracy, and are useful if you want to monitor three-dimensional device movement or positioning, or you want to monitor changes in the ambient environment near a device. To provide a platform to</a:t>
            </a:r>
          </a:p>
          <a:p>
            <a:pPr marL="0" indent="0">
              <a:buNone/>
            </a:pPr>
            <a:r>
              <a:rPr lang="en-US" sz="2200" dirty="0">
                <a:latin typeface="Calibri" panose="020F0502020204030204" pitchFamily="34" charset="0"/>
                <a:cs typeface="Calibri" panose="020F0502020204030204" pitchFamily="34" charset="0"/>
              </a:rPr>
              <a:t>extend user’s perceptions.</a:t>
            </a:r>
          </a:p>
          <a:p>
            <a:pPr marL="0" indent="0">
              <a:buNone/>
            </a:pPr>
            <a:r>
              <a:rPr lang="en-US" sz="2200" dirty="0">
                <a:latin typeface="Calibri" panose="020F0502020204030204" pitchFamily="34" charset="0"/>
                <a:cs typeface="Calibri" panose="020F0502020204030204" pitchFamily="34" charset="0"/>
              </a:rPr>
              <a:t>– Sensors that detect physical and environmental properties offer an exciting</a:t>
            </a:r>
          </a:p>
          <a:p>
            <a:pPr marL="0" indent="0">
              <a:buNone/>
            </a:pPr>
            <a:r>
              <a:rPr lang="en-US" sz="2200" dirty="0">
                <a:latin typeface="Calibri" panose="020F0502020204030204" pitchFamily="34" charset="0"/>
                <a:cs typeface="Calibri" panose="020F0502020204030204" pitchFamily="34" charset="0"/>
              </a:rPr>
              <a:t>avenue for innovations that enhance the user experience of mobile applications</a:t>
            </a:r>
          </a:p>
          <a:p>
            <a:pPr marL="0" indent="0">
              <a:buNone/>
            </a:pP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SENSORS</a:t>
            </a:r>
            <a:endParaRPr lang="en-US" dirty="0"/>
          </a:p>
        </p:txBody>
      </p:sp>
      <p:sp>
        <p:nvSpPr>
          <p:cNvPr id="3" name="Content Placeholder 2"/>
          <p:cNvSpPr>
            <a:spLocks noGrp="1"/>
          </p:cNvSpPr>
          <p:nvPr>
            <p:ph idx="1"/>
          </p:nvPr>
        </p:nvSpPr>
        <p:spPr>
          <a:xfrm>
            <a:off x="1296575" y="2585068"/>
            <a:ext cx="9601196" cy="3318936"/>
          </a:xfrm>
        </p:spPr>
        <p:txBody>
          <a:bodyPr>
            <a:normAutofit fontScale="92500"/>
          </a:bodyPr>
          <a:lstStyle/>
          <a:p>
            <a:pPr marL="0" indent="0">
              <a:buNone/>
            </a:pPr>
            <a:r>
              <a:rPr lang="en-US" dirty="0">
                <a:latin typeface="Calibri" panose="020F0502020204030204" pitchFamily="34" charset="0"/>
                <a:cs typeface="Calibri" panose="020F0502020204030204" pitchFamily="34" charset="0"/>
              </a:rPr>
              <a:t>+The Sensor Manager is used to manage the sensor hardware available</a:t>
            </a:r>
          </a:p>
          <a:p>
            <a:pPr marL="0" indent="0">
              <a:buNone/>
            </a:pPr>
            <a:r>
              <a:rPr lang="en-US" dirty="0">
                <a:latin typeface="Calibri" panose="020F0502020204030204" pitchFamily="34" charset="0"/>
                <a:cs typeface="Calibri" panose="020F0502020204030204" pitchFamily="34" charset="0"/>
              </a:rPr>
              <a:t>on Android devices</a:t>
            </a:r>
          </a:p>
          <a:p>
            <a:pPr marL="0" indent="0">
              <a:buNone/>
            </a:pPr>
            <a:r>
              <a:rPr lang="en-US" dirty="0">
                <a:latin typeface="Calibri" panose="020F0502020204030204" pitchFamily="34" charset="0"/>
                <a:cs typeface="Calibri" panose="020F0502020204030204" pitchFamily="34" charset="0"/>
              </a:rPr>
              <a:t>– The </a:t>
            </a:r>
            <a:r>
              <a:rPr lang="en-US" b="1" dirty="0" err="1">
                <a:latin typeface="Calibri" panose="020F0502020204030204" pitchFamily="34" charset="0"/>
                <a:cs typeface="Calibri" panose="020F0502020204030204" pitchFamily="34" charset="0"/>
              </a:rPr>
              <a:t>getSystemService</a:t>
            </a:r>
            <a:r>
              <a:rPr lang="en-US" dirty="0">
                <a:latin typeface="Calibri" panose="020F0502020204030204" pitchFamily="34" charset="0"/>
                <a:cs typeface="Calibri" panose="020F0502020204030204" pitchFamily="34" charset="0"/>
              </a:rPr>
              <a:t> method is used to return a reference to the Sensor</a:t>
            </a:r>
          </a:p>
          <a:p>
            <a:pPr marL="0" indent="0">
              <a:buNone/>
            </a:pPr>
            <a:r>
              <a:rPr lang="en-US" b="1" dirty="0">
                <a:latin typeface="Calibri" panose="020F0502020204030204" pitchFamily="34" charset="0"/>
                <a:cs typeface="Calibri" panose="020F0502020204030204" pitchFamily="34" charset="0"/>
              </a:rPr>
              <a:t>For example</a:t>
            </a:r>
            <a:r>
              <a:rPr lang="en-US" dirty="0">
                <a:latin typeface="Calibri" panose="020F0502020204030204" pitchFamily="34" charset="0"/>
                <a:cs typeface="Calibri" panose="020F0502020204030204" pitchFamily="34" charset="0"/>
              </a:rPr>
              <a:t>: a game might track readings from a device's gravity sensor to infer complex user gestures and motions, such as tilt, shake, rotation, or swing. Likewise, a weather application might use a device's temperature sensor and humidity sensor to calculate and report the </a:t>
            </a:r>
            <a:r>
              <a:rPr lang="en-US" dirty="0" err="1">
                <a:latin typeface="Calibri" panose="020F0502020204030204" pitchFamily="34" charset="0"/>
                <a:cs typeface="Calibri" panose="020F0502020204030204" pitchFamily="34" charset="0"/>
              </a:rPr>
              <a:t>dewpoint</a:t>
            </a:r>
            <a:r>
              <a:rPr lang="en-US" dirty="0">
                <a:latin typeface="Calibri" panose="020F0502020204030204" pitchFamily="34" charset="0"/>
                <a:cs typeface="Calibri" panose="020F0502020204030204" pitchFamily="34" charset="0"/>
              </a:rPr>
              <a:t>, or a travel application might use the geomagnetic field sensor and accelerometer to report a compass bearing.</a:t>
            </a:r>
          </a:p>
          <a:p>
            <a:endParaRPr lang="en-US" dirty="0"/>
          </a:p>
        </p:txBody>
      </p:sp>
    </p:spTree>
    <p:extLst>
      <p:ext uri="{BB962C8B-B14F-4D97-AF65-F5344CB8AC3E}">
        <p14:creationId xmlns:p14="http://schemas.microsoft.com/office/powerpoint/2010/main" val="3620032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0713"/>
            <a:ext cx="10515600" cy="901972"/>
          </a:xfrm>
        </p:spPr>
        <p:txBody>
          <a:bodyPr/>
          <a:lstStyle/>
          <a:p>
            <a:pPr algn="ctr"/>
            <a:r>
              <a:rPr lang="en-US" b="1" dirty="0"/>
              <a:t>BLUETOOTH</a:t>
            </a:r>
          </a:p>
        </p:txBody>
      </p:sp>
      <p:sp>
        <p:nvSpPr>
          <p:cNvPr id="3" name="Content Placeholder 2"/>
          <p:cNvSpPr>
            <a:spLocks noGrp="1"/>
          </p:cNvSpPr>
          <p:nvPr>
            <p:ph idx="1"/>
          </p:nvPr>
        </p:nvSpPr>
        <p:spPr>
          <a:xfrm>
            <a:off x="838200" y="2447779"/>
            <a:ext cx="10515600" cy="3277772"/>
          </a:xfrm>
        </p:spPr>
        <p:txBody>
          <a:bodyPr>
            <a:noAutofit/>
          </a:bodyPr>
          <a:lstStyle/>
          <a:p>
            <a:pPr marL="0" indent="0">
              <a:buNone/>
            </a:pPr>
            <a:r>
              <a:rPr lang="en-US" sz="2000" dirty="0">
                <a:latin typeface="Calibri" panose="020F0502020204030204" pitchFamily="34" charset="0"/>
                <a:cs typeface="Calibri" panose="020F0502020204030204" pitchFamily="34" charset="0"/>
              </a:rPr>
              <a:t>- The Android platform includes support for the Bluetooth network stack, which allows a device to wirelessly exchange data with other Bluetooth devices. The app framework provides access to the Bluetooth functionality through Bluetooth APIs. These APIs let apps connect to other Bluetooth devices, enabling point-to-point and multipoint wireless features.</a:t>
            </a:r>
          </a:p>
          <a:p>
            <a:pPr marL="0" indent="0">
              <a:buNone/>
            </a:pPr>
            <a:r>
              <a:rPr lang="en-US" sz="2000" dirty="0">
                <a:latin typeface="Calibri" panose="020F0502020204030204" pitchFamily="34" charset="0"/>
                <a:cs typeface="Calibri" panose="020F0502020204030204" pitchFamily="34" charset="0"/>
              </a:rPr>
              <a:t>- Is a communications protocol designed for short-range, </a:t>
            </a:r>
            <a:r>
              <a:rPr lang="en-US" sz="2000" dirty="0" err="1">
                <a:latin typeface="Calibri" panose="020F0502020204030204" pitchFamily="34" charset="0"/>
                <a:cs typeface="Calibri" panose="020F0502020204030204" pitchFamily="34" charset="0"/>
              </a:rPr>
              <a:t>lowbandwidth</a:t>
            </a:r>
            <a:r>
              <a:rPr lang="en-US" sz="2000" dirty="0">
                <a:latin typeface="Calibri" panose="020F0502020204030204" pitchFamily="34" charset="0"/>
                <a:cs typeface="Calibri" panose="020F0502020204030204" pitchFamily="34" charset="0"/>
              </a:rPr>
              <a:t> peer-to-peer communications</a:t>
            </a:r>
          </a:p>
          <a:p>
            <a:pPr marL="0" indent="0">
              <a:buNone/>
            </a:pPr>
            <a:r>
              <a:rPr lang="en-US" sz="2000" dirty="0">
                <a:latin typeface="Calibri" panose="020F0502020204030204" pitchFamily="34" charset="0"/>
                <a:cs typeface="Calibri" panose="020F0502020204030204" pitchFamily="34" charset="0"/>
              </a:rPr>
              <a:t>+ The Bluetooth APIs supports to search for, and connect to, other Bluetooth devices within range</a:t>
            </a:r>
          </a:p>
          <a:p>
            <a:pPr marL="0" indent="0">
              <a:buNone/>
            </a:pPr>
            <a:r>
              <a:rPr lang="en-US" sz="2000" dirty="0">
                <a:latin typeface="Calibri" panose="020F0502020204030204" pitchFamily="34" charset="0"/>
                <a:cs typeface="Calibri" panose="020F0502020204030204" pitchFamily="34" charset="0"/>
              </a:rPr>
              <a:t>- By initiating a communications link using Bluetooth Sockets the application can then transmit and receive streams of data between devices from within applications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BLUETOOTH</a:t>
            </a:r>
          </a:p>
        </p:txBody>
      </p:sp>
      <p:sp>
        <p:nvSpPr>
          <p:cNvPr id="3" name="Content Placeholder 2"/>
          <p:cNvSpPr>
            <a:spLocks noGrp="1"/>
          </p:cNvSpPr>
          <p:nvPr>
            <p:ph idx="1"/>
          </p:nvPr>
        </p:nvSpPr>
        <p:spPr/>
        <p:txBody>
          <a:bodyPr>
            <a:normAutofit fontScale="92500" lnSpcReduction="10000"/>
          </a:bodyPr>
          <a:lstStyle/>
          <a:p>
            <a:pPr marL="0" indent="0">
              <a:buNone/>
            </a:pPr>
            <a:r>
              <a:rPr lang="en-US" b="1" dirty="0">
                <a:latin typeface="Calibri" panose="020F0502020204030204" pitchFamily="34" charset="0"/>
                <a:cs typeface="Calibri" panose="020F0502020204030204" pitchFamily="34" charset="0"/>
              </a:rPr>
              <a:t>Besides, using the Bluetooth APIs, an app can perform the following:</a:t>
            </a:r>
          </a:p>
          <a:p>
            <a:r>
              <a:rPr lang="en-US" dirty="0">
                <a:latin typeface="Calibri" panose="020F0502020204030204" pitchFamily="34" charset="0"/>
                <a:cs typeface="Calibri" panose="020F0502020204030204" pitchFamily="34" charset="0"/>
              </a:rPr>
              <a:t>Scan for other Bluetooth devices.</a:t>
            </a:r>
          </a:p>
          <a:p>
            <a:r>
              <a:rPr lang="en-US" dirty="0">
                <a:latin typeface="Calibri" panose="020F0502020204030204" pitchFamily="34" charset="0"/>
                <a:cs typeface="Calibri" panose="020F0502020204030204" pitchFamily="34" charset="0"/>
              </a:rPr>
              <a:t>Query the local Bluetooth adapter for paired Bluetooth devices.</a:t>
            </a:r>
          </a:p>
          <a:p>
            <a:r>
              <a:rPr lang="en-US" dirty="0">
                <a:latin typeface="Calibri" panose="020F0502020204030204" pitchFamily="34" charset="0"/>
                <a:cs typeface="Calibri" panose="020F0502020204030204" pitchFamily="34" charset="0"/>
              </a:rPr>
              <a:t>Establish RFCOMM channels.</a:t>
            </a:r>
          </a:p>
          <a:p>
            <a:r>
              <a:rPr lang="en-US" dirty="0">
                <a:latin typeface="Calibri" panose="020F0502020204030204" pitchFamily="34" charset="0"/>
                <a:cs typeface="Calibri" panose="020F0502020204030204" pitchFamily="34" charset="0"/>
              </a:rPr>
              <a:t>Connect to other devices through service discovery.</a:t>
            </a:r>
          </a:p>
          <a:p>
            <a:r>
              <a:rPr lang="en-US" dirty="0">
                <a:latin typeface="Calibri" panose="020F0502020204030204" pitchFamily="34" charset="0"/>
                <a:cs typeface="Calibri" panose="020F0502020204030204" pitchFamily="34" charset="0"/>
              </a:rPr>
              <a:t>Transfer data to and from other devices.</a:t>
            </a:r>
          </a:p>
          <a:p>
            <a:r>
              <a:rPr lang="en-US" dirty="0">
                <a:latin typeface="Calibri" panose="020F0502020204030204" pitchFamily="34" charset="0"/>
                <a:cs typeface="Calibri" panose="020F0502020204030204" pitchFamily="34" charset="0"/>
              </a:rPr>
              <a:t>Manage multiple connections.</a:t>
            </a:r>
          </a:p>
          <a:p>
            <a:endParaRPr lang="en-US" dirty="0"/>
          </a:p>
        </p:txBody>
      </p:sp>
    </p:spTree>
    <p:extLst>
      <p:ext uri="{BB962C8B-B14F-4D97-AF65-F5344CB8AC3E}">
        <p14:creationId xmlns:p14="http://schemas.microsoft.com/office/powerpoint/2010/main" val="528815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SENSORS</a:t>
            </a:r>
          </a:p>
        </p:txBody>
      </p:sp>
      <p:sp>
        <p:nvSpPr>
          <p:cNvPr id="3" name="Content Placeholder 2"/>
          <p:cNvSpPr>
            <a:spLocks noGrp="1"/>
          </p:cNvSpPr>
          <p:nvPr>
            <p:ph idx="1"/>
          </p:nvPr>
        </p:nvSpPr>
        <p:spPr>
          <a:xfrm>
            <a:off x="801858" y="2556932"/>
            <a:ext cx="10522633" cy="3318936"/>
          </a:xfrm>
        </p:spPr>
        <p:txBody>
          <a:bodyPr>
            <a:noAutofit/>
          </a:bodyPr>
          <a:lstStyle/>
          <a:p>
            <a:pPr marL="0" indent="0">
              <a:buNone/>
            </a:pPr>
            <a:r>
              <a:rPr lang="en-US" sz="1850" dirty="0">
                <a:latin typeface="Calibri" panose="020F0502020204030204" pitchFamily="34" charset="0"/>
                <a:cs typeface="Calibri" panose="020F0502020204030204" pitchFamily="34" charset="0"/>
              </a:rPr>
              <a:t>+ The Sensor Manager is used to manage the sensor hardware available on Android devices – The </a:t>
            </a:r>
            <a:r>
              <a:rPr lang="en-US" sz="1850" b="1" dirty="0" err="1">
                <a:latin typeface="Calibri" panose="020F0502020204030204" pitchFamily="34" charset="0"/>
                <a:cs typeface="Calibri" panose="020F0502020204030204" pitchFamily="34" charset="0"/>
              </a:rPr>
              <a:t>getSystemService</a:t>
            </a:r>
            <a:r>
              <a:rPr lang="en-US" sz="1850" dirty="0">
                <a:latin typeface="Calibri" panose="020F0502020204030204" pitchFamily="34" charset="0"/>
                <a:cs typeface="Calibri" panose="020F0502020204030204" pitchFamily="34" charset="0"/>
              </a:rPr>
              <a:t> method is used to return a reference to the Sensor Manager Service :</a:t>
            </a:r>
          </a:p>
          <a:p>
            <a:pPr marL="0" indent="0">
              <a:buNone/>
            </a:pPr>
            <a:endParaRPr lang="en-US" sz="1850" dirty="0">
              <a:latin typeface="Calibri" panose="020F0502020204030204" pitchFamily="34" charset="0"/>
              <a:cs typeface="Calibri" panose="020F0502020204030204" pitchFamily="34" charset="0"/>
            </a:endParaRPr>
          </a:p>
          <a:p>
            <a:pPr marL="0" indent="0">
              <a:buNone/>
            </a:pPr>
            <a:r>
              <a:rPr lang="en-US" sz="1850" b="1" dirty="0" err="1">
                <a:latin typeface="Calibri" panose="020F0502020204030204" pitchFamily="34" charset="0"/>
                <a:cs typeface="Calibri" panose="020F0502020204030204" pitchFamily="34" charset="0"/>
              </a:rPr>
              <a:t>SensorManager</a:t>
            </a:r>
            <a:r>
              <a:rPr lang="en-US" sz="1850" b="1" dirty="0">
                <a:latin typeface="Calibri" panose="020F0502020204030204" pitchFamily="34" charset="0"/>
                <a:cs typeface="Calibri" panose="020F0502020204030204" pitchFamily="34" charset="0"/>
              </a:rPr>
              <a:t> </a:t>
            </a:r>
            <a:r>
              <a:rPr lang="en-US" sz="1850" b="1" dirty="0" err="1">
                <a:latin typeface="Calibri" panose="020F0502020204030204" pitchFamily="34" charset="0"/>
                <a:cs typeface="Calibri" panose="020F0502020204030204" pitchFamily="34" charset="0"/>
              </a:rPr>
              <a:t>sensorManager</a:t>
            </a:r>
            <a:r>
              <a:rPr lang="en-US" sz="1850" b="1" dirty="0">
                <a:latin typeface="Calibri" panose="020F0502020204030204" pitchFamily="34" charset="0"/>
                <a:cs typeface="Calibri" panose="020F0502020204030204" pitchFamily="34" charset="0"/>
              </a:rPr>
              <a:t> =(</a:t>
            </a:r>
            <a:r>
              <a:rPr lang="en-US" sz="1850" b="1" dirty="0" err="1">
                <a:latin typeface="Calibri" panose="020F0502020204030204" pitchFamily="34" charset="0"/>
                <a:cs typeface="Calibri" panose="020F0502020204030204" pitchFamily="34" charset="0"/>
              </a:rPr>
              <a:t>SensorManager</a:t>
            </a:r>
            <a:r>
              <a:rPr lang="en-US" sz="1850" b="1" dirty="0">
                <a:latin typeface="Calibri" panose="020F0502020204030204" pitchFamily="34" charset="0"/>
                <a:cs typeface="Calibri" panose="020F0502020204030204" pitchFamily="34" charset="0"/>
              </a:rPr>
              <a:t>)</a:t>
            </a:r>
            <a:r>
              <a:rPr lang="en-US" sz="1850" b="1" dirty="0" err="1">
                <a:latin typeface="Calibri" panose="020F0502020204030204" pitchFamily="34" charset="0"/>
                <a:cs typeface="Calibri" panose="020F0502020204030204" pitchFamily="34" charset="0"/>
              </a:rPr>
              <a:t>getSystemService</a:t>
            </a:r>
            <a:r>
              <a:rPr lang="en-US" sz="1850" b="1" dirty="0">
                <a:latin typeface="Calibri" panose="020F0502020204030204" pitchFamily="34" charset="0"/>
                <a:cs typeface="Calibri" panose="020F0502020204030204" pitchFamily="34" charset="0"/>
              </a:rPr>
              <a:t>(</a:t>
            </a:r>
            <a:r>
              <a:rPr lang="en-US" sz="1850" b="1" dirty="0" err="1">
                <a:latin typeface="Calibri" panose="020F0502020204030204" pitchFamily="34" charset="0"/>
                <a:cs typeface="Calibri" panose="020F0502020204030204" pitchFamily="34" charset="0"/>
              </a:rPr>
              <a:t>Context.SENSOR_SERVICE</a:t>
            </a:r>
            <a:r>
              <a:rPr lang="en-US" sz="1850" b="1" dirty="0">
                <a:latin typeface="Calibri" panose="020F0502020204030204" pitchFamily="34" charset="0"/>
                <a:cs typeface="Calibri" panose="020F0502020204030204" pitchFamily="34" charset="0"/>
              </a:rPr>
              <a:t>);</a:t>
            </a:r>
            <a:endParaRPr lang="en-US" sz="1850" dirty="0">
              <a:latin typeface="Calibri" panose="020F0502020204030204" pitchFamily="34" charset="0"/>
              <a:cs typeface="Calibri" panose="020F0502020204030204" pitchFamily="34" charset="0"/>
            </a:endParaRPr>
          </a:p>
          <a:p>
            <a:pPr marL="0" indent="0">
              <a:buNone/>
            </a:pPr>
            <a:r>
              <a:rPr lang="en-US" sz="1850" dirty="0">
                <a:latin typeface="Calibri" panose="020F0502020204030204" pitchFamily="34" charset="0"/>
                <a:cs typeface="Calibri" panose="020F0502020204030204" pitchFamily="34" charset="0"/>
              </a:rPr>
              <a:t>+ Sensor objects are used to </a:t>
            </a:r>
            <a:r>
              <a:rPr lang="en-US" sz="1850" dirty="0" err="1">
                <a:latin typeface="Calibri" panose="020F0502020204030204" pitchFamily="34" charset="0"/>
                <a:cs typeface="Calibri" panose="020F0502020204030204" pitchFamily="34" charset="0"/>
              </a:rPr>
              <a:t>interacte</a:t>
            </a:r>
            <a:r>
              <a:rPr lang="en-US" sz="1850" dirty="0">
                <a:latin typeface="Calibri" panose="020F0502020204030204" pitchFamily="34" charset="0"/>
                <a:cs typeface="Calibri" panose="020F0502020204030204" pitchFamily="34" charset="0"/>
              </a:rPr>
              <a:t> with the sensor hardware directly </a:t>
            </a:r>
          </a:p>
          <a:p>
            <a:pPr marL="0" indent="0">
              <a:buNone/>
            </a:pPr>
            <a:r>
              <a:rPr lang="en-US" sz="1850" dirty="0">
                <a:latin typeface="Calibri" panose="020F0502020204030204" pitchFamily="34" charset="0"/>
                <a:cs typeface="Calibri" panose="020F0502020204030204" pitchFamily="34" charset="0"/>
              </a:rPr>
              <a:t>– They describe the properties of the hardware sensor they represent, including its type, name, manufacturer, and details on its accuracy and range</a:t>
            </a:r>
          </a:p>
          <a:p>
            <a:pPr marL="0" indent="0">
              <a:buNone/>
            </a:pPr>
            <a:r>
              <a:rPr lang="en-US" sz="1850" dirty="0">
                <a:latin typeface="Calibri" panose="020F0502020204030204" pitchFamily="34" charset="0"/>
                <a:cs typeface="Calibri" panose="020F0502020204030204" pitchFamily="34" charset="0"/>
              </a:rPr>
              <a:t> – The Sensor class includes a set of constants that describe which type of hardware sensor is being represented </a:t>
            </a:r>
          </a:p>
          <a:p>
            <a:pPr marL="0" indent="0">
              <a:buNone/>
            </a:pPr>
            <a:r>
              <a:rPr lang="en-US" sz="1850" dirty="0">
                <a:latin typeface="Calibri" panose="020F0502020204030204" pitchFamily="34" charset="0"/>
                <a:cs typeface="Calibri" panose="020F0502020204030204" pitchFamily="34" charset="0"/>
              </a:rPr>
              <a:t>– These constants take the form of </a:t>
            </a:r>
            <a:r>
              <a:rPr lang="en-US" sz="1850" b="1" dirty="0" err="1">
                <a:latin typeface="Calibri" panose="020F0502020204030204" pitchFamily="34" charset="0"/>
                <a:cs typeface="Calibri" panose="020F0502020204030204" pitchFamily="34" charset="0"/>
              </a:rPr>
              <a:t>Sensor.TYPE</a:t>
            </a:r>
            <a:r>
              <a:rPr lang="en-US" sz="1850" b="1" dirty="0">
                <a:latin typeface="Calibri" panose="020F0502020204030204" pitchFamily="34" charset="0"/>
                <a:cs typeface="Calibri" panose="020F0502020204030204" pitchFamily="34" charset="0"/>
              </a:rPr>
              <a:t>_&lt;TYPE&gt;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466" y="844063"/>
            <a:ext cx="10429185" cy="914400"/>
          </a:xfrm>
        </p:spPr>
        <p:txBody>
          <a:bodyPr>
            <a:normAutofit fontScale="90000"/>
          </a:bodyPr>
          <a:lstStyle/>
          <a:p>
            <a:br>
              <a:rPr lang="en-US" dirty="0"/>
            </a:br>
            <a:br>
              <a:rPr lang="en-US" dirty="0"/>
            </a:br>
            <a:r>
              <a:rPr lang="en-US" b="1" dirty="0"/>
              <a:t>SENSORS</a:t>
            </a:r>
            <a:br>
              <a:rPr lang="en-US" sz="2200" dirty="0"/>
            </a:br>
            <a:r>
              <a:rPr lang="en-US" sz="2600" b="1" dirty="0"/>
              <a:t>Finding</a:t>
            </a:r>
            <a:br>
              <a:rPr lang="en-US" b="1" dirty="0"/>
            </a:br>
            <a:endParaRPr lang="en-US" dirty="0"/>
          </a:p>
        </p:txBody>
      </p:sp>
      <p:sp>
        <p:nvSpPr>
          <p:cNvPr id="3" name="Content Placeholder 2"/>
          <p:cNvSpPr>
            <a:spLocks noGrp="1"/>
          </p:cNvSpPr>
          <p:nvPr>
            <p:ph idx="1"/>
          </p:nvPr>
        </p:nvSpPr>
        <p:spPr>
          <a:xfrm>
            <a:off x="1053067" y="2562088"/>
            <a:ext cx="10596154" cy="4295912"/>
          </a:xfrm>
        </p:spPr>
        <p:txBody>
          <a:bodyPr>
            <a:normAutofit/>
          </a:bodyPr>
          <a:lstStyle/>
          <a:p>
            <a:pPr marL="0" indent="0">
              <a:buNone/>
            </a:pPr>
            <a:r>
              <a:rPr lang="en-US" sz="1800" dirty="0">
                <a:latin typeface="Calibri" panose="020F0502020204030204" pitchFamily="34" charset="0"/>
                <a:cs typeface="Calibri" panose="020F0502020204030204" pitchFamily="34" charset="0"/>
              </a:rPr>
              <a:t>+ To find every Sensor available on the host platform or a particular type, use </a:t>
            </a:r>
            <a:r>
              <a:rPr lang="en-US" sz="1800" dirty="0" err="1">
                <a:latin typeface="Calibri" panose="020F0502020204030204" pitchFamily="34" charset="0"/>
                <a:cs typeface="Calibri" panose="020F0502020204030204" pitchFamily="34" charset="0"/>
              </a:rPr>
              <a:t>getSensorListon</a:t>
            </a:r>
            <a:r>
              <a:rPr lang="en-US" sz="1800" dirty="0">
                <a:latin typeface="Calibri" panose="020F0502020204030204" pitchFamily="34" charset="0"/>
                <a:cs typeface="Calibri" panose="020F0502020204030204" pitchFamily="34" charset="0"/>
              </a:rPr>
              <a:t> in the Sensor Manager, passing in </a:t>
            </a:r>
            <a:r>
              <a:rPr lang="en-US" sz="1800" b="1" dirty="0" err="1">
                <a:latin typeface="Calibri" panose="020F0502020204030204" pitchFamily="34" charset="0"/>
                <a:cs typeface="Calibri" panose="020F0502020204030204" pitchFamily="34" charset="0"/>
              </a:rPr>
              <a:t>Sensor.TYPE</a:t>
            </a:r>
            <a:r>
              <a:rPr lang="en-US" sz="1800" b="1" dirty="0">
                <a:latin typeface="Calibri" panose="020F0502020204030204" pitchFamily="34" charset="0"/>
                <a:cs typeface="Calibri" panose="020F0502020204030204" pitchFamily="34" charset="0"/>
              </a:rPr>
              <a:t>_&lt;TYPE&gt; </a:t>
            </a:r>
            <a:endParaRPr lang="en-US" sz="18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 </a:t>
            </a:r>
            <a:r>
              <a:rPr lang="en-US" sz="1800" b="1" dirty="0">
                <a:latin typeface="Calibri" panose="020F0502020204030204" pitchFamily="34" charset="0"/>
                <a:cs typeface="Calibri" panose="020F0502020204030204" pitchFamily="34" charset="0"/>
              </a:rPr>
              <a:t>List </a:t>
            </a:r>
            <a:r>
              <a:rPr lang="en-US" sz="1800" b="1" dirty="0" err="1">
                <a:latin typeface="Calibri" panose="020F0502020204030204" pitchFamily="34" charset="0"/>
                <a:cs typeface="Calibri" panose="020F0502020204030204" pitchFamily="34" charset="0"/>
              </a:rPr>
              <a:t>allSensors</a:t>
            </a:r>
            <a:r>
              <a:rPr lang="en-US" sz="1800" b="1" dirty="0">
                <a:latin typeface="Calibri" panose="020F0502020204030204" pitchFamily="34" charset="0"/>
                <a:cs typeface="Calibri" panose="020F0502020204030204" pitchFamily="34" charset="0"/>
              </a:rPr>
              <a:t> = </a:t>
            </a:r>
            <a:r>
              <a:rPr lang="en-US" sz="1800" b="1" dirty="0" err="1">
                <a:latin typeface="Calibri" panose="020F0502020204030204" pitchFamily="34" charset="0"/>
                <a:cs typeface="Calibri" panose="020F0502020204030204" pitchFamily="34" charset="0"/>
              </a:rPr>
              <a:t>sensorManager.getSensorList</a:t>
            </a:r>
            <a:r>
              <a:rPr lang="en-US" sz="1800" b="1" dirty="0">
                <a:latin typeface="Calibri" panose="020F0502020204030204" pitchFamily="34" charset="0"/>
                <a:cs typeface="Calibri" panose="020F0502020204030204" pitchFamily="34" charset="0"/>
              </a:rPr>
              <a:t>(</a:t>
            </a:r>
            <a:r>
              <a:rPr lang="en-US" sz="1800" b="1" dirty="0" err="1">
                <a:latin typeface="Calibri" panose="020F0502020204030204" pitchFamily="34" charset="0"/>
                <a:cs typeface="Calibri" panose="020F0502020204030204" pitchFamily="34" charset="0"/>
              </a:rPr>
              <a:t>Sensor.TYPE</a:t>
            </a:r>
            <a:r>
              <a:rPr lang="en-US" sz="1800" b="1" dirty="0">
                <a:latin typeface="Calibri" panose="020F0502020204030204" pitchFamily="34" charset="0"/>
                <a:cs typeface="Calibri" panose="020F0502020204030204" pitchFamily="34" charset="0"/>
              </a:rPr>
              <a:t>_); </a:t>
            </a:r>
          </a:p>
          <a:p>
            <a:pPr marL="0" indent="0">
              <a:buNone/>
            </a:pPr>
            <a:r>
              <a:rPr lang="en-US" sz="1800" dirty="0">
                <a:latin typeface="Calibri" panose="020F0502020204030204" pitchFamily="34" charset="0"/>
                <a:cs typeface="Calibri" panose="020F0502020204030204" pitchFamily="34" charset="0"/>
              </a:rPr>
              <a:t>– Each Sensor reports its name, power use, minimum delay latency, maximum range, resolution, and vendor type.</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 To find the default Sensor implementation for a given type, the Sensor Manager’s </a:t>
            </a:r>
            <a:r>
              <a:rPr lang="en-US" sz="1800" b="1" dirty="0" err="1">
                <a:latin typeface="Calibri" panose="020F0502020204030204" pitchFamily="34" charset="0"/>
                <a:cs typeface="Calibri" panose="020F0502020204030204" pitchFamily="34" charset="0"/>
              </a:rPr>
              <a:t>getDefaultSensor</a:t>
            </a:r>
            <a:r>
              <a:rPr lang="en-US" sz="1800" b="1" dirty="0">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method is used. </a:t>
            </a:r>
          </a:p>
          <a:p>
            <a:pPr marL="0" indent="0">
              <a:buNone/>
            </a:pPr>
            <a:r>
              <a:rPr lang="en-US" sz="1800" dirty="0">
                <a:latin typeface="Calibri" panose="020F0502020204030204" pitchFamily="34" charset="0"/>
                <a:cs typeface="Calibri" panose="020F0502020204030204" pitchFamily="34" charset="0"/>
              </a:rPr>
              <a:t>– </a:t>
            </a:r>
            <a:r>
              <a:rPr lang="en-US" sz="1800" b="1" dirty="0">
                <a:latin typeface="Calibri" panose="020F0502020204030204" pitchFamily="34" charset="0"/>
                <a:cs typeface="Calibri" panose="020F0502020204030204" pitchFamily="34" charset="0"/>
              </a:rPr>
              <a:t>Sensor </a:t>
            </a:r>
            <a:r>
              <a:rPr lang="en-US" sz="1800" b="1" dirty="0" err="1">
                <a:latin typeface="Calibri" panose="020F0502020204030204" pitchFamily="34" charset="0"/>
                <a:cs typeface="Calibri" panose="020F0502020204030204" pitchFamily="34" charset="0"/>
              </a:rPr>
              <a:t>obj</a:t>
            </a:r>
            <a:r>
              <a:rPr lang="en-US" sz="1800" b="1" dirty="0">
                <a:latin typeface="Calibri" panose="020F0502020204030204" pitchFamily="34" charset="0"/>
                <a:cs typeface="Calibri" panose="020F0502020204030204" pitchFamily="34" charset="0"/>
              </a:rPr>
              <a:t> = </a:t>
            </a:r>
            <a:r>
              <a:rPr lang="en-US" sz="1800" b="1" dirty="0" err="1">
                <a:latin typeface="Calibri" panose="020F0502020204030204" pitchFamily="34" charset="0"/>
                <a:cs typeface="Calibri" panose="020F0502020204030204" pitchFamily="34" charset="0"/>
              </a:rPr>
              <a:t>sensorManager.getDefaultSensor</a:t>
            </a:r>
            <a:r>
              <a:rPr lang="en-US" sz="1800" b="1" dirty="0">
                <a:latin typeface="Calibri" panose="020F0502020204030204" pitchFamily="34" charset="0"/>
                <a:cs typeface="Calibri" panose="020F0502020204030204" pitchFamily="34" charset="0"/>
              </a:rPr>
              <a:t>(</a:t>
            </a:r>
            <a:r>
              <a:rPr lang="en-US" sz="1800" b="1" dirty="0" err="1">
                <a:latin typeface="Calibri" panose="020F0502020204030204" pitchFamily="34" charset="0"/>
                <a:cs typeface="Calibri" panose="020F0502020204030204" pitchFamily="34" charset="0"/>
              </a:rPr>
              <a:t>Sensor.TYPE</a:t>
            </a:r>
            <a:r>
              <a:rPr lang="en-US" sz="1800" b="1" dirty="0">
                <a:latin typeface="Calibri" panose="020F0502020204030204" pitchFamily="34" charset="0"/>
                <a:cs typeface="Calibri" panose="020F0502020204030204" pitchFamily="34" charset="0"/>
              </a:rPr>
              <a:t>_); </a:t>
            </a:r>
          </a:p>
          <a:p>
            <a:pPr marL="0" indent="0">
              <a:buNone/>
            </a:pPr>
            <a:r>
              <a:rPr lang="en-US" sz="1800" dirty="0">
                <a:latin typeface="Calibri" panose="020F0502020204030204" pitchFamily="34" charset="0"/>
                <a:cs typeface="Calibri" panose="020F0502020204030204" pitchFamily="34" charset="0"/>
              </a:rPr>
              <a:t>– If no default Sensor exists for the specified type, the method returns null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8200" y="1226689"/>
            <a:ext cx="10515600" cy="836658"/>
          </a:xfrm>
        </p:spPr>
        <p:txBody>
          <a:bodyPr>
            <a:normAutofit fontScale="90000"/>
          </a:bodyPr>
          <a:lstStyle/>
          <a:p>
            <a:r>
              <a:rPr lang="en-US" dirty="0"/>
              <a:t>SENSORS</a:t>
            </a:r>
            <a:br>
              <a:rPr lang="en-US" sz="2200" dirty="0"/>
            </a:br>
            <a:r>
              <a:rPr lang="en-US" sz="2600" b="1" dirty="0"/>
              <a:t>Monitoring</a:t>
            </a:r>
            <a:endParaRPr lang="en-US" sz="2600" dirty="0"/>
          </a:p>
        </p:txBody>
      </p:sp>
      <p:sp>
        <p:nvSpPr>
          <p:cNvPr id="8" name="Content Placeholder 7"/>
          <p:cNvSpPr>
            <a:spLocks noGrp="1"/>
          </p:cNvSpPr>
          <p:nvPr>
            <p:ph idx="1"/>
          </p:nvPr>
        </p:nvSpPr>
        <p:spPr>
          <a:xfrm>
            <a:off x="984738" y="2560320"/>
            <a:ext cx="10369062" cy="3967480"/>
          </a:xfrm>
        </p:spPr>
        <p:txBody>
          <a:bodyPr>
            <a:noAutofit/>
          </a:bodyPr>
          <a:lstStyle/>
          <a:p>
            <a:pPr marL="0" indent="0" algn="ctr">
              <a:buNone/>
            </a:pPr>
            <a:endParaRPr lang="en-US" sz="2000" dirty="0"/>
          </a:p>
          <a:p>
            <a:pPr marL="0" indent="0">
              <a:buNone/>
            </a:pPr>
            <a:r>
              <a:rPr lang="en-US" sz="2000" dirty="0">
                <a:latin typeface="Calibri" panose="020F0502020204030204" pitchFamily="34" charset="0"/>
                <a:cs typeface="Calibri" panose="020F0502020204030204" pitchFamily="34" charset="0"/>
              </a:rPr>
              <a:t>+To monitor a Sensor, implement a </a:t>
            </a:r>
            <a:r>
              <a:rPr lang="en-US" sz="2000" dirty="0" err="1">
                <a:latin typeface="Calibri" panose="020F0502020204030204" pitchFamily="34" charset="0"/>
                <a:cs typeface="Calibri" panose="020F0502020204030204" pitchFamily="34" charset="0"/>
              </a:rPr>
              <a:t>SensorEventListener</a:t>
            </a:r>
            <a:r>
              <a:rPr lang="en-US" sz="2000" dirty="0">
                <a:latin typeface="Calibri" panose="020F0502020204030204" pitchFamily="34" charset="0"/>
                <a:cs typeface="Calibri" panose="020F0502020204030204" pitchFamily="34" charset="0"/>
              </a:rPr>
              <a:t>, using:</a:t>
            </a:r>
          </a:p>
          <a:p>
            <a:pPr marL="0" indent="0">
              <a:buNone/>
            </a:pPr>
            <a:r>
              <a:rPr lang="en-US" sz="2000" dirty="0">
                <a:latin typeface="Calibri" panose="020F0502020204030204" pitchFamily="34" charset="0"/>
                <a:cs typeface="Calibri" panose="020F0502020204030204" pitchFamily="34" charset="0"/>
              </a:rPr>
              <a:t> -  The </a:t>
            </a:r>
            <a:r>
              <a:rPr lang="en-US" sz="2000" dirty="0" err="1">
                <a:latin typeface="Calibri" panose="020F0502020204030204" pitchFamily="34" charset="0"/>
                <a:cs typeface="Calibri" panose="020F0502020204030204" pitchFamily="34" charset="0"/>
              </a:rPr>
              <a:t>onSensorChanged</a:t>
            </a:r>
            <a:r>
              <a:rPr lang="en-US" sz="2000" dirty="0">
                <a:latin typeface="Calibri" panose="020F0502020204030204" pitchFamily="34" charset="0"/>
                <a:cs typeface="Calibri" panose="020F0502020204030204" pitchFamily="34" charset="0"/>
              </a:rPr>
              <a:t> method to monitor Sensor values </a:t>
            </a:r>
          </a:p>
          <a:p>
            <a:pPr marL="0" indent="0">
              <a:buNone/>
            </a:pPr>
            <a:r>
              <a:rPr lang="en-US" sz="2000" dirty="0">
                <a:latin typeface="Calibri" panose="020F0502020204030204" pitchFamily="34" charset="0"/>
                <a:cs typeface="Calibri" panose="020F0502020204030204" pitchFamily="34" charset="0"/>
              </a:rPr>
              <a:t> -  And, </a:t>
            </a:r>
            <a:r>
              <a:rPr lang="en-US" sz="2000" dirty="0" err="1">
                <a:latin typeface="Calibri" panose="020F0502020204030204" pitchFamily="34" charset="0"/>
                <a:cs typeface="Calibri" panose="020F0502020204030204" pitchFamily="34" charset="0"/>
              </a:rPr>
              <a:t>onAccuracyChanged</a:t>
            </a:r>
            <a:r>
              <a:rPr lang="en-US" sz="2000" dirty="0">
                <a:latin typeface="Calibri" panose="020F0502020204030204" pitchFamily="34" charset="0"/>
                <a:cs typeface="Calibri" panose="020F0502020204030204" pitchFamily="34" charset="0"/>
              </a:rPr>
              <a:t> method to react to changes in a Sensor’s accuracy</a:t>
            </a:r>
          </a:p>
          <a:p>
            <a:pPr marL="0" indent="0">
              <a:buNone/>
            </a:pPr>
            <a:r>
              <a:rPr lang="en-US" sz="2000" dirty="0">
                <a:latin typeface="Calibri" panose="020F0502020204030204" pitchFamily="34" charset="0"/>
                <a:cs typeface="Calibri" panose="020F0502020204030204" pitchFamily="34" charset="0"/>
              </a:rPr>
              <a:t> -  </a:t>
            </a:r>
            <a:r>
              <a:rPr lang="en-US" sz="2000" b="1" dirty="0" err="1">
                <a:latin typeface="Calibri" panose="020F0502020204030204" pitchFamily="34" charset="0"/>
                <a:cs typeface="Calibri" panose="020F0502020204030204" pitchFamily="34" charset="0"/>
              </a:rPr>
              <a:t>SensorEventListener</a:t>
            </a:r>
            <a:r>
              <a:rPr lang="en-US" sz="2000" b="1" dirty="0">
                <a:latin typeface="Calibri" panose="020F0502020204030204" pitchFamily="34" charset="0"/>
                <a:cs typeface="Calibri" panose="020F0502020204030204" pitchFamily="34" charset="0"/>
              </a:rPr>
              <a:t> </a:t>
            </a:r>
            <a:r>
              <a:rPr lang="en-US" sz="2000" b="1" dirty="0" err="1">
                <a:latin typeface="Calibri" panose="020F0502020204030204" pitchFamily="34" charset="0"/>
                <a:cs typeface="Calibri" panose="020F0502020204030204" pitchFamily="34" charset="0"/>
              </a:rPr>
              <a:t>mySensorEventListener</a:t>
            </a:r>
            <a:r>
              <a:rPr lang="en-US" sz="2000" b="1" dirty="0">
                <a:latin typeface="Calibri" panose="020F0502020204030204" pitchFamily="34" charset="0"/>
                <a:cs typeface="Calibri" panose="020F0502020204030204" pitchFamily="34" charset="0"/>
              </a:rPr>
              <a:t> = new </a:t>
            </a:r>
            <a:r>
              <a:rPr lang="en-US" sz="2000" b="1" dirty="0" err="1">
                <a:latin typeface="Calibri" panose="020F0502020204030204" pitchFamily="34" charset="0"/>
                <a:cs typeface="Calibri" panose="020F0502020204030204" pitchFamily="34" charset="0"/>
              </a:rPr>
              <a:t>SensorEventListener</a:t>
            </a:r>
            <a:r>
              <a:rPr lang="en-US" sz="2000" b="1"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 </a:t>
            </a:r>
          </a:p>
          <a:p>
            <a:pPr marL="0" indent="0">
              <a:buNone/>
            </a:pPr>
            <a:r>
              <a:rPr lang="en-US" sz="2000" dirty="0">
                <a:latin typeface="Calibri" panose="020F0502020204030204" pitchFamily="34" charset="0"/>
                <a:cs typeface="Calibri" panose="020F0502020204030204" pitchFamily="34" charset="0"/>
              </a:rPr>
              <a:t>	</a:t>
            </a:r>
            <a:r>
              <a:rPr lang="en-US" sz="2000" b="1" dirty="0">
                <a:latin typeface="Calibri" panose="020F0502020204030204" pitchFamily="34" charset="0"/>
                <a:cs typeface="Calibri" panose="020F0502020204030204" pitchFamily="34" charset="0"/>
              </a:rPr>
              <a:t>public void </a:t>
            </a:r>
            <a:r>
              <a:rPr lang="en-US" sz="2000" b="1" dirty="0" err="1">
                <a:latin typeface="Calibri" panose="020F0502020204030204" pitchFamily="34" charset="0"/>
                <a:cs typeface="Calibri" panose="020F0502020204030204" pitchFamily="34" charset="0"/>
              </a:rPr>
              <a:t>onSensorChanged</a:t>
            </a:r>
            <a:r>
              <a:rPr lang="en-US" sz="2000" b="1" dirty="0">
                <a:latin typeface="Calibri" panose="020F0502020204030204" pitchFamily="34" charset="0"/>
                <a:cs typeface="Calibri" panose="020F0502020204030204" pitchFamily="34" charset="0"/>
              </a:rPr>
              <a:t>(</a:t>
            </a:r>
            <a:r>
              <a:rPr lang="en-US" sz="2000" b="1" dirty="0" err="1">
                <a:latin typeface="Calibri" panose="020F0502020204030204" pitchFamily="34" charset="0"/>
                <a:cs typeface="Calibri" panose="020F0502020204030204" pitchFamily="34" charset="0"/>
              </a:rPr>
              <a:t>SensorEvent</a:t>
            </a:r>
            <a:r>
              <a:rPr lang="en-US" sz="2000" b="1" dirty="0">
                <a:latin typeface="Calibri" panose="020F0502020204030204" pitchFamily="34" charset="0"/>
                <a:cs typeface="Calibri" panose="020F0502020204030204" pitchFamily="34" charset="0"/>
              </a:rPr>
              <a:t> </a:t>
            </a:r>
            <a:r>
              <a:rPr lang="en-US" sz="2000" b="1" dirty="0" err="1">
                <a:latin typeface="Calibri" panose="020F0502020204030204" pitchFamily="34" charset="0"/>
                <a:cs typeface="Calibri" panose="020F0502020204030204" pitchFamily="34" charset="0"/>
              </a:rPr>
              <a:t>sensorEvent</a:t>
            </a:r>
            <a:r>
              <a:rPr lang="en-US" sz="2000" b="1" dirty="0">
                <a:latin typeface="Calibri" panose="020F0502020204030204" pitchFamily="34" charset="0"/>
                <a:cs typeface="Calibri" panose="020F0502020204030204" pitchFamily="34" charset="0"/>
              </a:rPr>
              <a:t>) { } </a:t>
            </a:r>
          </a:p>
          <a:p>
            <a:pPr marL="0" indent="0">
              <a:buNone/>
            </a:pPr>
            <a:r>
              <a:rPr lang="en-US" sz="2000" b="1" dirty="0">
                <a:latin typeface="Calibri" panose="020F0502020204030204" pitchFamily="34" charset="0"/>
                <a:cs typeface="Calibri" panose="020F0502020204030204" pitchFamily="34" charset="0"/>
              </a:rPr>
              <a:t>	public void </a:t>
            </a:r>
            <a:r>
              <a:rPr lang="en-US" sz="2000" b="1" dirty="0" err="1">
                <a:latin typeface="Calibri" panose="020F0502020204030204" pitchFamily="34" charset="0"/>
                <a:cs typeface="Calibri" panose="020F0502020204030204" pitchFamily="34" charset="0"/>
              </a:rPr>
              <a:t>onAccuracyChanged</a:t>
            </a:r>
            <a:r>
              <a:rPr lang="en-US" sz="2000" b="1" dirty="0">
                <a:latin typeface="Calibri" panose="020F0502020204030204" pitchFamily="34" charset="0"/>
                <a:cs typeface="Calibri" panose="020F0502020204030204" pitchFamily="34" charset="0"/>
              </a:rPr>
              <a:t>(Sensor </a:t>
            </a:r>
            <a:r>
              <a:rPr lang="en-US" sz="2000" b="1" dirty="0" err="1">
                <a:latin typeface="Calibri" panose="020F0502020204030204" pitchFamily="34" charset="0"/>
                <a:cs typeface="Calibri" panose="020F0502020204030204" pitchFamily="34" charset="0"/>
              </a:rPr>
              <a:t>sensor</a:t>
            </a:r>
            <a:r>
              <a:rPr lang="en-US" sz="2000" b="1" dirty="0">
                <a:latin typeface="Calibri" panose="020F0502020204030204" pitchFamily="34" charset="0"/>
                <a:cs typeface="Calibri" panose="020F0502020204030204" pitchFamily="34" charset="0"/>
              </a:rPr>
              <a:t>, </a:t>
            </a:r>
            <a:r>
              <a:rPr lang="en-US" sz="2000" b="1" dirty="0" err="1">
                <a:latin typeface="Calibri" panose="020F0502020204030204" pitchFamily="34" charset="0"/>
                <a:cs typeface="Calibri" panose="020F0502020204030204" pitchFamily="34" charset="0"/>
              </a:rPr>
              <a:t>int</a:t>
            </a:r>
            <a:r>
              <a:rPr lang="en-US" sz="2000" b="1" dirty="0">
                <a:latin typeface="Calibri" panose="020F0502020204030204" pitchFamily="34" charset="0"/>
                <a:cs typeface="Calibri" panose="020F0502020204030204" pitchFamily="34" charset="0"/>
              </a:rPr>
              <a:t> accuracy) {} </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65</TotalTime>
  <Words>2223</Words>
  <Application>Microsoft Office PowerPoint</Application>
  <PresentationFormat>Widescreen</PresentationFormat>
  <Paragraphs>166</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Algerian</vt:lpstr>
      <vt:lpstr>Arial</vt:lpstr>
      <vt:lpstr>Calibri</vt:lpstr>
      <vt:lpstr>Freestyle Script</vt:lpstr>
      <vt:lpstr>Garamond</vt:lpstr>
      <vt:lpstr>Organic</vt:lpstr>
      <vt:lpstr>Access Android Hardware </vt:lpstr>
      <vt:lpstr>Introduction</vt:lpstr>
      <vt:lpstr>SENSORS </vt:lpstr>
      <vt:lpstr>SENSORS</vt:lpstr>
      <vt:lpstr>BLUETOOTH</vt:lpstr>
      <vt:lpstr>BLUETOOTH</vt:lpstr>
      <vt:lpstr>SENSORS</vt:lpstr>
      <vt:lpstr>  SENSORS Finding </vt:lpstr>
      <vt:lpstr>SENSORS Monitoring</vt:lpstr>
      <vt:lpstr>SENSORS Monitoring</vt:lpstr>
      <vt:lpstr>SENSORS Monitoring </vt:lpstr>
      <vt:lpstr>SENSORS Monitoring </vt:lpstr>
      <vt:lpstr>SENSORS Monitoring a device’s movement and orientation  </vt:lpstr>
      <vt:lpstr>PowerPoint Presentation</vt:lpstr>
      <vt:lpstr>SENSORS Introducing </vt:lpstr>
      <vt:lpstr>SENSORS Introducing </vt:lpstr>
      <vt:lpstr>SENSORS Introducing </vt:lpstr>
      <vt:lpstr>SENSORS Introducing </vt:lpstr>
      <vt:lpstr>BLUETOOTH</vt:lpstr>
      <vt:lpstr>BLUETOOTH</vt:lpstr>
      <vt:lpstr>BLUETOOTH BluetoothAdapter </vt:lpstr>
      <vt:lpstr>BLUETOOTH BluetoothAdapter</vt:lpstr>
      <vt:lpstr>BLUETOOTH Discovering</vt:lpstr>
      <vt:lpstr>BLUETOOTH Discovering</vt:lpstr>
      <vt:lpstr>BLUETOOTH Pairing/ UnPairing</vt:lpstr>
      <vt:lpstr>BLUETOOTH Communication </vt:lpstr>
      <vt:lpstr>BLUETOOTH Communication </vt:lpstr>
      <vt:lpstr>Demo</vt:lpstr>
      <vt:lpstr>THE END Thank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 Android Hardware</dc:title>
  <dc:creator>Admin</dc:creator>
  <cp:lastModifiedBy>Công Lâm</cp:lastModifiedBy>
  <cp:revision>43</cp:revision>
  <dcterms:created xsi:type="dcterms:W3CDTF">2021-06-19T11:17:00Z</dcterms:created>
  <dcterms:modified xsi:type="dcterms:W3CDTF">2021-06-21T23:52:59Z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1033-11.2.0.10176</vt:lpwstr>
  </property>
</Properties>
</file>