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27:30.353" idx="1">
    <p:pos x="7306" y="923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+mj-ea"/>
              </a:rPr>
              <a:t>Interaction</a:t>
            </a:r>
            <a:endParaRPr lang="en-US" sz="6600" b="1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latin typeface="+mn-ea"/>
                <a:sym typeface="+mn-ea"/>
              </a:rPr>
              <a:t>Oriented Software Architectures</a:t>
            </a:r>
            <a:endParaRPr lang="en-US" sz="36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apture5"/>
          <p:cNvPicPr>
            <a:picLocks noChangeAspect="1"/>
          </p:cNvPicPr>
          <p:nvPr>
            <p:ph sz="half" idx="1"/>
          </p:nvPr>
        </p:nvPicPr>
        <p:blipFill>
          <a:blip r:embed="rId1"/>
          <a:srcRect b="1183"/>
          <a:stretch>
            <a:fillRect/>
          </a:stretch>
        </p:blipFill>
        <p:spPr>
          <a:xfrm>
            <a:off x="881380" y="1031240"/>
            <a:ext cx="10119360" cy="56845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  <p:pic>
        <p:nvPicPr>
          <p:cNvPr id="9" name="Content Placeholder 8" descr="Capture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2960" y="773430"/>
            <a:ext cx="9890760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Usage: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72420" cy="4953000"/>
          </a:xfrm>
        </p:spPr>
        <p:txBody>
          <a:bodyPr/>
          <a:p>
            <a:r>
              <a:rPr lang="en-US"/>
              <a:t>PAC is suitable for distributed systems where all agents are distantly distributed and each agent has its all functionalities with data and interactive interface.</a:t>
            </a:r>
            <a:endParaRPr lang="en-US"/>
          </a:p>
          <a:p>
            <a:endParaRPr lang="en-US"/>
          </a:p>
          <a:p>
            <a:r>
              <a:rPr lang="en-US"/>
              <a:t>Sometimes, middle-level agent, the interactive presentations are not required.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Applicable domain of PAC architecture: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Suitable for where there are many cooperating agents in a hierarchical structure.</a:t>
            </a:r>
            <a:endParaRPr lang="en-US"/>
          </a:p>
          <a:p>
            <a:endParaRPr lang="en-US"/>
          </a:p>
          <a:p>
            <a:r>
              <a:rPr lang="en-US"/>
              <a:t>The coupling among the agents is expected very loose.</a:t>
            </a:r>
            <a:endParaRPr lang="en-US"/>
          </a:p>
        </p:txBody>
      </p:sp>
      <p:pic>
        <p:nvPicPr>
          <p:cNvPr id="5" name="Content Placeholder 4" descr="coupling-sketches-cropped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845310"/>
            <a:ext cx="5384800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Benefits:</a:t>
            </a:r>
            <a:endParaRPr 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714625"/>
            <a:ext cx="5384800" cy="2426970"/>
          </a:xfrm>
        </p:spPr>
        <p:txBody>
          <a:bodyPr/>
          <a:p>
            <a:r>
              <a:rPr lang="en-US"/>
              <a:t>Supporting multi-tasking, multiviewing</a:t>
            </a:r>
            <a:endParaRPr lang="en-US"/>
          </a:p>
          <a:p>
            <a:r>
              <a:rPr lang="en-US">
                <a:sym typeface="+mn-ea"/>
              </a:rPr>
              <a:t>Support agent reusability and extensibility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multitas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3675" y="1803400"/>
            <a:ext cx="38195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51380"/>
            <a:ext cx="5384800" cy="2555240"/>
          </a:xfrm>
        </p:spPr>
        <p:txBody>
          <a:bodyPr/>
          <a:p>
            <a:r>
              <a:rPr lang="en-US"/>
              <a:t>Easy to plug in new agent or replace an existing agent</a:t>
            </a:r>
            <a:endParaRPr lang="en-US"/>
          </a:p>
          <a:p>
            <a:r>
              <a:rPr lang="en-US"/>
              <a:t>Support concurrency</a:t>
            </a:r>
            <a:endParaRPr lang="en-US"/>
          </a:p>
        </p:txBody>
      </p:sp>
      <p:pic>
        <p:nvPicPr>
          <p:cNvPr id="5" name="Content Placeholder 4" descr="worker-substitution_23-21475016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6230" y="1445895"/>
            <a:ext cx="418338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Limitations</a:t>
            </a:r>
            <a:endParaRPr 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28545"/>
            <a:ext cx="5384800" cy="2645410"/>
          </a:xfrm>
        </p:spPr>
        <p:txBody>
          <a:bodyPr/>
          <a:p>
            <a:r>
              <a:rPr lang="en-US"/>
              <a:t>Overhead due to the control bridge</a:t>
            </a:r>
            <a:endParaRPr lang="en-US"/>
          </a:p>
          <a:p>
            <a:endParaRPr lang="en-US"/>
          </a:p>
          <a:p>
            <a:r>
              <a:rPr lang="en-US"/>
              <a:t>Difficult to design agents</a:t>
            </a:r>
            <a:endParaRPr lang="en-US"/>
          </a:p>
        </p:txBody>
      </p:sp>
      <p:pic>
        <p:nvPicPr>
          <p:cNvPr id="5" name="Content Placeholder 4" descr="ISOMETRIC-DESIGN-LittleFox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3500" y="1174750"/>
            <a:ext cx="4953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n-ea"/>
                <a:ea typeface="+mn-ea"/>
              </a:rPr>
              <a:t>Project UML:</a:t>
            </a:r>
            <a:endParaRPr lang="en-US" b="1">
              <a:latin typeface="+mn-ea"/>
              <a:ea typeface="+mn-ea"/>
            </a:endParaRPr>
          </a:p>
        </p:txBody>
      </p:sp>
      <p:pic>
        <p:nvPicPr>
          <p:cNvPr id="5" name="Content Placeholder 4" descr="Capture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505" y="859155"/>
            <a:ext cx="1204150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5" y="2787650"/>
            <a:ext cx="4973320" cy="582930"/>
          </a:xfrm>
        </p:spPr>
        <p:txBody>
          <a:bodyPr/>
          <a:p>
            <a:r>
              <a:rPr lang="en-US"/>
              <a:t>Thanks for listening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+mj-ea"/>
              </a:rPr>
              <a:t>Overview</a:t>
            </a:r>
            <a:endParaRPr lang="en-US" sz="4000">
              <a:latin typeface="+mj-ea"/>
            </a:endParaRPr>
          </a:p>
        </p:txBody>
      </p:sp>
      <p:pic>
        <p:nvPicPr>
          <p:cNvPr id="4" name="Content Placeholder 3" descr="ui-in-blog-e15779681318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6815" y="1900555"/>
            <a:ext cx="4947285" cy="36899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3009265"/>
            <a:ext cx="4907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What is Interaction Oriented Architecture?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8280"/>
            <a:ext cx="9117330" cy="1581785"/>
          </a:xfrm>
        </p:spPr>
        <p:txBody>
          <a:bodyPr/>
          <a:p>
            <a:r>
              <a:rPr lang="en-US">
                <a:latin typeface="+mn-ea"/>
                <a:ea typeface="+mn-ea"/>
              </a:rPr>
              <a:t>The interaction-oriented software architecture decomposes the system into three major partitions:</a:t>
            </a:r>
            <a:endParaRPr lang="en-US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1195"/>
            <a:ext cx="10972800" cy="4454525"/>
          </a:xfrm>
        </p:spPr>
        <p:txBody>
          <a:bodyPr/>
          <a:p>
            <a:r>
              <a:rPr lang="en-US" sz="2800" b="1"/>
              <a:t>Data module</a:t>
            </a:r>
            <a:r>
              <a:rPr lang="en-US" sz="2800"/>
              <a:t> − Data module provides the data abstraction and all business logic.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Control module</a:t>
            </a:r>
            <a:r>
              <a:rPr lang="en-US" sz="2800"/>
              <a:t> − Control module identifies the flow of control and system configuration actions.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View presentation module </a:t>
            </a:r>
            <a:r>
              <a:rPr lang="en-US" sz="2800"/>
              <a:t>− View presentation module is responsible for visual or audio presentation of data output and it also provides an interface for user input.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pic>
        <p:nvPicPr>
          <p:cNvPr id="4" name="Content Placeholder 3" descr="coupling-sketches-cropped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2525" y="1449070"/>
            <a:ext cx="6619875" cy="4438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4225" y="3376930"/>
            <a:ext cx="3123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Loose coupling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ea"/>
                <a:ea typeface="+mn-ea"/>
              </a:rPr>
              <a:t>Benefits: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6" name="Content Placeholder 5" descr="exchan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1395" y="2480945"/>
            <a:ext cx="5204460" cy="2339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Exchangeability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ea"/>
                <a:ea typeface="+mn-ea"/>
              </a:rPr>
              <a:t>Benefits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4" name="Content Placeholder 3" descr="new-versio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0560" y="2122170"/>
            <a:ext cx="5492750" cy="3092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Maintainability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pic>
        <p:nvPicPr>
          <p:cNvPr id="4" name="Content Placeholder 3" descr="image2020-7-29_16-10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5255" y="1200150"/>
            <a:ext cx="6367145" cy="4900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Extensibility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2505"/>
          </a:xfrm>
        </p:spPr>
        <p:txBody>
          <a:bodyPr/>
          <a:p>
            <a:r>
              <a:rPr lang="en-US">
                <a:latin typeface="+mn-ea"/>
                <a:ea typeface="+mn-ea"/>
              </a:rPr>
              <a:t>Interaction-oriented architecture has two major styles: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50360" y="1044575"/>
            <a:ext cx="5120640" cy="2499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16125" y="2394585"/>
            <a:ext cx="2874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+mn-ea"/>
              </a:rPr>
              <a:t>MVC</a:t>
            </a:r>
            <a:endParaRPr lang="en-US" sz="3600" b="1">
              <a:latin typeface="+mn-ea"/>
            </a:endParaRPr>
          </a:p>
        </p:txBody>
      </p:sp>
      <p:pic>
        <p:nvPicPr>
          <p:cNvPr id="6" name="Content Placeholder 5" descr="Capture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4660" y="3922395"/>
            <a:ext cx="4892040" cy="24917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16125" y="4582160"/>
            <a:ext cx="201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+mn-ea"/>
              </a:rPr>
              <a:t>PAC</a:t>
            </a:r>
            <a:endParaRPr lang="en-US" sz="3600" b="1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  <p:pic>
        <p:nvPicPr>
          <p:cNvPr id="5" name="Content Placeholder 4" descr="Capture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35730" y="3224530"/>
            <a:ext cx="4320540" cy="14630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9920" y="1167765"/>
            <a:ext cx="9030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Hierarchy structure for interaction or cooperation agents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Interaction</vt:lpstr>
      <vt:lpstr>Overview</vt:lpstr>
      <vt:lpstr>The interaction-oriented software architecture decomposes the system into three major partitions:</vt:lpstr>
      <vt:lpstr>Benefits:</vt:lpstr>
      <vt:lpstr>Benefits:</vt:lpstr>
      <vt:lpstr>Benefits</vt:lpstr>
      <vt:lpstr>Benefits:</vt:lpstr>
      <vt:lpstr>Interaction-oriented architecture has two major styles:</vt:lpstr>
      <vt:lpstr>PAC-Presentation Abstraction Control:</vt:lpstr>
      <vt:lpstr>PAC-Presentation Abstraction Control:</vt:lpstr>
      <vt:lpstr>PAC-Presentation Abstraction Control:</vt:lpstr>
      <vt:lpstr>Usage:</vt:lpstr>
      <vt:lpstr>Applicable domain of PAC rchitecture:</vt:lpstr>
      <vt:lpstr>Benefits:</vt:lpstr>
      <vt:lpstr>Benefits:</vt:lpstr>
      <vt:lpstr>Limitations</vt:lpstr>
      <vt:lpstr>Project UML: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dc:creator>N Anh</dc:creator>
  <cp:lastModifiedBy>ASUS</cp:lastModifiedBy>
  <cp:revision>10</cp:revision>
  <dcterms:created xsi:type="dcterms:W3CDTF">2021-06-11T02:13:00Z</dcterms:created>
  <dcterms:modified xsi:type="dcterms:W3CDTF">2021-06-21T01:26:11Z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