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sldIdLst>
    <p:sldId id="336" r:id="rId3"/>
    <p:sldId id="594" r:id="rId4"/>
    <p:sldId id="595" r:id="rId5"/>
    <p:sldId id="596" r:id="rId6"/>
    <p:sldId id="597" r:id="rId7"/>
    <p:sldId id="599" r:id="rId8"/>
    <p:sldId id="600" r:id="rId9"/>
    <p:sldId id="601" r:id="rId10"/>
    <p:sldId id="602" r:id="rId11"/>
    <p:sldId id="606" r:id="rId12"/>
    <p:sldId id="603" r:id="rId13"/>
    <p:sldId id="604" r:id="rId14"/>
    <p:sldId id="605" r:id="rId15"/>
    <p:sldId id="607" r:id="rId16"/>
    <p:sldId id="617" r:id="rId17"/>
    <p:sldId id="608" r:id="rId18"/>
    <p:sldId id="609" r:id="rId19"/>
    <p:sldId id="610" r:id="rId20"/>
    <p:sldId id="611" r:id="rId21"/>
    <p:sldId id="612" r:id="rId22"/>
    <p:sldId id="613" r:id="rId23"/>
    <p:sldId id="614" r:id="rId24"/>
    <p:sldId id="615" r:id="rId25"/>
    <p:sldId id="616" r:id="rId26"/>
    <p:sldId id="621" r:id="rId27"/>
    <p:sldId id="622" r:id="rId28"/>
    <p:sldId id="624" r:id="rId29"/>
    <p:sldId id="625" r:id="rId30"/>
    <p:sldId id="623" r:id="rId31"/>
    <p:sldId id="572" r:id="rId32"/>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848B"/>
    <a:srgbClr val="008080"/>
    <a:srgbClr val="DFE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7" autoAdjust="0"/>
  </p:normalViewPr>
  <p:slideViewPr>
    <p:cSldViewPr snapToGrid="0" showGuides="1">
      <p:cViewPr varScale="1">
        <p:scale>
          <a:sx n="47" d="100"/>
          <a:sy n="47" d="100"/>
        </p:scale>
        <p:origin x="77" y="811"/>
      </p:cViewPr>
      <p:guideLst>
        <p:guide orient="horz" pos="2198"/>
        <p:guide pos="394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5.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764931"/>
          </a:xfrm>
        </p:spPr>
        <p:txBody>
          <a:bodyPr>
            <a:normAutofit/>
          </a:bodyPr>
          <a:lstStyle>
            <a:lvl1pPr algn="ctr">
              <a:defRPr sz="3200" b="1"/>
            </a:lvl1pPr>
          </a:lstStyle>
          <a:p>
            <a:r>
              <a:rPr lang="en-US" dirty="0"/>
              <a:t>Click to edit Master title style</a:t>
            </a:r>
            <a:endParaRPr lang="en-GB" dirty="0"/>
          </a:p>
        </p:txBody>
      </p:sp>
      <p:sp>
        <p:nvSpPr>
          <p:cNvPr id="3" name="Content Placeholder 2"/>
          <p:cNvSpPr>
            <a:spLocks noGrp="1"/>
          </p:cNvSpPr>
          <p:nvPr>
            <p:ph idx="1"/>
          </p:nvPr>
        </p:nvSpPr>
        <p:spPr>
          <a:xfrm>
            <a:off x="553915" y="1445968"/>
            <a:ext cx="11157439" cy="5412032"/>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Date Placeholder 3"/>
          <p:cNvSpPr>
            <a:spLocks noGrp="1"/>
          </p:cNvSpPr>
          <p:nvPr>
            <p:ph type="dt" sz="half" idx="10"/>
          </p:nvPr>
        </p:nvSpPr>
        <p:spPr/>
        <p:txBody>
          <a:bodyPr/>
          <a:lstStyle/>
          <a:p>
            <a:fld id="{0E2D3034-9D35-41A4-9E94-4FBA333E95EE}"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9EDE3FE-C736-42F7-A4F3-D2C26C11E4F2}"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176BB7-EE7E-4CDD-B66F-6308210D855D}"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F787-E9DC-484B-8432-0A5290E98B47}"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https://web.dev/progressive-web-app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eb.dev/lighthouse-performance/" TargetMode="Externa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2.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eb.dev/lighthouse-accessibility/" TargetMode="Externa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hyperlink" Target="https://web.dev/lighthouse-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eb.dev/lighthouse-se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
        <p:nvSpPr>
          <p:cNvPr id="5" name="Title 1"/>
          <p:cNvSpPr>
            <a:spLocks noGrp="1"/>
          </p:cNvSpPr>
          <p:nvPr>
            <p:ph type="title"/>
          </p:nvPr>
        </p:nvSpPr>
        <p:spPr>
          <a:xfrm>
            <a:off x="4528457" y="365126"/>
            <a:ext cx="6825343" cy="912132"/>
          </a:xfrm>
        </p:spPr>
        <p:txBody>
          <a:bodyPr>
            <a:noAutofit/>
          </a:bodyPr>
          <a:lstStyle/>
          <a:p>
            <a:pPr algn="ctr"/>
            <a:r>
              <a:rPr lang="en-US" sz="2400" b="1" dirty="0">
                <a:solidFill>
                  <a:srgbClr val="008080"/>
                </a:solidFill>
                <a:latin typeface="Times New Roman" panose="02020603050405020304" pitchFamily="18" charset="0"/>
                <a:cs typeface="Times New Roman" panose="02020603050405020304" pitchFamily="18" charset="0"/>
              </a:rPr>
              <a:t>TRƯỜNG ĐẠI HỌC GIAO THÔNG VẬN TẢI </a:t>
            </a:r>
            <a:br>
              <a:rPr lang="en-US" sz="2400" b="1" dirty="0">
                <a:solidFill>
                  <a:srgbClr val="008080"/>
                </a:solidFill>
                <a:latin typeface="Times New Roman" panose="02020603050405020304" pitchFamily="18" charset="0"/>
                <a:cs typeface="Times New Roman" panose="02020603050405020304" pitchFamily="18" charset="0"/>
              </a:rPr>
            </a:br>
            <a:r>
              <a:rPr lang="en-US" sz="2400" b="1" dirty="0">
                <a:solidFill>
                  <a:srgbClr val="008080"/>
                </a:solidFill>
                <a:latin typeface="Times New Roman" panose="02020603050405020304" pitchFamily="18" charset="0"/>
                <a:cs typeface="Times New Roman" panose="02020603050405020304" pitchFamily="18" charset="0"/>
              </a:rPr>
              <a:t>THÀNH PHỐ HỒ CHÍ MINH</a:t>
            </a:r>
            <a:endParaRPr lang="en-GB" sz="2400" b="1" dirty="0"/>
          </a:p>
        </p:txBody>
      </p:sp>
      <p:sp>
        <p:nvSpPr>
          <p:cNvPr id="8" name="Subtitle 2"/>
          <p:cNvSpPr txBox="1"/>
          <p:nvPr/>
        </p:nvSpPr>
        <p:spPr>
          <a:xfrm>
            <a:off x="655955" y="1195705"/>
            <a:ext cx="10922635" cy="16065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solidFill>
                  <a:srgbClr val="FF0000"/>
                </a:solidFill>
                <a:latin typeface="Times New Roman" panose="02020603050405020304" pitchFamily="18" charset="0"/>
                <a:cs typeface="Times New Roman" panose="02020603050405020304" pitchFamily="18" charset="0"/>
              </a:rPr>
              <a:t>Môn học</a:t>
            </a:r>
            <a:endParaRPr lang="en-US" sz="4800" b="1" dirty="0">
              <a:solidFill>
                <a:srgbClr val="FF0000"/>
              </a:solidFill>
              <a:latin typeface="Times New Roman" panose="02020603050405020304" pitchFamily="18" charset="0"/>
              <a:cs typeface="Times New Roman" panose="02020603050405020304" pitchFamily="18" charset="0"/>
            </a:endParaRPr>
          </a:p>
          <a:p>
            <a:r>
              <a:rPr lang="en-US" sz="4800" b="1" dirty="0">
                <a:solidFill>
                  <a:srgbClr val="FF0000"/>
                </a:solidFill>
                <a:latin typeface="Times New Roman" panose="02020603050405020304" pitchFamily="18" charset="0"/>
                <a:cs typeface="Times New Roman" panose="02020603050405020304" pitchFamily="18" charset="0"/>
              </a:rPr>
              <a:t>Lập trình website</a:t>
            </a:r>
            <a:br>
              <a:rPr lang="en-US" sz="4800" b="1" dirty="0">
                <a:latin typeface="Times New Roman" panose="02020603050405020304" pitchFamily="18" charset="0"/>
                <a:cs typeface="Times New Roman" panose="02020603050405020304" pitchFamily="18" charset="0"/>
                <a:sym typeface="+mn-ea"/>
              </a:rPr>
            </a:br>
            <a:r>
              <a:rPr lang="en-US" sz="4800" b="1" dirty="0">
                <a:latin typeface="Times New Roman" panose="02020603050405020304" pitchFamily="18" charset="0"/>
                <a:cs typeface="Times New Roman" panose="02020603050405020304" pitchFamily="18" charset="0"/>
                <a:sym typeface="+mn-ea"/>
              </a:rPr>
              <a:t>Kiểm thử Lighthouse &amp; Hosting</a:t>
            </a:r>
            <a:endParaRPr lang="en-US" altLang="en-GB" sz="2800" dirty="0"/>
          </a:p>
          <a:p>
            <a:pPr algn="r"/>
            <a:r>
              <a:rPr lang="en-US" altLang="en-GB" sz="2800" dirty="0">
                <a:latin typeface="Times New Roman" panose="02020603050405020304" pitchFamily="18" charset="0"/>
                <a:cs typeface="Times New Roman" panose="02020603050405020304" pitchFamily="18" charset="0"/>
              </a:rPr>
              <a:t>GVHD: ThS. Trần Thịnh Mạnh Đức</a:t>
            </a:r>
            <a:endParaRPr lang="en-US" alt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2. Các thông tin số trong Google Lighthouse (tt)</a:t>
            </a:r>
            <a:endParaRPr lang="en-US"/>
          </a:p>
        </p:txBody>
      </p:sp>
      <p:sp>
        <p:nvSpPr>
          <p:cNvPr id="3" name="Content Placeholder 2"/>
          <p:cNvSpPr>
            <a:spLocks noGrp="1"/>
          </p:cNvSpPr>
          <p:nvPr>
            <p:ph idx="1"/>
          </p:nvPr>
        </p:nvSpPr>
        <p:spPr>
          <a:xfrm>
            <a:off x="553720" y="1445895"/>
            <a:ext cx="11157585" cy="2440305"/>
          </a:xfrm>
        </p:spPr>
        <p:txBody>
          <a:bodyPr>
            <a:normAutofit lnSpcReduction="10000"/>
          </a:bodyPr>
          <a:p>
            <a:pPr marL="0" indent="0">
              <a:lnSpc>
                <a:spcPct val="100000"/>
              </a:lnSpc>
              <a:buNone/>
            </a:pPr>
            <a:r>
              <a:rPr lang="en-US" altLang="en-US" b="1"/>
              <a:t>e. Progressive Web App (PWA)</a:t>
            </a:r>
            <a:endParaRPr lang="en-US" altLang="en-US" b="1"/>
          </a:p>
          <a:p>
            <a:pPr>
              <a:lnSpc>
                <a:spcPct val="100000"/>
              </a:lnSpc>
            </a:pPr>
            <a:r>
              <a:rPr lang="en-US" altLang="en-US"/>
              <a:t>Là một nhóm các kỹ thuật tạo ra trải nghiệm tốt hơn cho ng</a:t>
            </a:r>
            <a:r>
              <a:rPr lang="" altLang="en-US"/>
              <a:t>ư</a:t>
            </a:r>
            <a:r>
              <a:rPr lang="en-US" altLang="en-US"/>
              <a:t>ời dùng dựa trên nền tảng web. Cho phép ng</a:t>
            </a:r>
            <a:r>
              <a:rPr lang="" altLang="en-US"/>
              <a:t>ư</a:t>
            </a:r>
            <a:r>
              <a:rPr lang="en-US" altLang="en-US"/>
              <a:t>ời dùng trải nghiệm tốt hơn trên thiết bị </a:t>
            </a:r>
            <a:r>
              <a:rPr lang="" altLang="en-US"/>
              <a:t>đ</a:t>
            </a:r>
            <a:r>
              <a:rPr lang="en-US" altLang="en-US"/>
              <a:t>iện thoại, cung cấp nhiều tính n</a:t>
            </a:r>
            <a:r>
              <a:rPr lang="" altLang="en-US"/>
              <a:t>ă</a:t>
            </a:r>
            <a:r>
              <a:rPr lang="en-US" altLang="en-US"/>
              <a:t>ng khác nhau nh</a:t>
            </a:r>
            <a:r>
              <a:rPr lang="" altLang="en-US"/>
              <a:t>ư</a:t>
            </a:r>
            <a:r>
              <a:rPr lang="en-US" altLang="en-US"/>
              <a:t>: khả n</a:t>
            </a:r>
            <a:r>
              <a:rPr lang="" altLang="en-US"/>
              <a:t>ă</a:t>
            </a:r>
            <a:r>
              <a:rPr lang="en-US" altLang="en-US"/>
              <a:t>ng ngoại tuyến, </a:t>
            </a:r>
            <a:r>
              <a:rPr lang="" altLang="en-US"/>
              <a:t>đ</a:t>
            </a:r>
            <a:r>
              <a:rPr lang="en-US" altLang="en-US"/>
              <a:t>ẩy thông báo, l</a:t>
            </a:r>
            <a:r>
              <a:rPr lang="" altLang="en-US"/>
              <a:t>ư</a:t>
            </a:r>
            <a:r>
              <a:rPr lang="en-US" altLang="en-US"/>
              <a:t>u trữ cục bộ tài nguyên.</a:t>
            </a:r>
            <a:endParaRPr lang="en-US" altLang="en-US"/>
          </a:p>
          <a:p>
            <a:pPr>
              <a:lnSpc>
                <a:spcPct val="100000"/>
              </a:lnSpc>
            </a:pPr>
            <a:r>
              <a:rPr lang="en-US" altLang="en-US">
                <a:hlinkClick r:id="rId1" tooltip="" action="ppaction://hlinkfile"/>
              </a:rPr>
              <a:t>https://web.dev/progressive-web-apps/</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2"/>
          <a:stretch>
            <a:fillRect/>
          </a:stretch>
        </p:blipFill>
        <p:spPr>
          <a:xfrm>
            <a:off x="5735320" y="2957830"/>
            <a:ext cx="5157470" cy="36125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Cách sử dụng Google Lighthouse</a:t>
            </a:r>
            <a:endParaRPr lang="en-US" altLang="en-US"/>
          </a:p>
        </p:txBody>
      </p:sp>
      <p:sp>
        <p:nvSpPr>
          <p:cNvPr id="3" name="Content Placeholder 2"/>
          <p:cNvSpPr>
            <a:spLocks noGrp="1"/>
          </p:cNvSpPr>
          <p:nvPr>
            <p:ph idx="1"/>
          </p:nvPr>
        </p:nvSpPr>
        <p:spPr/>
        <p:txBody>
          <a:bodyPr/>
          <a:p>
            <a:pPr marL="0" indent="0">
              <a:buNone/>
            </a:pPr>
            <a:r>
              <a:rPr lang="en-US" altLang="en-US" b="1"/>
              <a:t>a. Chạy Lighthouse trong Chrome DevTools</a:t>
            </a:r>
            <a:endParaRPr lang="en-US" altLang="en-US" b="1"/>
          </a:p>
          <a:p>
            <a:pPr marL="457200" indent="-457200">
              <a:buAutoNum type="arabicPeriod"/>
            </a:pPr>
            <a:r>
              <a:rPr lang="en-US" altLang="en-US"/>
              <a:t>B</a:t>
            </a:r>
            <a:r>
              <a:rPr lang="" altLang="en-US"/>
              <a:t>ư</a:t>
            </a:r>
            <a:r>
              <a:rPr lang="en-US" altLang="en-US"/>
              <a:t>ớc 1: Nhập vào Google Chrome </a:t>
            </a:r>
            <a:r>
              <a:rPr lang="" altLang="en-US"/>
              <a:t>đ</a:t>
            </a:r>
            <a:r>
              <a:rPr lang="en-US" altLang="en-US"/>
              <a:t>ịa chỉ website bạn muốn kiểm tra tối </a:t>
            </a:r>
            <a:r>
              <a:rPr lang="" altLang="en-US"/>
              <a:t>ư</a:t>
            </a:r>
            <a:r>
              <a:rPr lang="en-US" altLang="en-US"/>
              <a:t>u</a:t>
            </a:r>
            <a:endParaRPr lang="en-US" altLang="en-US"/>
          </a:p>
          <a:p>
            <a:pPr marL="457200" indent="-457200">
              <a:buAutoNum type="arabicPeriod"/>
            </a:pPr>
            <a:r>
              <a:rPr lang="en-US" altLang="en-US"/>
              <a:t>B</a:t>
            </a:r>
            <a:r>
              <a:rPr lang="" altLang="en-US"/>
              <a:t>ư</a:t>
            </a:r>
            <a:r>
              <a:rPr lang="en-US" altLang="en-US"/>
              <a:t>ớc 2: Nhấn tổ hợp phím Ctrl + Shift + J hoặc phím F12 </a:t>
            </a:r>
            <a:r>
              <a:rPr lang="" altLang="en-US"/>
              <a:t>đ</a:t>
            </a:r>
            <a:r>
              <a:rPr lang="en-US" altLang="en-US"/>
              <a:t>ể mở bảng công cụ và chọn Audits.</a:t>
            </a:r>
            <a:endParaRPr lang="en-US" altLang="en-US"/>
          </a:p>
          <a:p>
            <a:pPr marL="457200" indent="-457200">
              <a:buAutoNum type="arabicPeriod"/>
            </a:pPr>
            <a:r>
              <a:rPr lang="en-US" altLang="en-US"/>
              <a:t>B</a:t>
            </a:r>
            <a:r>
              <a:rPr lang="" altLang="en-US"/>
              <a:t>ư</a:t>
            </a:r>
            <a:r>
              <a:rPr lang="en-US" altLang="en-US"/>
              <a:t>ớc 3: Chọn Perform an audit DevTools </a:t>
            </a:r>
            <a:r>
              <a:rPr lang="" altLang="en-US"/>
              <a:t>đ</a:t>
            </a:r>
            <a:r>
              <a:rPr lang="en-US" altLang="en-US"/>
              <a:t>ể hiển thị các danh sách Audit Categories.</a:t>
            </a:r>
            <a:endParaRPr lang="en-US" altLang="en-US"/>
          </a:p>
          <a:p>
            <a:pPr marL="457200" indent="-457200">
              <a:buAutoNum type="arabicPeriod"/>
            </a:pPr>
            <a:r>
              <a:rPr lang="en-US" altLang="en-US"/>
              <a:t>B</a:t>
            </a:r>
            <a:r>
              <a:rPr lang="" altLang="en-US"/>
              <a:t>ư</a:t>
            </a:r>
            <a:r>
              <a:rPr lang="en-US" altLang="en-US"/>
              <a:t>ớc 4: Chọn các danh mục bạn muốn Google Lighthouse phân tích.</a:t>
            </a:r>
            <a:endParaRPr lang="en-US" altLang="en-US"/>
          </a:p>
          <a:p>
            <a:pPr marL="457200" indent="-457200">
              <a:buAutoNum type="arabicPeriod"/>
            </a:pPr>
            <a:r>
              <a:rPr lang="en-US" altLang="en-US"/>
              <a:t>B</a:t>
            </a:r>
            <a:r>
              <a:rPr lang="" altLang="en-US"/>
              <a:t>ư</a:t>
            </a:r>
            <a:r>
              <a:rPr lang="en-US" altLang="en-US"/>
              <a:t>ớc 5: Chọn Generate Report </a:t>
            </a:r>
            <a:r>
              <a:rPr lang="" altLang="en-US"/>
              <a:t>đ</a:t>
            </a:r>
            <a:r>
              <a:rPr lang="en-US" altLang="en-US"/>
              <a:t>ể hiển thị kết quả phân tích.</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3. Cách sử dụng Google Lighthouse (tt)</a:t>
            </a:r>
            <a:endParaRPr lang="en-US"/>
          </a:p>
        </p:txBody>
      </p:sp>
      <p:sp>
        <p:nvSpPr>
          <p:cNvPr id="3" name="Content Placeholder 2"/>
          <p:cNvSpPr>
            <a:spLocks noGrp="1"/>
          </p:cNvSpPr>
          <p:nvPr>
            <p:ph idx="1"/>
          </p:nvPr>
        </p:nvSpPr>
        <p:spPr/>
        <p:txBody>
          <a:bodyPr/>
          <a:p>
            <a:pPr marL="0" indent="0">
              <a:buNone/>
            </a:pPr>
            <a:r>
              <a:rPr lang="en-US" altLang="en-US" b="1"/>
              <a:t>b. Chạy Lighthouse bằng Chrome Extension</a:t>
            </a:r>
            <a:endParaRPr lang="en-US" altLang="en-US" b="1"/>
          </a:p>
          <a:p>
            <a:pPr marL="0" indent="0">
              <a:buNone/>
            </a:pPr>
            <a:r>
              <a:rPr lang="" altLang="en-US"/>
              <a:t>Đ</a:t>
            </a:r>
            <a:r>
              <a:rPr lang="en-US" altLang="en-US"/>
              <a:t>ối với cách thức này, bạn phải cài </a:t>
            </a:r>
            <a:r>
              <a:rPr lang="" altLang="en-US"/>
              <a:t>đ</a:t>
            </a:r>
            <a:r>
              <a:rPr lang="en-US" altLang="en-US"/>
              <a:t>ặt Lighthouse Chrome Extension </a:t>
            </a:r>
            <a:r>
              <a:rPr lang="" altLang="en-US"/>
              <a:t>đ</a:t>
            </a:r>
            <a:r>
              <a:rPr lang="en-US" altLang="en-US"/>
              <a:t>ể sử dụng. Các b</a:t>
            </a:r>
            <a:r>
              <a:rPr lang="" altLang="en-US"/>
              <a:t>ư</a:t>
            </a:r>
            <a:r>
              <a:rPr lang="en-US" altLang="en-US"/>
              <a:t>ớc cụ thể nh</a:t>
            </a:r>
            <a:r>
              <a:rPr lang="" altLang="en-US"/>
              <a:t>ư</a:t>
            </a:r>
            <a:r>
              <a:rPr lang="en-US" altLang="en-US"/>
              <a:t> sau:</a:t>
            </a:r>
            <a:endParaRPr lang="en-US" altLang="en-US"/>
          </a:p>
          <a:p>
            <a:pPr marL="457200" indent="-457200">
              <a:buAutoNum type="arabicPeriod"/>
            </a:pPr>
            <a:r>
              <a:rPr lang="en-US" altLang="en-US"/>
              <a:t>B</a:t>
            </a:r>
            <a:r>
              <a:rPr lang="" altLang="en-US"/>
              <a:t>ư</a:t>
            </a:r>
            <a:r>
              <a:rPr lang="en-US" altLang="en-US"/>
              <a:t>ớc 1: Truy cập Google Chrome. Tìm kiếm Lighthouse Chrome Extension. Chọn Lighthouse trở thành công cụ tiện ích trên Google Chrome.</a:t>
            </a:r>
            <a:endParaRPr lang="en-US" altLang="en-US"/>
          </a:p>
          <a:p>
            <a:pPr marL="457200" indent="-457200">
              <a:buAutoNum type="arabicPeriod"/>
            </a:pPr>
            <a:r>
              <a:rPr lang="en-US" altLang="en-US"/>
              <a:t>B</a:t>
            </a:r>
            <a:r>
              <a:rPr lang="" altLang="en-US"/>
              <a:t>ư</a:t>
            </a:r>
            <a:r>
              <a:rPr lang="en-US" altLang="en-US"/>
              <a:t>ớc 2: Mở Website bạn muốn kiểm tra. Click Lighthouse nằm ở góc phải màn hình </a:t>
            </a:r>
            <a:r>
              <a:rPr lang="" altLang="en-US"/>
              <a:t>đ</a:t>
            </a:r>
            <a:r>
              <a:rPr lang="en-US" altLang="en-US"/>
              <a:t>ể kích hoạt công cụ. Sau </a:t>
            </a:r>
            <a:r>
              <a:rPr lang="" altLang="en-US"/>
              <a:t>đ</a:t>
            </a:r>
            <a:r>
              <a:rPr lang="en-US" altLang="en-US"/>
              <a:t>ó, chọn Tạo báo cáo (Generate Report) và </a:t>
            </a:r>
            <a:r>
              <a:rPr lang="" altLang="en-US"/>
              <a:t>đ</a:t>
            </a:r>
            <a:r>
              <a:rPr lang="en-US" altLang="en-US"/>
              <a:t>ợi kết quả hiển thị sau 1 phút.</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4. Tổng kết</a:t>
            </a:r>
            <a:endParaRPr lang="en-US" altLang="en-US"/>
          </a:p>
        </p:txBody>
      </p:sp>
      <p:sp>
        <p:nvSpPr>
          <p:cNvPr id="3" name="Content Placeholder 2"/>
          <p:cNvSpPr>
            <a:spLocks noGrp="1"/>
          </p:cNvSpPr>
          <p:nvPr>
            <p:ph idx="1"/>
          </p:nvPr>
        </p:nvSpPr>
        <p:spPr/>
        <p:txBody>
          <a:bodyPr/>
          <a:p>
            <a:r>
              <a:rPr lang="en-US" altLang="en-US"/>
              <a:t>Google Lighthouse là một trong những công cụ toàn diện giúp bạn </a:t>
            </a:r>
            <a:r>
              <a:rPr lang="" altLang="en-US"/>
              <a:t>đ</a:t>
            </a:r>
            <a:r>
              <a:rPr lang="en-US" altLang="en-US"/>
              <a:t>ánh giá nhiều khía cạnh và </a:t>
            </a:r>
            <a:r>
              <a:rPr lang="" altLang="en-US"/>
              <a:t>đư</a:t>
            </a:r>
            <a:r>
              <a:rPr lang="en-US" altLang="en-US"/>
              <a:t>a ra lời khuyên cụ thể </a:t>
            </a:r>
            <a:r>
              <a:rPr lang="" altLang="en-US"/>
              <a:t>đ</a:t>
            </a:r>
            <a:r>
              <a:rPr lang="en-US" altLang="en-US"/>
              <a:t>ể tối </a:t>
            </a:r>
            <a:r>
              <a:rPr lang="" altLang="en-US"/>
              <a:t>ư</a:t>
            </a:r>
            <a:r>
              <a:rPr lang="en-US" altLang="en-US"/>
              <a:t>u cho trang web mình</a:t>
            </a:r>
            <a:endParaRPr lang="en-US" altLang="en-US"/>
          </a:p>
          <a:p>
            <a:r>
              <a:rPr lang="en-US" altLang="en-US"/>
              <a:t>Với Lighthouse, cả QA và dev có thể dễ dàng xác </a:t>
            </a:r>
            <a:r>
              <a:rPr lang="" altLang="en-US"/>
              <a:t>đ</a:t>
            </a:r>
            <a:r>
              <a:rPr lang="en-US" altLang="en-US"/>
              <a:t>ịnh bất kỳ vấn </a:t>
            </a:r>
            <a:r>
              <a:rPr lang="" altLang="en-US"/>
              <a:t>đ</a:t>
            </a:r>
            <a:r>
              <a:rPr lang="en-US" altLang="en-US"/>
              <a:t>ề nào với trang Web và có thông tin cần thiết </a:t>
            </a:r>
            <a:r>
              <a:rPr lang="" altLang="en-US"/>
              <a:t>đ</a:t>
            </a:r>
            <a:r>
              <a:rPr lang="en-US" altLang="en-US"/>
              <a:t>ể tối </a:t>
            </a:r>
            <a:r>
              <a:rPr lang="" altLang="en-US"/>
              <a:t>ư</a:t>
            </a:r>
            <a:r>
              <a:rPr lang="en-US" altLang="en-US"/>
              <a:t>u hóa trang một cách thích hợp trong giai </a:t>
            </a:r>
            <a:r>
              <a:rPr lang="" altLang="en-US"/>
              <a:t>đ</a:t>
            </a:r>
            <a:r>
              <a:rPr lang="en-US" altLang="en-US"/>
              <a:t>oạn dự án chuẩn bị bàn giao cho khách hàng</a:t>
            </a:r>
            <a:endParaRPr lang="en-US" altLang="en-US"/>
          </a:p>
          <a:p>
            <a:r>
              <a:rPr lang="en-US" altLang="en-US"/>
              <a:t>QA sử dụng để check phần performance và SEO thì sẽ rất hiệu quả. Riêng phần PWA trong lighthouse thì phía QA sẽ hạn chế check phần này nhất vì trong giai </a:t>
            </a:r>
            <a:r>
              <a:rPr lang="" altLang="en-US"/>
              <a:t>đ</a:t>
            </a:r>
            <a:r>
              <a:rPr lang="en-US" altLang="en-US"/>
              <a:t>oạn phát triển hệ thống bên dev sẽ kiểm tra </a:t>
            </a:r>
            <a:r>
              <a:rPr lang="" altLang="en-US"/>
              <a:t>đư</a:t>
            </a:r>
            <a:r>
              <a:rPr lang="en-US" altLang="en-US"/>
              <a:t>ợc phần PWA dễ dàng hơn.</a:t>
            </a:r>
            <a:endParaRPr lang="en-US" altLang="en-US"/>
          </a:p>
          <a:p>
            <a:pPr marL="0" indent="0">
              <a:buNone/>
            </a:pP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Infinity Free</a:t>
            </a:r>
            <a:endParaRPr lang="en-US"/>
          </a:p>
        </p:txBody>
      </p:sp>
      <p:sp>
        <p:nvSpPr>
          <p:cNvPr id="3" name="Content Placeholder 2"/>
          <p:cNvSpPr>
            <a:spLocks noGrp="1"/>
          </p:cNvSpPr>
          <p:nvPr>
            <p:ph idx="1"/>
          </p:nvPr>
        </p:nvSpPr>
        <p:spPr/>
        <p:txBody>
          <a:bodyPr/>
          <a:p>
            <a:pPr marL="0" indent="0">
              <a:buNone/>
            </a:pPr>
            <a:r>
              <a:rPr lang="en-US" altLang="en-US"/>
              <a:t>Cần có 3 yếu tố </a:t>
            </a:r>
            <a:r>
              <a:rPr lang="" altLang="en-US"/>
              <a:t>đ</a:t>
            </a:r>
            <a:r>
              <a:rPr lang="en-US" altLang="en-US"/>
              <a:t>ể tạo  ra một trang web:</a:t>
            </a:r>
            <a:endParaRPr lang="en-US" altLang="en-US"/>
          </a:p>
          <a:p>
            <a:r>
              <a:rPr lang="en-US" altLang="en-US"/>
              <a:t>Domain (Tên miền): Hiểu </a:t>
            </a:r>
            <a:r>
              <a:rPr lang="" altLang="en-US"/>
              <a:t>đ</a:t>
            </a:r>
            <a:r>
              <a:rPr lang="en-US" altLang="en-US"/>
              <a:t>ơn giản </a:t>
            </a:r>
            <a:r>
              <a:rPr lang="" altLang="en-US"/>
              <a:t>đ</a:t>
            </a:r>
            <a:r>
              <a:rPr lang="en-US" altLang="en-US"/>
              <a:t>ó là </a:t>
            </a:r>
            <a:r>
              <a:rPr lang="" altLang="en-US"/>
              <a:t>đ</a:t>
            </a:r>
            <a:r>
              <a:rPr lang="en-US" altLang="en-US"/>
              <a:t>ịa chỉ ta sẽ </a:t>
            </a:r>
            <a:r>
              <a:rPr lang="" altLang="en-US"/>
              <a:t>đ</a:t>
            </a:r>
            <a:r>
              <a:rPr lang="en-US" altLang="en-US"/>
              <a:t>i </a:t>
            </a:r>
            <a:r>
              <a:rPr lang="" altLang="en-US"/>
              <a:t>đ</a:t>
            </a:r>
            <a:r>
              <a:rPr lang="en-US" altLang="en-US"/>
              <a:t>ến. ta sẽ nhập </a:t>
            </a:r>
            <a:r>
              <a:rPr lang="" altLang="en-US"/>
              <a:t>đ</a:t>
            </a:r>
            <a:r>
              <a:rPr lang="en-US" altLang="en-US"/>
              <a:t>ịa chỉ này trên trình duyệt web (chrome, cốc cốc, firefox,..). </a:t>
            </a:r>
            <a:endParaRPr lang="en-US" altLang="en-US"/>
          </a:p>
          <a:p>
            <a:endParaRPr lang="en-US" altLang="en-US"/>
          </a:p>
          <a:p>
            <a:r>
              <a:rPr lang="en-US" altLang="en-US"/>
              <a:t>Hosting (nơi l</a:t>
            </a:r>
            <a:r>
              <a:rPr lang="" altLang="en-US"/>
              <a:t>ư</a:t>
            </a:r>
            <a:r>
              <a:rPr lang="en-US" altLang="en-US"/>
              <a:t>u trữ): </a:t>
            </a:r>
            <a:r>
              <a:rPr lang="en-US"/>
              <a:t>L</a:t>
            </a:r>
            <a:r>
              <a:rPr lang="en-US" altLang="en-US"/>
              <a:t>à nơi chứa tất cả các file, folder trang web của mình </a:t>
            </a:r>
            <a:r>
              <a:rPr lang="" altLang="en-US"/>
              <a:t>đ</a:t>
            </a:r>
            <a:r>
              <a:rPr lang="en-US" altLang="en-US"/>
              <a:t>ã làm( trang web, hình ảnh, video,…). Nơi chứa này trên môi tr</a:t>
            </a:r>
            <a:r>
              <a:rPr lang="" altLang="en-US"/>
              <a:t>ư</a:t>
            </a:r>
            <a:r>
              <a:rPr lang="en-US" altLang="en-US"/>
              <a:t>ờng internet.</a:t>
            </a:r>
            <a:endParaRPr lang="en-US" altLang="en-US"/>
          </a:p>
          <a:p>
            <a:endParaRPr lang="en-US" altLang="en-US"/>
          </a:p>
          <a:p>
            <a:r>
              <a:rPr lang="en-US" altLang="en-US"/>
              <a:t>Trang web: </a:t>
            </a:r>
            <a:r>
              <a:rPr lang="en-US"/>
              <a:t>L</a:t>
            </a:r>
            <a:r>
              <a:rPr lang="en-US" altLang="en-US"/>
              <a:t>à nội dung chứa thông tin mà mình muốn hiển thị.</a:t>
            </a:r>
            <a:endParaRPr lang="en-US" altLang="en-US"/>
          </a:p>
          <a:p>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Infinity Free (tt)</a:t>
            </a:r>
            <a:endParaRPr lang="en-US"/>
          </a:p>
        </p:txBody>
      </p:sp>
      <p:sp>
        <p:nvSpPr>
          <p:cNvPr id="3" name="Content Placeholder 2"/>
          <p:cNvSpPr>
            <a:spLocks noGrp="1"/>
          </p:cNvSpPr>
          <p:nvPr>
            <p:ph idx="1"/>
          </p:nvPr>
        </p:nvSpPr>
        <p:spPr/>
        <p:txBody>
          <a:bodyPr/>
          <a:p>
            <a:pPr marL="0" indent="0">
              <a:buNone/>
            </a:pPr>
            <a:r>
              <a:rPr lang="en-US" altLang="en-US"/>
              <a:t>Có 3 loại hosting phổ biến:</a:t>
            </a:r>
            <a:endParaRPr lang="en-US" altLang="en-US"/>
          </a:p>
          <a:p>
            <a:r>
              <a:rPr lang="en-US" altLang="en-US" b="1"/>
              <a:t>Dedicated Server (máy chủ riêng – máy chủ vật l</a:t>
            </a:r>
            <a:r>
              <a:rPr lang="" altLang="en-US" b="1"/>
              <a:t>ý</a:t>
            </a:r>
            <a:r>
              <a:rPr lang="en-US" altLang="en-US" b="1"/>
              <a:t>)</a:t>
            </a:r>
            <a:r>
              <a:rPr lang="en-US" altLang="en-US"/>
              <a:t> là loại mà bạn thuê cả một máy chủ riêng. Bạn </a:t>
            </a:r>
            <a:r>
              <a:rPr lang="" altLang="en-US"/>
              <a:t>đư</a:t>
            </a:r>
            <a:r>
              <a:rPr lang="en-US" altLang="en-US"/>
              <a:t>ợc toàn quyền sử dụng máy chủ </a:t>
            </a:r>
            <a:r>
              <a:rPr lang="" altLang="en-US"/>
              <a:t>đ</a:t>
            </a:r>
            <a:r>
              <a:rPr lang="en-US" altLang="en-US"/>
              <a:t>ó, loại hosting này dành cho những website có l</a:t>
            </a:r>
            <a:r>
              <a:rPr lang="" altLang="en-US"/>
              <a:t>ư</a:t>
            </a:r>
            <a:r>
              <a:rPr lang="en-US" altLang="en-US"/>
              <a:t>ợng truy cập cực lớn.</a:t>
            </a:r>
            <a:endParaRPr lang="en-US" altLang="en-US"/>
          </a:p>
          <a:p>
            <a:r>
              <a:rPr lang="en-US" altLang="en-US" b="1"/>
              <a:t>Virtual Private Server (VPS – máy chủ ảo riêng)</a:t>
            </a:r>
            <a:r>
              <a:rPr lang="en-US" altLang="en-US"/>
              <a:t> </a:t>
            </a:r>
            <a:r>
              <a:rPr lang="" altLang="en-US"/>
              <a:t>đ</a:t>
            </a:r>
            <a:r>
              <a:rPr lang="en-US" altLang="en-US"/>
              <a:t>ây c</a:t>
            </a:r>
            <a:r>
              <a:rPr lang="" altLang="en-US"/>
              <a:t>ũ</a:t>
            </a:r>
            <a:r>
              <a:rPr lang="en-US" altLang="en-US"/>
              <a:t>ng là bạn thuê một máy chủ riêng nh</a:t>
            </a:r>
            <a:r>
              <a:rPr lang="" altLang="en-US"/>
              <a:t>ư</a:t>
            </a:r>
            <a:r>
              <a:rPr lang="en-US" altLang="en-US"/>
              <a:t>ng chỉ là máy chủ ảo </a:t>
            </a:r>
            <a:r>
              <a:rPr lang="" altLang="en-US"/>
              <a:t>đư</a:t>
            </a:r>
            <a:r>
              <a:rPr lang="en-US" altLang="en-US"/>
              <a:t>ợc sinh ra bởi một máy chủ vật l</a:t>
            </a:r>
            <a:r>
              <a:rPr lang="" altLang="en-US"/>
              <a:t>ý</a:t>
            </a:r>
            <a:r>
              <a:rPr lang="en-US" altLang="en-US"/>
              <a:t>. Hosting này dành cho những website/blog có l</a:t>
            </a:r>
            <a:r>
              <a:rPr lang="" altLang="en-US"/>
              <a:t>ư</a:t>
            </a:r>
            <a:r>
              <a:rPr lang="en-US" altLang="en-US"/>
              <a:t>ợng truy cập trung bình từ khoảng 8.000 </a:t>
            </a:r>
            <a:r>
              <a:rPr lang="" altLang="en-US"/>
              <a:t>đ</a:t>
            </a:r>
            <a:r>
              <a:rPr lang="en-US" altLang="en-US"/>
              <a:t>ến 100.000 l</a:t>
            </a:r>
            <a:r>
              <a:rPr lang="" altLang="en-US"/>
              <a:t>ư</a:t>
            </a:r>
            <a:r>
              <a:rPr lang="en-US" altLang="en-US"/>
              <a:t>ợt/ngày</a:t>
            </a:r>
            <a:endParaRPr lang="en-US" altLang="en-US"/>
          </a:p>
          <a:p>
            <a:r>
              <a:rPr lang="en-US" altLang="en-US" b="1"/>
              <a:t>Shared Hosting</a:t>
            </a:r>
            <a:r>
              <a:rPr lang="en-US" altLang="en-US"/>
              <a:t> – là một gói hosting </a:t>
            </a:r>
            <a:r>
              <a:rPr lang="" altLang="en-US"/>
              <a:t>đư</a:t>
            </a:r>
            <a:r>
              <a:rPr lang="en-US" altLang="en-US"/>
              <a:t>ợc sinh ra và thiết lập bởi một Dedicated Server hoặc VPS, </a:t>
            </a:r>
            <a:r>
              <a:rPr lang="" altLang="en-US"/>
              <a:t>đ</a:t>
            </a:r>
            <a:r>
              <a:rPr lang="en-US" altLang="en-US"/>
              <a:t>ã </a:t>
            </a:r>
            <a:r>
              <a:rPr lang="" altLang="en-US"/>
              <a:t>đư</a:t>
            </a:r>
            <a:r>
              <a:rPr lang="en-US" altLang="en-US"/>
              <a:t>ợc cài sẵn các ứng dụng cần thiết </a:t>
            </a:r>
            <a:r>
              <a:rPr lang="" altLang="en-US"/>
              <a:t>đ</a:t>
            </a:r>
            <a:r>
              <a:rPr lang="en-US" altLang="en-US"/>
              <a:t>ể làm website. </a:t>
            </a:r>
            <a:r>
              <a:rPr lang="" altLang="en-US"/>
              <a:t>Đ</a:t>
            </a:r>
            <a:r>
              <a:rPr lang="en-US" altLang="en-US"/>
              <a:t>ây là loại host chúng ta th</a:t>
            </a:r>
            <a:r>
              <a:rPr lang="" altLang="en-US"/>
              <a:t>ư</a:t>
            </a:r>
            <a:r>
              <a:rPr lang="en-US" altLang="en-US"/>
              <a:t>ờng dùng vì phù hợp với nhu cầu, dễ sử dụng và giá rẻ.</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 altLang="en-US"/>
              <a:t>Đă</a:t>
            </a:r>
            <a:r>
              <a:rPr lang="en-US" altLang="en-US"/>
              <a:t>ng kí domain và hosting miễn phí:</a:t>
            </a:r>
            <a:endParaRPr lang="en-US" altLang="en-US"/>
          </a:p>
          <a:p>
            <a:pPr marL="0" indent="0">
              <a:buNone/>
            </a:pPr>
            <a:r>
              <a:rPr lang="en-US" altLang="en-US"/>
              <a:t>B</a:t>
            </a:r>
            <a:r>
              <a:rPr lang="" altLang="en-US"/>
              <a:t>ư</a:t>
            </a:r>
            <a:r>
              <a:rPr lang="en-US" altLang="en-US"/>
              <a:t>ớc 1 : Bạn vào trang https://www.infinityfree.com/ </a:t>
            </a:r>
            <a:r>
              <a:rPr lang="" altLang="en-US"/>
              <a:t>đ</a:t>
            </a:r>
            <a:r>
              <a:rPr lang="en-US" altLang="en-US"/>
              <a:t>ể tiến hành </a:t>
            </a:r>
            <a:r>
              <a:rPr lang="" altLang="en-US"/>
              <a:t>đă</a:t>
            </a:r>
            <a:r>
              <a:rPr lang="en-US" altLang="en-US"/>
              <a:t>ng kí miễn phí.</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2075815" y="2409190"/>
            <a:ext cx="7915910" cy="39382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en-US" altLang="en-US"/>
              <a:t>B</a:t>
            </a:r>
            <a:r>
              <a:rPr lang="" altLang="en-US"/>
              <a:t>ư</a:t>
            </a:r>
            <a:r>
              <a:rPr lang="en-US" altLang="en-US"/>
              <a:t>ớc 2 : Tiếp theo nhập các thông tin nh</a:t>
            </a:r>
            <a:r>
              <a:rPr lang="" altLang="en-US"/>
              <a:t>ư</a:t>
            </a:r>
            <a:r>
              <a:rPr lang="en-US" altLang="en-US"/>
              <a:t> email-&gt; mật khẩu -&gt;xác nhận mật khẩu -&gt; rồi bấm signup</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6" name="Picture 5"/>
          <p:cNvPicPr/>
          <p:nvPr/>
        </p:nvPicPr>
        <p:blipFill>
          <a:blip r:embed="rId1"/>
          <a:stretch>
            <a:fillRect/>
          </a:stretch>
        </p:blipFill>
        <p:spPr>
          <a:xfrm>
            <a:off x="3263900" y="1892935"/>
            <a:ext cx="5506085" cy="4740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en-US" altLang="en-US"/>
              <a:t>B</a:t>
            </a:r>
            <a:r>
              <a:rPr lang="" altLang="en-US"/>
              <a:t>ư</a:t>
            </a:r>
            <a:r>
              <a:rPr lang="en-US" altLang="en-US"/>
              <a:t>ớc 3 : Xác nhận trong email </a:t>
            </a:r>
            <a:r>
              <a:rPr lang="" altLang="en-US"/>
              <a:t>đ</a:t>
            </a:r>
            <a:r>
              <a:rPr lang="en-US" altLang="en-US"/>
              <a:t>ã đăng kí</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1310005" y="1793875"/>
            <a:ext cx="9411335" cy="44723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en-US" altLang="en-US"/>
              <a:t>B</a:t>
            </a:r>
            <a:r>
              <a:rPr lang="" altLang="en-US"/>
              <a:t>ư</a:t>
            </a:r>
            <a:r>
              <a:rPr lang="en-US" altLang="en-US"/>
              <a:t>ớc 4 : Tạo tài khoản dạng miễn phí. Bấm chọn create Account và nhập các thông tin nh</a:t>
            </a:r>
            <a:r>
              <a:rPr lang="" altLang="en-US"/>
              <a:t>ư</a:t>
            </a:r>
            <a:r>
              <a:rPr lang="en-US" altLang="en-US"/>
              <a:t> sau:</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6" name="Picture 5"/>
          <p:cNvPicPr/>
          <p:nvPr/>
        </p:nvPicPr>
        <p:blipFill>
          <a:blip r:embed="rId1"/>
          <a:stretch>
            <a:fillRect/>
          </a:stretch>
        </p:blipFill>
        <p:spPr>
          <a:xfrm>
            <a:off x="1160780" y="2221230"/>
            <a:ext cx="9815195" cy="4022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Nội dung</a:t>
            </a:r>
            <a:endParaRPr lang="en-US"/>
          </a:p>
        </p:txBody>
      </p:sp>
      <p:sp>
        <p:nvSpPr>
          <p:cNvPr id="3" name="Content Placeholder 2"/>
          <p:cNvSpPr>
            <a:spLocks noGrp="1"/>
          </p:cNvSpPr>
          <p:nvPr>
            <p:ph idx="1"/>
          </p:nvPr>
        </p:nvSpPr>
        <p:spPr/>
        <p:txBody>
          <a:bodyPr/>
          <a:p>
            <a:r>
              <a:rPr lang="en-US"/>
              <a:t>Hiểu được công cụ kiểm thử Lighthouse là gì?</a:t>
            </a:r>
            <a:endParaRPr lang="en-US"/>
          </a:p>
          <a:p>
            <a:r>
              <a:rPr lang="en-US"/>
              <a:t>Cách sử dụng công cụ Lighthouse và phân tích.</a:t>
            </a:r>
            <a:endParaRPr lang="en-US"/>
          </a:p>
          <a:p>
            <a:r>
              <a:rPr lang="en-US"/>
              <a:t>Sử dụng hosting miễn phí Infinity free.</a:t>
            </a:r>
            <a:endParaRPr lang="en-US"/>
          </a:p>
          <a:p>
            <a:endParaRPr 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351155" y="2863215"/>
            <a:ext cx="5715000" cy="3333750"/>
          </a:xfrm>
          <a:prstGeom prst="rect">
            <a:avLst/>
          </a:prstGeom>
        </p:spPr>
      </p:pic>
      <p:pic>
        <p:nvPicPr>
          <p:cNvPr id="8" name="Picture 7" descr="ạhaskd"/>
          <p:cNvPicPr>
            <a:picLocks noChangeAspect="1"/>
          </p:cNvPicPr>
          <p:nvPr/>
        </p:nvPicPr>
        <p:blipFill>
          <a:blip r:embed="rId2"/>
          <a:stretch>
            <a:fillRect/>
          </a:stretch>
        </p:blipFill>
        <p:spPr>
          <a:xfrm>
            <a:off x="6066155" y="2863215"/>
            <a:ext cx="5832475" cy="33337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en-US" altLang="en-US"/>
              <a:t>Nhập tên trang web miễn phí, chọn dạng tên miền -&gt; kiểm tra xem trang web có sẵn sàng hay không nhé.</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1785620" y="2202180"/>
            <a:ext cx="8567420" cy="41541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en-US" altLang="en-US"/>
              <a:t>Bổ sung thêm thông tin: nhập mô tả ngắn gọn về tài khoản, nhập mật khẩu tài khoản( mật khẩu này </a:t>
            </a:r>
            <a:r>
              <a:rPr lang="" altLang="en-US"/>
              <a:t>đ</a:t>
            </a:r>
            <a:r>
              <a:rPr lang="en-US" altLang="en-US"/>
              <a:t>ể </a:t>
            </a:r>
            <a:r>
              <a:rPr lang="" altLang="en-US"/>
              <a:t>đă</a:t>
            </a:r>
            <a:r>
              <a:rPr lang="en-US" altLang="en-US"/>
              <a:t>ng nhập vào Cpanel nhé), chọn i approve rồi bấm create Account</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6" name="Picture 5"/>
          <p:cNvPicPr/>
          <p:nvPr/>
        </p:nvPicPr>
        <p:blipFill>
          <a:blip r:embed="rId1"/>
          <a:stretch>
            <a:fillRect/>
          </a:stretch>
        </p:blipFill>
        <p:spPr>
          <a:xfrm>
            <a:off x="2416810" y="2178050"/>
            <a:ext cx="7432040" cy="43757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en-US" altLang="en-US"/>
              <a:t>Bổ sung thêm thông tin: nhập mô tả ngắn gọn về tài khoản, nhập mật khẩu tài khoản( mật khẩu này </a:t>
            </a:r>
            <a:r>
              <a:rPr lang="en-US" altLang="en-US"/>
              <a:t>đ</a:t>
            </a:r>
            <a:r>
              <a:rPr lang="en-US" altLang="en-US"/>
              <a:t>ể </a:t>
            </a:r>
            <a:r>
              <a:rPr lang="en-US" altLang="en-US"/>
              <a:t>đă</a:t>
            </a:r>
            <a:r>
              <a:rPr lang="en-US" altLang="en-US"/>
              <a:t>ng nhập vào Cpanel nhé), chọn i approve rồi bấm create Account</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6" name="Picture 5"/>
          <p:cNvPicPr/>
          <p:nvPr/>
        </p:nvPicPr>
        <p:blipFill>
          <a:blip r:embed="rId1"/>
          <a:stretch>
            <a:fillRect/>
          </a:stretch>
        </p:blipFill>
        <p:spPr>
          <a:xfrm>
            <a:off x="2416810" y="2178050"/>
            <a:ext cx="7432040" cy="43757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en-US" altLang="en-US"/>
              <a:t>Hiện bảng nh</a:t>
            </a:r>
            <a:r>
              <a:rPr lang="" altLang="en-US"/>
              <a:t>ư</a:t>
            </a:r>
            <a:r>
              <a:rPr lang="en-US" altLang="en-US"/>
              <a:t> này là hoàn thành rồi nhé. Bấm vào finish </a:t>
            </a:r>
            <a:r>
              <a:rPr lang="" altLang="en-US"/>
              <a:t>đ</a:t>
            </a:r>
            <a:r>
              <a:rPr lang="en-US" altLang="en-US"/>
              <a:t>ể hoàn thành nhé.</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1381760" y="2042795"/>
            <a:ext cx="9428480" cy="41675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963295"/>
          </a:xfrm>
        </p:spPr>
        <p:txBody>
          <a:bodyPr/>
          <a:p>
            <a:pPr marL="0" indent="0">
              <a:buNone/>
            </a:pPr>
            <a:r>
              <a:rPr lang="" altLang="en-US"/>
              <a:t>Đ</a:t>
            </a:r>
            <a:r>
              <a:rPr lang="en-US" altLang="en-US"/>
              <a:t>ây là bảng thông tin cơ bản của tài khoản vừa tạo gồm domain miễn phí và hosting miễn phí.</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6" name="Picture 5"/>
          <p:cNvPicPr/>
          <p:nvPr/>
        </p:nvPicPr>
        <p:blipFill>
          <a:blip r:embed="rId1"/>
          <a:stretch>
            <a:fillRect/>
          </a:stretch>
        </p:blipFill>
        <p:spPr>
          <a:xfrm>
            <a:off x="1626870" y="2140585"/>
            <a:ext cx="9093835" cy="40919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 Infinity Free (tt)</a:t>
            </a:r>
            <a:endParaRPr lang="en-US"/>
          </a:p>
        </p:txBody>
      </p:sp>
      <p:sp>
        <p:nvSpPr>
          <p:cNvPr id="3" name="Content Placeholder 2"/>
          <p:cNvSpPr>
            <a:spLocks noGrp="1"/>
          </p:cNvSpPr>
          <p:nvPr>
            <p:ph idx="1"/>
          </p:nvPr>
        </p:nvSpPr>
        <p:spPr>
          <a:xfrm>
            <a:off x="553720" y="1445895"/>
            <a:ext cx="11157585" cy="1920875"/>
          </a:xfrm>
        </p:spPr>
        <p:txBody>
          <a:bodyPr>
            <a:normAutofit/>
          </a:bodyPr>
          <a:p>
            <a:pPr marL="0" indent="0">
              <a:buNone/>
            </a:pPr>
            <a:r>
              <a:rPr lang="en-US" altLang="en-US"/>
              <a:t>Bước 5: Hoàn thành</a:t>
            </a:r>
            <a:endParaRPr lang="en-US" altLang="en-US"/>
          </a:p>
          <a:p>
            <a:pPr marL="0" indent="0">
              <a:buNone/>
            </a:pPr>
            <a:r>
              <a:rPr lang="en-US" altLang="en-US" sz="2220"/>
              <a:t>Bạn nhấn vào OPEN CONTROL PANEL, một tab mới </a:t>
            </a:r>
            <a:r>
              <a:rPr lang="" altLang="en-US" sz="2220"/>
              <a:t>đư</a:t>
            </a:r>
            <a:r>
              <a:rPr lang="en-US" altLang="en-US" sz="2220"/>
              <a:t>ợc mở ra, bạn nhấn I Approve </a:t>
            </a:r>
            <a:r>
              <a:rPr lang="" altLang="en-US" sz="2220"/>
              <a:t>đ</a:t>
            </a:r>
            <a:r>
              <a:rPr lang="en-US" altLang="en-US" sz="2220"/>
              <a:t>ể </a:t>
            </a:r>
            <a:r>
              <a:rPr lang="" altLang="en-US" sz="2220"/>
              <a:t>đ</a:t>
            </a:r>
            <a:r>
              <a:rPr lang="en-US" altLang="en-US" sz="2220"/>
              <a:t>ồng </a:t>
            </a:r>
            <a:r>
              <a:rPr lang="" altLang="en-US" sz="2220"/>
              <a:t>ý</a:t>
            </a:r>
            <a:r>
              <a:rPr lang="en-US" altLang="en-US" sz="2220"/>
              <a:t> nhà cung cấp hosting có quyền gửi email thông báo cho bạn một khi thay </a:t>
            </a:r>
            <a:r>
              <a:rPr lang="" altLang="en-US" sz="2220"/>
              <a:t>đ</a:t>
            </a:r>
            <a:r>
              <a:rPr lang="en-US" altLang="en-US" sz="2220"/>
              <a:t>ổi chính sách.</a:t>
            </a:r>
            <a:endParaRPr lang="en-US" altLang="en-US" sz="2220"/>
          </a:p>
          <a:p>
            <a:pPr marL="0" indent="0">
              <a:buNone/>
            </a:pPr>
            <a:r>
              <a:rPr lang="en-US" altLang="en-US" sz="2220"/>
              <a:t>Sau </a:t>
            </a:r>
            <a:r>
              <a:rPr lang="" altLang="en-US" sz="2220"/>
              <a:t>đ</a:t>
            </a:r>
            <a:r>
              <a:rPr lang="en-US" altLang="en-US" sz="2220"/>
              <a:t>ó, bạn sẽ </a:t>
            </a:r>
            <a:r>
              <a:rPr lang="" altLang="en-US" sz="2220"/>
              <a:t>đư</a:t>
            </a:r>
            <a:r>
              <a:rPr lang="en-US" altLang="en-US" sz="2220"/>
              <a:t>ợc chuyển </a:t>
            </a:r>
            <a:r>
              <a:rPr lang="" altLang="en-US" sz="2220"/>
              <a:t>đ</a:t>
            </a:r>
            <a:r>
              <a:rPr lang="en-US" altLang="en-US" sz="2220"/>
              <a:t>ến trang quản l</a:t>
            </a:r>
            <a:r>
              <a:rPr lang="" altLang="en-US" sz="2220"/>
              <a:t>ý</a:t>
            </a:r>
            <a:r>
              <a:rPr lang="en-US" altLang="en-US" sz="2220"/>
              <a:t> hosting </a:t>
            </a:r>
            <a:r>
              <a:rPr lang="en-US" altLang="en-US" sz="2220" b="1"/>
              <a:t>cpanel</a:t>
            </a:r>
            <a:r>
              <a:rPr lang="en-US" altLang="en-US" sz="2220"/>
              <a:t>.</a:t>
            </a:r>
            <a:endParaRPr lang="en-US" altLang="en-US" sz="2220"/>
          </a:p>
          <a:p>
            <a:pPr marL="0" indent="0">
              <a:buNone/>
            </a:pPr>
            <a:endParaRPr lang="en-US" altLang="en-US"/>
          </a:p>
          <a:p>
            <a:pPr marL="0" indent="0">
              <a:buNone/>
            </a:pP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2176780" y="3606800"/>
            <a:ext cx="8265795" cy="21412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CPanel</a:t>
            </a:r>
            <a:endParaRPr lang="en-US"/>
          </a:p>
        </p:txBody>
      </p:sp>
      <p:sp>
        <p:nvSpPr>
          <p:cNvPr id="3" name="Content Placeholder 2"/>
          <p:cNvSpPr>
            <a:spLocks noGrp="1"/>
          </p:cNvSpPr>
          <p:nvPr>
            <p:ph idx="1"/>
          </p:nvPr>
        </p:nvSpPr>
        <p:spPr/>
        <p:txBody>
          <a:bodyPr/>
          <a:p>
            <a:pPr marL="0" indent="0">
              <a:buNone/>
            </a:pPr>
            <a:r>
              <a:rPr lang="en-US" altLang="en-US" b="1"/>
              <a:t>1. Cpanel là gì?</a:t>
            </a:r>
            <a:endParaRPr lang="en-US" altLang="en-US" b="1"/>
          </a:p>
          <a:p>
            <a:pPr marL="0" indent="0">
              <a:buNone/>
            </a:pPr>
            <a:r>
              <a:rPr lang="en-US" altLang="en-US" b="1"/>
              <a:t>cPanel</a:t>
            </a:r>
            <a:r>
              <a:rPr lang="en-US" altLang="en-US"/>
              <a:t> chính là web hosting control panel - là một công cụ quản trị web hosting. Công cụ này hoạt </a:t>
            </a:r>
            <a:r>
              <a:rPr lang="" altLang="en-US"/>
              <a:t>đ</a:t>
            </a:r>
            <a:r>
              <a:rPr lang="en-US" altLang="en-US"/>
              <a:t>ộng trên nền tảng Linux cực kỳ phổ biến hiện nay với giao diện </a:t>
            </a:r>
            <a:r>
              <a:rPr lang="" altLang="en-US"/>
              <a:t>đư</a:t>
            </a:r>
            <a:r>
              <a:rPr lang="en-US" altLang="en-US"/>
              <a:t>ợc thiết kế vô cùng </a:t>
            </a:r>
            <a:r>
              <a:rPr lang="" altLang="en-US"/>
              <a:t>đ</a:t>
            </a:r>
            <a:r>
              <a:rPr lang="en-US" altLang="en-US"/>
              <a:t>ơn giản và linh hoạt. </a:t>
            </a:r>
            <a:endParaRPr lang="en-US" altLang="en-US"/>
          </a:p>
          <a:p>
            <a:pPr marL="0" indent="0">
              <a:buNone/>
            </a:pPr>
            <a:r>
              <a:rPr lang="en-US" altLang="en-US"/>
              <a:t>Ng</a:t>
            </a:r>
            <a:r>
              <a:rPr lang="" altLang="en-US"/>
              <a:t>ư</a:t>
            </a:r>
            <a:r>
              <a:rPr lang="en-US" altLang="en-US"/>
              <a:t>ời dùng có thể sử dụng phần mềm này </a:t>
            </a:r>
            <a:r>
              <a:rPr lang="" altLang="en-US"/>
              <a:t>đ</a:t>
            </a:r>
            <a:r>
              <a:rPr lang="en-US" altLang="en-US"/>
              <a:t>ể quản l</a:t>
            </a:r>
            <a:r>
              <a:rPr lang="" altLang="en-US"/>
              <a:t>ý</a:t>
            </a:r>
            <a:r>
              <a:rPr lang="en-US" altLang="en-US"/>
              <a:t> </a:t>
            </a:r>
            <a:r>
              <a:rPr lang="" altLang="en-US"/>
              <a:t>đư</a:t>
            </a:r>
            <a:r>
              <a:rPr lang="en-US" altLang="en-US"/>
              <a:t>ợc tất cả những dịch vụ của web hosting thật </a:t>
            </a:r>
            <a:r>
              <a:rPr lang="" altLang="en-US"/>
              <a:t>đ</a:t>
            </a:r>
            <a:r>
              <a:rPr lang="en-US" altLang="en-US"/>
              <a:t>ơn giản và dễ dàng. Sản phẩm hoạt </a:t>
            </a:r>
            <a:r>
              <a:rPr lang="" altLang="en-US"/>
              <a:t>đ</a:t>
            </a:r>
            <a:r>
              <a:rPr lang="en-US" altLang="en-US"/>
              <a:t>ộng trên một hệ thống phân cấp gồm ba lớp: Hosting Company, Reseller và End User. </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CPanel (tt)</a:t>
            </a:r>
            <a:endParaRPr lang="en-US"/>
          </a:p>
        </p:txBody>
      </p:sp>
      <p:sp>
        <p:nvSpPr>
          <p:cNvPr id="3" name="Content Placeholder 2"/>
          <p:cNvSpPr>
            <a:spLocks noGrp="1"/>
          </p:cNvSpPr>
          <p:nvPr>
            <p:ph idx="1"/>
          </p:nvPr>
        </p:nvSpPr>
        <p:spPr/>
        <p:txBody>
          <a:bodyPr>
            <a:normAutofit/>
          </a:bodyPr>
          <a:p>
            <a:pPr marL="0" indent="0">
              <a:buNone/>
            </a:pPr>
            <a:r>
              <a:rPr lang="en-US" altLang="en-US" b="1"/>
              <a:t>2. Các chức năng chính của cPanel</a:t>
            </a:r>
            <a:endParaRPr lang="en-US" altLang="en-US" b="1"/>
          </a:p>
          <a:p>
            <a:r>
              <a:rPr lang="en-US" altLang="en-US" b="1"/>
              <a:t>Quản l</a:t>
            </a:r>
            <a:r>
              <a:rPr lang="" altLang="en-US" b="1"/>
              <a:t>ý</a:t>
            </a:r>
            <a:r>
              <a:rPr lang="en-US" altLang="en-US" b="1"/>
              <a:t> tên miền:</a:t>
            </a:r>
            <a:r>
              <a:rPr lang="en-US" altLang="en-US"/>
              <a:t> Thêm, xóa, và quản l</a:t>
            </a:r>
            <a:r>
              <a:rPr lang="" altLang="en-US"/>
              <a:t>ý</a:t>
            </a:r>
            <a:r>
              <a:rPr lang="en-US" altLang="en-US"/>
              <a:t> tên miền (bao gồm cả tên miền phụ). </a:t>
            </a:r>
            <a:endParaRPr lang="en-US" altLang="en-US"/>
          </a:p>
          <a:p>
            <a:r>
              <a:rPr lang="en-US" altLang="en-US" b="1"/>
              <a:t>Quản l</a:t>
            </a:r>
            <a:r>
              <a:rPr lang="" altLang="en-US" b="1"/>
              <a:t>ý</a:t>
            </a:r>
            <a:r>
              <a:rPr lang="en-US" altLang="en-US" b="1"/>
              <a:t> cơ sở dữ liệu:</a:t>
            </a:r>
            <a:r>
              <a:rPr lang="en-US" altLang="en-US"/>
              <a:t> Tạo, xóa, và quản l</a:t>
            </a:r>
            <a:r>
              <a:rPr lang="" altLang="en-US"/>
              <a:t>ý</a:t>
            </a:r>
            <a:r>
              <a:rPr lang="en-US" altLang="en-US"/>
              <a:t> các cơ sở dữ liệu MySQL, bao gồm cả phpMyAdmin </a:t>
            </a:r>
            <a:r>
              <a:rPr lang="" altLang="en-US"/>
              <a:t>đ</a:t>
            </a:r>
            <a:r>
              <a:rPr lang="en-US" altLang="en-US"/>
              <a:t>ể truy cập và quản l</a:t>
            </a:r>
            <a:r>
              <a:rPr lang="" altLang="en-US"/>
              <a:t>ý</a:t>
            </a:r>
            <a:r>
              <a:rPr lang="en-US" altLang="en-US"/>
              <a:t> dữ liệu. </a:t>
            </a:r>
            <a:endParaRPr lang="en-US" altLang="en-US"/>
          </a:p>
          <a:p>
            <a:r>
              <a:rPr lang="en-US" altLang="en-US" b="1"/>
              <a:t>Quản l</a:t>
            </a:r>
            <a:r>
              <a:rPr lang="" altLang="en-US" b="1"/>
              <a:t>ý</a:t>
            </a:r>
            <a:r>
              <a:rPr lang="en-US" altLang="en-US" b="1"/>
              <a:t> tệp tin:</a:t>
            </a:r>
            <a:r>
              <a:rPr lang="en-US" altLang="en-US"/>
              <a:t> Tải lên, tải xuống, chỉnh sửa, và quản l</a:t>
            </a:r>
            <a:r>
              <a:rPr lang="" altLang="en-US"/>
              <a:t>ý</a:t>
            </a:r>
            <a:r>
              <a:rPr lang="en-US" altLang="en-US"/>
              <a:t> các tệp tin trên máy chủ thông qua trình quản l</a:t>
            </a:r>
            <a:r>
              <a:rPr lang="" altLang="en-US"/>
              <a:t>ý</a:t>
            </a:r>
            <a:r>
              <a:rPr lang="en-US" altLang="en-US"/>
              <a:t> tệp tin trực tuyến hoặc FTP. </a:t>
            </a:r>
            <a:endParaRPr lang="en-US" altLang="en-US"/>
          </a:p>
          <a:p>
            <a:r>
              <a:rPr lang="en-US" altLang="en-US" b="1"/>
              <a:t>Quản l</a:t>
            </a:r>
            <a:r>
              <a:rPr lang="" altLang="en-US" b="1"/>
              <a:t>ý</a:t>
            </a:r>
            <a:r>
              <a:rPr lang="en-US" altLang="en-US" b="1"/>
              <a:t> email:</a:t>
            </a:r>
            <a:r>
              <a:rPr lang="en-US" altLang="en-US"/>
              <a:t> Tạo và quản l</a:t>
            </a:r>
            <a:r>
              <a:rPr lang="" altLang="en-US"/>
              <a:t>ý</a:t>
            </a:r>
            <a:r>
              <a:rPr lang="en-US" altLang="en-US"/>
              <a:t> tài khoản email, cấu hình email, và truy cập webmail. </a:t>
            </a:r>
            <a:endParaRPr lang="en-US" altLang="en-US"/>
          </a:p>
          <a:p>
            <a:r>
              <a:rPr lang="en-US" altLang="en-US" b="1"/>
              <a:t>Bảo mật:</a:t>
            </a:r>
            <a:r>
              <a:rPr lang="en-US" altLang="en-US"/>
              <a:t> Cấu hình các thiết lập bảo mật, bao gồm cả chứng chỉ SSL miễn phí. </a:t>
            </a:r>
            <a:endParaRPr lang="en-US" altLang="en-US"/>
          </a:p>
          <a:p>
            <a:r>
              <a:rPr lang="en-US" altLang="en-US" b="1"/>
              <a:t>Trình cài </a:t>
            </a:r>
            <a:r>
              <a:rPr lang="" altLang="en-US" b="1"/>
              <a:t>đ</a:t>
            </a:r>
            <a:r>
              <a:rPr lang="en-US" altLang="en-US" b="1"/>
              <a:t>ặt ứng dụng:</a:t>
            </a:r>
            <a:r>
              <a:rPr lang="en-US" altLang="en-US"/>
              <a:t> Hỗ trợ cài </a:t>
            </a:r>
            <a:r>
              <a:rPr lang="" altLang="en-US"/>
              <a:t>đ</a:t>
            </a:r>
            <a:r>
              <a:rPr lang="en-US" altLang="en-US"/>
              <a:t>ặt nhanh chóng và dễ dàng các ứng dụng phổ biến nh</a:t>
            </a:r>
            <a:r>
              <a:rPr lang="" altLang="en-US"/>
              <a:t>ư</a:t>
            </a:r>
            <a:r>
              <a:rPr lang="en-US" altLang="en-US"/>
              <a:t> WordPress, Joomla, Drupal, v.v. </a:t>
            </a:r>
            <a:endParaRPr lang="en-US" altLang="en-US"/>
          </a:p>
          <a:p>
            <a:r>
              <a:rPr lang="en-US" altLang="en-US" b="1"/>
              <a:t>Công cụ khác:</a:t>
            </a:r>
            <a:r>
              <a:rPr lang="en-US" altLang="en-US"/>
              <a:t> Hỗ trợ công việc cron, trang lỗi, sao l</a:t>
            </a:r>
            <a:r>
              <a:rPr lang="" altLang="en-US"/>
              <a:t>ư</a:t>
            </a:r>
            <a:r>
              <a:rPr lang="en-US" altLang="en-US"/>
              <a:t>u, và các công cụ khác </a:t>
            </a:r>
            <a:r>
              <a:rPr lang="" altLang="en-US"/>
              <a:t>đ</a:t>
            </a:r>
            <a:r>
              <a:rPr lang="en-US" altLang="en-US"/>
              <a:t>ể quản l</a:t>
            </a:r>
            <a:r>
              <a:rPr lang="" altLang="en-US"/>
              <a:t>ý</a:t>
            </a:r>
            <a:r>
              <a:rPr lang="en-US" altLang="en-US"/>
              <a:t> trang web. </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CPanel (tt)</a:t>
            </a:r>
            <a:endParaRPr lang="en-US"/>
          </a:p>
        </p:txBody>
      </p:sp>
      <p:sp>
        <p:nvSpPr>
          <p:cNvPr id="3" name="Content Placeholder 2"/>
          <p:cNvSpPr>
            <a:spLocks noGrp="1"/>
          </p:cNvSpPr>
          <p:nvPr>
            <p:ph idx="1"/>
          </p:nvPr>
        </p:nvSpPr>
        <p:spPr/>
        <p:txBody>
          <a:bodyPr>
            <a:normAutofit/>
          </a:bodyPr>
          <a:p>
            <a:pPr marL="0" indent="0">
              <a:buNone/>
            </a:pPr>
            <a:r>
              <a:rPr lang="en-US" altLang="en-US" b="1"/>
              <a:t>2. Các chức năng chính của cPanel</a:t>
            </a:r>
            <a:endParaRPr lang="en-US" altLang="en-US" b="1"/>
          </a:p>
          <a:p>
            <a:pPr marL="0" indent="0">
              <a:buNone/>
            </a:pPr>
            <a:r>
              <a:rPr lang="en-US" altLang="en-US" u="sng"/>
              <a:t>L</a:t>
            </a:r>
            <a:r>
              <a:rPr lang="" altLang="en-US" u="sng"/>
              <a:t>ư</a:t>
            </a:r>
            <a:r>
              <a:rPr lang="en-US" altLang="en-US" u="sng"/>
              <a:t>u </a:t>
            </a:r>
            <a:r>
              <a:rPr lang="" altLang="en-US" u="sng"/>
              <a:t>ý</a:t>
            </a:r>
            <a:r>
              <a:rPr lang="en-US" altLang="en-US" u="sng"/>
              <a:t>:</a:t>
            </a:r>
            <a:endParaRPr lang="en-US" altLang="en-US" u="sng"/>
          </a:p>
          <a:p>
            <a:r>
              <a:rPr lang="en-US" altLang="en-US"/>
              <a:t>InfinityFree cung cấp dịch vụ hosting miễn phí, vì vậy một số tính n</a:t>
            </a:r>
            <a:r>
              <a:rPr lang="" altLang="en-US"/>
              <a:t>ă</a:t>
            </a:r>
            <a:r>
              <a:rPr lang="en-US" altLang="en-US"/>
              <a:t>ng có thể bị hạn chế hoặc không có so với các gói hosting trả phí.</a:t>
            </a:r>
            <a:endParaRPr lang="en-US" altLang="en-US"/>
          </a:p>
          <a:p>
            <a:r>
              <a:rPr lang="en-US" altLang="en-US"/>
              <a:t>Mặc dù có thể không có tất cả các tính n</a:t>
            </a:r>
            <a:r>
              <a:rPr lang="" altLang="en-US"/>
              <a:t>ă</a:t>
            </a:r>
            <a:r>
              <a:rPr lang="en-US" altLang="en-US"/>
              <a:t>ng của một cPanel thông th</a:t>
            </a:r>
            <a:r>
              <a:rPr lang="" altLang="en-US"/>
              <a:t>ư</a:t>
            </a:r>
            <a:r>
              <a:rPr lang="en-US" altLang="en-US"/>
              <a:t>ờng, nh</a:t>
            </a:r>
            <a:r>
              <a:rPr lang="" altLang="en-US"/>
              <a:t>ư</a:t>
            </a:r>
            <a:r>
              <a:rPr lang="en-US" altLang="en-US"/>
              <a:t>ng các công cụ cơ bản vẫn </a:t>
            </a:r>
            <a:r>
              <a:rPr lang="" altLang="en-US"/>
              <a:t>đ</a:t>
            </a:r>
            <a:r>
              <a:rPr lang="en-US" altLang="en-US"/>
              <a:t>ầy </a:t>
            </a:r>
            <a:r>
              <a:rPr lang="" altLang="en-US"/>
              <a:t>đ</a:t>
            </a:r>
            <a:r>
              <a:rPr lang="en-US" altLang="en-US"/>
              <a:t>ủ </a:t>
            </a:r>
            <a:r>
              <a:rPr lang="" altLang="en-US"/>
              <a:t>đ</a:t>
            </a:r>
            <a:r>
              <a:rPr lang="en-US" altLang="en-US"/>
              <a:t>ể xây dựng và quản l</a:t>
            </a:r>
            <a:r>
              <a:rPr lang="" altLang="en-US"/>
              <a:t>ý</a:t>
            </a:r>
            <a:r>
              <a:rPr lang="en-US" altLang="en-US"/>
              <a:t> một trang web. </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CPanel (tt)</a:t>
            </a:r>
            <a:endParaRPr lang="en-US"/>
          </a:p>
        </p:txBody>
      </p:sp>
      <p:sp>
        <p:nvSpPr>
          <p:cNvPr id="3" name="Content Placeholder 2"/>
          <p:cNvSpPr>
            <a:spLocks noGrp="1"/>
          </p:cNvSpPr>
          <p:nvPr>
            <p:ph idx="1"/>
          </p:nvPr>
        </p:nvSpPr>
        <p:spPr/>
        <p:txBody>
          <a:bodyPr/>
          <a:p>
            <a:pPr marL="0" indent="0">
              <a:buNone/>
            </a:pPr>
            <a:r>
              <a:rPr lang="en-US" altLang="en-US" b="1"/>
              <a:t>3. Đăng nhập cPanel</a:t>
            </a:r>
            <a:endParaRPr lang="en-US" altLang="en-US" b="1"/>
          </a:p>
          <a:p>
            <a:pPr marL="0" indent="0">
              <a:buNone/>
            </a:pPr>
            <a:r>
              <a:rPr lang="en-US" altLang="en-US"/>
              <a:t>InfinityFree cPanel </a:t>
            </a:r>
            <a:r>
              <a:rPr lang="" altLang="en-US"/>
              <a:t>Đă</a:t>
            </a:r>
            <a:r>
              <a:rPr lang="en-US" altLang="en-US"/>
              <a:t>ng nhập rất dễ dàng. Sau khi </a:t>
            </a:r>
            <a:r>
              <a:rPr lang="" altLang="en-US"/>
              <a:t>đă</a:t>
            </a:r>
            <a:r>
              <a:rPr lang="en-US" altLang="en-US"/>
              <a:t>ng k</a:t>
            </a:r>
            <a:r>
              <a:rPr lang="" altLang="en-US"/>
              <a:t>ý</a:t>
            </a:r>
            <a:r>
              <a:rPr lang="en-US" altLang="en-US"/>
              <a:t>, bạn chỉ cần </a:t>
            </a:r>
            <a:r>
              <a:rPr lang="" altLang="en-US"/>
              <a:t>đă</a:t>
            </a:r>
            <a:r>
              <a:rPr lang="en-US" altLang="en-US"/>
              <a:t>ng nhập vào tài khoản của mình InfinityFree Tài khoản </a:t>
            </a:r>
            <a:r>
              <a:rPr lang="" altLang="en-US"/>
              <a:t>đ</a:t>
            </a:r>
            <a:r>
              <a:rPr lang="en-US" altLang="en-US"/>
              <a:t>ể truy cập Cpanel.</a:t>
            </a:r>
            <a:endParaRPr lang="en-US" altLang="en-US"/>
          </a:p>
          <a:p>
            <a:pPr marL="0" indent="0">
              <a:buNone/>
            </a:pPr>
            <a:endParaRPr lang="en-US" altLang="en-US"/>
          </a:p>
          <a:p>
            <a:pPr marL="457200" indent="-457200">
              <a:buAutoNum type="arabicPeriod"/>
            </a:pPr>
            <a:r>
              <a:rPr lang="" altLang="en-US"/>
              <a:t>Đ</a:t>
            </a:r>
            <a:r>
              <a:rPr lang="en-US" altLang="en-US"/>
              <a:t>ầu tiên, bạn cần phải </a:t>
            </a:r>
            <a:r>
              <a:rPr lang="" altLang="en-US"/>
              <a:t>đă</a:t>
            </a:r>
            <a:r>
              <a:rPr lang="en-US" altLang="en-US"/>
              <a:t>ng k</a:t>
            </a:r>
            <a:r>
              <a:rPr lang="" altLang="en-US"/>
              <a:t>ý</a:t>
            </a:r>
            <a:r>
              <a:rPr lang="en-US" altLang="en-US"/>
              <a:t> với InfinityFree L</a:t>
            </a:r>
            <a:r>
              <a:rPr lang="" altLang="en-US"/>
              <a:t>ư</a:t>
            </a:r>
            <a:r>
              <a:rPr lang="en-US" altLang="en-US"/>
              <a:t>u trữ</a:t>
            </a:r>
            <a:endParaRPr lang="en-US" altLang="en-US"/>
          </a:p>
          <a:p>
            <a:pPr marL="457200" indent="-457200">
              <a:buAutoNum type="arabicPeriod"/>
            </a:pPr>
            <a:r>
              <a:rPr lang="en-US" altLang="en-US"/>
              <a:t>Sau </a:t>
            </a:r>
            <a:r>
              <a:rPr lang="" altLang="en-US"/>
              <a:t>đ</a:t>
            </a:r>
            <a:r>
              <a:rPr lang="en-US" altLang="en-US"/>
              <a:t>ó truy cập URL này https://app.infinityfree.net/login.</a:t>
            </a:r>
            <a:endParaRPr lang="en-US" altLang="en-US"/>
          </a:p>
          <a:p>
            <a:pPr marL="457200" indent="-457200">
              <a:buAutoNum type="arabicPeriod"/>
            </a:pPr>
            <a:r>
              <a:rPr lang="en-US" altLang="en-US"/>
              <a:t>Ở </a:t>
            </a:r>
            <a:r>
              <a:rPr lang="" altLang="en-US"/>
              <a:t>đ</a:t>
            </a:r>
            <a:r>
              <a:rPr lang="en-US" altLang="en-US"/>
              <a:t>ây, nhập của bạn "</a:t>
            </a:r>
            <a:r>
              <a:rPr lang="" altLang="en-US"/>
              <a:t>Đ</a:t>
            </a:r>
            <a:r>
              <a:rPr lang="en-US" altLang="en-US"/>
              <a:t>ịa chỉ email" và "Mật khẩu", Và nhấp vào "</a:t>
            </a:r>
            <a:r>
              <a:rPr lang="" altLang="en-US"/>
              <a:t>Đă</a:t>
            </a:r>
            <a:r>
              <a:rPr lang="en-US" altLang="en-US"/>
              <a:t>ng nhập".</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1. Google Lighthouse là gì?</a:t>
            </a:r>
            <a:endParaRPr lang="en-US" altLang="en-US"/>
          </a:p>
        </p:txBody>
      </p:sp>
      <p:sp>
        <p:nvSpPr>
          <p:cNvPr id="3" name="Content Placeholder 2"/>
          <p:cNvSpPr>
            <a:spLocks noGrp="1"/>
          </p:cNvSpPr>
          <p:nvPr>
            <p:ph idx="1"/>
          </p:nvPr>
        </p:nvSpPr>
        <p:spPr/>
        <p:txBody>
          <a:bodyPr/>
          <a:p>
            <a:r>
              <a:rPr lang="en-US" altLang="en-US"/>
              <a:t>Google Lighthouse là một công cụ mã nguồn mở </a:t>
            </a:r>
            <a:r>
              <a:rPr lang="" altLang="en-US"/>
              <a:t>đ</a:t>
            </a:r>
            <a:r>
              <a:rPr lang="en-US" altLang="en-US"/>
              <a:t>ể chạy kiểm tra website. Công cụ này </a:t>
            </a:r>
            <a:r>
              <a:rPr lang="" altLang="en-US"/>
              <a:t>đư</a:t>
            </a:r>
            <a:r>
              <a:rPr lang="en-US" altLang="en-US"/>
              <a:t>ợc google phát triển khá lâu cho </a:t>
            </a:r>
            <a:r>
              <a:rPr lang="" altLang="en-US"/>
              <a:t>đ</a:t>
            </a:r>
            <a:r>
              <a:rPr lang="en-US" altLang="en-US"/>
              <a:t>ến nay. Hiện tại </a:t>
            </a:r>
            <a:r>
              <a:rPr lang="" altLang="en-US"/>
              <a:t>đ</a:t>
            </a:r>
            <a:r>
              <a:rPr lang="en-US" altLang="en-US"/>
              <a:t>ang </a:t>
            </a:r>
            <a:r>
              <a:rPr lang="" altLang="en-US"/>
              <a:t>đ</a:t>
            </a:r>
            <a:r>
              <a:rPr lang="en-US" altLang="en-US"/>
              <a:t>ang là bản 3.0 và nó dùng phân tích từng khía cạnh của url nh</a:t>
            </a:r>
            <a:r>
              <a:rPr lang="" altLang="en-US"/>
              <a:t>ư</a:t>
            </a:r>
            <a:r>
              <a:rPr lang="en-US" altLang="en-US"/>
              <a:t>: Hiệu suất, Ứng dụng web, Khả n</a:t>
            </a:r>
            <a:r>
              <a:rPr lang="" altLang="en-US"/>
              <a:t>ă</a:t>
            </a:r>
            <a:r>
              <a:rPr lang="en-US" altLang="en-US"/>
              <a:t>ng truy cập, ph</a:t>
            </a:r>
            <a:r>
              <a:rPr lang="" altLang="en-US"/>
              <a:t>ư</a:t>
            </a:r>
            <a:r>
              <a:rPr lang="en-US" altLang="en-US"/>
              <a:t>ơng pháp và SEO.</a:t>
            </a:r>
            <a:endParaRPr lang="en-US" altLang="en-US"/>
          </a:p>
          <a:p>
            <a:endParaRPr lang="en-US" altLang="en-US"/>
          </a:p>
          <a:p>
            <a:r>
              <a:rPr lang="en-US" altLang="en-US"/>
              <a:t>Có thể nói Lighthouse là công cụ toàn diện nhất của Google hiện nay </a:t>
            </a:r>
            <a:r>
              <a:rPr lang="" altLang="en-US"/>
              <a:t>đ</a:t>
            </a:r>
            <a:r>
              <a:rPr lang="en-US" altLang="en-US"/>
              <a:t>ể giúp ng</a:t>
            </a:r>
            <a:r>
              <a:rPr lang="" altLang="en-US"/>
              <a:t>ư</a:t>
            </a:r>
            <a:r>
              <a:rPr lang="en-US" altLang="en-US"/>
              <a:t>ời dùng </a:t>
            </a:r>
            <a:r>
              <a:rPr lang="" altLang="en-US"/>
              <a:t>đ</a:t>
            </a:r>
            <a:r>
              <a:rPr lang="en-US" altLang="en-US"/>
              <a:t>ánh giá trang web một cách chính xác nhất. Ngoài khả n</a:t>
            </a:r>
            <a:r>
              <a:rPr lang="" altLang="en-US"/>
              <a:t>ă</a:t>
            </a:r>
            <a:r>
              <a:rPr lang="en-US" altLang="en-US"/>
              <a:t>ng phân tích bao quát, công cụ này c</a:t>
            </a:r>
            <a:r>
              <a:rPr lang="" altLang="en-US"/>
              <a:t>ũ</a:t>
            </a:r>
            <a:r>
              <a:rPr lang="en-US" altLang="en-US"/>
              <a:t>ng </a:t>
            </a:r>
            <a:r>
              <a:rPr lang="" altLang="en-US"/>
              <a:t>đư</a:t>
            </a:r>
            <a:r>
              <a:rPr lang="en-US" altLang="en-US"/>
              <a:t>a ra các lời khuyên hữu ích </a:t>
            </a:r>
            <a:r>
              <a:rPr lang="" altLang="en-US"/>
              <a:t>đ</a:t>
            </a:r>
            <a:r>
              <a:rPr lang="en-US" altLang="en-US"/>
              <a:t>ể bạn nâng cao chất l</a:t>
            </a:r>
            <a:r>
              <a:rPr lang="" altLang="en-US"/>
              <a:t>ư</a:t>
            </a:r>
            <a:r>
              <a:rPr lang="en-US" altLang="en-US"/>
              <a:t>ợng website.</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05000" y="112728"/>
            <a:ext cx="8382000" cy="6229350"/>
            <a:chOff x="381000" y="112728"/>
            <a:chExt cx="8382000" cy="6229350"/>
          </a:xfrm>
        </p:grpSpPr>
        <p:sp>
          <p:nvSpPr>
            <p:cNvPr id="3" name="object 3"/>
            <p:cNvSpPr/>
            <p:nvPr/>
          </p:nvSpPr>
          <p:spPr>
            <a:xfrm>
              <a:off x="2440366" y="935440"/>
              <a:ext cx="4627245" cy="4482465"/>
            </a:xfrm>
            <a:custGeom>
              <a:avLst/>
              <a:gdLst/>
              <a:ahLst/>
              <a:cxnLst/>
              <a:rect l="l" t="t" r="r" b="b"/>
              <a:pathLst>
                <a:path w="4627245" h="4482465">
                  <a:moveTo>
                    <a:pt x="2313038" y="0"/>
                  </a:moveTo>
                  <a:lnTo>
                    <a:pt x="1999914" y="20658"/>
                  </a:lnTo>
                  <a:lnTo>
                    <a:pt x="1699844" y="80943"/>
                  </a:lnTo>
                  <a:lnTo>
                    <a:pt x="1415028" y="177251"/>
                  </a:lnTo>
                  <a:lnTo>
                    <a:pt x="1147818" y="307378"/>
                  </a:lnTo>
                  <a:lnTo>
                    <a:pt x="901857" y="468823"/>
                  </a:lnTo>
                  <a:lnTo>
                    <a:pt x="679385" y="658720"/>
                  </a:lnTo>
                  <a:lnTo>
                    <a:pt x="483163" y="874054"/>
                  </a:lnTo>
                  <a:lnTo>
                    <a:pt x="317009" y="1112694"/>
                  </a:lnTo>
                  <a:lnTo>
                    <a:pt x="182554" y="1371477"/>
                  </a:lnTo>
                  <a:lnTo>
                    <a:pt x="82530" y="1647684"/>
                  </a:lnTo>
                  <a:lnTo>
                    <a:pt x="20769" y="1938668"/>
                  </a:lnTo>
                  <a:lnTo>
                    <a:pt x="0" y="2241341"/>
                  </a:lnTo>
                  <a:lnTo>
                    <a:pt x="20769" y="2544456"/>
                  </a:lnTo>
                  <a:lnTo>
                    <a:pt x="82530" y="2835513"/>
                  </a:lnTo>
                  <a:lnTo>
                    <a:pt x="182554" y="3111132"/>
                  </a:lnTo>
                  <a:lnTo>
                    <a:pt x="317009" y="3369915"/>
                  </a:lnTo>
                  <a:lnTo>
                    <a:pt x="483163" y="3608555"/>
                  </a:lnTo>
                  <a:lnTo>
                    <a:pt x="679385" y="3823874"/>
                  </a:lnTo>
                  <a:lnTo>
                    <a:pt x="901857" y="4013830"/>
                  </a:lnTo>
                  <a:lnTo>
                    <a:pt x="1147818" y="4175209"/>
                  </a:lnTo>
                  <a:lnTo>
                    <a:pt x="1415028" y="4305365"/>
                  </a:lnTo>
                  <a:lnTo>
                    <a:pt x="1699844" y="4401666"/>
                  </a:lnTo>
                  <a:lnTo>
                    <a:pt x="1999914" y="4461983"/>
                  </a:lnTo>
                  <a:lnTo>
                    <a:pt x="2313038" y="4482089"/>
                  </a:lnTo>
                  <a:lnTo>
                    <a:pt x="2625706" y="4461983"/>
                  </a:lnTo>
                  <a:lnTo>
                    <a:pt x="2925776" y="4401666"/>
                  </a:lnTo>
                  <a:lnTo>
                    <a:pt x="3211048" y="4305365"/>
                  </a:lnTo>
                  <a:lnTo>
                    <a:pt x="3478333" y="4175209"/>
                  </a:lnTo>
                  <a:lnTo>
                    <a:pt x="3724294" y="4013830"/>
                  </a:lnTo>
                  <a:lnTo>
                    <a:pt x="3946728" y="3823874"/>
                  </a:lnTo>
                  <a:lnTo>
                    <a:pt x="4142981" y="3608555"/>
                  </a:lnTo>
                  <a:lnTo>
                    <a:pt x="4309105" y="3369915"/>
                  </a:lnTo>
                  <a:lnTo>
                    <a:pt x="4443582" y="3111132"/>
                  </a:lnTo>
                  <a:lnTo>
                    <a:pt x="4543606" y="2835513"/>
                  </a:lnTo>
                  <a:lnTo>
                    <a:pt x="4605381" y="2544456"/>
                  </a:lnTo>
                  <a:lnTo>
                    <a:pt x="4626706" y="2241341"/>
                  </a:lnTo>
                  <a:lnTo>
                    <a:pt x="4605381" y="1938668"/>
                  </a:lnTo>
                  <a:lnTo>
                    <a:pt x="4543606" y="1647684"/>
                  </a:lnTo>
                  <a:lnTo>
                    <a:pt x="4443582" y="1371477"/>
                  </a:lnTo>
                  <a:lnTo>
                    <a:pt x="4309105" y="1112694"/>
                  </a:lnTo>
                  <a:lnTo>
                    <a:pt x="4142981" y="874054"/>
                  </a:lnTo>
                  <a:lnTo>
                    <a:pt x="3946728" y="658720"/>
                  </a:lnTo>
                  <a:lnTo>
                    <a:pt x="3724294" y="468823"/>
                  </a:lnTo>
                  <a:lnTo>
                    <a:pt x="3478333" y="307378"/>
                  </a:lnTo>
                  <a:lnTo>
                    <a:pt x="3211048" y="177251"/>
                  </a:lnTo>
                  <a:lnTo>
                    <a:pt x="2925776" y="80428"/>
                  </a:lnTo>
                  <a:lnTo>
                    <a:pt x="2625706" y="20658"/>
                  </a:lnTo>
                  <a:lnTo>
                    <a:pt x="2313038" y="0"/>
                  </a:lnTo>
                  <a:close/>
                </a:path>
              </a:pathLst>
            </a:custGeom>
            <a:solidFill>
              <a:srgbClr val="000000"/>
            </a:solidFill>
          </p:spPr>
          <p:txBody>
            <a:bodyPr wrap="square" lIns="0" tIns="0" rIns="0" bIns="0" rtlCol="0"/>
            <a:lstStyle/>
            <a:p/>
          </p:txBody>
        </p:sp>
        <p:sp>
          <p:nvSpPr>
            <p:cNvPr id="4" name="object 4"/>
            <p:cNvSpPr/>
            <p:nvPr/>
          </p:nvSpPr>
          <p:spPr>
            <a:xfrm>
              <a:off x="2440366" y="935440"/>
              <a:ext cx="4627245" cy="4482465"/>
            </a:xfrm>
            <a:custGeom>
              <a:avLst/>
              <a:gdLst/>
              <a:ahLst/>
              <a:cxnLst/>
              <a:rect l="l" t="t" r="r" b="b"/>
              <a:pathLst>
                <a:path w="4627245" h="4482465">
                  <a:moveTo>
                    <a:pt x="4626706" y="2241341"/>
                  </a:moveTo>
                  <a:lnTo>
                    <a:pt x="4605381" y="2544456"/>
                  </a:lnTo>
                  <a:lnTo>
                    <a:pt x="4543606" y="2835513"/>
                  </a:lnTo>
                  <a:lnTo>
                    <a:pt x="4443582" y="3111132"/>
                  </a:lnTo>
                  <a:lnTo>
                    <a:pt x="4309105" y="3369915"/>
                  </a:lnTo>
                  <a:lnTo>
                    <a:pt x="4142981" y="3608555"/>
                  </a:lnTo>
                  <a:lnTo>
                    <a:pt x="3946728" y="3823874"/>
                  </a:lnTo>
                  <a:lnTo>
                    <a:pt x="3724294" y="4013830"/>
                  </a:lnTo>
                  <a:lnTo>
                    <a:pt x="3478333" y="4175209"/>
                  </a:lnTo>
                  <a:lnTo>
                    <a:pt x="3211048" y="4305365"/>
                  </a:lnTo>
                  <a:lnTo>
                    <a:pt x="2925776" y="4401666"/>
                  </a:lnTo>
                  <a:lnTo>
                    <a:pt x="2625706" y="4461983"/>
                  </a:lnTo>
                  <a:lnTo>
                    <a:pt x="2313038" y="4482089"/>
                  </a:lnTo>
                  <a:lnTo>
                    <a:pt x="1999914" y="4461983"/>
                  </a:lnTo>
                  <a:lnTo>
                    <a:pt x="1699844" y="4401666"/>
                  </a:lnTo>
                  <a:lnTo>
                    <a:pt x="1415028" y="4305365"/>
                  </a:lnTo>
                  <a:lnTo>
                    <a:pt x="1147818" y="4175209"/>
                  </a:lnTo>
                  <a:lnTo>
                    <a:pt x="901857" y="4013830"/>
                  </a:lnTo>
                  <a:lnTo>
                    <a:pt x="679385" y="3823874"/>
                  </a:lnTo>
                  <a:lnTo>
                    <a:pt x="483163" y="3608555"/>
                  </a:lnTo>
                  <a:lnTo>
                    <a:pt x="317009" y="3369915"/>
                  </a:lnTo>
                  <a:lnTo>
                    <a:pt x="182554" y="3111132"/>
                  </a:lnTo>
                  <a:lnTo>
                    <a:pt x="82530" y="2835513"/>
                  </a:lnTo>
                  <a:lnTo>
                    <a:pt x="20769" y="2544456"/>
                  </a:lnTo>
                  <a:lnTo>
                    <a:pt x="0" y="2241341"/>
                  </a:lnTo>
                  <a:lnTo>
                    <a:pt x="20769" y="1938668"/>
                  </a:lnTo>
                  <a:lnTo>
                    <a:pt x="82530" y="1647684"/>
                  </a:lnTo>
                  <a:lnTo>
                    <a:pt x="182554" y="1371477"/>
                  </a:lnTo>
                  <a:lnTo>
                    <a:pt x="317009" y="1112694"/>
                  </a:lnTo>
                  <a:lnTo>
                    <a:pt x="483163" y="874054"/>
                  </a:lnTo>
                  <a:lnTo>
                    <a:pt x="679385" y="658720"/>
                  </a:lnTo>
                  <a:lnTo>
                    <a:pt x="901857" y="468823"/>
                  </a:lnTo>
                  <a:lnTo>
                    <a:pt x="1147818" y="307378"/>
                  </a:lnTo>
                  <a:lnTo>
                    <a:pt x="1415028" y="177251"/>
                  </a:lnTo>
                  <a:lnTo>
                    <a:pt x="1699844" y="80943"/>
                  </a:lnTo>
                  <a:lnTo>
                    <a:pt x="1999914" y="20658"/>
                  </a:lnTo>
                  <a:lnTo>
                    <a:pt x="2313038" y="0"/>
                  </a:lnTo>
                  <a:lnTo>
                    <a:pt x="2625706" y="20658"/>
                  </a:lnTo>
                  <a:lnTo>
                    <a:pt x="2925776" y="80428"/>
                  </a:lnTo>
                  <a:lnTo>
                    <a:pt x="3211048" y="177251"/>
                  </a:lnTo>
                  <a:lnTo>
                    <a:pt x="3478333" y="307378"/>
                  </a:lnTo>
                  <a:lnTo>
                    <a:pt x="3724294" y="468823"/>
                  </a:lnTo>
                  <a:lnTo>
                    <a:pt x="3946728" y="658720"/>
                  </a:lnTo>
                  <a:lnTo>
                    <a:pt x="4142981" y="874054"/>
                  </a:lnTo>
                  <a:lnTo>
                    <a:pt x="4309105" y="1112694"/>
                  </a:lnTo>
                  <a:lnTo>
                    <a:pt x="4443582" y="1371477"/>
                  </a:lnTo>
                  <a:lnTo>
                    <a:pt x="4543606" y="1647684"/>
                  </a:lnTo>
                  <a:lnTo>
                    <a:pt x="4605381" y="1938668"/>
                  </a:lnTo>
                  <a:lnTo>
                    <a:pt x="4626706" y="2241341"/>
                  </a:lnTo>
                </a:path>
              </a:pathLst>
            </a:custGeom>
            <a:ln w="34047">
              <a:solidFill>
                <a:srgbClr val="000000"/>
              </a:solidFill>
            </a:ln>
          </p:spPr>
          <p:txBody>
            <a:bodyPr wrap="square" lIns="0" tIns="0" rIns="0" bIns="0" rtlCol="0"/>
            <a:lstStyle/>
            <a:p/>
          </p:txBody>
        </p:sp>
        <p:sp>
          <p:nvSpPr>
            <p:cNvPr id="5" name="object 5"/>
            <p:cNvSpPr/>
            <p:nvPr/>
          </p:nvSpPr>
          <p:spPr>
            <a:xfrm>
              <a:off x="3767968" y="5113289"/>
              <a:ext cx="1970405" cy="227965"/>
            </a:xfrm>
            <a:custGeom>
              <a:avLst/>
              <a:gdLst/>
              <a:ahLst/>
              <a:cxnLst/>
              <a:rect l="l" t="t" r="r" b="b"/>
              <a:pathLst>
                <a:path w="1970404" h="227964">
                  <a:moveTo>
                    <a:pt x="1969808" y="0"/>
                  </a:moveTo>
                  <a:lnTo>
                    <a:pt x="0" y="0"/>
                  </a:lnTo>
                  <a:lnTo>
                    <a:pt x="118085" y="57145"/>
                  </a:lnTo>
                  <a:lnTo>
                    <a:pt x="393567" y="150270"/>
                  </a:lnTo>
                  <a:lnTo>
                    <a:pt x="683240" y="207945"/>
                  </a:lnTo>
                  <a:lnTo>
                    <a:pt x="985435" y="227523"/>
                  </a:lnTo>
                  <a:lnTo>
                    <a:pt x="1287175" y="207945"/>
                  </a:lnTo>
                  <a:lnTo>
                    <a:pt x="1577380" y="150270"/>
                  </a:lnTo>
                  <a:lnTo>
                    <a:pt x="1852861" y="57145"/>
                  </a:lnTo>
                  <a:lnTo>
                    <a:pt x="1969808" y="0"/>
                  </a:lnTo>
                  <a:close/>
                </a:path>
              </a:pathLst>
            </a:custGeom>
            <a:solidFill>
              <a:srgbClr val="FFE61A"/>
            </a:solidFill>
          </p:spPr>
          <p:txBody>
            <a:bodyPr wrap="square" lIns="0" tIns="0" rIns="0" bIns="0" rtlCol="0"/>
            <a:lstStyle/>
            <a:p/>
          </p:txBody>
        </p:sp>
        <p:sp>
          <p:nvSpPr>
            <p:cNvPr id="6" name="object 6"/>
            <p:cNvSpPr/>
            <p:nvPr/>
          </p:nvSpPr>
          <p:spPr>
            <a:xfrm>
              <a:off x="3386468" y="4885243"/>
              <a:ext cx="2733040" cy="228600"/>
            </a:xfrm>
            <a:custGeom>
              <a:avLst/>
              <a:gdLst/>
              <a:ahLst/>
              <a:cxnLst/>
              <a:rect l="l" t="t" r="r" b="b"/>
              <a:pathLst>
                <a:path w="2733040" h="228600">
                  <a:moveTo>
                    <a:pt x="2732810" y="0"/>
                  </a:moveTo>
                  <a:lnTo>
                    <a:pt x="0" y="0"/>
                  </a:lnTo>
                  <a:lnTo>
                    <a:pt x="3794" y="3175"/>
                  </a:lnTo>
                  <a:lnTo>
                    <a:pt x="241558" y="159261"/>
                  </a:lnTo>
                  <a:lnTo>
                    <a:pt x="381500" y="228045"/>
                  </a:lnTo>
                  <a:lnTo>
                    <a:pt x="2351309" y="228045"/>
                  </a:lnTo>
                  <a:lnTo>
                    <a:pt x="2491782" y="159261"/>
                  </a:lnTo>
                  <a:lnTo>
                    <a:pt x="2729546" y="3175"/>
                  </a:lnTo>
                  <a:lnTo>
                    <a:pt x="2732810" y="0"/>
                  </a:lnTo>
                  <a:close/>
                </a:path>
              </a:pathLst>
            </a:custGeom>
            <a:solidFill>
              <a:srgbClr val="FFE718"/>
            </a:solidFill>
          </p:spPr>
          <p:txBody>
            <a:bodyPr wrap="square" lIns="0" tIns="0" rIns="0" bIns="0" rtlCol="0"/>
            <a:lstStyle/>
            <a:p/>
          </p:txBody>
        </p:sp>
        <p:sp>
          <p:nvSpPr>
            <p:cNvPr id="7" name="object 7"/>
            <p:cNvSpPr/>
            <p:nvPr/>
          </p:nvSpPr>
          <p:spPr>
            <a:xfrm>
              <a:off x="3131772" y="4657727"/>
              <a:ext cx="3242310" cy="227965"/>
            </a:xfrm>
            <a:custGeom>
              <a:avLst/>
              <a:gdLst/>
              <a:ahLst/>
              <a:cxnLst/>
              <a:rect l="l" t="t" r="r" b="b"/>
              <a:pathLst>
                <a:path w="3242310" h="227964">
                  <a:moveTo>
                    <a:pt x="3242193" y="0"/>
                  </a:moveTo>
                  <a:lnTo>
                    <a:pt x="0" y="0"/>
                  </a:lnTo>
                  <a:lnTo>
                    <a:pt x="43720" y="47125"/>
                  </a:lnTo>
                  <a:lnTo>
                    <a:pt x="254695" y="227516"/>
                  </a:lnTo>
                  <a:lnTo>
                    <a:pt x="2987505" y="227516"/>
                  </a:lnTo>
                  <a:lnTo>
                    <a:pt x="3199087" y="47639"/>
                  </a:lnTo>
                  <a:lnTo>
                    <a:pt x="3242193" y="0"/>
                  </a:lnTo>
                  <a:close/>
                </a:path>
              </a:pathLst>
            </a:custGeom>
            <a:solidFill>
              <a:srgbClr val="FFE917"/>
            </a:solidFill>
          </p:spPr>
          <p:txBody>
            <a:bodyPr wrap="square" lIns="0" tIns="0" rIns="0" bIns="0" rtlCol="0"/>
            <a:lstStyle/>
            <a:p/>
          </p:txBody>
        </p:sp>
        <p:sp>
          <p:nvSpPr>
            <p:cNvPr id="8" name="object 8"/>
            <p:cNvSpPr/>
            <p:nvPr/>
          </p:nvSpPr>
          <p:spPr>
            <a:xfrm>
              <a:off x="2938836" y="4429674"/>
              <a:ext cx="3629025" cy="228600"/>
            </a:xfrm>
            <a:custGeom>
              <a:avLst/>
              <a:gdLst/>
              <a:ahLst/>
              <a:cxnLst/>
              <a:rect l="l" t="t" r="r" b="b"/>
              <a:pathLst>
                <a:path w="3629025" h="228600">
                  <a:moveTo>
                    <a:pt x="3628649" y="0"/>
                  </a:moveTo>
                  <a:lnTo>
                    <a:pt x="0" y="0"/>
                  </a:lnTo>
                  <a:lnTo>
                    <a:pt x="47552" y="67195"/>
                  </a:lnTo>
                  <a:lnTo>
                    <a:pt x="192935" y="228052"/>
                  </a:lnTo>
                  <a:lnTo>
                    <a:pt x="3435129" y="228052"/>
                  </a:lnTo>
                  <a:lnTo>
                    <a:pt x="3581673" y="67195"/>
                  </a:lnTo>
                  <a:lnTo>
                    <a:pt x="3628649" y="0"/>
                  </a:lnTo>
                  <a:close/>
                </a:path>
              </a:pathLst>
            </a:custGeom>
            <a:solidFill>
              <a:srgbClr val="FFEA16"/>
            </a:solidFill>
          </p:spPr>
          <p:txBody>
            <a:bodyPr wrap="square" lIns="0" tIns="0" rIns="0" bIns="0" rtlCol="0"/>
            <a:lstStyle/>
            <a:p/>
          </p:txBody>
        </p:sp>
        <p:sp>
          <p:nvSpPr>
            <p:cNvPr id="9" name="object 9"/>
            <p:cNvSpPr/>
            <p:nvPr/>
          </p:nvSpPr>
          <p:spPr>
            <a:xfrm>
              <a:off x="2791806" y="4202136"/>
              <a:ext cx="3923029" cy="227965"/>
            </a:xfrm>
            <a:custGeom>
              <a:avLst/>
              <a:gdLst/>
              <a:ahLst/>
              <a:cxnLst/>
              <a:rect l="l" t="t" r="r" b="b"/>
              <a:pathLst>
                <a:path w="3923029" h="227964">
                  <a:moveTo>
                    <a:pt x="3922679" y="0"/>
                  </a:moveTo>
                  <a:lnTo>
                    <a:pt x="0" y="0"/>
                  </a:lnTo>
                  <a:lnTo>
                    <a:pt x="33892" y="64548"/>
                  </a:lnTo>
                  <a:lnTo>
                    <a:pt x="147029" y="227538"/>
                  </a:lnTo>
                  <a:lnTo>
                    <a:pt x="3775679" y="227538"/>
                  </a:lnTo>
                  <a:lnTo>
                    <a:pt x="3889363" y="64548"/>
                  </a:lnTo>
                  <a:lnTo>
                    <a:pt x="3922679" y="0"/>
                  </a:lnTo>
                  <a:close/>
                </a:path>
              </a:pathLst>
            </a:custGeom>
            <a:solidFill>
              <a:srgbClr val="FFEB13"/>
            </a:solidFill>
          </p:spPr>
          <p:txBody>
            <a:bodyPr wrap="square" lIns="0" tIns="0" rIns="0" bIns="0" rtlCol="0"/>
            <a:lstStyle/>
            <a:p/>
          </p:txBody>
        </p:sp>
        <p:sp>
          <p:nvSpPr>
            <p:cNvPr id="10" name="object 10"/>
            <p:cNvSpPr/>
            <p:nvPr/>
          </p:nvSpPr>
          <p:spPr>
            <a:xfrm>
              <a:off x="2679762" y="3974084"/>
              <a:ext cx="4147185" cy="228600"/>
            </a:xfrm>
            <a:custGeom>
              <a:avLst/>
              <a:gdLst/>
              <a:ahLst/>
              <a:cxnLst/>
              <a:rect l="l" t="t" r="r" b="b"/>
              <a:pathLst>
                <a:path w="4147184" h="228600">
                  <a:moveTo>
                    <a:pt x="4146813" y="0"/>
                  </a:moveTo>
                  <a:lnTo>
                    <a:pt x="0" y="0"/>
                  </a:lnTo>
                  <a:lnTo>
                    <a:pt x="15853" y="42860"/>
                  </a:lnTo>
                  <a:lnTo>
                    <a:pt x="112044" y="228052"/>
                  </a:lnTo>
                  <a:lnTo>
                    <a:pt x="4034723" y="228052"/>
                  </a:lnTo>
                  <a:lnTo>
                    <a:pt x="4131483" y="42860"/>
                  </a:lnTo>
                  <a:lnTo>
                    <a:pt x="4146813" y="0"/>
                  </a:lnTo>
                  <a:close/>
                </a:path>
              </a:pathLst>
            </a:custGeom>
            <a:solidFill>
              <a:srgbClr val="FFEC12"/>
            </a:solidFill>
          </p:spPr>
          <p:txBody>
            <a:bodyPr wrap="square" lIns="0" tIns="0" rIns="0" bIns="0" rtlCol="0"/>
            <a:lstStyle/>
            <a:p/>
          </p:txBody>
        </p:sp>
        <p:sp>
          <p:nvSpPr>
            <p:cNvPr id="11" name="object 11"/>
            <p:cNvSpPr/>
            <p:nvPr/>
          </p:nvSpPr>
          <p:spPr>
            <a:xfrm>
              <a:off x="2598324" y="3746105"/>
              <a:ext cx="4309745" cy="228600"/>
            </a:xfrm>
            <a:custGeom>
              <a:avLst/>
              <a:gdLst/>
              <a:ahLst/>
              <a:cxnLst/>
              <a:rect l="l" t="t" r="r" b="b"/>
              <a:pathLst>
                <a:path w="4309745" h="228600">
                  <a:moveTo>
                    <a:pt x="4309681" y="0"/>
                  </a:moveTo>
                  <a:lnTo>
                    <a:pt x="0" y="0"/>
                  </a:lnTo>
                  <a:lnTo>
                    <a:pt x="1092" y="4190"/>
                  </a:lnTo>
                  <a:lnTo>
                    <a:pt x="81437" y="227979"/>
                  </a:lnTo>
                  <a:lnTo>
                    <a:pt x="4228251" y="227979"/>
                  </a:lnTo>
                  <a:lnTo>
                    <a:pt x="4309150" y="4190"/>
                  </a:lnTo>
                  <a:lnTo>
                    <a:pt x="4309681" y="0"/>
                  </a:lnTo>
                  <a:close/>
                </a:path>
              </a:pathLst>
            </a:custGeom>
            <a:solidFill>
              <a:srgbClr val="FFED11"/>
            </a:solidFill>
          </p:spPr>
          <p:txBody>
            <a:bodyPr wrap="square" lIns="0" tIns="0" rIns="0" bIns="0" rtlCol="0"/>
            <a:lstStyle/>
            <a:p/>
          </p:txBody>
        </p:sp>
        <p:sp>
          <p:nvSpPr>
            <p:cNvPr id="12" name="object 12"/>
            <p:cNvSpPr/>
            <p:nvPr/>
          </p:nvSpPr>
          <p:spPr>
            <a:xfrm>
              <a:off x="2549678" y="3518567"/>
              <a:ext cx="4407535" cy="227965"/>
            </a:xfrm>
            <a:custGeom>
              <a:avLst/>
              <a:gdLst/>
              <a:ahLst/>
              <a:cxnLst/>
              <a:rect l="l" t="t" r="r" b="b"/>
              <a:pathLst>
                <a:path w="4407534" h="227964">
                  <a:moveTo>
                    <a:pt x="4406973" y="0"/>
                  </a:moveTo>
                  <a:lnTo>
                    <a:pt x="0" y="0"/>
                  </a:lnTo>
                  <a:lnTo>
                    <a:pt x="48645" y="227538"/>
                  </a:lnTo>
                  <a:lnTo>
                    <a:pt x="4358327" y="227538"/>
                  </a:lnTo>
                  <a:lnTo>
                    <a:pt x="4406973" y="0"/>
                  </a:lnTo>
                  <a:close/>
                </a:path>
              </a:pathLst>
            </a:custGeom>
            <a:solidFill>
              <a:srgbClr val="FFEF0F"/>
            </a:solidFill>
          </p:spPr>
          <p:txBody>
            <a:bodyPr wrap="square" lIns="0" tIns="0" rIns="0" bIns="0" rtlCol="0"/>
            <a:lstStyle/>
            <a:p/>
          </p:txBody>
        </p:sp>
        <p:sp>
          <p:nvSpPr>
            <p:cNvPr id="13" name="object 13"/>
            <p:cNvSpPr/>
            <p:nvPr/>
          </p:nvSpPr>
          <p:spPr>
            <a:xfrm>
              <a:off x="2527268" y="3290514"/>
              <a:ext cx="4452620" cy="228600"/>
            </a:xfrm>
            <a:custGeom>
              <a:avLst/>
              <a:gdLst/>
              <a:ahLst/>
              <a:cxnLst/>
              <a:rect l="l" t="t" r="r" b="b"/>
              <a:pathLst>
                <a:path w="4452620" h="228600">
                  <a:moveTo>
                    <a:pt x="4452302" y="0"/>
                  </a:moveTo>
                  <a:lnTo>
                    <a:pt x="0" y="0"/>
                  </a:lnTo>
                  <a:lnTo>
                    <a:pt x="12575" y="178869"/>
                  </a:lnTo>
                  <a:lnTo>
                    <a:pt x="22410" y="228052"/>
                  </a:lnTo>
                  <a:lnTo>
                    <a:pt x="4429383" y="228052"/>
                  </a:lnTo>
                  <a:lnTo>
                    <a:pt x="4439780" y="178869"/>
                  </a:lnTo>
                  <a:lnTo>
                    <a:pt x="4452302" y="0"/>
                  </a:lnTo>
                  <a:close/>
                </a:path>
              </a:pathLst>
            </a:custGeom>
            <a:solidFill>
              <a:srgbClr val="FFF00D"/>
            </a:solidFill>
          </p:spPr>
          <p:txBody>
            <a:bodyPr wrap="square" lIns="0" tIns="0" rIns="0" bIns="0" rtlCol="0"/>
            <a:lstStyle/>
            <a:p/>
          </p:txBody>
        </p:sp>
        <p:sp>
          <p:nvSpPr>
            <p:cNvPr id="14" name="object 14"/>
            <p:cNvSpPr/>
            <p:nvPr/>
          </p:nvSpPr>
          <p:spPr>
            <a:xfrm>
              <a:off x="2523439" y="3063074"/>
              <a:ext cx="4460240" cy="227965"/>
            </a:xfrm>
            <a:custGeom>
              <a:avLst/>
              <a:gdLst/>
              <a:ahLst/>
              <a:cxnLst/>
              <a:rect l="l" t="t" r="r" b="b"/>
              <a:pathLst>
                <a:path w="4460240" h="227964">
                  <a:moveTo>
                    <a:pt x="4460227" y="0"/>
                  </a:moveTo>
                  <a:lnTo>
                    <a:pt x="0" y="0"/>
                  </a:lnTo>
                  <a:lnTo>
                    <a:pt x="0" y="113728"/>
                  </a:lnTo>
                  <a:lnTo>
                    <a:pt x="0" y="227469"/>
                  </a:lnTo>
                  <a:lnTo>
                    <a:pt x="4460227" y="227469"/>
                  </a:lnTo>
                  <a:lnTo>
                    <a:pt x="4460227" y="113728"/>
                  </a:lnTo>
                  <a:lnTo>
                    <a:pt x="4460227" y="0"/>
                  </a:lnTo>
                  <a:close/>
                </a:path>
              </a:pathLst>
            </a:custGeom>
            <a:solidFill>
              <a:srgbClr val="FFF10D"/>
            </a:solidFill>
          </p:spPr>
          <p:txBody>
            <a:bodyPr wrap="square" lIns="0" tIns="0" rIns="0" bIns="0" rtlCol="0"/>
            <a:lstStyle/>
            <a:p/>
          </p:txBody>
        </p:sp>
        <p:sp>
          <p:nvSpPr>
            <p:cNvPr id="15" name="object 15"/>
            <p:cNvSpPr/>
            <p:nvPr/>
          </p:nvSpPr>
          <p:spPr>
            <a:xfrm>
              <a:off x="2527268" y="2834923"/>
              <a:ext cx="4452620" cy="228600"/>
            </a:xfrm>
            <a:custGeom>
              <a:avLst/>
              <a:gdLst/>
              <a:ahLst/>
              <a:cxnLst/>
              <a:rect l="l" t="t" r="r" b="b"/>
              <a:pathLst>
                <a:path w="4452620" h="228600">
                  <a:moveTo>
                    <a:pt x="4428852" y="0"/>
                  </a:moveTo>
                  <a:lnTo>
                    <a:pt x="22956" y="0"/>
                  </a:lnTo>
                  <a:lnTo>
                    <a:pt x="12575" y="49771"/>
                  </a:lnTo>
                  <a:lnTo>
                    <a:pt x="0" y="228052"/>
                  </a:lnTo>
                  <a:lnTo>
                    <a:pt x="4452302" y="228052"/>
                  </a:lnTo>
                  <a:lnTo>
                    <a:pt x="4439780" y="49257"/>
                  </a:lnTo>
                  <a:lnTo>
                    <a:pt x="4428852" y="0"/>
                  </a:lnTo>
                  <a:close/>
                </a:path>
              </a:pathLst>
            </a:custGeom>
            <a:solidFill>
              <a:srgbClr val="FFF40C"/>
            </a:solidFill>
          </p:spPr>
          <p:txBody>
            <a:bodyPr wrap="square" lIns="0" tIns="0" rIns="0" bIns="0" rtlCol="0"/>
            <a:lstStyle/>
            <a:p/>
          </p:txBody>
        </p:sp>
        <p:sp>
          <p:nvSpPr>
            <p:cNvPr id="16" name="object 16"/>
            <p:cNvSpPr/>
            <p:nvPr/>
          </p:nvSpPr>
          <p:spPr>
            <a:xfrm>
              <a:off x="2550225" y="2607459"/>
              <a:ext cx="4406265" cy="227965"/>
            </a:xfrm>
            <a:custGeom>
              <a:avLst/>
              <a:gdLst/>
              <a:ahLst/>
              <a:cxnLst/>
              <a:rect l="l" t="t" r="r" b="b"/>
              <a:pathLst>
                <a:path w="4406265" h="227964">
                  <a:moveTo>
                    <a:pt x="4357781" y="0"/>
                  </a:moveTo>
                  <a:lnTo>
                    <a:pt x="48099" y="0"/>
                  </a:lnTo>
                  <a:lnTo>
                    <a:pt x="0" y="227464"/>
                  </a:lnTo>
                  <a:lnTo>
                    <a:pt x="4405895" y="227464"/>
                  </a:lnTo>
                  <a:lnTo>
                    <a:pt x="4357781" y="0"/>
                  </a:lnTo>
                  <a:close/>
                </a:path>
              </a:pathLst>
            </a:custGeom>
            <a:solidFill>
              <a:srgbClr val="FFF509"/>
            </a:solidFill>
          </p:spPr>
          <p:txBody>
            <a:bodyPr wrap="square" lIns="0" tIns="0" rIns="0" bIns="0" rtlCol="0"/>
            <a:lstStyle/>
            <a:p/>
          </p:txBody>
        </p:sp>
        <p:sp>
          <p:nvSpPr>
            <p:cNvPr id="17" name="object 17"/>
            <p:cNvSpPr/>
            <p:nvPr/>
          </p:nvSpPr>
          <p:spPr>
            <a:xfrm>
              <a:off x="2598324" y="2379406"/>
              <a:ext cx="4309745" cy="228600"/>
            </a:xfrm>
            <a:custGeom>
              <a:avLst/>
              <a:gdLst/>
              <a:ahLst/>
              <a:cxnLst/>
              <a:rect l="l" t="t" r="r" b="b"/>
              <a:pathLst>
                <a:path w="4309745" h="228600">
                  <a:moveTo>
                    <a:pt x="4228251" y="0"/>
                  </a:moveTo>
                  <a:lnTo>
                    <a:pt x="81437" y="0"/>
                  </a:lnTo>
                  <a:lnTo>
                    <a:pt x="1092" y="224303"/>
                  </a:lnTo>
                  <a:lnTo>
                    <a:pt x="0" y="228052"/>
                  </a:lnTo>
                  <a:lnTo>
                    <a:pt x="4309681" y="228052"/>
                  </a:lnTo>
                  <a:lnTo>
                    <a:pt x="4309150" y="223788"/>
                  </a:lnTo>
                  <a:lnTo>
                    <a:pt x="4228251" y="0"/>
                  </a:lnTo>
                  <a:close/>
                </a:path>
              </a:pathLst>
            </a:custGeom>
            <a:solidFill>
              <a:srgbClr val="FFF709"/>
            </a:solidFill>
          </p:spPr>
          <p:txBody>
            <a:bodyPr wrap="square" lIns="0" tIns="0" rIns="0" bIns="0" rtlCol="0"/>
            <a:lstStyle/>
            <a:p/>
          </p:txBody>
        </p:sp>
        <p:sp>
          <p:nvSpPr>
            <p:cNvPr id="18" name="object 18"/>
            <p:cNvSpPr/>
            <p:nvPr/>
          </p:nvSpPr>
          <p:spPr>
            <a:xfrm>
              <a:off x="2679762" y="2151353"/>
              <a:ext cx="4147185" cy="228600"/>
            </a:xfrm>
            <a:custGeom>
              <a:avLst/>
              <a:gdLst/>
              <a:ahLst/>
              <a:cxnLst/>
              <a:rect l="l" t="t" r="r" b="b"/>
              <a:pathLst>
                <a:path w="4147184" h="228600">
                  <a:moveTo>
                    <a:pt x="4034723" y="0"/>
                  </a:moveTo>
                  <a:lnTo>
                    <a:pt x="112044" y="0"/>
                  </a:lnTo>
                  <a:lnTo>
                    <a:pt x="15853" y="185191"/>
                  </a:lnTo>
                  <a:lnTo>
                    <a:pt x="0" y="228052"/>
                  </a:lnTo>
                  <a:lnTo>
                    <a:pt x="4146813" y="228052"/>
                  </a:lnTo>
                  <a:lnTo>
                    <a:pt x="4131483" y="185191"/>
                  </a:lnTo>
                  <a:lnTo>
                    <a:pt x="4034723" y="0"/>
                  </a:lnTo>
                  <a:close/>
                </a:path>
              </a:pathLst>
            </a:custGeom>
            <a:solidFill>
              <a:srgbClr val="FFF807"/>
            </a:solidFill>
          </p:spPr>
          <p:txBody>
            <a:bodyPr wrap="square" lIns="0" tIns="0" rIns="0" bIns="0" rtlCol="0"/>
            <a:lstStyle/>
            <a:p/>
          </p:txBody>
        </p:sp>
        <p:sp>
          <p:nvSpPr>
            <p:cNvPr id="19" name="object 19"/>
            <p:cNvSpPr/>
            <p:nvPr/>
          </p:nvSpPr>
          <p:spPr>
            <a:xfrm>
              <a:off x="2791806" y="1923815"/>
              <a:ext cx="3923029" cy="227965"/>
            </a:xfrm>
            <a:custGeom>
              <a:avLst/>
              <a:gdLst/>
              <a:ahLst/>
              <a:cxnLst/>
              <a:rect l="l" t="t" r="r" b="b"/>
              <a:pathLst>
                <a:path w="3923029" h="227964">
                  <a:moveTo>
                    <a:pt x="3775148" y="0"/>
                  </a:moveTo>
                  <a:lnTo>
                    <a:pt x="147576" y="0"/>
                  </a:lnTo>
                  <a:lnTo>
                    <a:pt x="33892" y="162989"/>
                  </a:lnTo>
                  <a:lnTo>
                    <a:pt x="0" y="227538"/>
                  </a:lnTo>
                  <a:lnTo>
                    <a:pt x="3922679" y="227538"/>
                  </a:lnTo>
                  <a:lnTo>
                    <a:pt x="3889363" y="162989"/>
                  </a:lnTo>
                  <a:lnTo>
                    <a:pt x="3775148" y="0"/>
                  </a:lnTo>
                  <a:close/>
                </a:path>
              </a:pathLst>
            </a:custGeom>
            <a:solidFill>
              <a:srgbClr val="FFF805"/>
            </a:solidFill>
          </p:spPr>
          <p:txBody>
            <a:bodyPr wrap="square" lIns="0" tIns="0" rIns="0" bIns="0" rtlCol="0"/>
            <a:lstStyle/>
            <a:p/>
          </p:txBody>
        </p:sp>
        <p:sp>
          <p:nvSpPr>
            <p:cNvPr id="20" name="object 20"/>
            <p:cNvSpPr/>
            <p:nvPr/>
          </p:nvSpPr>
          <p:spPr>
            <a:xfrm>
              <a:off x="2939383" y="1695762"/>
              <a:ext cx="3627754" cy="228600"/>
            </a:xfrm>
            <a:custGeom>
              <a:avLst/>
              <a:gdLst/>
              <a:ahLst/>
              <a:cxnLst/>
              <a:rect l="l" t="t" r="r" b="b"/>
              <a:pathLst>
                <a:path w="3627754" h="228600">
                  <a:moveTo>
                    <a:pt x="3434583" y="0"/>
                  </a:moveTo>
                  <a:lnTo>
                    <a:pt x="192935" y="0"/>
                  </a:lnTo>
                  <a:lnTo>
                    <a:pt x="47006" y="160857"/>
                  </a:lnTo>
                  <a:lnTo>
                    <a:pt x="0" y="228052"/>
                  </a:lnTo>
                  <a:lnTo>
                    <a:pt x="3627572" y="228052"/>
                  </a:lnTo>
                  <a:lnTo>
                    <a:pt x="3581127" y="160857"/>
                  </a:lnTo>
                  <a:lnTo>
                    <a:pt x="3434583" y="0"/>
                  </a:lnTo>
                  <a:close/>
                </a:path>
              </a:pathLst>
            </a:custGeom>
            <a:solidFill>
              <a:srgbClr val="FFFA04"/>
            </a:solidFill>
          </p:spPr>
          <p:txBody>
            <a:bodyPr wrap="square" lIns="0" tIns="0" rIns="0" bIns="0" rtlCol="0"/>
            <a:lstStyle/>
            <a:p/>
          </p:txBody>
        </p:sp>
        <p:sp>
          <p:nvSpPr>
            <p:cNvPr id="21" name="object 21"/>
            <p:cNvSpPr/>
            <p:nvPr/>
          </p:nvSpPr>
          <p:spPr>
            <a:xfrm>
              <a:off x="3132319" y="1468224"/>
              <a:ext cx="3241675" cy="227965"/>
            </a:xfrm>
            <a:custGeom>
              <a:avLst/>
              <a:gdLst/>
              <a:ahLst/>
              <a:cxnLst/>
              <a:rect l="l" t="t" r="r" b="b"/>
              <a:pathLst>
                <a:path w="3241675" h="227964">
                  <a:moveTo>
                    <a:pt x="2986428" y="0"/>
                  </a:moveTo>
                  <a:lnTo>
                    <a:pt x="254680" y="0"/>
                  </a:lnTo>
                  <a:lnTo>
                    <a:pt x="43174" y="180486"/>
                  </a:lnTo>
                  <a:lnTo>
                    <a:pt x="0" y="227538"/>
                  </a:lnTo>
                  <a:lnTo>
                    <a:pt x="3241647" y="227538"/>
                  </a:lnTo>
                  <a:lnTo>
                    <a:pt x="3198541" y="179898"/>
                  </a:lnTo>
                  <a:lnTo>
                    <a:pt x="2986428" y="0"/>
                  </a:lnTo>
                  <a:close/>
                </a:path>
              </a:pathLst>
            </a:custGeom>
            <a:solidFill>
              <a:srgbClr val="FFFB03"/>
            </a:solidFill>
          </p:spPr>
          <p:txBody>
            <a:bodyPr wrap="square" lIns="0" tIns="0" rIns="0" bIns="0" rtlCol="0"/>
            <a:lstStyle/>
            <a:p/>
          </p:txBody>
        </p:sp>
        <p:sp>
          <p:nvSpPr>
            <p:cNvPr id="22" name="object 22"/>
            <p:cNvSpPr/>
            <p:nvPr/>
          </p:nvSpPr>
          <p:spPr>
            <a:xfrm>
              <a:off x="3386999" y="1240245"/>
              <a:ext cx="2731770" cy="228600"/>
            </a:xfrm>
            <a:custGeom>
              <a:avLst/>
              <a:gdLst/>
              <a:ahLst/>
              <a:cxnLst/>
              <a:rect l="l" t="t" r="r" b="b"/>
              <a:pathLst>
                <a:path w="2731770" h="228600">
                  <a:moveTo>
                    <a:pt x="2349715" y="0"/>
                  </a:moveTo>
                  <a:lnTo>
                    <a:pt x="382031" y="0"/>
                  </a:lnTo>
                  <a:lnTo>
                    <a:pt x="241027" y="68739"/>
                  </a:lnTo>
                  <a:lnTo>
                    <a:pt x="3263" y="224817"/>
                  </a:lnTo>
                  <a:lnTo>
                    <a:pt x="0" y="227979"/>
                  </a:lnTo>
                  <a:lnTo>
                    <a:pt x="2731747" y="227979"/>
                  </a:lnTo>
                  <a:lnTo>
                    <a:pt x="2729015" y="224817"/>
                  </a:lnTo>
                  <a:lnTo>
                    <a:pt x="2491251" y="68739"/>
                  </a:lnTo>
                  <a:lnTo>
                    <a:pt x="2349715" y="0"/>
                  </a:lnTo>
                  <a:close/>
                </a:path>
              </a:pathLst>
            </a:custGeom>
            <a:solidFill>
              <a:srgbClr val="FFFD00"/>
            </a:solidFill>
          </p:spPr>
          <p:txBody>
            <a:bodyPr wrap="square" lIns="0" tIns="0" rIns="0" bIns="0" rtlCol="0"/>
            <a:lstStyle/>
            <a:p/>
          </p:txBody>
        </p:sp>
        <p:sp>
          <p:nvSpPr>
            <p:cNvPr id="23" name="object 23"/>
            <p:cNvSpPr/>
            <p:nvPr/>
          </p:nvSpPr>
          <p:spPr>
            <a:xfrm>
              <a:off x="3769031" y="1012193"/>
              <a:ext cx="1967864" cy="228600"/>
            </a:xfrm>
            <a:custGeom>
              <a:avLst/>
              <a:gdLst/>
              <a:ahLst/>
              <a:cxnLst/>
              <a:rect l="l" t="t" r="r" b="b"/>
              <a:pathLst>
                <a:path w="1967864" h="228600">
                  <a:moveTo>
                    <a:pt x="984373" y="0"/>
                  </a:moveTo>
                  <a:lnTo>
                    <a:pt x="682178" y="20070"/>
                  </a:lnTo>
                  <a:lnTo>
                    <a:pt x="392504" y="77781"/>
                  </a:lnTo>
                  <a:lnTo>
                    <a:pt x="117022" y="170855"/>
                  </a:lnTo>
                  <a:lnTo>
                    <a:pt x="0" y="228052"/>
                  </a:lnTo>
                  <a:lnTo>
                    <a:pt x="1967684" y="228052"/>
                  </a:lnTo>
                  <a:lnTo>
                    <a:pt x="1851799" y="170855"/>
                  </a:lnTo>
                  <a:lnTo>
                    <a:pt x="1576317" y="77781"/>
                  </a:lnTo>
                  <a:lnTo>
                    <a:pt x="1286113" y="20070"/>
                  </a:lnTo>
                  <a:lnTo>
                    <a:pt x="984373" y="0"/>
                  </a:lnTo>
                  <a:close/>
                </a:path>
              </a:pathLst>
            </a:custGeom>
            <a:solidFill>
              <a:srgbClr val="FFFF00"/>
            </a:solidFill>
          </p:spPr>
          <p:txBody>
            <a:bodyPr wrap="square" lIns="0" tIns="0" rIns="0" bIns="0" rtlCol="0"/>
            <a:lstStyle/>
            <a:p/>
          </p:txBody>
        </p:sp>
        <p:pic>
          <p:nvPicPr>
            <p:cNvPr id="24" name="object 24"/>
            <p:cNvPicPr/>
            <p:nvPr/>
          </p:nvPicPr>
          <p:blipFill>
            <a:blip r:embed="rId1" cstate="print"/>
            <a:stretch>
              <a:fillRect/>
            </a:stretch>
          </p:blipFill>
          <p:spPr>
            <a:xfrm>
              <a:off x="2502586" y="112728"/>
              <a:ext cx="5098213" cy="6229346"/>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2948940" y="3823970"/>
            <a:ext cx="7901305" cy="2734945"/>
          </a:xfrm>
          <a:prstGeom prst="rect">
            <a:avLst/>
          </a:prstGeom>
        </p:spPr>
      </p:pic>
      <p:sp>
        <p:nvSpPr>
          <p:cNvPr id="2" name="Title 1"/>
          <p:cNvSpPr>
            <a:spLocks noGrp="1"/>
          </p:cNvSpPr>
          <p:nvPr>
            <p:ph type="title"/>
          </p:nvPr>
        </p:nvSpPr>
        <p:spPr/>
        <p:txBody>
          <a:bodyPr/>
          <a:p>
            <a:r>
              <a:rPr lang="en-US" altLang="en-US"/>
              <a:t>2. Các thông tin số trong Google Lighthouse</a:t>
            </a:r>
            <a:endParaRPr lang="en-US" altLang="en-US"/>
          </a:p>
        </p:txBody>
      </p:sp>
      <p:sp>
        <p:nvSpPr>
          <p:cNvPr id="3" name="Content Placeholder 2"/>
          <p:cNvSpPr>
            <a:spLocks noGrp="1"/>
          </p:cNvSpPr>
          <p:nvPr>
            <p:ph idx="1"/>
          </p:nvPr>
        </p:nvSpPr>
        <p:spPr>
          <a:xfrm>
            <a:off x="553720" y="1445895"/>
            <a:ext cx="11157585" cy="2562225"/>
          </a:xfrm>
        </p:spPr>
        <p:txBody>
          <a:bodyPr>
            <a:noAutofit/>
          </a:bodyPr>
          <a:p>
            <a:pPr marL="0" indent="0">
              <a:lnSpc>
                <a:spcPct val="100000"/>
              </a:lnSpc>
              <a:buNone/>
            </a:pPr>
            <a:r>
              <a:rPr lang="en-US" altLang="en-US" sz="2300" b="1"/>
              <a:t>a. Performance</a:t>
            </a:r>
            <a:endParaRPr lang="en-US" altLang="en-US" sz="2300" b="1"/>
          </a:p>
          <a:p>
            <a:pPr>
              <a:lnSpc>
                <a:spcPct val="100000"/>
              </a:lnSpc>
            </a:pPr>
            <a:r>
              <a:rPr lang="en-US" altLang="en-US" sz="2300"/>
              <a:t>Là hiệu suất của website, </a:t>
            </a:r>
            <a:r>
              <a:rPr lang="" altLang="en-US" sz="2300"/>
              <a:t>đ</a:t>
            </a:r>
            <a:r>
              <a:rPr lang="en-US" altLang="en-US" sz="2300"/>
              <a:t>ể </a:t>
            </a:r>
            <a:r>
              <a:rPr lang="" altLang="en-US" sz="2300"/>
              <a:t>đ</a:t>
            </a:r>
            <a:r>
              <a:rPr lang="en-US" altLang="en-US" sz="2300"/>
              <a:t>ánh giá </a:t>
            </a:r>
            <a:r>
              <a:rPr lang="" altLang="en-US" sz="2300"/>
              <a:t>đư</a:t>
            </a:r>
            <a:r>
              <a:rPr lang="en-US" altLang="en-US" sz="2300"/>
              <a:t>ợc tiêu chí này, cần dựa trên nhiều yếu tố nh</a:t>
            </a:r>
            <a:r>
              <a:rPr lang="" altLang="en-US" sz="2300"/>
              <a:t>ư</a:t>
            </a:r>
            <a:r>
              <a:rPr lang="en-US" altLang="en-US" sz="2300"/>
              <a:t> back-end và front-end. Nếu muốn nhận </a:t>
            </a:r>
            <a:r>
              <a:rPr lang="" altLang="en-US" sz="2300"/>
              <a:t>đư</a:t>
            </a:r>
            <a:r>
              <a:rPr lang="en-US" altLang="en-US" sz="2300"/>
              <a:t>ợc </a:t>
            </a:r>
            <a:r>
              <a:rPr lang="" altLang="en-US" sz="2300"/>
              <a:t>đ</a:t>
            </a:r>
            <a:r>
              <a:rPr lang="en-US" altLang="en-US" sz="2300"/>
              <a:t>iểm </a:t>
            </a:r>
            <a:r>
              <a:rPr lang="" altLang="en-US" sz="2300"/>
              <a:t>đ</a:t>
            </a:r>
            <a:r>
              <a:rPr lang="en-US" altLang="en-US" sz="2300"/>
              <a:t>áng giá cao, bạn cần chú </a:t>
            </a:r>
            <a:r>
              <a:rPr lang="" altLang="en-US" sz="2300"/>
              <a:t>ý</a:t>
            </a:r>
            <a:r>
              <a:rPr lang="en-US" altLang="en-US" sz="2300"/>
              <a:t> </a:t>
            </a:r>
            <a:r>
              <a:rPr lang="" altLang="en-US" sz="2300"/>
              <a:t>đ</a:t>
            </a:r>
            <a:r>
              <a:rPr lang="en-US" altLang="en-US" sz="2300"/>
              <a:t>ến Optimize images, minify Css/Js, t</a:t>
            </a:r>
            <a:r>
              <a:rPr lang="" altLang="en-US" sz="2300"/>
              <a:t>ă</a:t>
            </a:r>
            <a:r>
              <a:rPr lang="en-US" altLang="en-US" sz="2300"/>
              <a:t>ng tốc website, nếu website </a:t>
            </a:r>
            <a:r>
              <a:rPr lang="" altLang="en-US" sz="2300"/>
              <a:t>đ</a:t>
            </a:r>
            <a:r>
              <a:rPr lang="en-US" altLang="en-US" sz="2300"/>
              <a:t>ang chậm hãy tham khảo t</a:t>
            </a:r>
            <a:r>
              <a:rPr lang="" altLang="en-US" sz="2300"/>
              <a:t>ă</a:t>
            </a:r>
            <a:r>
              <a:rPr lang="en-US" altLang="en-US" sz="2300"/>
              <a:t>ng tốc bằng các plugin nhé! </a:t>
            </a:r>
            <a:endParaRPr lang="en-US" altLang="en-US" sz="2300"/>
          </a:p>
          <a:p>
            <a:pPr>
              <a:lnSpc>
                <a:spcPct val="100000"/>
              </a:lnSpc>
            </a:pPr>
            <a:r>
              <a:rPr lang="en-US" altLang="en-US" sz="2300"/>
              <a:t>Ngoài </a:t>
            </a:r>
            <a:r>
              <a:rPr lang="" altLang="en-US" sz="2300"/>
              <a:t>đ</a:t>
            </a:r>
            <a:r>
              <a:rPr lang="en-US" altLang="en-US" sz="2300"/>
              <a:t>ánh giá dựa trên một số tiêu chí cụ thể thì việc t</a:t>
            </a:r>
            <a:r>
              <a:rPr lang="" altLang="en-US" sz="2300"/>
              <a:t>ă</a:t>
            </a:r>
            <a:r>
              <a:rPr lang="en-US" altLang="en-US" sz="2300"/>
              <a:t>ng trải nghiệm ng</a:t>
            </a:r>
            <a:r>
              <a:rPr lang="" altLang="en-US" sz="2300"/>
              <a:t>ư</a:t>
            </a:r>
            <a:r>
              <a:rPr lang="en-US" altLang="en-US" sz="2300"/>
              <a:t>ời dùng vẫn là yếu tố </a:t>
            </a:r>
            <a:r>
              <a:rPr lang="" altLang="en-US" sz="2300"/>
              <a:t>đư</a:t>
            </a:r>
            <a:r>
              <a:rPr lang="en-US" altLang="en-US" sz="2300"/>
              <a:t>ợc quan tâm hàng </a:t>
            </a:r>
            <a:r>
              <a:rPr lang="" altLang="en-US" sz="2300"/>
              <a:t>đ</a:t>
            </a:r>
            <a:r>
              <a:rPr lang="en-US" altLang="en-US" sz="2300"/>
              <a:t>ầu.</a:t>
            </a:r>
            <a:endParaRPr lang="en-US" altLang="en-US" sz="2300"/>
          </a:p>
          <a:p>
            <a:pPr>
              <a:lnSpc>
                <a:spcPct val="100000"/>
              </a:lnSpc>
            </a:pPr>
            <a:r>
              <a:rPr lang="en-US" altLang="en-US" sz="2300">
                <a:hlinkClick r:id="rId2" tooltip="" action="ppaction://hlinkfile"/>
              </a:rPr>
              <a:t>https://web.dev/lighthouse-performance/</a:t>
            </a:r>
            <a:endParaRPr lang="en-US" altLang="en-US" sz="2300">
              <a:hlinkClick r:id="rId2" tooltip="" action="ppaction://hlinkfile"/>
            </a:endParaRPr>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Các thông tin số trong Google Lighthouse</a:t>
            </a:r>
            <a:endParaRPr lang="en-US" altLang="en-US"/>
          </a:p>
        </p:txBody>
      </p:sp>
      <p:sp>
        <p:nvSpPr>
          <p:cNvPr id="3" name="Content Placeholder 2"/>
          <p:cNvSpPr>
            <a:spLocks noGrp="1"/>
          </p:cNvSpPr>
          <p:nvPr>
            <p:ph idx="1"/>
          </p:nvPr>
        </p:nvSpPr>
        <p:spPr>
          <a:xfrm>
            <a:off x="553720" y="1445895"/>
            <a:ext cx="11157585" cy="465455"/>
          </a:xfrm>
        </p:spPr>
        <p:txBody>
          <a:bodyPr/>
          <a:p>
            <a:pPr marL="0" indent="0">
              <a:buNone/>
            </a:pPr>
            <a:r>
              <a:rPr lang="en-US" altLang="en-US"/>
              <a:t>Lighthouse phân tích sáu chỉ số tốc </a:t>
            </a:r>
            <a:r>
              <a:rPr lang="" altLang="en-US"/>
              <a:t>đ</a:t>
            </a:r>
            <a:r>
              <a:rPr lang="en-US" altLang="en-US"/>
              <a:t>ộ:</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
        <p:nvSpPr>
          <p:cNvPr id="20" name="对象13"/>
          <p:cNvSpPr/>
          <p:nvPr>
            <p:custDataLst>
              <p:tags r:id="rId1"/>
            </p:custDataLst>
          </p:nvPr>
        </p:nvSpPr>
        <p:spPr>
          <a:xfrm>
            <a:off x="4455795" y="2748598"/>
            <a:ext cx="3112748" cy="2771796"/>
          </a:xfrm>
          <a:custGeom>
            <a:avLst/>
            <a:gdLst>
              <a:gd name="connsiteX0" fmla="*/ 2818 w 4072"/>
              <a:gd name="connsiteY0" fmla="*/ 7 h 3674"/>
              <a:gd name="connsiteX1" fmla="*/ 3244 w 4072"/>
              <a:gd name="connsiteY1" fmla="*/ 262 h 3674"/>
              <a:gd name="connsiteX2" fmla="*/ 4007 w 4072"/>
              <a:gd name="connsiteY2" fmla="*/ 1601 h 3674"/>
              <a:gd name="connsiteX3" fmla="*/ 4007 w 4072"/>
              <a:gd name="connsiteY3" fmla="*/ 2091 h 3674"/>
              <a:gd name="connsiteX4" fmla="*/ 3244 w 4072"/>
              <a:gd name="connsiteY4" fmla="*/ 3430 h 3674"/>
              <a:gd name="connsiteX5" fmla="*/ 2812 w 4072"/>
              <a:gd name="connsiteY5" fmla="*/ 3675 h 3674"/>
              <a:gd name="connsiteX6" fmla="*/ 1271 w 4072"/>
              <a:gd name="connsiteY6" fmla="*/ 3675 h 3674"/>
              <a:gd name="connsiteX7" fmla="*/ 839 w 4072"/>
              <a:gd name="connsiteY7" fmla="*/ 3430 h 3674"/>
              <a:gd name="connsiteX8" fmla="*/ 76 w 4072"/>
              <a:gd name="connsiteY8" fmla="*/ 2091 h 3674"/>
              <a:gd name="connsiteX9" fmla="*/ 76 w 4072"/>
              <a:gd name="connsiteY9" fmla="*/ 1601 h 3674"/>
              <a:gd name="connsiteX10" fmla="*/ 839 w 4072"/>
              <a:gd name="connsiteY10" fmla="*/ 262 h 3674"/>
              <a:gd name="connsiteX11" fmla="*/ 1271 w 4072"/>
              <a:gd name="connsiteY11" fmla="*/ 17 h 3674"/>
              <a:gd name="connsiteX12" fmla="*/ 2818 w 4072"/>
              <a:gd name="connsiteY12" fmla="*/ 7 h 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2" h="3675">
                <a:moveTo>
                  <a:pt x="2818" y="7"/>
                </a:moveTo>
                <a:cubicBezTo>
                  <a:pt x="2991" y="7"/>
                  <a:pt x="3158" y="118"/>
                  <a:pt x="3244" y="262"/>
                </a:cubicBezTo>
                <a:lnTo>
                  <a:pt x="4007" y="1601"/>
                </a:lnTo>
                <a:cubicBezTo>
                  <a:pt x="4094" y="1745"/>
                  <a:pt x="4094" y="1947"/>
                  <a:pt x="4007" y="2091"/>
                </a:cubicBezTo>
                <a:lnTo>
                  <a:pt x="3244" y="3430"/>
                </a:lnTo>
                <a:cubicBezTo>
                  <a:pt x="3158" y="3588"/>
                  <a:pt x="2985" y="3675"/>
                  <a:pt x="2812" y="3675"/>
                </a:cubicBezTo>
                <a:lnTo>
                  <a:pt x="1271" y="3675"/>
                </a:lnTo>
                <a:cubicBezTo>
                  <a:pt x="1098" y="3675"/>
                  <a:pt x="926" y="3588"/>
                  <a:pt x="839" y="3430"/>
                </a:cubicBezTo>
                <a:lnTo>
                  <a:pt x="76" y="2091"/>
                </a:lnTo>
                <a:cubicBezTo>
                  <a:pt x="-25" y="1947"/>
                  <a:pt x="-25" y="1745"/>
                  <a:pt x="76" y="1601"/>
                </a:cubicBezTo>
                <a:lnTo>
                  <a:pt x="839" y="262"/>
                </a:lnTo>
                <a:cubicBezTo>
                  <a:pt x="926" y="118"/>
                  <a:pt x="1098" y="-55"/>
                  <a:pt x="1271" y="17"/>
                </a:cubicBezTo>
                <a:lnTo>
                  <a:pt x="2818" y="7"/>
                </a:lnTo>
              </a:path>
            </a:pathLst>
          </a:custGeom>
          <a:solidFill>
            <a:schemeClr val="accent1">
              <a:alpha val="5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noAutofit/>
          </a:bodyPr>
          <a:p>
            <a:endParaRPr lang="en-US">
              <a:latin typeface="+mn-lt"/>
            </a:endParaRPr>
          </a:p>
        </p:txBody>
      </p:sp>
      <p:sp>
        <p:nvSpPr>
          <p:cNvPr id="65" name="对象1"/>
          <p:cNvSpPr/>
          <p:nvPr>
            <p:custDataLst>
              <p:tags r:id="rId2"/>
            </p:custDataLst>
          </p:nvPr>
        </p:nvSpPr>
        <p:spPr>
          <a:xfrm flipH="1">
            <a:off x="1369060" y="1907223"/>
            <a:ext cx="3841003" cy="1360355"/>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chemeClr val="accent2">
                    <a:lumMod val="40000"/>
                    <a:lumOff val="60000"/>
                    <a:alpha val="60000"/>
                  </a:schemeClr>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p>
            <a:pPr indent="0" algn="l" fontAlgn="auto">
              <a:lnSpc>
                <a:spcPct val="150000"/>
              </a:lnSpc>
              <a:spcBef>
                <a:spcPct val="0"/>
              </a:spcBef>
              <a:spcAft>
                <a:spcPct val="0"/>
              </a:spcAft>
            </a:pPr>
            <a:r>
              <a:rPr lang="en-US" altLang="en-US" sz="1500" b="1" dirty="0">
                <a:ln>
                  <a:noFill/>
                  <a:prstDash val="sysDot"/>
                </a:ln>
                <a:solidFill>
                  <a:schemeClr val="tx1">
                    <a:lumMod val="85000"/>
                    <a:lumOff val="15000"/>
                  </a:schemeClr>
                </a:solidFill>
                <a:sym typeface="+mn-ea"/>
              </a:rPr>
              <a:t>First Contentful Paint (Nội dung </a:t>
            </a:r>
            <a:r>
              <a:rPr lang="" altLang="en-US" sz="1500" b="1" dirty="0">
                <a:ln>
                  <a:noFill/>
                  <a:prstDash val="sysDot"/>
                </a:ln>
                <a:solidFill>
                  <a:schemeClr val="tx1">
                    <a:lumMod val="85000"/>
                    <a:lumOff val="15000"/>
                  </a:schemeClr>
                </a:solidFill>
                <a:sym typeface="+mn-ea"/>
              </a:rPr>
              <a:t>đ</a:t>
            </a:r>
            <a:r>
              <a:rPr lang="en-US" altLang="en-US" sz="1500" b="1" dirty="0">
                <a:ln>
                  <a:noFill/>
                  <a:prstDash val="sysDot"/>
                </a:ln>
                <a:solidFill>
                  <a:schemeClr val="tx1">
                    <a:lumMod val="85000"/>
                    <a:lumOff val="15000"/>
                  </a:schemeClr>
                </a:solidFill>
                <a:sym typeface="+mn-ea"/>
              </a:rPr>
              <a:t>ầu tiên):</a:t>
            </a:r>
            <a:r>
              <a:rPr lang="en-US" altLang="en-US" sz="1500" dirty="0">
                <a:ln>
                  <a:noFill/>
                  <a:prstDash val="sysDot"/>
                </a:ln>
                <a:solidFill>
                  <a:schemeClr val="tx1">
                    <a:lumMod val="85000"/>
                    <a:lumOff val="15000"/>
                  </a:schemeClr>
                </a:solidFill>
                <a:sym typeface="+mn-ea"/>
              </a:rPr>
              <a:t> </a:t>
            </a:r>
            <a:r>
              <a:rPr lang="" altLang="en-US" sz="1500" dirty="0">
                <a:ln>
                  <a:noFill/>
                  <a:prstDash val="sysDot"/>
                </a:ln>
                <a:solidFill>
                  <a:schemeClr val="tx1">
                    <a:lumMod val="85000"/>
                    <a:lumOff val="15000"/>
                  </a:schemeClr>
                </a:solidFill>
                <a:sym typeface="+mn-ea"/>
              </a:rPr>
              <a:t>Đ</a:t>
            </a:r>
            <a:r>
              <a:rPr lang="en-US" altLang="en-US" sz="1500" dirty="0">
                <a:ln>
                  <a:noFill/>
                  <a:prstDash val="sysDot"/>
                </a:ln>
                <a:solidFill>
                  <a:schemeClr val="tx1">
                    <a:lumMod val="85000"/>
                    <a:lumOff val="15000"/>
                  </a:schemeClr>
                </a:solidFill>
                <a:sym typeface="+mn-ea"/>
              </a:rPr>
              <a:t>iều này cho biết thời gian tr</a:t>
            </a:r>
            <a:r>
              <a:rPr lang="" altLang="en-US" sz="1500" dirty="0">
                <a:ln>
                  <a:noFill/>
                  <a:prstDash val="sysDot"/>
                </a:ln>
                <a:solidFill>
                  <a:schemeClr val="tx1">
                    <a:lumMod val="85000"/>
                    <a:lumOff val="15000"/>
                  </a:schemeClr>
                </a:solidFill>
                <a:sym typeface="+mn-ea"/>
              </a:rPr>
              <a:t>ư</a:t>
            </a:r>
            <a:r>
              <a:rPr lang="en-US" altLang="en-US" sz="1500" dirty="0">
                <a:ln>
                  <a:noFill/>
                  <a:prstDash val="sysDot"/>
                </a:ln>
                <a:solidFill>
                  <a:schemeClr val="tx1">
                    <a:lumMod val="85000"/>
                    <a:lumOff val="15000"/>
                  </a:schemeClr>
                </a:solidFill>
                <a:sym typeface="+mn-ea"/>
              </a:rPr>
              <a:t>ớc khi v</a:t>
            </a:r>
            <a:r>
              <a:rPr lang="" altLang="en-US" sz="1500" dirty="0">
                <a:ln>
                  <a:noFill/>
                  <a:prstDash val="sysDot"/>
                </a:ln>
                <a:solidFill>
                  <a:schemeClr val="tx1">
                    <a:lumMod val="85000"/>
                    <a:lumOff val="15000"/>
                  </a:schemeClr>
                </a:solidFill>
                <a:sym typeface="+mn-ea"/>
              </a:rPr>
              <a:t>ă</a:t>
            </a:r>
            <a:r>
              <a:rPr lang="en-US" altLang="en-US" sz="1500" dirty="0">
                <a:ln>
                  <a:noFill/>
                  <a:prstDash val="sysDot"/>
                </a:ln>
                <a:solidFill>
                  <a:schemeClr val="tx1">
                    <a:lumMod val="85000"/>
                    <a:lumOff val="15000"/>
                  </a:schemeClr>
                </a:solidFill>
                <a:sym typeface="+mn-ea"/>
              </a:rPr>
              <a:t>n bản hoặc hình ảnh </a:t>
            </a:r>
            <a:r>
              <a:rPr lang="" altLang="en-US" sz="1500" dirty="0">
                <a:ln>
                  <a:noFill/>
                  <a:prstDash val="sysDot"/>
                </a:ln>
                <a:solidFill>
                  <a:schemeClr val="tx1">
                    <a:lumMod val="85000"/>
                    <a:lumOff val="15000"/>
                  </a:schemeClr>
                </a:solidFill>
                <a:sym typeface="+mn-ea"/>
              </a:rPr>
              <a:t>đ</a:t>
            </a:r>
            <a:r>
              <a:rPr lang="en-US" altLang="en-US" sz="1500" dirty="0">
                <a:ln>
                  <a:noFill/>
                  <a:prstDash val="sysDot"/>
                </a:ln>
                <a:solidFill>
                  <a:schemeClr val="tx1">
                    <a:lumMod val="85000"/>
                    <a:lumOff val="15000"/>
                  </a:schemeClr>
                </a:solidFill>
                <a:sym typeface="+mn-ea"/>
              </a:rPr>
              <a:t>ầu tiên hiển thị cho ng</a:t>
            </a:r>
            <a:r>
              <a:rPr lang="" altLang="en-US" sz="1500" dirty="0">
                <a:ln>
                  <a:noFill/>
                  <a:prstDash val="sysDot"/>
                </a:ln>
                <a:solidFill>
                  <a:schemeClr val="tx1">
                    <a:lumMod val="85000"/>
                    <a:lumOff val="15000"/>
                  </a:schemeClr>
                </a:solidFill>
                <a:sym typeface="+mn-ea"/>
              </a:rPr>
              <a:t>ư</a:t>
            </a:r>
            <a:r>
              <a:rPr lang="en-US" altLang="en-US" sz="1500" dirty="0">
                <a:ln>
                  <a:noFill/>
                  <a:prstDash val="sysDot"/>
                </a:ln>
                <a:solidFill>
                  <a:schemeClr val="tx1">
                    <a:lumMod val="85000"/>
                    <a:lumOff val="15000"/>
                  </a:schemeClr>
                </a:solidFill>
                <a:sym typeface="+mn-ea"/>
              </a:rPr>
              <a:t>ời dùng.</a:t>
            </a:r>
            <a:endParaRPr lang="en-US" altLang="en-US" sz="1500" dirty="0">
              <a:ln>
                <a:noFill/>
                <a:prstDash val="sysDot"/>
              </a:ln>
              <a:solidFill>
                <a:schemeClr val="tx1">
                  <a:lumMod val="85000"/>
                  <a:lumOff val="15000"/>
                </a:schemeClr>
              </a:solidFill>
              <a:sym typeface="+mn-ea"/>
            </a:endParaRPr>
          </a:p>
        </p:txBody>
      </p:sp>
      <p:sp>
        <p:nvSpPr>
          <p:cNvPr id="67" name="对象2"/>
          <p:cNvSpPr/>
          <p:nvPr>
            <p:custDataLst>
              <p:tags r:id="rId3"/>
            </p:custDataLst>
          </p:nvPr>
        </p:nvSpPr>
        <p:spPr>
          <a:xfrm flipH="1">
            <a:off x="1115695" y="5080000"/>
            <a:ext cx="4094480" cy="1360170"/>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chemeClr val="accent2">
                    <a:lumMod val="40000"/>
                    <a:lumOff val="60000"/>
                    <a:alpha val="60000"/>
                  </a:schemeClr>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p>
            <a:pPr indent="0" algn="r" fontAlgn="auto">
              <a:lnSpc>
                <a:spcPct val="150000"/>
              </a:lnSpc>
              <a:spcBef>
                <a:spcPct val="0"/>
              </a:spcBef>
              <a:spcAft>
                <a:spcPct val="0"/>
              </a:spcAft>
            </a:pPr>
            <a:r>
              <a:rPr lang="en-US" altLang="en-US" sz="1500" b="1">
                <a:ln>
                  <a:noFill/>
                  <a:prstDash val="sysDot"/>
                </a:ln>
                <a:solidFill>
                  <a:schemeClr val="tx1">
                    <a:lumMod val="85000"/>
                    <a:lumOff val="15000"/>
                  </a:schemeClr>
                </a:solidFill>
                <a:sym typeface="+mn-ea"/>
              </a:rPr>
              <a:t>Time to interactive (Thời gian t</a:t>
            </a:r>
            <a:r>
              <a:rPr lang="" altLang="en-US" sz="1500" b="1">
                <a:ln>
                  <a:noFill/>
                  <a:prstDash val="sysDot"/>
                </a:ln>
                <a:solidFill>
                  <a:schemeClr val="tx1">
                    <a:lumMod val="85000"/>
                    <a:lumOff val="15000"/>
                  </a:schemeClr>
                </a:solidFill>
                <a:sym typeface="+mn-ea"/>
              </a:rPr>
              <a:t>ư</a:t>
            </a:r>
            <a:r>
              <a:rPr lang="en-US" altLang="en-US" sz="1500" b="1">
                <a:ln>
                  <a:noFill/>
                  <a:prstDash val="sysDot"/>
                </a:ln>
                <a:solidFill>
                  <a:schemeClr val="tx1">
                    <a:lumMod val="85000"/>
                    <a:lumOff val="15000"/>
                  </a:schemeClr>
                </a:solidFill>
                <a:sym typeface="+mn-ea"/>
              </a:rPr>
              <a:t>ơng tác):</a:t>
            </a:r>
            <a:r>
              <a:rPr lang="en-US" altLang="en-US" sz="1500">
                <a:ln>
                  <a:noFill/>
                  <a:prstDash val="sysDot"/>
                </a:ln>
                <a:solidFill>
                  <a:schemeClr val="tx1">
                    <a:lumMod val="85000"/>
                    <a:lumOff val="15000"/>
                  </a:schemeClr>
                </a:solidFill>
                <a:sym typeface="+mn-ea"/>
              </a:rPr>
              <a:t>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iều này cho biết thời gian tr</a:t>
            </a:r>
            <a:r>
              <a:rPr lang="" altLang="en-US" sz="1500">
                <a:ln>
                  <a:noFill/>
                  <a:prstDash val="sysDot"/>
                </a:ln>
                <a:solidFill>
                  <a:schemeClr val="tx1">
                    <a:lumMod val="85000"/>
                    <a:lumOff val="15000"/>
                  </a:schemeClr>
                </a:solidFill>
                <a:sym typeface="+mn-ea"/>
              </a:rPr>
              <a:t>ư</a:t>
            </a:r>
            <a:r>
              <a:rPr lang="en-US" altLang="en-US" sz="1500">
                <a:ln>
                  <a:noFill/>
                  <a:prstDash val="sysDot"/>
                </a:ln>
                <a:solidFill>
                  <a:schemeClr val="tx1">
                    <a:lumMod val="85000"/>
                    <a:lumOff val="15000"/>
                  </a:schemeClr>
                </a:solidFill>
                <a:sym typeface="+mn-ea"/>
              </a:rPr>
              <a:t>ớc khi ng</a:t>
            </a:r>
            <a:r>
              <a:rPr lang="" altLang="en-US" sz="1500">
                <a:ln>
                  <a:noFill/>
                  <a:prstDash val="sysDot"/>
                </a:ln>
                <a:solidFill>
                  <a:schemeClr val="tx1">
                    <a:lumMod val="85000"/>
                    <a:lumOff val="15000"/>
                  </a:schemeClr>
                </a:solidFill>
                <a:sym typeface="+mn-ea"/>
              </a:rPr>
              <a:t>ư</a:t>
            </a:r>
            <a:r>
              <a:rPr lang="en-US" altLang="en-US" sz="1500">
                <a:ln>
                  <a:noFill/>
                  <a:prstDash val="sysDot"/>
                </a:ln>
                <a:solidFill>
                  <a:schemeClr val="tx1">
                    <a:lumMod val="85000"/>
                    <a:lumOff val="15000"/>
                  </a:schemeClr>
                </a:solidFill>
                <a:sym typeface="+mn-ea"/>
              </a:rPr>
              <a:t>ời dùng có thể t</a:t>
            </a:r>
            <a:r>
              <a:rPr lang="" altLang="en-US" sz="1500">
                <a:ln>
                  <a:noFill/>
                  <a:prstDash val="sysDot"/>
                </a:ln>
                <a:solidFill>
                  <a:schemeClr val="tx1">
                    <a:lumMod val="85000"/>
                    <a:lumOff val="15000"/>
                  </a:schemeClr>
                </a:solidFill>
                <a:sym typeface="+mn-ea"/>
              </a:rPr>
              <a:t>ư</a:t>
            </a:r>
            <a:r>
              <a:rPr lang="en-US" altLang="en-US" sz="1500">
                <a:ln>
                  <a:noFill/>
                  <a:prstDash val="sysDot"/>
                </a:ln>
                <a:solidFill>
                  <a:schemeClr val="tx1">
                    <a:lumMod val="85000"/>
                    <a:lumOff val="15000"/>
                  </a:schemeClr>
                </a:solidFill>
                <a:sym typeface="+mn-ea"/>
              </a:rPr>
              <a:t>ơng tác hoàn toàn với trang và nội dung.</a:t>
            </a:r>
            <a:endParaRPr lang="en-US" altLang="en-US" sz="1500">
              <a:ln>
                <a:noFill/>
                <a:prstDash val="sysDot"/>
              </a:ln>
              <a:solidFill>
                <a:schemeClr val="tx1">
                  <a:lumMod val="85000"/>
                  <a:lumOff val="15000"/>
                </a:schemeClr>
              </a:solidFill>
              <a:sym typeface="+mn-ea"/>
            </a:endParaRPr>
          </a:p>
        </p:txBody>
      </p:sp>
      <p:sp>
        <p:nvSpPr>
          <p:cNvPr id="69" name="对象3"/>
          <p:cNvSpPr/>
          <p:nvPr>
            <p:custDataLst>
              <p:tags r:id="rId4"/>
            </p:custDataLst>
          </p:nvPr>
        </p:nvSpPr>
        <p:spPr>
          <a:xfrm flipH="1">
            <a:off x="701040" y="3485198"/>
            <a:ext cx="3841003" cy="1360355"/>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chemeClr val="accent2">
                    <a:lumMod val="40000"/>
                    <a:lumOff val="60000"/>
                    <a:alpha val="60000"/>
                  </a:schemeClr>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rmAutofit lnSpcReduction="10000"/>
          </a:bodyPr>
          <a:p>
            <a:pPr indent="0" algn="r" fontAlgn="auto">
              <a:lnSpc>
                <a:spcPct val="150000"/>
              </a:lnSpc>
              <a:spcBef>
                <a:spcPct val="0"/>
              </a:spcBef>
              <a:spcAft>
                <a:spcPct val="0"/>
              </a:spcAft>
            </a:pPr>
            <a:r>
              <a:rPr lang="en-US" altLang="en-US" sz="1500" b="1" dirty="0">
                <a:ln>
                  <a:noFill/>
                  <a:prstDash val="sysDot"/>
                </a:ln>
                <a:solidFill>
                  <a:schemeClr val="tx1">
                    <a:lumMod val="85000"/>
                    <a:lumOff val="15000"/>
                  </a:schemeClr>
                </a:solidFill>
                <a:sym typeface="+mn-ea"/>
              </a:rPr>
              <a:t>Speed Index (Chỉ số tốc </a:t>
            </a:r>
            <a:r>
              <a:rPr lang="" altLang="en-US" sz="1500" b="1" dirty="0">
                <a:ln>
                  <a:noFill/>
                  <a:prstDash val="sysDot"/>
                </a:ln>
                <a:solidFill>
                  <a:schemeClr val="tx1">
                    <a:lumMod val="85000"/>
                    <a:lumOff val="15000"/>
                  </a:schemeClr>
                </a:solidFill>
                <a:sym typeface="+mn-ea"/>
              </a:rPr>
              <a:t>đ</a:t>
            </a:r>
            <a:r>
              <a:rPr lang="en-US" altLang="en-US" sz="1500" b="1" dirty="0">
                <a:ln>
                  <a:noFill/>
                  <a:prstDash val="sysDot"/>
                </a:ln>
                <a:solidFill>
                  <a:schemeClr val="tx1">
                    <a:lumMod val="85000"/>
                    <a:lumOff val="15000"/>
                  </a:schemeClr>
                </a:solidFill>
                <a:sym typeface="+mn-ea"/>
              </a:rPr>
              <a:t>ộ):</a:t>
            </a:r>
            <a:r>
              <a:rPr lang="en-US" altLang="en-US" sz="1500" dirty="0">
                <a:ln>
                  <a:noFill/>
                  <a:prstDash val="sysDot"/>
                </a:ln>
                <a:solidFill>
                  <a:schemeClr val="tx1">
                    <a:lumMod val="85000"/>
                    <a:lumOff val="15000"/>
                  </a:schemeClr>
                </a:solidFill>
                <a:sym typeface="+mn-ea"/>
              </a:rPr>
              <a:t> Chỉ số tốc </a:t>
            </a:r>
            <a:r>
              <a:rPr lang="" altLang="en-US" sz="1500" dirty="0">
                <a:ln>
                  <a:noFill/>
                  <a:prstDash val="sysDot"/>
                </a:ln>
                <a:solidFill>
                  <a:schemeClr val="tx1">
                    <a:lumMod val="85000"/>
                    <a:lumOff val="15000"/>
                  </a:schemeClr>
                </a:solidFill>
                <a:sym typeface="+mn-ea"/>
              </a:rPr>
              <a:t>đ</a:t>
            </a:r>
            <a:r>
              <a:rPr lang="en-US" altLang="en-US" sz="1500" dirty="0">
                <a:ln>
                  <a:noFill/>
                  <a:prstDash val="sysDot"/>
                </a:ln>
                <a:solidFill>
                  <a:schemeClr val="tx1">
                    <a:lumMod val="85000"/>
                    <a:lumOff val="15000"/>
                  </a:schemeClr>
                </a:solidFill>
                <a:sym typeface="+mn-ea"/>
              </a:rPr>
              <a:t>ộ cung cấp một số liệu thống nhất </a:t>
            </a:r>
            <a:r>
              <a:rPr lang="" altLang="en-US" sz="1500" dirty="0">
                <a:ln>
                  <a:noFill/>
                  <a:prstDash val="sysDot"/>
                </a:ln>
                <a:solidFill>
                  <a:schemeClr val="tx1">
                    <a:lumMod val="85000"/>
                    <a:lumOff val="15000"/>
                  </a:schemeClr>
                </a:solidFill>
                <a:sym typeface="+mn-ea"/>
              </a:rPr>
              <a:t>đ</a:t>
            </a:r>
            <a:r>
              <a:rPr lang="en-US" altLang="en-US" sz="1500" dirty="0">
                <a:ln>
                  <a:noFill/>
                  <a:prstDash val="sysDot"/>
                </a:ln>
                <a:solidFill>
                  <a:schemeClr val="tx1">
                    <a:lumMod val="85000"/>
                    <a:lumOff val="15000"/>
                  </a:schemeClr>
                </a:solidFill>
                <a:sym typeface="+mn-ea"/>
              </a:rPr>
              <a:t>ể thể hiện tốc </a:t>
            </a:r>
            <a:r>
              <a:rPr lang="" altLang="en-US" sz="1500" dirty="0">
                <a:ln>
                  <a:noFill/>
                  <a:prstDash val="sysDot"/>
                </a:ln>
                <a:solidFill>
                  <a:schemeClr val="tx1">
                    <a:lumMod val="85000"/>
                    <a:lumOff val="15000"/>
                  </a:schemeClr>
                </a:solidFill>
                <a:sym typeface="+mn-ea"/>
              </a:rPr>
              <a:t>đ</a:t>
            </a:r>
            <a:r>
              <a:rPr lang="en-US" altLang="en-US" sz="1500" dirty="0">
                <a:ln>
                  <a:noFill/>
                  <a:prstDash val="sysDot"/>
                </a:ln>
                <a:solidFill>
                  <a:schemeClr val="tx1">
                    <a:lumMod val="85000"/>
                    <a:lumOff val="15000"/>
                  </a:schemeClr>
                </a:solidFill>
                <a:sym typeface="+mn-ea"/>
              </a:rPr>
              <a:t>ộ tải nội dung của một trang.</a:t>
            </a:r>
            <a:endParaRPr lang="en-US" altLang="en-US" sz="1500" dirty="0">
              <a:ln>
                <a:noFill/>
                <a:prstDash val="sysDot"/>
              </a:ln>
              <a:solidFill>
                <a:schemeClr val="tx1">
                  <a:lumMod val="85000"/>
                  <a:lumOff val="15000"/>
                </a:schemeClr>
              </a:solidFill>
              <a:sym typeface="+mn-ea"/>
            </a:endParaRPr>
          </a:p>
        </p:txBody>
      </p:sp>
      <p:sp>
        <p:nvSpPr>
          <p:cNvPr id="71" name="对象4"/>
          <p:cNvSpPr/>
          <p:nvPr>
            <p:custDataLst>
              <p:tags r:id="rId5"/>
            </p:custDataLst>
          </p:nvPr>
        </p:nvSpPr>
        <p:spPr>
          <a:xfrm flipH="1">
            <a:off x="6961505" y="1907540"/>
            <a:ext cx="4928235" cy="1360170"/>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chemeClr val="accent2">
                    <a:lumMod val="40000"/>
                    <a:lumOff val="60000"/>
                    <a:alpha val="60000"/>
                  </a:schemeClr>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p>
            <a:pPr indent="0" fontAlgn="auto">
              <a:lnSpc>
                <a:spcPct val="150000"/>
              </a:lnSpc>
              <a:spcBef>
                <a:spcPct val="0"/>
              </a:spcBef>
              <a:spcAft>
                <a:spcPct val="0"/>
              </a:spcAft>
            </a:pPr>
            <a:r>
              <a:rPr lang="en-US" altLang="en-US" sz="1500" b="1">
                <a:ln>
                  <a:noFill/>
                  <a:prstDash val="sysDot"/>
                </a:ln>
                <a:solidFill>
                  <a:schemeClr val="tx1">
                    <a:lumMod val="85000"/>
                    <a:lumOff val="15000"/>
                  </a:schemeClr>
                </a:solidFill>
                <a:sym typeface="+mn-ea"/>
              </a:rPr>
              <a:t>Cumulative Layout Shift (Thay </a:t>
            </a:r>
            <a:r>
              <a:rPr lang="" altLang="en-US" sz="1500" b="1">
                <a:ln>
                  <a:noFill/>
                  <a:prstDash val="sysDot"/>
                </a:ln>
                <a:solidFill>
                  <a:schemeClr val="tx1">
                    <a:lumMod val="85000"/>
                    <a:lumOff val="15000"/>
                  </a:schemeClr>
                </a:solidFill>
                <a:sym typeface="+mn-ea"/>
              </a:rPr>
              <a:t>đ</a:t>
            </a:r>
            <a:r>
              <a:rPr lang="en-US" altLang="en-US" sz="1500" b="1">
                <a:ln>
                  <a:noFill/>
                  <a:prstDash val="sysDot"/>
                </a:ln>
                <a:solidFill>
                  <a:schemeClr val="tx1">
                    <a:lumMod val="85000"/>
                    <a:lumOff val="15000"/>
                  </a:schemeClr>
                </a:solidFill>
                <a:sym typeface="+mn-ea"/>
              </a:rPr>
              <a:t>ổi bố cục website):</a:t>
            </a:r>
            <a:r>
              <a:rPr lang="en-US" altLang="en-US" sz="1500">
                <a:ln>
                  <a:noFill/>
                  <a:prstDash val="sysDot"/>
                </a:ln>
                <a:solidFill>
                  <a:schemeClr val="tx1">
                    <a:lumMod val="85000"/>
                    <a:lumOff val="15000"/>
                  </a:schemeClr>
                </a:solidFill>
                <a:sym typeface="+mn-ea"/>
              </a:rPr>
              <a:t> CLS là sự dịch chuyển bất ngờ các yếu tố trên trang web (mà ng</a:t>
            </a:r>
            <a:r>
              <a:rPr lang="" altLang="en-US" sz="1500">
                <a:ln>
                  <a:noFill/>
                  <a:prstDash val="sysDot"/>
                </a:ln>
                <a:solidFill>
                  <a:schemeClr val="tx1">
                    <a:lumMod val="85000"/>
                    <a:lumOff val="15000"/>
                  </a:schemeClr>
                </a:solidFill>
                <a:sym typeface="+mn-ea"/>
              </a:rPr>
              <a:t>ư</a:t>
            </a:r>
            <a:r>
              <a:rPr lang="en-US" altLang="en-US" sz="1500">
                <a:ln>
                  <a:noFill/>
                  <a:prstDash val="sysDot"/>
                </a:ln>
                <a:solidFill>
                  <a:schemeClr val="tx1">
                    <a:lumMod val="85000"/>
                    <a:lumOff val="15000"/>
                  </a:schemeClr>
                </a:solidFill>
                <a:sym typeface="+mn-ea"/>
              </a:rPr>
              <a:t>ời dùng không mong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ợi) trong khi trang web vẫn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ang tải xuống.</a:t>
            </a:r>
            <a:endParaRPr lang="en-US" altLang="en-US" sz="1500">
              <a:ln>
                <a:noFill/>
                <a:prstDash val="sysDot"/>
              </a:ln>
              <a:solidFill>
                <a:schemeClr val="tx1">
                  <a:lumMod val="85000"/>
                  <a:lumOff val="15000"/>
                </a:schemeClr>
              </a:solidFill>
              <a:sym typeface="+mn-ea"/>
            </a:endParaRPr>
          </a:p>
        </p:txBody>
      </p:sp>
      <p:sp>
        <p:nvSpPr>
          <p:cNvPr id="73" name="对象5"/>
          <p:cNvSpPr/>
          <p:nvPr>
            <p:custDataLst>
              <p:tags r:id="rId6"/>
            </p:custDataLst>
          </p:nvPr>
        </p:nvSpPr>
        <p:spPr>
          <a:xfrm flipH="1">
            <a:off x="6616065" y="5059680"/>
            <a:ext cx="5273675" cy="1360170"/>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chemeClr val="accent2">
                    <a:lumMod val="40000"/>
                    <a:lumOff val="60000"/>
                    <a:alpha val="60000"/>
                  </a:schemeClr>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p>
            <a:pPr indent="0" fontAlgn="auto">
              <a:lnSpc>
                <a:spcPct val="150000"/>
              </a:lnSpc>
              <a:spcBef>
                <a:spcPct val="0"/>
              </a:spcBef>
              <a:spcAft>
                <a:spcPct val="0"/>
              </a:spcAft>
            </a:pPr>
            <a:r>
              <a:rPr lang="en-US" altLang="en-US" sz="1500" b="1">
                <a:ln>
                  <a:noFill/>
                  <a:prstDash val="sysDot"/>
                </a:ln>
                <a:solidFill>
                  <a:schemeClr val="tx1">
                    <a:lumMod val="85000"/>
                    <a:lumOff val="15000"/>
                  </a:schemeClr>
                </a:solidFill>
                <a:sym typeface="+mn-ea"/>
              </a:rPr>
              <a:t>Total Blocking Time (Tổng thời gian chặn) :</a:t>
            </a:r>
            <a:r>
              <a:rPr lang="en-US" altLang="en-US" sz="1500">
                <a:ln>
                  <a:noFill/>
                  <a:prstDash val="sysDot"/>
                </a:ln>
                <a:solidFill>
                  <a:schemeClr val="tx1">
                    <a:lumMod val="85000"/>
                    <a:lumOff val="15000"/>
                  </a:schemeClr>
                </a:solidFill>
                <a:sym typeface="+mn-ea"/>
              </a:rPr>
              <a:t> dùng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ể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o khả n</a:t>
            </a:r>
            <a:r>
              <a:rPr lang="" altLang="en-US" sz="1500">
                <a:ln>
                  <a:noFill/>
                  <a:prstDash val="sysDot"/>
                </a:ln>
                <a:solidFill>
                  <a:schemeClr val="tx1">
                    <a:lumMod val="85000"/>
                    <a:lumOff val="15000"/>
                  </a:schemeClr>
                </a:solidFill>
                <a:sym typeface="+mn-ea"/>
              </a:rPr>
              <a:t>ă</a:t>
            </a:r>
            <a:r>
              <a:rPr lang="en-US" altLang="en-US" sz="1500">
                <a:ln>
                  <a:noFill/>
                  <a:prstDash val="sysDot"/>
                </a:ln>
                <a:solidFill>
                  <a:schemeClr val="tx1">
                    <a:lumMod val="85000"/>
                    <a:lumOff val="15000"/>
                  </a:schemeClr>
                </a:solidFill>
                <a:sym typeface="+mn-ea"/>
              </a:rPr>
              <a:t>ng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áp ứng tải (load responsiveness) đo mức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ộ nghiêm trọng của thời gian từ khi trang không có khả n</a:t>
            </a:r>
            <a:r>
              <a:rPr lang="" altLang="en-US" sz="1500">
                <a:ln>
                  <a:noFill/>
                  <a:prstDash val="sysDot"/>
                </a:ln>
                <a:solidFill>
                  <a:schemeClr val="tx1">
                    <a:lumMod val="85000"/>
                    <a:lumOff val="15000"/>
                  </a:schemeClr>
                </a:solidFill>
                <a:sym typeface="+mn-ea"/>
              </a:rPr>
              <a:t>ă</a:t>
            </a:r>
            <a:r>
              <a:rPr lang="en-US" altLang="en-US" sz="1500">
                <a:ln>
                  <a:noFill/>
                  <a:prstDash val="sysDot"/>
                </a:ln>
                <a:solidFill>
                  <a:schemeClr val="tx1">
                    <a:lumMod val="85000"/>
                    <a:lumOff val="15000"/>
                  </a:schemeClr>
                </a:solidFill>
                <a:sym typeface="+mn-ea"/>
              </a:rPr>
              <a:t>ng t</a:t>
            </a:r>
            <a:r>
              <a:rPr lang="" altLang="en-US" sz="1500">
                <a:ln>
                  <a:noFill/>
                  <a:prstDash val="sysDot"/>
                </a:ln>
                <a:solidFill>
                  <a:schemeClr val="tx1">
                    <a:lumMod val="85000"/>
                    <a:lumOff val="15000"/>
                  </a:schemeClr>
                </a:solidFill>
                <a:sym typeface="+mn-ea"/>
              </a:rPr>
              <a:t>ư</a:t>
            </a:r>
            <a:r>
              <a:rPr lang="en-US" altLang="en-US" sz="1500">
                <a:ln>
                  <a:noFill/>
                  <a:prstDash val="sysDot"/>
                </a:ln>
                <a:solidFill>
                  <a:schemeClr val="tx1">
                    <a:lumMod val="85000"/>
                    <a:lumOff val="15000"/>
                  </a:schemeClr>
                </a:solidFill>
                <a:sym typeface="+mn-ea"/>
              </a:rPr>
              <a:t>ơng tác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ến khi có khả n</a:t>
            </a:r>
            <a:r>
              <a:rPr lang="" altLang="en-US" sz="1500">
                <a:ln>
                  <a:noFill/>
                  <a:prstDash val="sysDot"/>
                </a:ln>
                <a:solidFill>
                  <a:schemeClr val="tx1">
                    <a:lumMod val="85000"/>
                    <a:lumOff val="15000"/>
                  </a:schemeClr>
                </a:solidFill>
                <a:sym typeface="+mn-ea"/>
              </a:rPr>
              <a:t>ă</a:t>
            </a:r>
            <a:r>
              <a:rPr lang="en-US" altLang="en-US" sz="1500">
                <a:ln>
                  <a:noFill/>
                  <a:prstDash val="sysDot"/>
                </a:ln>
                <a:solidFill>
                  <a:schemeClr val="tx1">
                    <a:lumMod val="85000"/>
                    <a:lumOff val="15000"/>
                  </a:schemeClr>
                </a:solidFill>
                <a:sym typeface="+mn-ea"/>
              </a:rPr>
              <a:t>ng t</a:t>
            </a:r>
            <a:r>
              <a:rPr lang="" altLang="en-US" sz="1500">
                <a:ln>
                  <a:noFill/>
                  <a:prstDash val="sysDot"/>
                </a:ln>
                <a:solidFill>
                  <a:schemeClr val="tx1">
                    <a:lumMod val="85000"/>
                    <a:lumOff val="15000"/>
                  </a:schemeClr>
                </a:solidFill>
                <a:sym typeface="+mn-ea"/>
              </a:rPr>
              <a:t>ư</a:t>
            </a:r>
            <a:r>
              <a:rPr lang="en-US" altLang="en-US" sz="1500">
                <a:ln>
                  <a:noFill/>
                  <a:prstDash val="sysDot"/>
                </a:ln>
                <a:solidFill>
                  <a:schemeClr val="tx1">
                    <a:lumMod val="85000"/>
                    <a:lumOff val="15000"/>
                  </a:schemeClr>
                </a:solidFill>
                <a:sym typeface="+mn-ea"/>
              </a:rPr>
              <a:t>ơng tác ổn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ịnh (reliably interactive)</a:t>
            </a:r>
            <a:endParaRPr lang="en-US" altLang="en-US" sz="1500">
              <a:ln>
                <a:noFill/>
                <a:prstDash val="sysDot"/>
              </a:ln>
              <a:solidFill>
                <a:schemeClr val="tx1">
                  <a:lumMod val="85000"/>
                  <a:lumOff val="15000"/>
                </a:schemeClr>
              </a:solidFill>
              <a:sym typeface="+mn-ea"/>
            </a:endParaRPr>
          </a:p>
        </p:txBody>
      </p:sp>
      <p:sp>
        <p:nvSpPr>
          <p:cNvPr id="75" name="对象6"/>
          <p:cNvSpPr/>
          <p:nvPr>
            <p:custDataLst>
              <p:tags r:id="rId7"/>
            </p:custDataLst>
          </p:nvPr>
        </p:nvSpPr>
        <p:spPr>
          <a:xfrm flipH="1">
            <a:off x="7650480" y="3489643"/>
            <a:ext cx="3841003" cy="1360355"/>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chemeClr val="accent2">
                    <a:lumMod val="40000"/>
                    <a:lumOff val="60000"/>
                    <a:alpha val="60000"/>
                  </a:schemeClr>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p>
            <a:pPr indent="0" fontAlgn="auto">
              <a:lnSpc>
                <a:spcPct val="150000"/>
              </a:lnSpc>
              <a:spcBef>
                <a:spcPct val="0"/>
              </a:spcBef>
              <a:spcAft>
                <a:spcPct val="0"/>
              </a:spcAft>
            </a:pPr>
            <a:r>
              <a:rPr lang="en-US" altLang="en-US" sz="1500" b="1">
                <a:ln>
                  <a:noFill/>
                  <a:prstDash val="sysDot"/>
                </a:ln>
                <a:solidFill>
                  <a:schemeClr val="tx1">
                    <a:lumMod val="85000"/>
                    <a:lumOff val="15000"/>
                  </a:schemeClr>
                </a:solidFill>
                <a:sym typeface="+mn-ea"/>
              </a:rPr>
              <a:t>Largest Contentful Paint (Hiển thị nội dung lớn nhất):</a:t>
            </a:r>
            <a:r>
              <a:rPr lang="en-US" altLang="en-US" sz="1500">
                <a:ln>
                  <a:noFill/>
                  <a:prstDash val="sysDot"/>
                </a:ln>
                <a:solidFill>
                  <a:schemeClr val="tx1">
                    <a:lumMod val="85000"/>
                    <a:lumOff val="15000"/>
                  </a:schemeClr>
                </a:solidFill>
                <a:sym typeface="+mn-ea"/>
              </a:rPr>
              <a:t> là chỉ số </a:t>
            </a:r>
            <a:r>
              <a:rPr lang="" altLang="en-US" sz="1500">
                <a:ln>
                  <a:noFill/>
                  <a:prstDash val="sysDot"/>
                </a:ln>
                <a:solidFill>
                  <a:schemeClr val="tx1">
                    <a:lumMod val="85000"/>
                    <a:lumOff val="15000"/>
                  </a:schemeClr>
                </a:solidFill>
                <a:sym typeface="+mn-ea"/>
              </a:rPr>
              <a:t>đ</a:t>
            </a:r>
            <a:r>
              <a:rPr lang="en-US" altLang="en-US" sz="1500">
                <a:ln>
                  <a:noFill/>
                  <a:prstDash val="sysDot"/>
                </a:ln>
                <a:solidFill>
                  <a:schemeClr val="tx1">
                    <a:lumMod val="85000"/>
                    <a:lumOff val="15000"/>
                  </a:schemeClr>
                </a:solidFill>
                <a:sym typeface="+mn-ea"/>
              </a:rPr>
              <a:t>o l</a:t>
            </a:r>
            <a:r>
              <a:rPr lang="" altLang="en-US" sz="1500">
                <a:ln>
                  <a:noFill/>
                  <a:prstDash val="sysDot"/>
                </a:ln>
                <a:solidFill>
                  <a:schemeClr val="tx1">
                    <a:lumMod val="85000"/>
                    <a:lumOff val="15000"/>
                  </a:schemeClr>
                </a:solidFill>
                <a:sym typeface="+mn-ea"/>
              </a:rPr>
              <a:t>ư</a:t>
            </a:r>
            <a:r>
              <a:rPr lang="en-US" altLang="en-US" sz="1500">
                <a:ln>
                  <a:noFill/>
                  <a:prstDash val="sysDot"/>
                </a:ln>
                <a:solidFill>
                  <a:schemeClr val="tx1">
                    <a:lumMod val="85000"/>
                    <a:lumOff val="15000"/>
                  </a:schemeClr>
                </a:solidFill>
                <a:sym typeface="+mn-ea"/>
              </a:rPr>
              <a:t>ờng thời gian tải hoàn tất của một thành phần lớn nhất trên website.</a:t>
            </a:r>
            <a:endParaRPr lang="en-US" altLang="en-US" sz="1500">
              <a:ln>
                <a:noFill/>
                <a:prstDash val="sysDot"/>
              </a:ln>
              <a:solidFill>
                <a:schemeClr val="tx1">
                  <a:lumMod val="85000"/>
                  <a:lumOff val="15000"/>
                </a:schemeClr>
              </a:solidFill>
              <a:sym typeface="+mn-ea"/>
            </a:endParaRPr>
          </a:p>
        </p:txBody>
      </p:sp>
      <p:sp>
        <p:nvSpPr>
          <p:cNvPr id="6" name="对象7"/>
          <p:cNvSpPr/>
          <p:nvPr>
            <p:custDataLst>
              <p:tags r:id="rId8"/>
            </p:custDataLst>
          </p:nvPr>
        </p:nvSpPr>
        <p:spPr>
          <a:xfrm>
            <a:off x="4895850" y="2337118"/>
            <a:ext cx="635932" cy="635932"/>
          </a:xfrm>
          <a:prstGeom prst="ellipse">
            <a:avLst/>
          </a:prstGeom>
          <a:solidFill>
            <a:schemeClr val="accent1"/>
          </a:solidFill>
          <a:ln>
            <a:solidFill>
              <a:schemeClr val="accent1">
                <a:alpha val="40000"/>
              </a:schemeClr>
            </a:solidFill>
          </a:ln>
          <a:effectLst/>
        </p:spPr>
        <p:txBody>
          <a:bodyPr wrap="none" lIns="0" tIns="0" rIns="0" bIns="0" anchor="ctr" anchorCtr="1">
            <a:normAutofit/>
          </a:bodyPr>
          <a:p>
            <a:pPr algn="ctr">
              <a:spcBef>
                <a:spcPct val="0"/>
              </a:spcBef>
              <a:spcAft>
                <a:spcPct val="0"/>
              </a:spcAft>
            </a:pPr>
            <a:r>
              <a:rPr lang="en-US" b="1" dirty="0">
                <a:solidFill>
                  <a:schemeClr val="lt1"/>
                </a:solidFill>
                <a:sym typeface="+mn-lt"/>
              </a:rPr>
              <a:t>01</a:t>
            </a:r>
            <a:endParaRPr lang="en-US" b="1" dirty="0">
              <a:solidFill>
                <a:schemeClr val="lt1"/>
              </a:solidFill>
              <a:sym typeface="+mn-lt"/>
            </a:endParaRPr>
          </a:p>
        </p:txBody>
      </p:sp>
      <p:sp>
        <p:nvSpPr>
          <p:cNvPr id="7" name="对象7"/>
          <p:cNvSpPr/>
          <p:nvPr>
            <p:custDataLst>
              <p:tags r:id="rId9"/>
            </p:custDataLst>
          </p:nvPr>
        </p:nvSpPr>
        <p:spPr>
          <a:xfrm>
            <a:off x="6615430" y="2337118"/>
            <a:ext cx="635932" cy="635932"/>
          </a:xfrm>
          <a:prstGeom prst="ellipse">
            <a:avLst/>
          </a:prstGeom>
          <a:solidFill>
            <a:schemeClr val="accent1"/>
          </a:solidFill>
          <a:ln>
            <a:solidFill>
              <a:schemeClr val="accent1">
                <a:alpha val="40000"/>
              </a:schemeClr>
            </a:solidFill>
          </a:ln>
          <a:effectLst/>
        </p:spPr>
        <p:txBody>
          <a:bodyPr wrap="none" lIns="0" tIns="0" rIns="0" bIns="0" anchor="ctr" anchorCtr="1">
            <a:normAutofit/>
          </a:bodyPr>
          <a:p>
            <a:pPr algn="ctr">
              <a:spcBef>
                <a:spcPct val="0"/>
              </a:spcBef>
              <a:spcAft>
                <a:spcPct val="0"/>
              </a:spcAft>
            </a:pPr>
            <a:r>
              <a:rPr lang="en-US" b="1">
                <a:solidFill>
                  <a:schemeClr val="lt1"/>
                </a:solidFill>
                <a:sym typeface="+mn-lt"/>
              </a:rPr>
              <a:t>02</a:t>
            </a:r>
            <a:endParaRPr lang="en-US" b="1" dirty="0">
              <a:solidFill>
                <a:schemeClr val="lt1"/>
              </a:solidFill>
              <a:sym typeface="+mn-lt"/>
            </a:endParaRPr>
          </a:p>
        </p:txBody>
      </p:sp>
      <p:sp>
        <p:nvSpPr>
          <p:cNvPr id="8" name="对象7"/>
          <p:cNvSpPr/>
          <p:nvPr>
            <p:custDataLst>
              <p:tags r:id="rId10"/>
            </p:custDataLst>
          </p:nvPr>
        </p:nvSpPr>
        <p:spPr>
          <a:xfrm>
            <a:off x="4895850" y="5298758"/>
            <a:ext cx="635932" cy="635932"/>
          </a:xfrm>
          <a:prstGeom prst="ellipse">
            <a:avLst/>
          </a:prstGeom>
          <a:solidFill>
            <a:schemeClr val="accent1"/>
          </a:solidFill>
          <a:ln>
            <a:solidFill>
              <a:schemeClr val="accent1">
                <a:alpha val="40000"/>
              </a:schemeClr>
            </a:solidFill>
          </a:ln>
          <a:effectLst/>
        </p:spPr>
        <p:txBody>
          <a:bodyPr wrap="none" lIns="0" tIns="0" rIns="0" bIns="0" anchor="ctr" anchorCtr="1">
            <a:normAutofit/>
          </a:bodyPr>
          <a:p>
            <a:pPr algn="ctr">
              <a:spcBef>
                <a:spcPct val="0"/>
              </a:spcBef>
              <a:spcAft>
                <a:spcPct val="0"/>
              </a:spcAft>
            </a:pPr>
            <a:r>
              <a:rPr lang="en-US" b="1">
                <a:solidFill>
                  <a:schemeClr val="lt1"/>
                </a:solidFill>
                <a:sym typeface="+mn-lt"/>
              </a:rPr>
              <a:t>05</a:t>
            </a:r>
            <a:endParaRPr lang="en-US" b="1" dirty="0">
              <a:solidFill>
                <a:schemeClr val="lt1"/>
              </a:solidFill>
              <a:sym typeface="+mn-lt"/>
            </a:endParaRPr>
          </a:p>
        </p:txBody>
      </p:sp>
      <p:sp>
        <p:nvSpPr>
          <p:cNvPr id="9" name="对象7"/>
          <p:cNvSpPr/>
          <p:nvPr>
            <p:custDataLst>
              <p:tags r:id="rId11"/>
            </p:custDataLst>
          </p:nvPr>
        </p:nvSpPr>
        <p:spPr>
          <a:xfrm>
            <a:off x="6615430" y="5298758"/>
            <a:ext cx="635932" cy="635932"/>
          </a:xfrm>
          <a:prstGeom prst="ellipse">
            <a:avLst/>
          </a:prstGeom>
          <a:solidFill>
            <a:schemeClr val="accent1"/>
          </a:solidFill>
          <a:ln>
            <a:solidFill>
              <a:schemeClr val="accent1">
                <a:alpha val="40000"/>
              </a:schemeClr>
            </a:solidFill>
          </a:ln>
          <a:effectLst/>
        </p:spPr>
        <p:txBody>
          <a:bodyPr wrap="none" lIns="0" tIns="0" rIns="0" bIns="0" anchor="ctr" anchorCtr="1">
            <a:normAutofit/>
          </a:bodyPr>
          <a:p>
            <a:pPr algn="ctr">
              <a:spcBef>
                <a:spcPct val="0"/>
              </a:spcBef>
              <a:spcAft>
                <a:spcPct val="0"/>
              </a:spcAft>
            </a:pPr>
            <a:r>
              <a:rPr lang="en-US" b="1">
                <a:solidFill>
                  <a:schemeClr val="lt1"/>
                </a:solidFill>
                <a:sym typeface="+mn-lt"/>
              </a:rPr>
              <a:t>04</a:t>
            </a:r>
            <a:endParaRPr lang="en-US" b="1" dirty="0">
              <a:solidFill>
                <a:schemeClr val="lt1"/>
              </a:solidFill>
              <a:sym typeface="+mn-lt"/>
            </a:endParaRPr>
          </a:p>
        </p:txBody>
      </p:sp>
      <p:sp>
        <p:nvSpPr>
          <p:cNvPr id="10" name="对象7"/>
          <p:cNvSpPr/>
          <p:nvPr>
            <p:custDataLst>
              <p:tags r:id="rId12"/>
            </p:custDataLst>
          </p:nvPr>
        </p:nvSpPr>
        <p:spPr>
          <a:xfrm>
            <a:off x="4129405" y="3852228"/>
            <a:ext cx="635932" cy="635932"/>
          </a:xfrm>
          <a:prstGeom prst="ellipse">
            <a:avLst/>
          </a:prstGeom>
          <a:solidFill>
            <a:schemeClr val="accent1"/>
          </a:solidFill>
          <a:ln>
            <a:solidFill>
              <a:schemeClr val="accent1">
                <a:alpha val="40000"/>
              </a:schemeClr>
            </a:solidFill>
          </a:ln>
          <a:effectLst/>
        </p:spPr>
        <p:txBody>
          <a:bodyPr wrap="none" lIns="0" tIns="0" rIns="0" bIns="0" anchor="ctr" anchorCtr="1">
            <a:normAutofit/>
          </a:bodyPr>
          <a:p>
            <a:pPr algn="ctr">
              <a:spcBef>
                <a:spcPct val="0"/>
              </a:spcBef>
              <a:spcAft>
                <a:spcPct val="0"/>
              </a:spcAft>
            </a:pPr>
            <a:r>
              <a:rPr lang="en-US" b="1">
                <a:solidFill>
                  <a:schemeClr val="lt1"/>
                </a:solidFill>
                <a:sym typeface="+mn-lt"/>
              </a:rPr>
              <a:t>06</a:t>
            </a:r>
            <a:endParaRPr lang="en-US" b="1" dirty="0">
              <a:solidFill>
                <a:schemeClr val="lt1"/>
              </a:solidFill>
              <a:sym typeface="+mn-lt"/>
            </a:endParaRPr>
          </a:p>
        </p:txBody>
      </p:sp>
      <p:sp>
        <p:nvSpPr>
          <p:cNvPr id="11" name="对象7"/>
          <p:cNvSpPr/>
          <p:nvPr>
            <p:custDataLst>
              <p:tags r:id="rId13"/>
            </p:custDataLst>
          </p:nvPr>
        </p:nvSpPr>
        <p:spPr>
          <a:xfrm>
            <a:off x="7406005" y="3852228"/>
            <a:ext cx="635932" cy="635932"/>
          </a:xfrm>
          <a:prstGeom prst="ellipse">
            <a:avLst/>
          </a:prstGeom>
          <a:solidFill>
            <a:schemeClr val="accent1"/>
          </a:solidFill>
          <a:ln>
            <a:solidFill>
              <a:schemeClr val="accent1">
                <a:alpha val="40000"/>
              </a:schemeClr>
            </a:solidFill>
          </a:ln>
          <a:effectLst/>
        </p:spPr>
        <p:txBody>
          <a:bodyPr wrap="none" lIns="0" tIns="0" rIns="0" bIns="0" anchor="ctr" anchorCtr="1">
            <a:normAutofit/>
          </a:bodyPr>
          <a:p>
            <a:pPr algn="ctr">
              <a:spcBef>
                <a:spcPct val="0"/>
              </a:spcBef>
              <a:spcAft>
                <a:spcPct val="0"/>
              </a:spcAft>
            </a:pPr>
            <a:r>
              <a:rPr lang="en-US" b="1">
                <a:solidFill>
                  <a:schemeClr val="lt1"/>
                </a:solidFill>
                <a:sym typeface="+mn-lt"/>
              </a:rPr>
              <a:t>03</a:t>
            </a:r>
            <a:endParaRPr lang="en-US" b="1" dirty="0">
              <a:solidFill>
                <a:schemeClr val="lt1"/>
              </a:solidFill>
              <a:sym typeface="+mn-lt"/>
            </a:endParaRPr>
          </a:p>
        </p:txBody>
      </p:sp>
      <p:sp>
        <p:nvSpPr>
          <p:cNvPr id="12" name="任意多边形: 形状 11"/>
          <p:cNvSpPr/>
          <p:nvPr>
            <p:custDataLst>
              <p:tags r:id="rId14"/>
            </p:custDataLst>
          </p:nvPr>
        </p:nvSpPr>
        <p:spPr>
          <a:xfrm>
            <a:off x="4795520" y="3118485"/>
            <a:ext cx="2579370" cy="2035175"/>
          </a:xfrm>
          <a:custGeom>
            <a:avLst/>
            <a:gdLst>
              <a:gd name="connsiteX0" fmla="*/ 15684 w 2306019"/>
              <a:gd name="connsiteY0" fmla="*/ 960560 h 2035410"/>
              <a:gd name="connsiteX1" fmla="*/ 537270 w 2306019"/>
              <a:gd name="connsiteY1" fmla="*/ 57161 h 2035410"/>
              <a:gd name="connsiteX2" fmla="*/ 636258 w 2306019"/>
              <a:gd name="connsiteY2" fmla="*/ 0 h 2035410"/>
              <a:gd name="connsiteX3" fmla="*/ 1679418 w 2306019"/>
              <a:gd name="connsiteY3" fmla="*/ 0 h 2035410"/>
              <a:gd name="connsiteX4" fmla="*/ 1778390 w 2306019"/>
              <a:gd name="connsiteY4" fmla="*/ 57145 h 2035410"/>
              <a:gd name="connsiteX5" fmla="*/ 2299977 w 2306019"/>
              <a:gd name="connsiteY5" fmla="*/ 960544 h 2035410"/>
              <a:gd name="connsiteX6" fmla="*/ 2299986 w 2306019"/>
              <a:gd name="connsiteY6" fmla="*/ 1074850 h 2035410"/>
              <a:gd name="connsiteX7" fmla="*/ 1778399 w 2306019"/>
              <a:gd name="connsiteY7" fmla="*/ 1978249 h 2035410"/>
              <a:gd name="connsiteX8" fmla="*/ 1679411 w 2306019"/>
              <a:gd name="connsiteY8" fmla="*/ 2035410 h 2035410"/>
              <a:gd name="connsiteX9" fmla="*/ 636251 w 2306019"/>
              <a:gd name="connsiteY9" fmla="*/ 2035410 h 2035410"/>
              <a:gd name="connsiteX10" fmla="*/ 537279 w 2306019"/>
              <a:gd name="connsiteY10" fmla="*/ 1978265 h 2035410"/>
              <a:gd name="connsiteX11" fmla="*/ 15693 w 2306019"/>
              <a:gd name="connsiteY11" fmla="*/ 1074866 h 2035410"/>
              <a:gd name="connsiteX12" fmla="*/ 15684 w 2306019"/>
              <a:gd name="connsiteY12" fmla="*/ 960560 h 2035410"/>
              <a:gd name="connsiteX0-1" fmla="*/ 15684 w 2306019"/>
              <a:gd name="connsiteY0-2" fmla="*/ 960560 h 2035410"/>
              <a:gd name="connsiteX1-3" fmla="*/ 537270 w 2306019"/>
              <a:gd name="connsiteY1-4" fmla="*/ 57161 h 2035410"/>
              <a:gd name="connsiteX2-5" fmla="*/ 636258 w 2306019"/>
              <a:gd name="connsiteY2-6" fmla="*/ 0 h 2035410"/>
              <a:gd name="connsiteX3-7" fmla="*/ 1679418 w 2306019"/>
              <a:gd name="connsiteY3-8" fmla="*/ 0 h 2035410"/>
              <a:gd name="connsiteX4-9" fmla="*/ 1778390 w 2306019"/>
              <a:gd name="connsiteY4-10" fmla="*/ 57145 h 2035410"/>
              <a:gd name="connsiteX5-11" fmla="*/ 2299977 w 2306019"/>
              <a:gd name="connsiteY5-12" fmla="*/ 960544 h 2035410"/>
              <a:gd name="connsiteX6-13" fmla="*/ 2299986 w 2306019"/>
              <a:gd name="connsiteY6-14" fmla="*/ 1074850 h 2035410"/>
              <a:gd name="connsiteX7-15" fmla="*/ 1778399 w 2306019"/>
              <a:gd name="connsiteY7-16" fmla="*/ 1978249 h 2035410"/>
              <a:gd name="connsiteX8-17" fmla="*/ 1679411 w 2306019"/>
              <a:gd name="connsiteY8-18" fmla="*/ 2035410 h 2035410"/>
              <a:gd name="connsiteX9-19" fmla="*/ 636251 w 2306019"/>
              <a:gd name="connsiteY9-20" fmla="*/ 2035410 h 2035410"/>
              <a:gd name="connsiteX10-21" fmla="*/ 537279 w 2306019"/>
              <a:gd name="connsiteY10-22" fmla="*/ 1978265 h 2035410"/>
              <a:gd name="connsiteX11-23" fmla="*/ 15693 w 2306019"/>
              <a:gd name="connsiteY11-24" fmla="*/ 1074866 h 2035410"/>
              <a:gd name="connsiteX12-25" fmla="*/ 15684 w 2306019"/>
              <a:gd name="connsiteY12-26" fmla="*/ 960560 h 2035410"/>
              <a:gd name="connsiteX0-27" fmla="*/ 15684 w 2306019"/>
              <a:gd name="connsiteY0-28" fmla="*/ 960560 h 2035410"/>
              <a:gd name="connsiteX1-29" fmla="*/ 537270 w 2306019"/>
              <a:gd name="connsiteY1-30" fmla="*/ 57161 h 2035410"/>
              <a:gd name="connsiteX2-31" fmla="*/ 636258 w 2306019"/>
              <a:gd name="connsiteY2-32" fmla="*/ 0 h 2035410"/>
              <a:gd name="connsiteX3-33" fmla="*/ 1679418 w 2306019"/>
              <a:gd name="connsiteY3-34" fmla="*/ 0 h 2035410"/>
              <a:gd name="connsiteX4-35" fmla="*/ 1778390 w 2306019"/>
              <a:gd name="connsiteY4-36" fmla="*/ 57145 h 2035410"/>
              <a:gd name="connsiteX5-37" fmla="*/ 2299977 w 2306019"/>
              <a:gd name="connsiteY5-38" fmla="*/ 960544 h 2035410"/>
              <a:gd name="connsiteX6-39" fmla="*/ 2299986 w 2306019"/>
              <a:gd name="connsiteY6-40" fmla="*/ 1074850 h 2035410"/>
              <a:gd name="connsiteX7-41" fmla="*/ 1778399 w 2306019"/>
              <a:gd name="connsiteY7-42" fmla="*/ 1978249 h 2035410"/>
              <a:gd name="connsiteX8-43" fmla="*/ 1679411 w 2306019"/>
              <a:gd name="connsiteY8-44" fmla="*/ 2035410 h 2035410"/>
              <a:gd name="connsiteX9-45" fmla="*/ 636251 w 2306019"/>
              <a:gd name="connsiteY9-46" fmla="*/ 2035410 h 2035410"/>
              <a:gd name="connsiteX10-47" fmla="*/ 537279 w 2306019"/>
              <a:gd name="connsiteY10-48" fmla="*/ 1978265 h 2035410"/>
              <a:gd name="connsiteX11-49" fmla="*/ 15693 w 2306019"/>
              <a:gd name="connsiteY11-50" fmla="*/ 1074866 h 2035410"/>
              <a:gd name="connsiteX12-51" fmla="*/ 15684 w 2306019"/>
              <a:gd name="connsiteY12-52" fmla="*/ 960560 h 2035410"/>
              <a:gd name="connsiteX0-53" fmla="*/ 15684 w 2306019"/>
              <a:gd name="connsiteY0-54" fmla="*/ 960560 h 2035410"/>
              <a:gd name="connsiteX1-55" fmla="*/ 537270 w 2306019"/>
              <a:gd name="connsiteY1-56" fmla="*/ 57161 h 2035410"/>
              <a:gd name="connsiteX2-57" fmla="*/ 636258 w 2306019"/>
              <a:gd name="connsiteY2-58" fmla="*/ 0 h 2035410"/>
              <a:gd name="connsiteX3-59" fmla="*/ 1679418 w 2306019"/>
              <a:gd name="connsiteY3-60" fmla="*/ 0 h 2035410"/>
              <a:gd name="connsiteX4-61" fmla="*/ 1778390 w 2306019"/>
              <a:gd name="connsiteY4-62" fmla="*/ 57145 h 2035410"/>
              <a:gd name="connsiteX5-63" fmla="*/ 2299977 w 2306019"/>
              <a:gd name="connsiteY5-64" fmla="*/ 960544 h 2035410"/>
              <a:gd name="connsiteX6-65" fmla="*/ 2299986 w 2306019"/>
              <a:gd name="connsiteY6-66" fmla="*/ 1074850 h 2035410"/>
              <a:gd name="connsiteX7-67" fmla="*/ 1778399 w 2306019"/>
              <a:gd name="connsiteY7-68" fmla="*/ 1978249 h 2035410"/>
              <a:gd name="connsiteX8-69" fmla="*/ 1679411 w 2306019"/>
              <a:gd name="connsiteY8-70" fmla="*/ 2035410 h 2035410"/>
              <a:gd name="connsiteX9-71" fmla="*/ 636251 w 2306019"/>
              <a:gd name="connsiteY9-72" fmla="*/ 2035410 h 2035410"/>
              <a:gd name="connsiteX10-73" fmla="*/ 537279 w 2306019"/>
              <a:gd name="connsiteY10-74" fmla="*/ 1978265 h 2035410"/>
              <a:gd name="connsiteX11-75" fmla="*/ 15693 w 2306019"/>
              <a:gd name="connsiteY11-76" fmla="*/ 1074866 h 2035410"/>
              <a:gd name="connsiteX12-77" fmla="*/ 15684 w 2306019"/>
              <a:gd name="connsiteY12-78" fmla="*/ 960560 h 2035410"/>
              <a:gd name="connsiteX0-79" fmla="*/ 15684 w 2306019"/>
              <a:gd name="connsiteY0-80" fmla="*/ 960560 h 2035410"/>
              <a:gd name="connsiteX1-81" fmla="*/ 537270 w 2306019"/>
              <a:gd name="connsiteY1-82" fmla="*/ 57161 h 2035410"/>
              <a:gd name="connsiteX2-83" fmla="*/ 636258 w 2306019"/>
              <a:gd name="connsiteY2-84" fmla="*/ 0 h 2035410"/>
              <a:gd name="connsiteX3-85" fmla="*/ 1679418 w 2306019"/>
              <a:gd name="connsiteY3-86" fmla="*/ 0 h 2035410"/>
              <a:gd name="connsiteX4-87" fmla="*/ 1778390 w 2306019"/>
              <a:gd name="connsiteY4-88" fmla="*/ 57145 h 2035410"/>
              <a:gd name="connsiteX5-89" fmla="*/ 2299977 w 2306019"/>
              <a:gd name="connsiteY5-90" fmla="*/ 960544 h 2035410"/>
              <a:gd name="connsiteX6-91" fmla="*/ 2299986 w 2306019"/>
              <a:gd name="connsiteY6-92" fmla="*/ 1074850 h 2035410"/>
              <a:gd name="connsiteX7-93" fmla="*/ 1778399 w 2306019"/>
              <a:gd name="connsiteY7-94" fmla="*/ 1978249 h 2035410"/>
              <a:gd name="connsiteX8-95" fmla="*/ 1679411 w 2306019"/>
              <a:gd name="connsiteY8-96" fmla="*/ 2035410 h 2035410"/>
              <a:gd name="connsiteX9-97" fmla="*/ 636251 w 2306019"/>
              <a:gd name="connsiteY9-98" fmla="*/ 2035410 h 2035410"/>
              <a:gd name="connsiteX10-99" fmla="*/ 537279 w 2306019"/>
              <a:gd name="connsiteY10-100" fmla="*/ 1978265 h 2035410"/>
              <a:gd name="connsiteX11-101" fmla="*/ 15693 w 2306019"/>
              <a:gd name="connsiteY11-102" fmla="*/ 1074866 h 2035410"/>
              <a:gd name="connsiteX12-103" fmla="*/ 15684 w 2306019"/>
              <a:gd name="connsiteY12-104" fmla="*/ 960560 h 2035410"/>
              <a:gd name="connsiteX0-105" fmla="*/ 15684 w 2306019"/>
              <a:gd name="connsiteY0-106" fmla="*/ 960560 h 2035410"/>
              <a:gd name="connsiteX1-107" fmla="*/ 537270 w 2306019"/>
              <a:gd name="connsiteY1-108" fmla="*/ 57161 h 2035410"/>
              <a:gd name="connsiteX2-109" fmla="*/ 636258 w 2306019"/>
              <a:gd name="connsiteY2-110" fmla="*/ 0 h 2035410"/>
              <a:gd name="connsiteX3-111" fmla="*/ 1679418 w 2306019"/>
              <a:gd name="connsiteY3-112" fmla="*/ 0 h 2035410"/>
              <a:gd name="connsiteX4-113" fmla="*/ 1778390 w 2306019"/>
              <a:gd name="connsiteY4-114" fmla="*/ 57145 h 2035410"/>
              <a:gd name="connsiteX5-115" fmla="*/ 2299977 w 2306019"/>
              <a:gd name="connsiteY5-116" fmla="*/ 960544 h 2035410"/>
              <a:gd name="connsiteX6-117" fmla="*/ 2299986 w 2306019"/>
              <a:gd name="connsiteY6-118" fmla="*/ 1074850 h 2035410"/>
              <a:gd name="connsiteX7-119" fmla="*/ 1778399 w 2306019"/>
              <a:gd name="connsiteY7-120" fmla="*/ 1978249 h 2035410"/>
              <a:gd name="connsiteX8-121" fmla="*/ 1679411 w 2306019"/>
              <a:gd name="connsiteY8-122" fmla="*/ 2035410 h 2035410"/>
              <a:gd name="connsiteX9-123" fmla="*/ 636251 w 2306019"/>
              <a:gd name="connsiteY9-124" fmla="*/ 2035410 h 2035410"/>
              <a:gd name="connsiteX10-125" fmla="*/ 537279 w 2306019"/>
              <a:gd name="connsiteY10-126" fmla="*/ 1978265 h 2035410"/>
              <a:gd name="connsiteX11-127" fmla="*/ 15693 w 2306019"/>
              <a:gd name="connsiteY11-128" fmla="*/ 1074866 h 2035410"/>
              <a:gd name="connsiteX12-129" fmla="*/ 15684 w 2306019"/>
              <a:gd name="connsiteY12-130" fmla="*/ 960560 h 2035410"/>
              <a:gd name="connsiteX0-131" fmla="*/ 15684 w 2306019"/>
              <a:gd name="connsiteY0-132" fmla="*/ 960560 h 2035410"/>
              <a:gd name="connsiteX1-133" fmla="*/ 537270 w 2306019"/>
              <a:gd name="connsiteY1-134" fmla="*/ 57161 h 2035410"/>
              <a:gd name="connsiteX2-135" fmla="*/ 636258 w 2306019"/>
              <a:gd name="connsiteY2-136" fmla="*/ 0 h 2035410"/>
              <a:gd name="connsiteX3-137" fmla="*/ 1679418 w 2306019"/>
              <a:gd name="connsiteY3-138" fmla="*/ 0 h 2035410"/>
              <a:gd name="connsiteX4-139" fmla="*/ 1778390 w 2306019"/>
              <a:gd name="connsiteY4-140" fmla="*/ 57145 h 2035410"/>
              <a:gd name="connsiteX5-141" fmla="*/ 2299977 w 2306019"/>
              <a:gd name="connsiteY5-142" fmla="*/ 960544 h 2035410"/>
              <a:gd name="connsiteX6-143" fmla="*/ 2299986 w 2306019"/>
              <a:gd name="connsiteY6-144" fmla="*/ 1074850 h 2035410"/>
              <a:gd name="connsiteX7-145" fmla="*/ 1778399 w 2306019"/>
              <a:gd name="connsiteY7-146" fmla="*/ 1978249 h 2035410"/>
              <a:gd name="connsiteX8-147" fmla="*/ 1679411 w 2306019"/>
              <a:gd name="connsiteY8-148" fmla="*/ 2035410 h 2035410"/>
              <a:gd name="connsiteX9-149" fmla="*/ 636251 w 2306019"/>
              <a:gd name="connsiteY9-150" fmla="*/ 2035410 h 2035410"/>
              <a:gd name="connsiteX10-151" fmla="*/ 537279 w 2306019"/>
              <a:gd name="connsiteY10-152" fmla="*/ 1978265 h 2035410"/>
              <a:gd name="connsiteX11-153" fmla="*/ 15693 w 2306019"/>
              <a:gd name="connsiteY11-154" fmla="*/ 1074866 h 2035410"/>
              <a:gd name="connsiteX12-155" fmla="*/ 15684 w 2306019"/>
              <a:gd name="connsiteY12-156" fmla="*/ 960560 h 2035410"/>
              <a:gd name="connsiteX0-157" fmla="*/ 15684 w 2306019"/>
              <a:gd name="connsiteY0-158" fmla="*/ 960560 h 2035410"/>
              <a:gd name="connsiteX1-159" fmla="*/ 537270 w 2306019"/>
              <a:gd name="connsiteY1-160" fmla="*/ 57161 h 2035410"/>
              <a:gd name="connsiteX2-161" fmla="*/ 636258 w 2306019"/>
              <a:gd name="connsiteY2-162" fmla="*/ 0 h 2035410"/>
              <a:gd name="connsiteX3-163" fmla="*/ 1679418 w 2306019"/>
              <a:gd name="connsiteY3-164" fmla="*/ 0 h 2035410"/>
              <a:gd name="connsiteX4-165" fmla="*/ 1778390 w 2306019"/>
              <a:gd name="connsiteY4-166" fmla="*/ 57145 h 2035410"/>
              <a:gd name="connsiteX5-167" fmla="*/ 2299977 w 2306019"/>
              <a:gd name="connsiteY5-168" fmla="*/ 960544 h 2035410"/>
              <a:gd name="connsiteX6-169" fmla="*/ 2299986 w 2306019"/>
              <a:gd name="connsiteY6-170" fmla="*/ 1074850 h 2035410"/>
              <a:gd name="connsiteX7-171" fmla="*/ 1778399 w 2306019"/>
              <a:gd name="connsiteY7-172" fmla="*/ 1978249 h 2035410"/>
              <a:gd name="connsiteX8-173" fmla="*/ 1679411 w 2306019"/>
              <a:gd name="connsiteY8-174" fmla="*/ 2035410 h 2035410"/>
              <a:gd name="connsiteX9-175" fmla="*/ 636251 w 2306019"/>
              <a:gd name="connsiteY9-176" fmla="*/ 2035410 h 2035410"/>
              <a:gd name="connsiteX10-177" fmla="*/ 537279 w 2306019"/>
              <a:gd name="connsiteY10-178" fmla="*/ 1978265 h 2035410"/>
              <a:gd name="connsiteX11-179" fmla="*/ 15693 w 2306019"/>
              <a:gd name="connsiteY11-180" fmla="*/ 1074866 h 2035410"/>
              <a:gd name="connsiteX12-181" fmla="*/ 15684 w 2306019"/>
              <a:gd name="connsiteY12-182" fmla="*/ 960560 h 2035410"/>
              <a:gd name="connsiteX0-183" fmla="*/ 15684 w 2306019"/>
              <a:gd name="connsiteY0-184" fmla="*/ 960560 h 2035410"/>
              <a:gd name="connsiteX1-185" fmla="*/ 537270 w 2306019"/>
              <a:gd name="connsiteY1-186" fmla="*/ 57161 h 2035410"/>
              <a:gd name="connsiteX2-187" fmla="*/ 636258 w 2306019"/>
              <a:gd name="connsiteY2-188" fmla="*/ 0 h 2035410"/>
              <a:gd name="connsiteX3-189" fmla="*/ 1679418 w 2306019"/>
              <a:gd name="connsiteY3-190" fmla="*/ 0 h 2035410"/>
              <a:gd name="connsiteX4-191" fmla="*/ 1778390 w 2306019"/>
              <a:gd name="connsiteY4-192" fmla="*/ 57145 h 2035410"/>
              <a:gd name="connsiteX5-193" fmla="*/ 2299977 w 2306019"/>
              <a:gd name="connsiteY5-194" fmla="*/ 960544 h 2035410"/>
              <a:gd name="connsiteX6-195" fmla="*/ 2299986 w 2306019"/>
              <a:gd name="connsiteY6-196" fmla="*/ 1074850 h 2035410"/>
              <a:gd name="connsiteX7-197" fmla="*/ 1778399 w 2306019"/>
              <a:gd name="connsiteY7-198" fmla="*/ 1978249 h 2035410"/>
              <a:gd name="connsiteX8-199" fmla="*/ 1679411 w 2306019"/>
              <a:gd name="connsiteY8-200" fmla="*/ 2035410 h 2035410"/>
              <a:gd name="connsiteX9-201" fmla="*/ 636251 w 2306019"/>
              <a:gd name="connsiteY9-202" fmla="*/ 2035410 h 2035410"/>
              <a:gd name="connsiteX10-203" fmla="*/ 537279 w 2306019"/>
              <a:gd name="connsiteY10-204" fmla="*/ 1978265 h 2035410"/>
              <a:gd name="connsiteX11-205" fmla="*/ 15693 w 2306019"/>
              <a:gd name="connsiteY11-206" fmla="*/ 1074866 h 2035410"/>
              <a:gd name="connsiteX12-207" fmla="*/ 15684 w 2306019"/>
              <a:gd name="connsiteY12-208" fmla="*/ 960560 h 2035410"/>
              <a:gd name="connsiteX0-209" fmla="*/ 15684 w 2306019"/>
              <a:gd name="connsiteY0-210" fmla="*/ 960560 h 2035410"/>
              <a:gd name="connsiteX1-211" fmla="*/ 537270 w 2306019"/>
              <a:gd name="connsiteY1-212" fmla="*/ 57161 h 2035410"/>
              <a:gd name="connsiteX2-213" fmla="*/ 636258 w 2306019"/>
              <a:gd name="connsiteY2-214" fmla="*/ 0 h 2035410"/>
              <a:gd name="connsiteX3-215" fmla="*/ 1679418 w 2306019"/>
              <a:gd name="connsiteY3-216" fmla="*/ 0 h 2035410"/>
              <a:gd name="connsiteX4-217" fmla="*/ 1778390 w 2306019"/>
              <a:gd name="connsiteY4-218" fmla="*/ 57145 h 2035410"/>
              <a:gd name="connsiteX5-219" fmla="*/ 2299977 w 2306019"/>
              <a:gd name="connsiteY5-220" fmla="*/ 960544 h 2035410"/>
              <a:gd name="connsiteX6-221" fmla="*/ 2299986 w 2306019"/>
              <a:gd name="connsiteY6-222" fmla="*/ 1074850 h 2035410"/>
              <a:gd name="connsiteX7-223" fmla="*/ 1778399 w 2306019"/>
              <a:gd name="connsiteY7-224" fmla="*/ 1978249 h 2035410"/>
              <a:gd name="connsiteX8-225" fmla="*/ 1679411 w 2306019"/>
              <a:gd name="connsiteY8-226" fmla="*/ 2035410 h 2035410"/>
              <a:gd name="connsiteX9-227" fmla="*/ 636251 w 2306019"/>
              <a:gd name="connsiteY9-228" fmla="*/ 2035410 h 2035410"/>
              <a:gd name="connsiteX10-229" fmla="*/ 537279 w 2306019"/>
              <a:gd name="connsiteY10-230" fmla="*/ 1978265 h 2035410"/>
              <a:gd name="connsiteX11-231" fmla="*/ 15693 w 2306019"/>
              <a:gd name="connsiteY11-232" fmla="*/ 1074866 h 2035410"/>
              <a:gd name="connsiteX12-233" fmla="*/ 15684 w 2306019"/>
              <a:gd name="connsiteY12-234" fmla="*/ 960560 h 2035410"/>
              <a:gd name="connsiteX0-235" fmla="*/ 15684 w 2306016"/>
              <a:gd name="connsiteY0-236" fmla="*/ 960560 h 2035410"/>
              <a:gd name="connsiteX1-237" fmla="*/ 537270 w 2306016"/>
              <a:gd name="connsiteY1-238" fmla="*/ 57161 h 2035410"/>
              <a:gd name="connsiteX2-239" fmla="*/ 636258 w 2306016"/>
              <a:gd name="connsiteY2-240" fmla="*/ 0 h 2035410"/>
              <a:gd name="connsiteX3-241" fmla="*/ 1679418 w 2306016"/>
              <a:gd name="connsiteY3-242" fmla="*/ 0 h 2035410"/>
              <a:gd name="connsiteX4-243" fmla="*/ 1778390 w 2306016"/>
              <a:gd name="connsiteY4-244" fmla="*/ 57145 h 2035410"/>
              <a:gd name="connsiteX5-245" fmla="*/ 2299977 w 2306016"/>
              <a:gd name="connsiteY5-246" fmla="*/ 960544 h 2035410"/>
              <a:gd name="connsiteX6-247" fmla="*/ 2299986 w 2306016"/>
              <a:gd name="connsiteY6-248" fmla="*/ 1074850 h 2035410"/>
              <a:gd name="connsiteX7-249" fmla="*/ 1778399 w 2306016"/>
              <a:gd name="connsiteY7-250" fmla="*/ 1978249 h 2035410"/>
              <a:gd name="connsiteX8-251" fmla="*/ 1679411 w 2306016"/>
              <a:gd name="connsiteY8-252" fmla="*/ 2035410 h 2035410"/>
              <a:gd name="connsiteX9-253" fmla="*/ 636251 w 2306016"/>
              <a:gd name="connsiteY9-254" fmla="*/ 2035410 h 2035410"/>
              <a:gd name="connsiteX10-255" fmla="*/ 537279 w 2306016"/>
              <a:gd name="connsiteY10-256" fmla="*/ 1978265 h 2035410"/>
              <a:gd name="connsiteX11-257" fmla="*/ 15693 w 2306016"/>
              <a:gd name="connsiteY11-258" fmla="*/ 1074866 h 2035410"/>
              <a:gd name="connsiteX12-259" fmla="*/ 15684 w 2306016"/>
              <a:gd name="connsiteY12-260" fmla="*/ 960560 h 2035410"/>
              <a:gd name="connsiteX0-261" fmla="*/ 15684 w 2315670"/>
              <a:gd name="connsiteY0-262" fmla="*/ 960560 h 2035410"/>
              <a:gd name="connsiteX1-263" fmla="*/ 537270 w 2315670"/>
              <a:gd name="connsiteY1-264" fmla="*/ 57161 h 2035410"/>
              <a:gd name="connsiteX2-265" fmla="*/ 636258 w 2315670"/>
              <a:gd name="connsiteY2-266" fmla="*/ 0 h 2035410"/>
              <a:gd name="connsiteX3-267" fmla="*/ 1679418 w 2315670"/>
              <a:gd name="connsiteY3-268" fmla="*/ 0 h 2035410"/>
              <a:gd name="connsiteX4-269" fmla="*/ 1778390 w 2315670"/>
              <a:gd name="connsiteY4-270" fmla="*/ 57145 h 2035410"/>
              <a:gd name="connsiteX5-271" fmla="*/ 2299977 w 2315670"/>
              <a:gd name="connsiteY5-272" fmla="*/ 960544 h 2035410"/>
              <a:gd name="connsiteX6-273" fmla="*/ 2299986 w 2315670"/>
              <a:gd name="connsiteY6-274" fmla="*/ 1074850 h 2035410"/>
              <a:gd name="connsiteX7-275" fmla="*/ 1778399 w 2315670"/>
              <a:gd name="connsiteY7-276" fmla="*/ 1978249 h 2035410"/>
              <a:gd name="connsiteX8-277" fmla="*/ 1679411 w 2315670"/>
              <a:gd name="connsiteY8-278" fmla="*/ 2035410 h 2035410"/>
              <a:gd name="connsiteX9-279" fmla="*/ 636251 w 2315670"/>
              <a:gd name="connsiteY9-280" fmla="*/ 2035410 h 2035410"/>
              <a:gd name="connsiteX10-281" fmla="*/ 537279 w 2315670"/>
              <a:gd name="connsiteY10-282" fmla="*/ 1978265 h 2035410"/>
              <a:gd name="connsiteX11-283" fmla="*/ 15693 w 2315670"/>
              <a:gd name="connsiteY11-284" fmla="*/ 1074866 h 2035410"/>
              <a:gd name="connsiteX12-285" fmla="*/ 15684 w 2315670"/>
              <a:gd name="connsiteY12-286" fmla="*/ 960560 h 2035410"/>
              <a:gd name="connsiteX0-287" fmla="*/ 15684 w 2315670"/>
              <a:gd name="connsiteY0-288" fmla="*/ 960560 h 2035410"/>
              <a:gd name="connsiteX1-289" fmla="*/ 537270 w 2315670"/>
              <a:gd name="connsiteY1-290" fmla="*/ 57161 h 2035410"/>
              <a:gd name="connsiteX2-291" fmla="*/ 636258 w 2315670"/>
              <a:gd name="connsiteY2-292" fmla="*/ 0 h 2035410"/>
              <a:gd name="connsiteX3-293" fmla="*/ 1679418 w 2315670"/>
              <a:gd name="connsiteY3-294" fmla="*/ 0 h 2035410"/>
              <a:gd name="connsiteX4-295" fmla="*/ 1778390 w 2315670"/>
              <a:gd name="connsiteY4-296" fmla="*/ 57145 h 2035410"/>
              <a:gd name="connsiteX5-297" fmla="*/ 2299977 w 2315670"/>
              <a:gd name="connsiteY5-298" fmla="*/ 960544 h 2035410"/>
              <a:gd name="connsiteX6-299" fmla="*/ 2299986 w 2315670"/>
              <a:gd name="connsiteY6-300" fmla="*/ 1074850 h 2035410"/>
              <a:gd name="connsiteX7-301" fmla="*/ 1778399 w 2315670"/>
              <a:gd name="connsiteY7-302" fmla="*/ 1978249 h 2035410"/>
              <a:gd name="connsiteX8-303" fmla="*/ 1679411 w 2315670"/>
              <a:gd name="connsiteY8-304" fmla="*/ 2035410 h 2035410"/>
              <a:gd name="connsiteX9-305" fmla="*/ 636251 w 2315670"/>
              <a:gd name="connsiteY9-306" fmla="*/ 2035410 h 2035410"/>
              <a:gd name="connsiteX10-307" fmla="*/ 537279 w 2315670"/>
              <a:gd name="connsiteY10-308" fmla="*/ 1978265 h 2035410"/>
              <a:gd name="connsiteX11-309" fmla="*/ 15693 w 2315670"/>
              <a:gd name="connsiteY11-310" fmla="*/ 1074866 h 2035410"/>
              <a:gd name="connsiteX12-311" fmla="*/ 15684 w 2315670"/>
              <a:gd name="connsiteY12-312" fmla="*/ 960560 h 2035410"/>
              <a:gd name="connsiteX0-313" fmla="*/ 15684 w 2315670"/>
              <a:gd name="connsiteY0-314" fmla="*/ 960560 h 2035410"/>
              <a:gd name="connsiteX1-315" fmla="*/ 537270 w 2315670"/>
              <a:gd name="connsiteY1-316" fmla="*/ 57161 h 2035410"/>
              <a:gd name="connsiteX2-317" fmla="*/ 636258 w 2315670"/>
              <a:gd name="connsiteY2-318" fmla="*/ 0 h 2035410"/>
              <a:gd name="connsiteX3-319" fmla="*/ 1679418 w 2315670"/>
              <a:gd name="connsiteY3-320" fmla="*/ 0 h 2035410"/>
              <a:gd name="connsiteX4-321" fmla="*/ 1778390 w 2315670"/>
              <a:gd name="connsiteY4-322" fmla="*/ 57145 h 2035410"/>
              <a:gd name="connsiteX5-323" fmla="*/ 2299977 w 2315670"/>
              <a:gd name="connsiteY5-324" fmla="*/ 960544 h 2035410"/>
              <a:gd name="connsiteX6-325" fmla="*/ 2299986 w 2315670"/>
              <a:gd name="connsiteY6-326" fmla="*/ 1074850 h 2035410"/>
              <a:gd name="connsiteX7-327" fmla="*/ 1778399 w 2315670"/>
              <a:gd name="connsiteY7-328" fmla="*/ 1978249 h 2035410"/>
              <a:gd name="connsiteX8-329" fmla="*/ 1679411 w 2315670"/>
              <a:gd name="connsiteY8-330" fmla="*/ 2035410 h 2035410"/>
              <a:gd name="connsiteX9-331" fmla="*/ 636251 w 2315670"/>
              <a:gd name="connsiteY9-332" fmla="*/ 2035410 h 2035410"/>
              <a:gd name="connsiteX10-333" fmla="*/ 537279 w 2315670"/>
              <a:gd name="connsiteY10-334" fmla="*/ 1978265 h 2035410"/>
              <a:gd name="connsiteX11-335" fmla="*/ 15693 w 2315670"/>
              <a:gd name="connsiteY11-336" fmla="*/ 1074866 h 2035410"/>
              <a:gd name="connsiteX12-337" fmla="*/ 15684 w 2315670"/>
              <a:gd name="connsiteY12-338" fmla="*/ 960560 h 2035410"/>
              <a:gd name="connsiteX0-339" fmla="*/ 15684 w 2315670"/>
              <a:gd name="connsiteY0-340" fmla="*/ 960560 h 2035410"/>
              <a:gd name="connsiteX1-341" fmla="*/ 537270 w 2315670"/>
              <a:gd name="connsiteY1-342" fmla="*/ 57161 h 2035410"/>
              <a:gd name="connsiteX2-343" fmla="*/ 636258 w 2315670"/>
              <a:gd name="connsiteY2-344" fmla="*/ 0 h 2035410"/>
              <a:gd name="connsiteX3-345" fmla="*/ 1679418 w 2315670"/>
              <a:gd name="connsiteY3-346" fmla="*/ 0 h 2035410"/>
              <a:gd name="connsiteX4-347" fmla="*/ 1778390 w 2315670"/>
              <a:gd name="connsiteY4-348" fmla="*/ 57145 h 2035410"/>
              <a:gd name="connsiteX5-349" fmla="*/ 2299977 w 2315670"/>
              <a:gd name="connsiteY5-350" fmla="*/ 960544 h 2035410"/>
              <a:gd name="connsiteX6-351" fmla="*/ 2299986 w 2315670"/>
              <a:gd name="connsiteY6-352" fmla="*/ 1074850 h 2035410"/>
              <a:gd name="connsiteX7-353" fmla="*/ 1778399 w 2315670"/>
              <a:gd name="connsiteY7-354" fmla="*/ 1978249 h 2035410"/>
              <a:gd name="connsiteX8-355" fmla="*/ 1679411 w 2315670"/>
              <a:gd name="connsiteY8-356" fmla="*/ 2035410 h 2035410"/>
              <a:gd name="connsiteX9-357" fmla="*/ 636251 w 2315670"/>
              <a:gd name="connsiteY9-358" fmla="*/ 2035410 h 2035410"/>
              <a:gd name="connsiteX10-359" fmla="*/ 537279 w 2315670"/>
              <a:gd name="connsiteY10-360" fmla="*/ 1978265 h 2035410"/>
              <a:gd name="connsiteX11-361" fmla="*/ 15693 w 2315670"/>
              <a:gd name="connsiteY11-362" fmla="*/ 1074866 h 2035410"/>
              <a:gd name="connsiteX12-363" fmla="*/ 15684 w 2315670"/>
              <a:gd name="connsiteY12-364" fmla="*/ 960560 h 2035410"/>
              <a:gd name="connsiteX0-365" fmla="*/ 15684 w 2315670"/>
              <a:gd name="connsiteY0-366" fmla="*/ 960560 h 2035410"/>
              <a:gd name="connsiteX1-367" fmla="*/ 537270 w 2315670"/>
              <a:gd name="connsiteY1-368" fmla="*/ 57161 h 2035410"/>
              <a:gd name="connsiteX2-369" fmla="*/ 636258 w 2315670"/>
              <a:gd name="connsiteY2-370" fmla="*/ 0 h 2035410"/>
              <a:gd name="connsiteX3-371" fmla="*/ 1679418 w 2315670"/>
              <a:gd name="connsiteY3-372" fmla="*/ 0 h 2035410"/>
              <a:gd name="connsiteX4-373" fmla="*/ 1778390 w 2315670"/>
              <a:gd name="connsiteY4-374" fmla="*/ 57145 h 2035410"/>
              <a:gd name="connsiteX5-375" fmla="*/ 2299977 w 2315670"/>
              <a:gd name="connsiteY5-376" fmla="*/ 960544 h 2035410"/>
              <a:gd name="connsiteX6-377" fmla="*/ 2299986 w 2315670"/>
              <a:gd name="connsiteY6-378" fmla="*/ 1074850 h 2035410"/>
              <a:gd name="connsiteX7-379" fmla="*/ 1778399 w 2315670"/>
              <a:gd name="connsiteY7-380" fmla="*/ 1978249 h 2035410"/>
              <a:gd name="connsiteX8-381" fmla="*/ 1679411 w 2315670"/>
              <a:gd name="connsiteY8-382" fmla="*/ 2035410 h 2035410"/>
              <a:gd name="connsiteX9-383" fmla="*/ 636251 w 2315670"/>
              <a:gd name="connsiteY9-384" fmla="*/ 2035410 h 2035410"/>
              <a:gd name="connsiteX10-385" fmla="*/ 537279 w 2315670"/>
              <a:gd name="connsiteY10-386" fmla="*/ 1978265 h 2035410"/>
              <a:gd name="connsiteX11-387" fmla="*/ 15693 w 2315670"/>
              <a:gd name="connsiteY11-388" fmla="*/ 1074866 h 2035410"/>
              <a:gd name="connsiteX12-389" fmla="*/ 15684 w 2315670"/>
              <a:gd name="connsiteY12-390" fmla="*/ 960560 h 2035410"/>
              <a:gd name="connsiteX0-391" fmla="*/ 15684 w 2315670"/>
              <a:gd name="connsiteY0-392" fmla="*/ 960560 h 2035410"/>
              <a:gd name="connsiteX1-393" fmla="*/ 537270 w 2315670"/>
              <a:gd name="connsiteY1-394" fmla="*/ 57161 h 2035410"/>
              <a:gd name="connsiteX2-395" fmla="*/ 636258 w 2315670"/>
              <a:gd name="connsiteY2-396" fmla="*/ 0 h 2035410"/>
              <a:gd name="connsiteX3-397" fmla="*/ 1679418 w 2315670"/>
              <a:gd name="connsiteY3-398" fmla="*/ 0 h 2035410"/>
              <a:gd name="connsiteX4-399" fmla="*/ 1778390 w 2315670"/>
              <a:gd name="connsiteY4-400" fmla="*/ 57145 h 2035410"/>
              <a:gd name="connsiteX5-401" fmla="*/ 2299977 w 2315670"/>
              <a:gd name="connsiteY5-402" fmla="*/ 960544 h 2035410"/>
              <a:gd name="connsiteX6-403" fmla="*/ 2299986 w 2315670"/>
              <a:gd name="connsiteY6-404" fmla="*/ 1074850 h 2035410"/>
              <a:gd name="connsiteX7-405" fmla="*/ 1778399 w 2315670"/>
              <a:gd name="connsiteY7-406" fmla="*/ 1978249 h 2035410"/>
              <a:gd name="connsiteX8-407" fmla="*/ 1679411 w 2315670"/>
              <a:gd name="connsiteY8-408" fmla="*/ 2035410 h 2035410"/>
              <a:gd name="connsiteX9-409" fmla="*/ 636251 w 2315670"/>
              <a:gd name="connsiteY9-410" fmla="*/ 2035410 h 2035410"/>
              <a:gd name="connsiteX10-411" fmla="*/ 537279 w 2315670"/>
              <a:gd name="connsiteY10-412" fmla="*/ 1978265 h 2035410"/>
              <a:gd name="connsiteX11-413" fmla="*/ 15693 w 2315670"/>
              <a:gd name="connsiteY11-414" fmla="*/ 1074866 h 2035410"/>
              <a:gd name="connsiteX12-415" fmla="*/ 15684 w 2315670"/>
              <a:gd name="connsiteY12-416" fmla="*/ 960560 h 2035410"/>
              <a:gd name="connsiteX0-417" fmla="*/ 15684 w 2315670"/>
              <a:gd name="connsiteY0-418" fmla="*/ 960560 h 2035410"/>
              <a:gd name="connsiteX1-419" fmla="*/ 537270 w 2315670"/>
              <a:gd name="connsiteY1-420" fmla="*/ 57161 h 2035410"/>
              <a:gd name="connsiteX2-421" fmla="*/ 636258 w 2315670"/>
              <a:gd name="connsiteY2-422" fmla="*/ 0 h 2035410"/>
              <a:gd name="connsiteX3-423" fmla="*/ 1679418 w 2315670"/>
              <a:gd name="connsiteY3-424" fmla="*/ 0 h 2035410"/>
              <a:gd name="connsiteX4-425" fmla="*/ 1778390 w 2315670"/>
              <a:gd name="connsiteY4-426" fmla="*/ 57145 h 2035410"/>
              <a:gd name="connsiteX5-427" fmla="*/ 2299977 w 2315670"/>
              <a:gd name="connsiteY5-428" fmla="*/ 960544 h 2035410"/>
              <a:gd name="connsiteX6-429" fmla="*/ 2299986 w 2315670"/>
              <a:gd name="connsiteY6-430" fmla="*/ 1074850 h 2035410"/>
              <a:gd name="connsiteX7-431" fmla="*/ 1778399 w 2315670"/>
              <a:gd name="connsiteY7-432" fmla="*/ 1978249 h 2035410"/>
              <a:gd name="connsiteX8-433" fmla="*/ 1679411 w 2315670"/>
              <a:gd name="connsiteY8-434" fmla="*/ 2035410 h 2035410"/>
              <a:gd name="connsiteX9-435" fmla="*/ 636251 w 2315670"/>
              <a:gd name="connsiteY9-436" fmla="*/ 2035410 h 2035410"/>
              <a:gd name="connsiteX10-437" fmla="*/ 537279 w 2315670"/>
              <a:gd name="connsiteY10-438" fmla="*/ 1978265 h 2035410"/>
              <a:gd name="connsiteX11-439" fmla="*/ 15693 w 2315670"/>
              <a:gd name="connsiteY11-440" fmla="*/ 1074866 h 2035410"/>
              <a:gd name="connsiteX12-441" fmla="*/ 15684 w 2315670"/>
              <a:gd name="connsiteY12-442" fmla="*/ 960560 h 2035410"/>
              <a:gd name="connsiteX0-443" fmla="*/ 15684 w 2315670"/>
              <a:gd name="connsiteY0-444" fmla="*/ 960560 h 2035410"/>
              <a:gd name="connsiteX1-445" fmla="*/ 537270 w 2315670"/>
              <a:gd name="connsiteY1-446" fmla="*/ 57161 h 2035410"/>
              <a:gd name="connsiteX2-447" fmla="*/ 636258 w 2315670"/>
              <a:gd name="connsiteY2-448" fmla="*/ 0 h 2035410"/>
              <a:gd name="connsiteX3-449" fmla="*/ 1679418 w 2315670"/>
              <a:gd name="connsiteY3-450" fmla="*/ 0 h 2035410"/>
              <a:gd name="connsiteX4-451" fmla="*/ 1778390 w 2315670"/>
              <a:gd name="connsiteY4-452" fmla="*/ 57145 h 2035410"/>
              <a:gd name="connsiteX5-453" fmla="*/ 2299977 w 2315670"/>
              <a:gd name="connsiteY5-454" fmla="*/ 960544 h 2035410"/>
              <a:gd name="connsiteX6-455" fmla="*/ 2299986 w 2315670"/>
              <a:gd name="connsiteY6-456" fmla="*/ 1074850 h 2035410"/>
              <a:gd name="connsiteX7-457" fmla="*/ 1778399 w 2315670"/>
              <a:gd name="connsiteY7-458" fmla="*/ 1978249 h 2035410"/>
              <a:gd name="connsiteX8-459" fmla="*/ 1679411 w 2315670"/>
              <a:gd name="connsiteY8-460" fmla="*/ 2035410 h 2035410"/>
              <a:gd name="connsiteX9-461" fmla="*/ 636251 w 2315670"/>
              <a:gd name="connsiteY9-462" fmla="*/ 2035410 h 2035410"/>
              <a:gd name="connsiteX10-463" fmla="*/ 537279 w 2315670"/>
              <a:gd name="connsiteY10-464" fmla="*/ 1978265 h 2035410"/>
              <a:gd name="connsiteX11-465" fmla="*/ 15693 w 2315670"/>
              <a:gd name="connsiteY11-466" fmla="*/ 1074866 h 2035410"/>
              <a:gd name="connsiteX12-467" fmla="*/ 15684 w 2315670"/>
              <a:gd name="connsiteY12-468" fmla="*/ 960560 h 2035410"/>
              <a:gd name="connsiteX0-469" fmla="*/ 15684 w 2315670"/>
              <a:gd name="connsiteY0-470" fmla="*/ 960560 h 2035410"/>
              <a:gd name="connsiteX1-471" fmla="*/ 537270 w 2315670"/>
              <a:gd name="connsiteY1-472" fmla="*/ 57161 h 2035410"/>
              <a:gd name="connsiteX2-473" fmla="*/ 636258 w 2315670"/>
              <a:gd name="connsiteY2-474" fmla="*/ 0 h 2035410"/>
              <a:gd name="connsiteX3-475" fmla="*/ 1679418 w 2315670"/>
              <a:gd name="connsiteY3-476" fmla="*/ 0 h 2035410"/>
              <a:gd name="connsiteX4-477" fmla="*/ 1778390 w 2315670"/>
              <a:gd name="connsiteY4-478" fmla="*/ 57145 h 2035410"/>
              <a:gd name="connsiteX5-479" fmla="*/ 2299977 w 2315670"/>
              <a:gd name="connsiteY5-480" fmla="*/ 960544 h 2035410"/>
              <a:gd name="connsiteX6-481" fmla="*/ 2299986 w 2315670"/>
              <a:gd name="connsiteY6-482" fmla="*/ 1074850 h 2035410"/>
              <a:gd name="connsiteX7-483" fmla="*/ 1778399 w 2315670"/>
              <a:gd name="connsiteY7-484" fmla="*/ 1978249 h 2035410"/>
              <a:gd name="connsiteX8-485" fmla="*/ 1679411 w 2315670"/>
              <a:gd name="connsiteY8-486" fmla="*/ 2035410 h 2035410"/>
              <a:gd name="connsiteX9-487" fmla="*/ 636251 w 2315670"/>
              <a:gd name="connsiteY9-488" fmla="*/ 2035410 h 2035410"/>
              <a:gd name="connsiteX10-489" fmla="*/ 537279 w 2315670"/>
              <a:gd name="connsiteY10-490" fmla="*/ 1978265 h 2035410"/>
              <a:gd name="connsiteX11-491" fmla="*/ 15693 w 2315670"/>
              <a:gd name="connsiteY11-492" fmla="*/ 1074866 h 2035410"/>
              <a:gd name="connsiteX12-493" fmla="*/ 15684 w 2315670"/>
              <a:gd name="connsiteY12-494" fmla="*/ 960560 h 2035410"/>
              <a:gd name="connsiteX0-495" fmla="*/ 15684 w 2315670"/>
              <a:gd name="connsiteY0-496" fmla="*/ 960560 h 2035410"/>
              <a:gd name="connsiteX1-497" fmla="*/ 537270 w 2315670"/>
              <a:gd name="connsiteY1-498" fmla="*/ 57161 h 2035410"/>
              <a:gd name="connsiteX2-499" fmla="*/ 636258 w 2315670"/>
              <a:gd name="connsiteY2-500" fmla="*/ 0 h 2035410"/>
              <a:gd name="connsiteX3-501" fmla="*/ 1679418 w 2315670"/>
              <a:gd name="connsiteY3-502" fmla="*/ 0 h 2035410"/>
              <a:gd name="connsiteX4-503" fmla="*/ 1778390 w 2315670"/>
              <a:gd name="connsiteY4-504" fmla="*/ 57145 h 2035410"/>
              <a:gd name="connsiteX5-505" fmla="*/ 2299977 w 2315670"/>
              <a:gd name="connsiteY5-506" fmla="*/ 960544 h 2035410"/>
              <a:gd name="connsiteX6-507" fmla="*/ 2299986 w 2315670"/>
              <a:gd name="connsiteY6-508" fmla="*/ 1074850 h 2035410"/>
              <a:gd name="connsiteX7-509" fmla="*/ 1778399 w 2315670"/>
              <a:gd name="connsiteY7-510" fmla="*/ 1978249 h 2035410"/>
              <a:gd name="connsiteX8-511" fmla="*/ 1679411 w 2315670"/>
              <a:gd name="connsiteY8-512" fmla="*/ 2035410 h 2035410"/>
              <a:gd name="connsiteX9-513" fmla="*/ 636251 w 2315670"/>
              <a:gd name="connsiteY9-514" fmla="*/ 2035410 h 2035410"/>
              <a:gd name="connsiteX10-515" fmla="*/ 537279 w 2315670"/>
              <a:gd name="connsiteY10-516" fmla="*/ 1978265 h 2035410"/>
              <a:gd name="connsiteX11-517" fmla="*/ 15693 w 2315670"/>
              <a:gd name="connsiteY11-518" fmla="*/ 1074866 h 2035410"/>
              <a:gd name="connsiteX12-519" fmla="*/ 15684 w 2315670"/>
              <a:gd name="connsiteY12-520" fmla="*/ 960560 h 2035410"/>
              <a:gd name="connsiteX0-521" fmla="*/ 15684 w 2315670"/>
              <a:gd name="connsiteY0-522" fmla="*/ 960560 h 2035410"/>
              <a:gd name="connsiteX1-523" fmla="*/ 537270 w 2315670"/>
              <a:gd name="connsiteY1-524" fmla="*/ 57161 h 2035410"/>
              <a:gd name="connsiteX2-525" fmla="*/ 636258 w 2315670"/>
              <a:gd name="connsiteY2-526" fmla="*/ 0 h 2035410"/>
              <a:gd name="connsiteX3-527" fmla="*/ 1679418 w 2315670"/>
              <a:gd name="connsiteY3-528" fmla="*/ 0 h 2035410"/>
              <a:gd name="connsiteX4-529" fmla="*/ 1778390 w 2315670"/>
              <a:gd name="connsiteY4-530" fmla="*/ 57145 h 2035410"/>
              <a:gd name="connsiteX5-531" fmla="*/ 2299977 w 2315670"/>
              <a:gd name="connsiteY5-532" fmla="*/ 960544 h 2035410"/>
              <a:gd name="connsiteX6-533" fmla="*/ 2299986 w 2315670"/>
              <a:gd name="connsiteY6-534" fmla="*/ 1074850 h 2035410"/>
              <a:gd name="connsiteX7-535" fmla="*/ 1778399 w 2315670"/>
              <a:gd name="connsiteY7-536" fmla="*/ 1978249 h 2035410"/>
              <a:gd name="connsiteX8-537" fmla="*/ 1679411 w 2315670"/>
              <a:gd name="connsiteY8-538" fmla="*/ 2035410 h 2035410"/>
              <a:gd name="connsiteX9-539" fmla="*/ 636251 w 2315670"/>
              <a:gd name="connsiteY9-540" fmla="*/ 2035410 h 2035410"/>
              <a:gd name="connsiteX10-541" fmla="*/ 537279 w 2315670"/>
              <a:gd name="connsiteY10-542" fmla="*/ 1978265 h 2035410"/>
              <a:gd name="connsiteX11-543" fmla="*/ 15693 w 2315670"/>
              <a:gd name="connsiteY11-544" fmla="*/ 1074866 h 2035410"/>
              <a:gd name="connsiteX12-545" fmla="*/ 15684 w 2315670"/>
              <a:gd name="connsiteY12-546" fmla="*/ 960560 h 2035410"/>
              <a:gd name="connsiteX0-547" fmla="*/ 15684 w 2315670"/>
              <a:gd name="connsiteY0-548" fmla="*/ 960560 h 2035410"/>
              <a:gd name="connsiteX1-549" fmla="*/ 537270 w 2315670"/>
              <a:gd name="connsiteY1-550" fmla="*/ 57161 h 2035410"/>
              <a:gd name="connsiteX2-551" fmla="*/ 636258 w 2315670"/>
              <a:gd name="connsiteY2-552" fmla="*/ 0 h 2035410"/>
              <a:gd name="connsiteX3-553" fmla="*/ 1679418 w 2315670"/>
              <a:gd name="connsiteY3-554" fmla="*/ 0 h 2035410"/>
              <a:gd name="connsiteX4-555" fmla="*/ 1778390 w 2315670"/>
              <a:gd name="connsiteY4-556" fmla="*/ 57145 h 2035410"/>
              <a:gd name="connsiteX5-557" fmla="*/ 2299977 w 2315670"/>
              <a:gd name="connsiteY5-558" fmla="*/ 960544 h 2035410"/>
              <a:gd name="connsiteX6-559" fmla="*/ 2299986 w 2315670"/>
              <a:gd name="connsiteY6-560" fmla="*/ 1074850 h 2035410"/>
              <a:gd name="connsiteX7-561" fmla="*/ 1778399 w 2315670"/>
              <a:gd name="connsiteY7-562" fmla="*/ 1978249 h 2035410"/>
              <a:gd name="connsiteX8-563" fmla="*/ 1679411 w 2315670"/>
              <a:gd name="connsiteY8-564" fmla="*/ 2035410 h 2035410"/>
              <a:gd name="connsiteX9-565" fmla="*/ 636251 w 2315670"/>
              <a:gd name="connsiteY9-566" fmla="*/ 2035410 h 2035410"/>
              <a:gd name="connsiteX10-567" fmla="*/ 537279 w 2315670"/>
              <a:gd name="connsiteY10-568" fmla="*/ 1978265 h 2035410"/>
              <a:gd name="connsiteX11-569" fmla="*/ 15693 w 2315670"/>
              <a:gd name="connsiteY11-570" fmla="*/ 1074866 h 2035410"/>
              <a:gd name="connsiteX12-571" fmla="*/ 15684 w 2315670"/>
              <a:gd name="connsiteY12-572" fmla="*/ 960560 h 20354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315670" h="2035410">
                <a:moveTo>
                  <a:pt x="15684" y="960560"/>
                </a:moveTo>
                <a:cubicBezTo>
                  <a:pt x="36600" y="924331"/>
                  <a:pt x="516354" y="93390"/>
                  <a:pt x="537270" y="57161"/>
                </a:cubicBezTo>
                <a:cubicBezTo>
                  <a:pt x="558188" y="20932"/>
                  <a:pt x="594425" y="0"/>
                  <a:pt x="636258" y="0"/>
                </a:cubicBezTo>
                <a:cubicBezTo>
                  <a:pt x="678092" y="0"/>
                  <a:pt x="1637585" y="0"/>
                  <a:pt x="1679418" y="0"/>
                </a:cubicBezTo>
                <a:cubicBezTo>
                  <a:pt x="1721252" y="0"/>
                  <a:pt x="1757474" y="20916"/>
                  <a:pt x="1778390" y="57145"/>
                </a:cubicBezTo>
                <a:cubicBezTo>
                  <a:pt x="1799308" y="93374"/>
                  <a:pt x="2279060" y="924315"/>
                  <a:pt x="2299977" y="960544"/>
                </a:cubicBezTo>
                <a:cubicBezTo>
                  <a:pt x="2320895" y="996772"/>
                  <a:pt x="2320904" y="1038621"/>
                  <a:pt x="2299986" y="1074850"/>
                </a:cubicBezTo>
                <a:cubicBezTo>
                  <a:pt x="2279070" y="1111079"/>
                  <a:pt x="1799318" y="1942020"/>
                  <a:pt x="1778399" y="1978249"/>
                </a:cubicBezTo>
                <a:cubicBezTo>
                  <a:pt x="1757483" y="2014478"/>
                  <a:pt x="1721246" y="2035410"/>
                  <a:pt x="1679411" y="2035410"/>
                </a:cubicBezTo>
                <a:cubicBezTo>
                  <a:pt x="1637579" y="2035410"/>
                  <a:pt x="678086" y="2035410"/>
                  <a:pt x="636251" y="2035410"/>
                </a:cubicBezTo>
                <a:cubicBezTo>
                  <a:pt x="594419" y="2035410"/>
                  <a:pt x="558197" y="2014494"/>
                  <a:pt x="537279" y="1978265"/>
                </a:cubicBezTo>
                <a:cubicBezTo>
                  <a:pt x="516363" y="1942036"/>
                  <a:pt x="36610" y="1111095"/>
                  <a:pt x="15693" y="1074866"/>
                </a:cubicBezTo>
                <a:cubicBezTo>
                  <a:pt x="-5223" y="1038637"/>
                  <a:pt x="-5234" y="996789"/>
                  <a:pt x="15684" y="960560"/>
                </a:cubicBezTo>
                <a:close/>
              </a:path>
            </a:pathLst>
          </a:custGeom>
          <a:noFill/>
          <a:ln w="25400">
            <a:solidFill>
              <a:schemeClr val="accent1"/>
            </a:solidFill>
          </a:ln>
          <a:effectLst/>
        </p:spPr>
        <p:style>
          <a:lnRef idx="2">
            <a:schemeClr val="accent1">
              <a:lumMod val="75000"/>
            </a:schemeClr>
          </a:lnRef>
          <a:fillRef idx="1">
            <a:schemeClr val="accent1"/>
          </a:fillRef>
          <a:effectRef idx="0">
            <a:srgbClr val="FFFFFF"/>
          </a:effectRef>
          <a:fontRef idx="minor">
            <a:schemeClr val="lt1"/>
          </a:fontRef>
        </p:style>
        <p:txBody>
          <a:bodyPr wrap="square" lIns="697184" tIns="695691" rIns="697184" bIns="695691" anchor="ctr" anchorCtr="1">
            <a:normAutofit/>
          </a:bodyPr>
          <a:p>
            <a:pPr marL="0" algn="ctr" rtl="0" eaLnBrk="1" hangingPunct="1">
              <a:spcBef>
                <a:spcPts val="0"/>
              </a:spcBef>
              <a:spcAft>
                <a:spcPts val="0"/>
              </a:spcAft>
            </a:pPr>
            <a:r>
              <a:rPr lang="en-US" b="1" kern="1200" dirty="0">
                <a:solidFill>
                  <a:schemeClr val="accent1"/>
                </a:solidFill>
                <a:effectLst/>
                <a:latin typeface="+mj-lt"/>
                <a:sym typeface="+mn-ea"/>
              </a:rPr>
              <a:t>Lighthouse</a:t>
            </a:r>
            <a:endParaRPr lang="en-US" b="1" kern="1200" dirty="0">
              <a:solidFill>
                <a:schemeClr val="accent1"/>
              </a:solidFill>
              <a:effectLst/>
              <a:latin typeface="+mj-l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2. Các thông tin số trong Google Lighthouse (tt)</a:t>
            </a:r>
            <a:endParaRPr lang="en-US"/>
          </a:p>
        </p:txBody>
      </p:sp>
      <p:sp>
        <p:nvSpPr>
          <p:cNvPr id="3" name="Content Placeholder 2"/>
          <p:cNvSpPr>
            <a:spLocks noGrp="1"/>
          </p:cNvSpPr>
          <p:nvPr>
            <p:ph idx="1"/>
          </p:nvPr>
        </p:nvSpPr>
        <p:spPr>
          <a:xfrm>
            <a:off x="553720" y="1445895"/>
            <a:ext cx="11157585" cy="1243965"/>
          </a:xfrm>
        </p:spPr>
        <p:txBody>
          <a:bodyPr/>
          <a:p>
            <a:pPr marL="0" indent="0">
              <a:buNone/>
            </a:pPr>
            <a:r>
              <a:rPr lang="en-US" altLang="en-US" b="1"/>
              <a:t>b. Accessibility</a:t>
            </a:r>
            <a:endParaRPr lang="en-US" altLang="en-US" b="1"/>
          </a:p>
          <a:p>
            <a:r>
              <a:rPr lang="en-US" altLang="en-US"/>
              <a:t>Bạn sẽ biết </a:t>
            </a:r>
            <a:r>
              <a:rPr lang="" altLang="en-US"/>
              <a:t>đư</a:t>
            </a:r>
            <a:r>
              <a:rPr lang="en-US" altLang="en-US"/>
              <a:t>ợc liệu web của mình </a:t>
            </a:r>
            <a:r>
              <a:rPr lang="" altLang="en-US"/>
              <a:t>đ</a:t>
            </a:r>
            <a:r>
              <a:rPr lang="en-US" altLang="en-US"/>
              <a:t>ã </a:t>
            </a:r>
            <a:r>
              <a:rPr lang="" altLang="en-US"/>
              <a:t>đư</a:t>
            </a:r>
            <a:r>
              <a:rPr lang="en-US" altLang="en-US"/>
              <a:t>ợc tối </a:t>
            </a:r>
            <a:r>
              <a:rPr lang="" altLang="en-US"/>
              <a:t>ư</a:t>
            </a:r>
            <a:r>
              <a:rPr lang="en-US" altLang="en-US"/>
              <a:t>u khả n</a:t>
            </a:r>
            <a:r>
              <a:rPr lang="" altLang="en-US"/>
              <a:t>ă</a:t>
            </a:r>
            <a:r>
              <a:rPr lang="en-US" altLang="en-US"/>
              <a:t>ng truy cập hay ch</a:t>
            </a:r>
            <a:r>
              <a:rPr lang="" altLang="en-US"/>
              <a:t>ư</a:t>
            </a:r>
            <a:r>
              <a:rPr lang="en-US" altLang="en-US"/>
              <a:t>a, với các </a:t>
            </a:r>
            <a:r>
              <a:rPr lang="" altLang="en-US"/>
              <a:t>đ</a:t>
            </a:r>
            <a:r>
              <a:rPr lang="en-US" altLang="en-US"/>
              <a:t>ánh giá cụ thể theo thang </a:t>
            </a:r>
            <a:r>
              <a:rPr lang="" altLang="en-US"/>
              <a:t>đ</a:t>
            </a:r>
            <a:r>
              <a:rPr lang="en-US" altLang="en-US"/>
              <a:t>iểm bạn sẽ cân nhắc xem liệu yếu tố nào cần phải cải thiện.</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838200" y="2689860"/>
            <a:ext cx="4791075" cy="3120390"/>
          </a:xfrm>
          <a:prstGeom prst="rect">
            <a:avLst/>
          </a:prstGeom>
        </p:spPr>
      </p:pic>
      <p:sp>
        <p:nvSpPr>
          <p:cNvPr id="6" name="Text Box 5"/>
          <p:cNvSpPr txBox="1"/>
          <p:nvPr/>
        </p:nvSpPr>
        <p:spPr>
          <a:xfrm>
            <a:off x="5776595" y="2689860"/>
            <a:ext cx="5935345" cy="3115945"/>
          </a:xfrm>
          <a:prstGeom prst="rect">
            <a:avLst/>
          </a:prstGeom>
        </p:spPr>
        <p:txBody>
          <a:bodyPr>
            <a:noAutofit/>
          </a:bodyPr>
          <a:p>
            <a:pPr marL="342900" indent="-342900" algn="l">
              <a:buFont typeface="Arial" panose="020B0604020202020204" pitchFamily="34" charset="0"/>
              <a:buChar char="•"/>
            </a:pPr>
            <a:r>
              <a:rPr sz="2400" b="0" i="0">
                <a:solidFill>
                  <a:srgbClr val="1B1B1B"/>
                </a:solidFill>
                <a:latin typeface="Times New Roman" panose="02020603050405020304" pitchFamily="18" charset="0"/>
                <a:ea typeface="Open Sans"/>
                <a:cs typeface="Times New Roman" panose="02020603050405020304" pitchFamily="18" charset="0"/>
              </a:rPr>
              <a:t>Kiểm tra khả năng truy cập của Lighthouse kiểm tra mức độ sử dụng của một trang web. Điều này bao gồm kiểm tra các yếu tố quan trọng như nút hoặc liên kết, để xem liệu chúng có được mô tả đầy đủ hay không hoặc liệu hình ảnh có được gán thuộc tính alt để nội dung hình ảnh.</a:t>
            </a:r>
            <a:endParaRPr sz="2400" b="0" i="0">
              <a:solidFill>
                <a:srgbClr val="1B1B1B"/>
              </a:solidFill>
              <a:latin typeface="Times New Roman" panose="02020603050405020304" pitchFamily="18" charset="0"/>
              <a:ea typeface="Open Sans"/>
              <a:cs typeface="Times New Roman" panose="02020603050405020304" pitchFamily="18" charset="0"/>
            </a:endParaRPr>
          </a:p>
          <a:p>
            <a:pPr marL="342900" indent="-342900" algn="l">
              <a:buFont typeface="Arial" panose="020B0604020202020204" pitchFamily="34" charset="0"/>
              <a:buChar char="•"/>
            </a:pPr>
            <a:r>
              <a:rPr lang="en-US" altLang="en-US" sz="2400" b="0" i="0">
                <a:solidFill>
                  <a:srgbClr val="1B1B1B"/>
                </a:solidFill>
                <a:latin typeface="Times New Roman" panose="02020603050405020304" pitchFamily="18" charset="0"/>
                <a:ea typeface="Open Sans"/>
                <a:cs typeface="Times New Roman" panose="02020603050405020304" pitchFamily="18" charset="0"/>
                <a:hlinkClick r:id="rId2" tooltip="" action="ppaction://hlinkfile"/>
              </a:rPr>
              <a:t>https://web.dev/lighthouse-accessibility/</a:t>
            </a:r>
            <a:endParaRPr lang="en-US" altLang="en-US" sz="2400" b="0" i="0">
              <a:solidFill>
                <a:srgbClr val="1B1B1B"/>
              </a:solidFill>
              <a:latin typeface="Times New Roman" panose="02020603050405020304" pitchFamily="18" charset="0"/>
              <a:ea typeface="Open Sans"/>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2. Các thông tin số trong Google Lighthouse (tt)</a:t>
            </a:r>
            <a:endParaRPr lang="en-US"/>
          </a:p>
        </p:txBody>
      </p:sp>
      <p:sp>
        <p:nvSpPr>
          <p:cNvPr id="3" name="Content Placeholder 2"/>
          <p:cNvSpPr>
            <a:spLocks noGrp="1"/>
          </p:cNvSpPr>
          <p:nvPr>
            <p:ph idx="1"/>
          </p:nvPr>
        </p:nvSpPr>
        <p:spPr/>
        <p:txBody>
          <a:bodyPr/>
          <a:p>
            <a:pPr marL="0" indent="0">
              <a:buNone/>
            </a:pPr>
            <a:r>
              <a:rPr lang="en-US" altLang="en-US" b="1"/>
              <a:t>c. Best Practices</a:t>
            </a:r>
            <a:endParaRPr lang="en-US" altLang="en-US" b="1"/>
          </a:p>
          <a:p>
            <a:r>
              <a:rPr lang="en-US" altLang="en-US"/>
              <a:t>Là yếu tố quan trọng </a:t>
            </a:r>
            <a:r>
              <a:rPr lang="" altLang="en-US"/>
              <a:t>đ</a:t>
            </a:r>
            <a:r>
              <a:rPr lang="en-US" altLang="en-US"/>
              <a:t>ể Lighthouse </a:t>
            </a:r>
            <a:r>
              <a:rPr lang="" altLang="en-US"/>
              <a:t>đ</a:t>
            </a:r>
            <a:r>
              <a:rPr lang="en-US" altLang="en-US"/>
              <a:t>ánh giá website của bạn. </a:t>
            </a:r>
            <a:r>
              <a:rPr>
                <a:solidFill>
                  <a:srgbClr val="1B1B1B"/>
                </a:solidFill>
                <a:latin typeface="Times New Roman" panose="02020603050405020304" pitchFamily="18" charset="0"/>
                <a:ea typeface="Open Sans"/>
                <a:cs typeface="Times New Roman" panose="02020603050405020304" pitchFamily="18" charset="0"/>
                <a:sym typeface="+mn-ea"/>
              </a:rPr>
              <a:t>Thực tiễn tốt nhất được Lighthouse kiểm tra chủ yếu tập trung vào các khía cạnh bảo mật của trang web và các tiêu chuẩn phát triển web hiện đại.</a:t>
            </a:r>
            <a:r>
              <a:rPr lang="en-US">
                <a:solidFill>
                  <a:srgbClr val="1B1B1B"/>
                </a:solidFill>
                <a:latin typeface="Times New Roman" panose="02020603050405020304" pitchFamily="18" charset="0"/>
                <a:ea typeface="Open Sans"/>
                <a:cs typeface="Times New Roman" panose="02020603050405020304" pitchFamily="18" charset="0"/>
                <a:sym typeface="+mn-ea"/>
              </a:rPr>
              <a:t> </a:t>
            </a:r>
            <a:r>
              <a:rPr lang="en-US" altLang="en-US">
                <a:solidFill>
                  <a:srgbClr val="1B1B1B"/>
                </a:solidFill>
                <a:latin typeface="Times New Roman" panose="02020603050405020304" pitchFamily="18" charset="0"/>
                <a:ea typeface="Open Sans"/>
                <a:cs typeface="Times New Roman" panose="02020603050405020304" pitchFamily="18" charset="0"/>
                <a:sym typeface="+mn-ea"/>
                <a:hlinkClick r:id="rId1" tooltip="" action="ppaction://hlinkfile"/>
              </a:rPr>
              <a:t>https://web.dev/lighthouse-best-practices/</a:t>
            </a:r>
            <a:endParaRPr lang="en-US" altLang="en-US">
              <a:solidFill>
                <a:srgbClr val="1B1B1B"/>
              </a:solidFill>
              <a:latin typeface="Times New Roman" panose="02020603050405020304" pitchFamily="18" charset="0"/>
              <a:ea typeface="Open Sans"/>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2"/>
          <a:stretch>
            <a:fillRect/>
          </a:stretch>
        </p:blipFill>
        <p:spPr>
          <a:xfrm>
            <a:off x="553720" y="2926080"/>
            <a:ext cx="4980305" cy="3430270"/>
          </a:xfrm>
          <a:prstGeom prst="rect">
            <a:avLst/>
          </a:prstGeom>
        </p:spPr>
      </p:pic>
      <p:sp>
        <p:nvSpPr>
          <p:cNvPr id="6" name="Text Box 5"/>
          <p:cNvSpPr txBox="1"/>
          <p:nvPr/>
        </p:nvSpPr>
        <p:spPr>
          <a:xfrm>
            <a:off x="5683250" y="2926080"/>
            <a:ext cx="6160770" cy="3430270"/>
          </a:xfrm>
          <a:prstGeom prst="rect">
            <a:avLst/>
          </a:prstGeom>
        </p:spPr>
        <p:txBody>
          <a:bodyPr>
            <a:noAutofit/>
          </a:bodyPr>
          <a:p>
            <a:pPr marL="342900" indent="-342900" algn="l">
              <a:spcBef>
                <a:spcPts val="1500"/>
              </a:spcBef>
              <a:spcAft>
                <a:spcPct val="0"/>
              </a:spcAft>
              <a:buFont typeface="Arial" panose="020B0604020202020204" pitchFamily="34" charset="0"/>
              <a:buChar char="•"/>
            </a:pPr>
            <a:r>
              <a:rPr sz="2400" b="0" i="0">
                <a:solidFill>
                  <a:srgbClr val="1B1B1B"/>
                </a:solidFill>
                <a:latin typeface="Times New Roman" panose="02020603050405020304" pitchFamily="18" charset="0"/>
                <a:ea typeface="Open Sans"/>
                <a:cs typeface="Times New Roman" panose="02020603050405020304" pitchFamily="18" charset="0"/>
              </a:rPr>
              <a:t>Lighthouse phân tích xem HTTPS và HTTP / 2 có được sử dụng hay không, kiểm tra xem tài nguyên có đến từ các nguồn an toàn hay không và đánh giá lỗ hổng của các thư viện JavaScript.</a:t>
            </a:r>
            <a:endParaRPr sz="2400" b="0" i="0">
              <a:solidFill>
                <a:srgbClr val="1B1B1B"/>
              </a:solidFill>
              <a:latin typeface="Times New Roman" panose="02020603050405020304" pitchFamily="18" charset="0"/>
              <a:ea typeface="Open Sans"/>
              <a:cs typeface="Times New Roman" panose="02020603050405020304" pitchFamily="18" charset="0"/>
            </a:endParaRPr>
          </a:p>
          <a:p>
            <a:pPr marL="342900" indent="-342900" algn="l">
              <a:spcBef>
                <a:spcPts val="1500"/>
              </a:spcBef>
              <a:spcAft>
                <a:spcPct val="0"/>
              </a:spcAft>
              <a:buFont typeface="Arial" panose="020B0604020202020204" pitchFamily="34" charset="0"/>
              <a:buChar char="•"/>
            </a:pPr>
            <a:r>
              <a:rPr sz="2400" b="0" i="0">
                <a:solidFill>
                  <a:srgbClr val="1B1B1B"/>
                </a:solidFill>
                <a:latin typeface="Times New Roman" panose="02020603050405020304" pitchFamily="18" charset="0"/>
                <a:ea typeface="Open Sans"/>
                <a:cs typeface="Times New Roman" panose="02020603050405020304" pitchFamily="18" charset="0"/>
              </a:rPr>
              <a:t>Các phương pháp hay nhất khác xem xét các kết nối cơ sở dữ liệu an toàn và tránh sử dụng các lệnh không an toàn, chẳng hạn như document.write () hoặc kết hợp các API cổ.</a:t>
            </a:r>
            <a:endParaRPr sz="2400" b="0" i="0">
              <a:solidFill>
                <a:srgbClr val="1B1B1B"/>
              </a:solidFill>
              <a:latin typeface="Times New Roman" panose="02020603050405020304" pitchFamily="18" charset="0"/>
              <a:ea typeface="Open Sans"/>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2. Các thông tin số trong Google Lighthouse (tt)</a:t>
            </a:r>
            <a:endParaRPr lang="en-US"/>
          </a:p>
        </p:txBody>
      </p:sp>
      <p:sp>
        <p:nvSpPr>
          <p:cNvPr id="3" name="Content Placeholder 2"/>
          <p:cNvSpPr>
            <a:spLocks noGrp="1"/>
          </p:cNvSpPr>
          <p:nvPr>
            <p:ph idx="1"/>
          </p:nvPr>
        </p:nvSpPr>
        <p:spPr>
          <a:xfrm>
            <a:off x="553720" y="1445895"/>
            <a:ext cx="11157585" cy="2598420"/>
          </a:xfrm>
        </p:spPr>
        <p:txBody>
          <a:bodyPr>
            <a:normAutofit lnSpcReduction="10000"/>
          </a:bodyPr>
          <a:p>
            <a:pPr marL="0" indent="0">
              <a:buNone/>
            </a:pPr>
            <a:r>
              <a:rPr lang="en-US" altLang="en-US" b="1"/>
              <a:t>d. SEO</a:t>
            </a:r>
            <a:endParaRPr lang="en-US" altLang="en-US" b="1"/>
          </a:p>
          <a:p>
            <a:r>
              <a:rPr lang="en-US" altLang="en-US"/>
              <a:t>Lighthouse chạy nhiều thử nghiệm khác nhau </a:t>
            </a:r>
            <a:r>
              <a:rPr lang="" altLang="en-US"/>
              <a:t>đ</a:t>
            </a:r>
            <a:r>
              <a:rPr lang="en-US" altLang="en-US"/>
              <a:t>ể xác </a:t>
            </a:r>
            <a:r>
              <a:rPr lang="" altLang="en-US"/>
              <a:t>đ</a:t>
            </a:r>
            <a:r>
              <a:rPr lang="en-US" altLang="en-US"/>
              <a:t>ịnh mức </a:t>
            </a:r>
            <a:r>
              <a:rPr lang="" altLang="en-US"/>
              <a:t>đ</a:t>
            </a:r>
            <a:r>
              <a:rPr lang="en-US" altLang="en-US"/>
              <a:t>ộ tốt mà một trang web hoặc ứng dụng có thể </a:t>
            </a:r>
            <a:r>
              <a:rPr lang="" altLang="en-US"/>
              <a:t>đư</a:t>
            </a:r>
            <a:r>
              <a:rPr lang="en-US" altLang="en-US"/>
              <a:t>ợc thu thập thông tin bởi các công cụ tìm kiếm và hiển thị trong kết quả tìm kiếm. </a:t>
            </a:r>
            <a:endParaRPr lang="en-US" altLang="en-US"/>
          </a:p>
          <a:p>
            <a:r>
              <a:rPr lang="en-US" altLang="en-US"/>
              <a:t>Các bài kiểm tra Lighthouse mà Google mô tả là “SEO” này rất hạn chế; bất kỳ ai có trang web hoặc ứng dụng không </a:t>
            </a:r>
            <a:r>
              <a:rPr lang="" altLang="en-US"/>
              <a:t>đ</a:t>
            </a:r>
            <a:r>
              <a:rPr lang="en-US" altLang="en-US"/>
              <a:t>ạt </a:t>
            </a:r>
            <a:r>
              <a:rPr lang="" altLang="en-US"/>
              <a:t>đư</a:t>
            </a:r>
            <a:r>
              <a:rPr lang="en-US" altLang="en-US"/>
              <a:t>ợc </a:t>
            </a:r>
            <a:r>
              <a:rPr lang="" altLang="en-US"/>
              <a:t>đ</a:t>
            </a:r>
            <a:r>
              <a:rPr lang="en-US" altLang="en-US"/>
              <a:t>iểm tối </a:t>
            </a:r>
            <a:r>
              <a:rPr lang="" altLang="en-US"/>
              <a:t>đ</a:t>
            </a:r>
            <a:r>
              <a:rPr lang="en-US" altLang="en-US"/>
              <a:t>a nên thực hiện các bản sửa lỗi cần thiết.</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5" name="Picture 4"/>
          <p:cNvPicPr/>
          <p:nvPr/>
        </p:nvPicPr>
        <p:blipFill>
          <a:blip r:embed="rId1"/>
          <a:stretch>
            <a:fillRect/>
          </a:stretch>
        </p:blipFill>
        <p:spPr>
          <a:xfrm>
            <a:off x="2318385" y="3551555"/>
            <a:ext cx="7262495" cy="3169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2. Các thông tin số trong Google Lighthouse (tt)</a:t>
            </a:r>
            <a:endParaRPr lang="en-US"/>
          </a:p>
        </p:txBody>
      </p:sp>
      <p:sp>
        <p:nvSpPr>
          <p:cNvPr id="3" name="Content Placeholder 2"/>
          <p:cNvSpPr>
            <a:spLocks noGrp="1"/>
          </p:cNvSpPr>
          <p:nvPr>
            <p:ph idx="1"/>
          </p:nvPr>
        </p:nvSpPr>
        <p:spPr>
          <a:xfrm>
            <a:off x="553720" y="1445895"/>
            <a:ext cx="11157585" cy="4664710"/>
          </a:xfrm>
        </p:spPr>
        <p:txBody>
          <a:bodyPr>
            <a:normAutofit lnSpcReduction="10000"/>
          </a:bodyPr>
          <a:p>
            <a:pPr marL="0" indent="0">
              <a:lnSpc>
                <a:spcPct val="100000"/>
              </a:lnSpc>
              <a:buNone/>
            </a:pPr>
            <a:r>
              <a:rPr lang="en-US" altLang="en-US" b="1"/>
              <a:t>d. SEO</a:t>
            </a:r>
            <a:endParaRPr lang="en-US" altLang="en-US" b="1"/>
          </a:p>
          <a:p>
            <a:pPr>
              <a:lnSpc>
                <a:spcPct val="100000"/>
              </a:lnSpc>
            </a:pPr>
            <a:r>
              <a:rPr lang="en-US" altLang="en-US"/>
              <a:t>Khi những thay </a:t>
            </a:r>
            <a:r>
              <a:rPr lang="" altLang="en-US"/>
              <a:t>đ</a:t>
            </a:r>
            <a:r>
              <a:rPr lang="en-US" altLang="en-US"/>
              <a:t>ổi này </a:t>
            </a:r>
            <a:r>
              <a:rPr lang="" altLang="en-US"/>
              <a:t>đ</a:t>
            </a:r>
            <a:r>
              <a:rPr lang="en-US" altLang="en-US"/>
              <a:t>ã </a:t>
            </a:r>
            <a:r>
              <a:rPr lang="" altLang="en-US"/>
              <a:t>đư</a:t>
            </a:r>
            <a:r>
              <a:rPr lang="en-US" altLang="en-US"/>
              <a:t>ợc thực hiện, việc tối </a:t>
            </a:r>
            <a:r>
              <a:rPr lang="" altLang="en-US"/>
              <a:t>ư</a:t>
            </a:r>
            <a:r>
              <a:rPr lang="en-US" altLang="en-US"/>
              <a:t>u hóa công cụ tìm kiếm mang lại tiềm n</a:t>
            </a:r>
            <a:r>
              <a:rPr lang="" altLang="en-US"/>
              <a:t>ă</a:t>
            </a:r>
            <a:r>
              <a:rPr lang="en-US" altLang="en-US"/>
              <a:t>ng rất lớn cho những cải tiến khác, </a:t>
            </a:r>
            <a:r>
              <a:rPr lang="" altLang="en-US"/>
              <a:t>đ</a:t>
            </a:r>
            <a:r>
              <a:rPr lang="en-US" altLang="en-US"/>
              <a:t>iều này chắc chắn cần </a:t>
            </a:r>
            <a:r>
              <a:rPr lang="" altLang="en-US"/>
              <a:t>đư</a:t>
            </a:r>
            <a:r>
              <a:rPr lang="en-US" altLang="en-US"/>
              <a:t>ợc khám phá.</a:t>
            </a:r>
            <a:endParaRPr lang="en-US" altLang="en-US"/>
          </a:p>
          <a:p>
            <a:pPr>
              <a:lnSpc>
                <a:spcPct val="100000"/>
              </a:lnSpc>
            </a:pPr>
            <a:endParaRPr lang="en-US" altLang="en-US"/>
          </a:p>
          <a:p>
            <a:pPr>
              <a:lnSpc>
                <a:spcPct val="100000"/>
              </a:lnSpc>
            </a:pPr>
            <a:r>
              <a:rPr lang="en-US" altLang="en-US"/>
              <a:t>Lighthouse chủ yếu xem xét tính thân thiện với thiết bị di </a:t>
            </a:r>
            <a:r>
              <a:rPr lang="" altLang="en-US"/>
              <a:t>đ</a:t>
            </a:r>
            <a:r>
              <a:rPr lang="en-US" altLang="en-US"/>
              <a:t>ộng, ứng dụng chính xác của dữ liệu có cấu trúc và các thẻ nh</a:t>
            </a:r>
            <a:r>
              <a:rPr lang="" altLang="en-US"/>
              <a:t>ư</a:t>
            </a:r>
            <a:r>
              <a:rPr lang="en-US" altLang="en-US"/>
              <a:t> canonicals, hreflang, tiêu </a:t>
            </a:r>
            <a:r>
              <a:rPr lang="" altLang="en-US"/>
              <a:t>đ</a:t>
            </a:r>
            <a:r>
              <a:rPr lang="en-US" altLang="en-US"/>
              <a:t>ề và mô tả meta và liệu một trang có thể </a:t>
            </a:r>
            <a:r>
              <a:rPr lang="" altLang="en-US"/>
              <a:t>đư</a:t>
            </a:r>
            <a:r>
              <a:rPr lang="en-US" altLang="en-US"/>
              <a:t>ợc thu thập thông tin bằng bot của công cụ tìm kiếm hay không.</a:t>
            </a:r>
            <a:endParaRPr lang="en-US" altLang="en-US"/>
          </a:p>
          <a:p>
            <a:pPr>
              <a:lnSpc>
                <a:spcPct val="100000"/>
              </a:lnSpc>
            </a:pPr>
            <a:endParaRPr lang="en-US" altLang="en-US"/>
          </a:p>
          <a:p>
            <a:pPr>
              <a:lnSpc>
                <a:spcPct val="100000"/>
              </a:lnSpc>
            </a:pPr>
            <a:r>
              <a:rPr lang="en-US" altLang="en-US">
                <a:hlinkClick r:id="rId1" tooltip="" action="ppaction://hlinkfile"/>
              </a:rPr>
              <a:t>https://web.dev/lighthouse-seo/</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321_5*n_h_i*1_1_1"/>
  <p:tag name="KSO_WM_TEMPLATE_CATEGORY" val="diagram"/>
  <p:tag name="KSO_WM_TEMPLATE_INDEX" val="20238321"/>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solid&quot;:{&quot;brightness&quot;:0,&quot;colorType&quot;:1,&quot;foreColorIndex&quot;:5,&quot;transparency&quot;:0.94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5_1"/>
  <p:tag name="KSO_WM_UNIT_ID" val="diagram20238321_5*n_h_h_i*1_2_5_1"/>
  <p:tag name="KSO_WM_TEMPLATE_CATEGORY" val="diagram"/>
  <p:tag name="KSO_WM_TEMPLATE_INDEX" val="20238321"/>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5"/>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4_1"/>
  <p:tag name="KSO_WM_UNIT_ID" val="diagram20238321_5*n_h_h_i*1_2_4_1"/>
  <p:tag name="KSO_WM_TEMPLATE_CATEGORY" val="diagram"/>
  <p:tag name="KSO_WM_TEMPLATE_INDEX" val="20238321"/>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6_1"/>
  <p:tag name="KSO_WM_UNIT_ID" val="diagram20238321_5*n_h_h_i*1_2_6_1"/>
  <p:tag name="KSO_WM_TEMPLATE_CATEGORY" val="diagram"/>
  <p:tag name="KSO_WM_TEMPLATE_INDEX" val="20238321"/>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6"/>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1"/>
  <p:tag name="KSO_WM_UNIT_ID" val="diagram20238321_5*n_h_h_i*1_2_3_1"/>
  <p:tag name="KSO_WM_TEMPLATE_CATEGORY" val="diagram"/>
  <p:tag name="KSO_WM_TEMPLATE_INDEX" val="20238321"/>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14.xml><?xml version="1.0" encoding="utf-8"?>
<p:tagLst xmlns:p="http://schemas.openxmlformats.org/presentationml/2006/main">
  <p:tag name="KSO_WM_UNIT_COMPATIBLE" val="0"/>
  <p:tag name="KSO_WM_UNIT_DIAGRAM_ISREFERUNIT" val="0"/>
  <p:tag name="KSO_WM_TEMPLATE_INDEX" val="20238321"/>
  <p:tag name="KSO_WM_TAG_VERSION" val="3.0"/>
  <p:tag name="KSO_WM_DIAGRAM_VERSION" val="3"/>
  <p:tag name="KSO_WM_DIAGRAM_COLOR_TEXT_CAN_REMOVE" val="n"/>
  <p:tag name="KSO_WM_DIAGRAM_MIN_ITEMCNT" val="2"/>
  <p:tag name="KSO_WM_BEAUTIFY_FLAG" val="#wm#"/>
  <p:tag name="KSO_WM_UNIT_HIGHLIGHT" val="0"/>
  <p:tag name="KSO_WM_UNIT_DIAGRAM_ISNUMVISUAL" val="0"/>
  <p:tag name="KSO_WM_UNIT_ID" val="diagram20238321_5*n_h_a*1_1_1"/>
  <p:tag name="KSO_WM_TEMPLATE_CATEGORY" val="diagram"/>
  <p:tag name="KSO_WM_UNIT_LAYERLEVEL" val="1_1_1"/>
  <p:tag name="KSO_WM_UNIT_ISCONTENTSTITLE" val="0"/>
  <p:tag name="KSO_WM_UNIT_ISNUMDGMTITLE" val="0"/>
  <p:tag name="KSO_WM_UNIT_NOCLEAR" val="0"/>
  <p:tag name="KSO_WM_DIAGRAM_GROUP_CODE" val="n1-1"/>
  <p:tag name="KSO_WM_UNIT_TYPE" val="n_h_a"/>
  <p:tag name="KSO_WM_UNIT_INDEX" val="1_1_1"/>
  <p:tag name="KSO_WM_DIAGRAM_COLOR_TRICK" val="1"/>
  <p:tag name="KSO_WM_DIAGRAM_MAX_ITEMCNT" val="6"/>
  <p:tag name="KSO_WM_DIAGRAM_VIRTUALLY_FRAME" val="{&quot;height&quot;:371.06573486328125,&quot;left&quot;:54.39910888671875,&quot;top&quot;:143.11713256835938,&quot;width&quot;:881.800891113281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VALUE" val="8"/>
  <p:tag name="KSO_WM_UNIT_PRESET_TEXT" val="Your title here"/>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15.xml><?xml version="1.0" encoding="utf-8"?>
<p:tagLst xmlns:p="http://schemas.openxmlformats.org/presentationml/2006/main">
  <p:tag name="resource_record_key" val="{&quot;70&quot;:[332242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321_5*n_h_h_f*1_2_1_1"/>
  <p:tag name="KSO_WM_TEMPLATE_CATEGORY" val="diagram"/>
  <p:tag name="KSO_WM_TEMPLATE_INDEX" val="20238321"/>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1_1"/>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321_5*n_h_h_f*1_2_5_1"/>
  <p:tag name="KSO_WM_TEMPLATE_CATEGORY" val="diagram"/>
  <p:tag name="KSO_WM_TEMPLATE_INDEX" val="20238321"/>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5_1"/>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321_5*n_h_h_f*1_2_6_1"/>
  <p:tag name="KSO_WM_TEMPLATE_CATEGORY" val="diagram"/>
  <p:tag name="KSO_WM_TEMPLATE_INDEX" val="20238321"/>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6_1"/>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321_5*n_h_h_f*1_2_2_1"/>
  <p:tag name="KSO_WM_TEMPLATE_CATEGORY" val="diagram"/>
  <p:tag name="KSO_WM_TEMPLATE_INDEX" val="20238321"/>
  <p:tag name="KSO_WM_UNIT_LAYERLEVEL" val="1_1_1_1"/>
  <p:tag name="KSO_WM_TAG_VERSION" val="3.0"/>
  <p:tag name="KSO_WM_BEAUTIFY_FLAG" val="#wm#"/>
  <p:tag name="KSO_WM_UNIT_SUBTYPE" val="a"/>
  <p:tag name="KSO_WM_UNIT_NOCLEAR" val="0"/>
  <p:tag name="KSO_WM_UNIT_VALUE" val="80"/>
  <p:tag name="KSO_WM_DIAGRAM_GROUP_CODE" val="n1-1"/>
  <p:tag name="KSO_WM_UNIT_TYPE" val="n_h_h_f"/>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321_5*n_h_h_f*1_2_4_1"/>
  <p:tag name="KSO_WM_TEMPLATE_CATEGORY" val="diagram"/>
  <p:tag name="KSO_WM_TEMPLATE_INDEX" val="20238321"/>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4_1"/>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321_5*n_h_h_f*1_2_3_1"/>
  <p:tag name="KSO_WM_TEMPLATE_CATEGORY" val="diagram"/>
  <p:tag name="KSO_WM_TEMPLATE_INDEX" val="20238321"/>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1"/>
  <p:tag name="KSO_WM_UNIT_ID" val="diagram20238321_5*n_h_h_i*1_2_1_1"/>
  <p:tag name="KSO_WM_TEMPLATE_CATEGORY" val="diagram"/>
  <p:tag name="KSO_WM_TEMPLATE_INDEX" val="20238321"/>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1"/>
  <p:tag name="KSO_WM_UNIT_ID" val="diagram20238321_5*n_h_h_i*1_2_2_1"/>
  <p:tag name="KSO_WM_TEMPLATE_CATEGORY" val="diagram"/>
  <p:tag name="KSO_WM_TEMPLATE_INDEX" val="20238321"/>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1.06573486328125,&quot;left&quot;:54.39910888671875,&quot;top&quot;:143.11713256835938,&quot;width&quot;:881.8008911132813}"/>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N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10879</Words>
  <Application>WPS Presentation</Application>
  <PresentationFormat>Widescreen</PresentationFormat>
  <Paragraphs>269</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Times New Roman</vt:lpstr>
      <vt:lpstr>Wingdings</vt:lpstr>
      <vt:lpstr>Times New Roman</vt:lpstr>
      <vt:lpstr>Microsoft YaHei</vt:lpstr>
      <vt:lpstr>Arial Unicode MS</vt:lpstr>
      <vt:lpstr>Calibri</vt:lpstr>
      <vt:lpstr>NSimSun</vt:lpstr>
      <vt:lpstr>Helvetica</vt:lpstr>
      <vt:lpstr>Open Sans</vt:lpstr>
      <vt:lpstr>Segoe Print</vt:lpstr>
      <vt:lpstr>Office Theme</vt:lpstr>
      <vt:lpstr>TRƯỜNG ĐẠI HỌC GIAO THÔNG VẬN TẢI  THÀNH PHỐ HỒ CHÍ MINH</vt:lpstr>
      <vt:lpstr>PowerPoint 演示文稿</vt:lpstr>
      <vt:lpstr>PowerPoint 演示文稿</vt:lpstr>
      <vt:lpstr>PowerPoint 演示文稿</vt:lpstr>
      <vt:lpstr>2. Các thông tin số trong Google Lighthouse</vt:lpstr>
      <vt:lpstr>PowerPoint 演示文稿</vt:lpstr>
      <vt:lpstr>PowerPoint 演示文稿</vt:lpstr>
      <vt:lpstr>PowerPoint 演示文稿</vt:lpstr>
      <vt:lpstr>2. Các thông tin số trong Google Lighthouse (tt)</vt:lpstr>
      <vt:lpstr>2. Các thông tin số trong Google Lighthouse (tt)</vt:lpstr>
      <vt:lpstr>PowerPoint 演示文稿</vt:lpstr>
      <vt:lpstr>PowerPoint 演示文稿</vt:lpstr>
      <vt:lpstr>PowerPoint 演示文稿</vt:lpstr>
      <vt:lpstr>PowerPoint 演示文稿</vt:lpstr>
      <vt:lpstr>5. Infinity Free</vt:lpstr>
      <vt:lpstr>5. Infinity Free</vt:lpstr>
      <vt:lpstr>5. Infinity Free</vt:lpstr>
      <vt:lpstr>5. Infinity Free</vt:lpstr>
      <vt:lpstr>5. Infinity Free</vt:lpstr>
      <vt:lpstr>5. Infinity Free</vt:lpstr>
      <vt:lpstr>5. Infinity Free</vt:lpstr>
      <vt:lpstr>5. Infinity Free</vt:lpstr>
      <vt:lpstr>5. Infinity Free</vt:lpstr>
      <vt:lpstr>5. Infinity Free</vt:lpstr>
      <vt:lpstr>5. Infinity Free (tt)</vt:lpstr>
      <vt:lpstr>PowerPoint 演示文稿</vt:lpstr>
      <vt:lpstr>6. CPanel</vt:lpstr>
      <vt:lpstr>6. CPanel (tt)</vt:lpstr>
      <vt:lpstr>6. CPanel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Windows</cp:lastModifiedBy>
  <cp:revision>225</cp:revision>
  <dcterms:created xsi:type="dcterms:W3CDTF">2021-11-26T15:20:00Z</dcterms:created>
  <dcterms:modified xsi:type="dcterms:W3CDTF">2025-06-29T17:13:32Z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B832CA6F3786441889F6D8642CA8A3FF_12</vt:lpwstr>
  </property>
  <property fmtid="{D5CDD505-2E9C-101B-9397-08002B2CF9AE}" pid="3" name="KSOProductBuildVer">
    <vt:lpwstr>1033-12.2.0.21546</vt:lpwstr>
  </property>
</Properties>
</file>