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7" r:id="rId2"/>
    <p:sldId id="301" r:id="rId3"/>
    <p:sldId id="307" r:id="rId4"/>
    <p:sldId id="308" r:id="rId5"/>
    <p:sldId id="309" r:id="rId6"/>
    <p:sldId id="310" r:id="rId7"/>
    <p:sldId id="311" r:id="rId8"/>
    <p:sldId id="302" r:id="rId9"/>
    <p:sldId id="312" r:id="rId10"/>
    <p:sldId id="303" r:id="rId11"/>
    <p:sldId id="304" r:id="rId12"/>
    <p:sldId id="305" r:id="rId13"/>
    <p:sldId id="306" r:id="rId14"/>
    <p:sldId id="260" r:id="rId15"/>
    <p:sldId id="261" r:id="rId16"/>
    <p:sldId id="262" r:id="rId17"/>
    <p:sldId id="263" r:id="rId18"/>
    <p:sldId id="264" r:id="rId19"/>
    <p:sldId id="26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13" r:id="rId33"/>
    <p:sldId id="315" r:id="rId34"/>
    <p:sldId id="314" r:id="rId35"/>
    <p:sldId id="294" r:id="rId36"/>
    <p:sldId id="299"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54" autoAdjust="0"/>
  </p:normalViewPr>
  <p:slideViewPr>
    <p:cSldViewPr>
      <p:cViewPr>
        <p:scale>
          <a:sx n="60" d="100"/>
          <a:sy n="60" d="100"/>
        </p:scale>
        <p:origin x="-1644" y="-4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E904A-D60C-4DA2-91A8-FE0B56E7C650}" type="datetimeFigureOut">
              <a:rPr lang="zh-TW" altLang="en-US" smtClean="0"/>
              <a:t>2016/10/1</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49451-2934-46DE-BFC7-A4B9BD0985E6}" type="slidenum">
              <a:rPr lang="zh-TW" altLang="en-US" smtClean="0"/>
              <a:t>‹#›</a:t>
            </a:fld>
            <a:endParaRPr lang="zh-TW" altLang="en-US"/>
          </a:p>
        </p:txBody>
      </p:sp>
    </p:spTree>
    <p:extLst>
      <p:ext uri="{BB962C8B-B14F-4D97-AF65-F5344CB8AC3E}">
        <p14:creationId xmlns:p14="http://schemas.microsoft.com/office/powerpoint/2010/main" val="197004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ystem_call" TargetMode="External"/><Relationship Id="rId3" Type="http://schemas.openxmlformats.org/officeDocument/2006/relationships/hyperlink" Target="https://en.wikipedia.org/wiki/Kernel_space" TargetMode="External"/><Relationship Id="rId7" Type="http://schemas.openxmlformats.org/officeDocument/2006/relationships/hyperlink" Target="https://en.wikipedia.org/wiki/Monolithic_kernel#cite_note-2" TargetMode="External"/><Relationship Id="rId12" Type="http://schemas.openxmlformats.org/officeDocument/2006/relationships/hyperlink" Target="https://en.wikipedia.org/wiki/Module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Monolithic_kernel#cite_note-1" TargetMode="External"/><Relationship Id="rId11" Type="http://schemas.openxmlformats.org/officeDocument/2006/relationships/hyperlink" Target="https://en.wikipedia.org/wiki/Memory_management" TargetMode="External"/><Relationship Id="rId5" Type="http://schemas.openxmlformats.org/officeDocument/2006/relationships/hyperlink" Target="https://en.wikipedia.org/wiki/Microkernel" TargetMode="External"/><Relationship Id="rId10" Type="http://schemas.openxmlformats.org/officeDocument/2006/relationships/hyperlink" Target="https://en.wikipedia.org/wiki/Concurrency_(computer_science)" TargetMode="External"/><Relationship Id="rId4" Type="http://schemas.openxmlformats.org/officeDocument/2006/relationships/hyperlink" Target="https://en.wikipedia.org/wiki/Supervisor_mode" TargetMode="External"/><Relationship Id="rId9" Type="http://schemas.openxmlformats.org/officeDocument/2006/relationships/hyperlink" Target="https://en.wikipedia.org/wiki/Process_(comput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zh-tw/%E6%A1%8C%E9%9D%A2%E7%8E%AF%E5%A2%83"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zh.wikipedia.org/wiki/%E8%87%AA%E7%94%B1%E8%BD%AF%E4%BB%B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Unix_she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Shell_scrip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acilitiesnet.com/hvac/article/Analyze-VFD-Variable-Frequency-Drive-Retrofit-Applications-To-Ensure-Savings-Facilities-Management-HVAC-Feature--14674"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Measurement_and_Verifica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 </a:t>
            </a:r>
            <a:r>
              <a:rPr lang="en-US" altLang="zh-TW" b="1" dirty="0" smtClean="0"/>
              <a:t>monolithic kernel</a:t>
            </a:r>
            <a:r>
              <a:rPr lang="en-US" altLang="zh-TW" dirty="0" smtClean="0"/>
              <a:t> is an operating system architecture where the entire operating system is working in </a:t>
            </a:r>
            <a:r>
              <a:rPr lang="en-US" altLang="zh-TW" dirty="0" smtClean="0">
                <a:hlinkClick r:id="rId3" tooltip="Kernel space"/>
              </a:rPr>
              <a:t>kernel space</a:t>
            </a:r>
            <a:r>
              <a:rPr lang="en-US" altLang="zh-TW" dirty="0" smtClean="0"/>
              <a:t> and is alone in </a:t>
            </a:r>
            <a:r>
              <a:rPr lang="en-US" altLang="zh-TW" dirty="0" smtClean="0">
                <a:hlinkClick r:id="rId4" tooltip="Supervisor mode"/>
              </a:rPr>
              <a:t>supervisor mode</a:t>
            </a:r>
            <a:r>
              <a:rPr lang="en-US" altLang="zh-TW" dirty="0" smtClean="0"/>
              <a:t>. The monolithic model differs from other operating system architectures (such as the </a:t>
            </a:r>
            <a:r>
              <a:rPr lang="en-US" altLang="zh-TW" dirty="0" smtClean="0">
                <a:hlinkClick r:id="rId5" tooltip="Microkernel"/>
              </a:rPr>
              <a:t>microkernel</a:t>
            </a:r>
            <a:r>
              <a:rPr lang="en-US" altLang="zh-TW" dirty="0" smtClean="0"/>
              <a:t> architecture)</a:t>
            </a:r>
            <a:r>
              <a:rPr lang="en-US" altLang="zh-TW" baseline="30000" dirty="0" smtClean="0">
                <a:hlinkClick r:id="rId6"/>
              </a:rPr>
              <a:t>[1]</a:t>
            </a:r>
            <a:r>
              <a:rPr lang="en-US" altLang="zh-TW" baseline="30000" dirty="0" smtClean="0">
                <a:hlinkClick r:id="rId7"/>
              </a:rPr>
              <a:t>[2]</a:t>
            </a:r>
            <a:r>
              <a:rPr lang="en-US" altLang="zh-TW" dirty="0" smtClean="0"/>
              <a:t> in that it alone defines a high-level virtual interface over computer hardware. A set of primitives or </a:t>
            </a:r>
            <a:r>
              <a:rPr lang="en-US" altLang="zh-TW" dirty="0" smtClean="0">
                <a:hlinkClick r:id="rId8" tooltip="System call"/>
              </a:rPr>
              <a:t>system calls</a:t>
            </a:r>
            <a:r>
              <a:rPr lang="en-US" altLang="zh-TW" dirty="0" smtClean="0"/>
              <a:t> implement all operating system services such as </a:t>
            </a:r>
            <a:r>
              <a:rPr lang="en-US" altLang="zh-TW" dirty="0" smtClean="0">
                <a:hlinkClick r:id="rId9" tooltip="Process (computing)"/>
              </a:rPr>
              <a:t>process</a:t>
            </a:r>
            <a:r>
              <a:rPr lang="en-US" altLang="zh-TW" dirty="0" smtClean="0"/>
              <a:t> management, </a:t>
            </a:r>
            <a:r>
              <a:rPr lang="en-US" altLang="zh-TW" dirty="0" smtClean="0">
                <a:hlinkClick r:id="rId10" tooltip="Concurrency (computer science)"/>
              </a:rPr>
              <a:t>concurrency</a:t>
            </a:r>
            <a:r>
              <a:rPr lang="en-US" altLang="zh-TW" dirty="0" smtClean="0"/>
              <a:t>, and </a:t>
            </a:r>
            <a:r>
              <a:rPr lang="en-US" altLang="zh-TW" dirty="0" smtClean="0">
                <a:hlinkClick r:id="rId11" tooltip="Memory management"/>
              </a:rPr>
              <a:t>memory management</a:t>
            </a:r>
            <a:r>
              <a:rPr lang="en-US" altLang="zh-TW" dirty="0" smtClean="0"/>
              <a:t>. Device drivers can be added to the kernel as </a:t>
            </a:r>
            <a:r>
              <a:rPr lang="en-US" altLang="zh-TW" dirty="0" smtClean="0">
                <a:hlinkClick r:id="rId12" tooltip="Module (programming)"/>
              </a:rPr>
              <a:t>modules</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4</a:t>
            </a:fld>
            <a:endParaRPr lang="zh-TW" altLang="en-US"/>
          </a:p>
        </p:txBody>
      </p:sp>
    </p:spTree>
    <p:extLst>
      <p:ext uri="{BB962C8B-B14F-4D97-AF65-F5344CB8AC3E}">
        <p14:creationId xmlns:p14="http://schemas.microsoft.com/office/powerpoint/2010/main" val="3048271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ea typeface="新細明體" pitchFamily="18" charset="-120"/>
                <a:cs typeface="Times New Roman" panose="02020603050405020304" pitchFamily="18" charset="0"/>
              </a:rPr>
              <a:t>Latest stable version of </a:t>
            </a:r>
            <a:r>
              <a:rPr lang="en-US" altLang="zh-TW" sz="1200" dirty="0" err="1" smtClean="0">
                <a:latin typeface="Times New Roman" panose="02020603050405020304" pitchFamily="18" charset="0"/>
                <a:ea typeface="新細明體" pitchFamily="18" charset="-120"/>
                <a:cs typeface="Times New Roman" panose="02020603050405020304" pitchFamily="18" charset="0"/>
              </a:rPr>
              <a:t>linux</a:t>
            </a:r>
            <a:r>
              <a:rPr lang="en-US" altLang="zh-TW" sz="1200" dirty="0" smtClean="0">
                <a:latin typeface="Times New Roman" panose="02020603050405020304" pitchFamily="18" charset="0"/>
                <a:ea typeface="新細明體" pitchFamily="18" charset="-120"/>
                <a:cs typeface="Times New Roman" panose="02020603050405020304" pitchFamily="18" charset="0"/>
              </a:rPr>
              <a:t> kernel – 2.6.28, released on 24-Dec-2008</a:t>
            </a:r>
          </a:p>
          <a:p>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7</a:t>
            </a:fld>
            <a:endParaRPr lang="zh-TW" altLang="en-US"/>
          </a:p>
        </p:txBody>
      </p:sp>
    </p:spTree>
    <p:extLst>
      <p:ext uri="{BB962C8B-B14F-4D97-AF65-F5344CB8AC3E}">
        <p14:creationId xmlns:p14="http://schemas.microsoft.com/office/powerpoint/2010/main" val="325994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GUI:</a:t>
            </a:r>
            <a:r>
              <a:rPr lang="zh-TW" altLang="en-US" dirty="0" smtClean="0"/>
              <a:t> </a:t>
            </a:r>
            <a:r>
              <a:rPr lang="en-US" altLang="zh-TW" dirty="0" smtClean="0"/>
              <a:t>graphical user interface</a:t>
            </a:r>
          </a:p>
          <a:p>
            <a:r>
              <a:rPr lang="en-US" altLang="zh-TW" dirty="0" smtClean="0"/>
              <a:t>KDE </a:t>
            </a:r>
            <a:r>
              <a:rPr lang="zh-TW" altLang="en-US" dirty="0" smtClean="0"/>
              <a:t>和 </a:t>
            </a:r>
            <a:r>
              <a:rPr lang="en-US" altLang="zh-TW" dirty="0" smtClean="0"/>
              <a:t>Gnome </a:t>
            </a:r>
            <a:r>
              <a:rPr lang="zh-TW" altLang="en-US" dirty="0" smtClean="0"/>
              <a:t>的地位是一樣的，他們同樣是</a:t>
            </a:r>
            <a:r>
              <a:rPr lang="zh-TW" altLang="en-US" dirty="0" smtClean="0">
                <a:hlinkClick r:id="rId3"/>
              </a:rPr>
              <a:t>桌面環境</a:t>
            </a:r>
            <a:r>
              <a:rPr lang="zh-TW" altLang="en-US" dirty="0" smtClean="0"/>
              <a:t>。桌面環境簡言之即是一般使用者面對電腦的軟體介面，他包含了圖形、操作方法（如視窗的概念）、硬體管理、提供應用程式表現的方式</a:t>
            </a:r>
            <a:r>
              <a:rPr lang="en-US" altLang="zh-TW" dirty="0" smtClean="0"/>
              <a:t>……</a:t>
            </a:r>
            <a:r>
              <a:rPr lang="zh-TW" altLang="en-US" dirty="0" smtClean="0"/>
              <a:t>等，族繁不及備載。</a:t>
            </a:r>
            <a:endParaRPr lang="en-US" altLang="zh-TW" dirty="0" smtClean="0"/>
          </a:p>
          <a:p>
            <a:r>
              <a:rPr lang="en-US" altLang="zh-TW" b="1" dirty="0" smtClean="0"/>
              <a:t>LAMP</a:t>
            </a:r>
            <a:r>
              <a:rPr lang="zh-TW" altLang="en-US" dirty="0" smtClean="0"/>
              <a:t>是指一組通常一起使用來執行動態網站或者伺服器的</a:t>
            </a:r>
            <a:r>
              <a:rPr lang="zh-TW" altLang="en-US" dirty="0" smtClean="0">
                <a:hlinkClick r:id="rId4" tooltip="自由軟體"/>
              </a:rPr>
              <a:t>自由軟體</a:t>
            </a:r>
            <a:r>
              <a:rPr lang="zh-TW" altLang="en-US" dirty="0" smtClean="0"/>
              <a:t>名稱首字母縮寫</a:t>
            </a:r>
            <a:r>
              <a:rPr lang="en-US" altLang="zh-TW" dirty="0" smtClean="0"/>
              <a:t>(abbreviation)</a:t>
            </a:r>
          </a:p>
          <a:p>
            <a:r>
              <a:rPr lang="en-US" altLang="zh-TW" i="1" dirty="0" err="1" smtClean="0"/>
              <a:t>inetd</a:t>
            </a:r>
            <a:r>
              <a:rPr lang="en-US" altLang="zh-TW" dirty="0" smtClean="0"/>
              <a:t> (internet service daemon) is a super-server daemon on many Unix systems that provides Internet services.</a:t>
            </a:r>
          </a:p>
          <a:p>
            <a:r>
              <a:rPr lang="zh-TW" altLang="en-US" dirty="0" smtClean="0"/>
              <a:t>至於 </a:t>
            </a:r>
            <a:r>
              <a:rPr lang="en-US" altLang="zh-TW" dirty="0" smtClean="0"/>
              <a:t>Linux </a:t>
            </a:r>
            <a:r>
              <a:rPr lang="zh-TW" altLang="en-US" dirty="0" smtClean="0"/>
              <a:t>使用的這一種版本就稱為</a:t>
            </a:r>
            <a:r>
              <a:rPr lang="en-US" altLang="zh-TW" dirty="0" smtClean="0"/>
              <a:t>『 Bourne Again </a:t>
            </a:r>
            <a:r>
              <a:rPr lang="en-US" altLang="zh-TW" dirty="0" err="1" smtClean="0"/>
              <a:t>SHell</a:t>
            </a:r>
            <a:r>
              <a:rPr lang="en-US" altLang="zh-TW" dirty="0" smtClean="0"/>
              <a:t> (</a:t>
            </a:r>
            <a:r>
              <a:rPr lang="zh-TW" altLang="en-US" dirty="0" smtClean="0"/>
              <a:t>簡稱 </a:t>
            </a:r>
            <a:r>
              <a:rPr lang="en-US" altLang="zh-TW" dirty="0" smtClean="0"/>
              <a:t>bash) 』</a:t>
            </a:r>
          </a:p>
          <a:p>
            <a:r>
              <a:rPr lang="zh-TW" altLang="en-US" dirty="0" smtClean="0"/>
              <a:t>第一個流行的 </a:t>
            </a:r>
            <a:r>
              <a:rPr lang="en-US" altLang="zh-TW" dirty="0" smtClean="0"/>
              <a:t>shell </a:t>
            </a:r>
            <a:r>
              <a:rPr lang="zh-TW" altLang="en-US" dirty="0" smtClean="0"/>
              <a:t>是由 </a:t>
            </a:r>
            <a:r>
              <a:rPr lang="en-US" altLang="zh-TW" dirty="0" smtClean="0"/>
              <a:t>Steven Bourne </a:t>
            </a:r>
            <a:r>
              <a:rPr lang="zh-TW" altLang="en-US" dirty="0" smtClean="0"/>
              <a:t>發展出來的，為了紀念他所以就稱為 </a:t>
            </a:r>
            <a:r>
              <a:rPr lang="en-US" altLang="zh-TW" dirty="0" smtClean="0"/>
              <a:t>Bourne shell </a:t>
            </a:r>
          </a:p>
          <a:p>
            <a:r>
              <a:rPr lang="en-US" altLang="zh-TW" i="1" dirty="0" err="1" smtClean="0"/>
              <a:t>sshd</a:t>
            </a:r>
            <a:r>
              <a:rPr lang="en-US" altLang="zh-TW" dirty="0" smtClean="0"/>
              <a:t> (</a:t>
            </a:r>
            <a:r>
              <a:rPr lang="en-US" altLang="zh-TW" dirty="0" err="1" smtClean="0"/>
              <a:t>OpenSSH</a:t>
            </a:r>
            <a:r>
              <a:rPr lang="en-US" altLang="zh-TW" dirty="0" smtClean="0"/>
              <a:t> Daemon) is the daemon program for </a:t>
            </a:r>
            <a:r>
              <a:rPr lang="en-US" altLang="zh-TW" dirty="0" err="1" smtClean="0"/>
              <a:t>ssh</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9</a:t>
            </a:fld>
            <a:endParaRPr lang="zh-TW" altLang="en-US"/>
          </a:p>
        </p:txBody>
      </p:sp>
    </p:spTree>
    <p:extLst>
      <p:ext uri="{BB962C8B-B14F-4D97-AF65-F5344CB8AC3E}">
        <p14:creationId xmlns:p14="http://schemas.microsoft.com/office/powerpoint/2010/main" val="312237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i="1" dirty="0" smtClean="0"/>
              <a:t>Bash</a:t>
            </a:r>
            <a:r>
              <a:rPr lang="en-US" altLang="zh-TW" dirty="0" smtClean="0"/>
              <a:t> is a Unix </a:t>
            </a:r>
            <a:r>
              <a:rPr lang="en-US" altLang="zh-TW" i="1" dirty="0" smtClean="0"/>
              <a:t>shell</a:t>
            </a:r>
            <a:r>
              <a:rPr lang="en-US" altLang="zh-TW" dirty="0" smtClean="0"/>
              <a:t> and command language written by Brian Fox for the GNU Project as a free software replacement for the Bourne </a:t>
            </a:r>
            <a:r>
              <a:rPr lang="en-US" altLang="zh-TW" i="1" dirty="0" smtClean="0"/>
              <a:t>shell</a:t>
            </a:r>
            <a:r>
              <a:rPr lang="en-US" altLang="zh-TW" dirty="0" smtClean="0"/>
              <a:t>.</a:t>
            </a:r>
          </a:p>
          <a:p>
            <a:r>
              <a:rPr lang="en-US" altLang="zh-TW" dirty="0" smtClean="0"/>
              <a:t>Dash is an acronym for </a:t>
            </a:r>
            <a:r>
              <a:rPr lang="en-US" altLang="zh-TW" dirty="0" err="1" smtClean="0"/>
              <a:t>Debian</a:t>
            </a:r>
            <a:r>
              <a:rPr lang="en-US" altLang="zh-TW" dirty="0" smtClean="0"/>
              <a:t> </a:t>
            </a:r>
            <a:r>
              <a:rPr lang="en-US" altLang="zh-TW" dirty="0" err="1" smtClean="0"/>
              <a:t>Almquist</a:t>
            </a:r>
            <a:r>
              <a:rPr lang="en-US" altLang="zh-TW" dirty="0" smtClean="0"/>
              <a:t> shell (dash). It is a Unix and Linux shell which is much smaller than bash</a:t>
            </a:r>
          </a:p>
          <a:p>
            <a:r>
              <a:rPr lang="en-US" altLang="zh-TW" dirty="0" smtClean="0"/>
              <a:t>The </a:t>
            </a:r>
            <a:r>
              <a:rPr lang="en-US" altLang="zh-TW" b="1" dirty="0" smtClean="0"/>
              <a:t>restricted shell</a:t>
            </a:r>
            <a:r>
              <a:rPr lang="en-US" altLang="zh-TW" dirty="0" smtClean="0"/>
              <a:t> is a </a:t>
            </a:r>
            <a:r>
              <a:rPr lang="en-US" altLang="zh-TW" dirty="0" smtClean="0">
                <a:hlinkClick r:id="rId3" tooltip="Unix shell"/>
              </a:rPr>
              <a:t>Unix shell</a:t>
            </a:r>
            <a:r>
              <a:rPr lang="en-US" altLang="zh-TW" dirty="0" smtClean="0"/>
              <a:t> that restricts some of the capabilities available to an interactive user session, or to a </a:t>
            </a:r>
            <a:r>
              <a:rPr lang="en-US" altLang="zh-TW" dirty="0" smtClean="0">
                <a:hlinkClick r:id="rId4" tooltip="Shell script"/>
              </a:rPr>
              <a:t>shell script</a:t>
            </a:r>
            <a:r>
              <a:rPr lang="en-US" altLang="zh-TW" dirty="0" smtClean="0"/>
              <a:t>, running within it.</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13</a:t>
            </a:fld>
            <a:endParaRPr lang="zh-TW" altLang="en-US"/>
          </a:p>
        </p:txBody>
      </p:sp>
    </p:spTree>
    <p:extLst>
      <p:ext uri="{BB962C8B-B14F-4D97-AF65-F5344CB8AC3E}">
        <p14:creationId xmlns:p14="http://schemas.microsoft.com/office/powerpoint/2010/main" val="264884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effectLst/>
                <a:hlinkClick r:id="rId3"/>
              </a:rPr>
              <a:t>VFD (Variable Frequency Drive) Retrofit</a:t>
            </a:r>
            <a:endParaRPr lang="en-US" altLang="zh-TW"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effectLst/>
                <a:hlinkClick r:id="rId4"/>
              </a:rPr>
              <a:t>Measurement and Verification </a:t>
            </a:r>
            <a:endParaRPr lang="en-US" altLang="zh-TW" b="1"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19A82C8F-0BCF-4B1C-8B72-5C8B14536E6C}" type="slidenum">
              <a:rPr lang="zh-TW" altLang="en-US" smtClean="0"/>
              <a:t>17</a:t>
            </a:fld>
            <a:endParaRPr lang="zh-TW" altLang="en-US"/>
          </a:p>
        </p:txBody>
      </p:sp>
    </p:spTree>
    <p:extLst>
      <p:ext uri="{BB962C8B-B14F-4D97-AF65-F5344CB8AC3E}">
        <p14:creationId xmlns:p14="http://schemas.microsoft.com/office/powerpoint/2010/main" val="209594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KDE is an international team co-operating on development and distribution of Free, Open Source Software for desktop and portable computing.</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20</a:t>
            </a:fld>
            <a:endParaRPr lang="zh-TW" altLang="en-US"/>
          </a:p>
        </p:txBody>
      </p:sp>
    </p:spTree>
    <p:extLst>
      <p:ext uri="{BB962C8B-B14F-4D97-AF65-F5344CB8AC3E}">
        <p14:creationId xmlns:p14="http://schemas.microsoft.com/office/powerpoint/2010/main" val="214220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dirty="0" smtClean="0"/>
              <a:t>可客製化的界面 ： </a:t>
            </a:r>
            <a:r>
              <a:rPr lang="en-US" altLang="zh-TW" dirty="0" smtClean="0"/>
              <a:t>GIMP</a:t>
            </a:r>
            <a:r>
              <a:rPr lang="zh-TW" altLang="en-US" dirty="0" smtClean="0"/>
              <a:t>可以讓使用者任意變換介面顏色、更改介面位置，更可以全螢幕執行。   </a:t>
            </a:r>
            <a:r>
              <a:rPr lang="en-US" altLang="zh-TW" dirty="0" smtClean="0"/>
              <a:t>2. </a:t>
            </a:r>
            <a:r>
              <a:rPr lang="zh-TW" altLang="en-US" dirty="0" smtClean="0"/>
              <a:t>圖像強化效果 ： 使用</a:t>
            </a:r>
            <a:r>
              <a:rPr lang="en-US" altLang="zh-TW" dirty="0" smtClean="0"/>
              <a:t>GIMP</a:t>
            </a:r>
            <a:r>
              <a:rPr lang="zh-TW" altLang="en-US" dirty="0" smtClean="0"/>
              <a:t>可以輕易的將數位化的影像進行特殊效果的處理。   </a:t>
            </a:r>
            <a:r>
              <a:rPr lang="en-US" altLang="zh-TW" dirty="0" smtClean="0"/>
              <a:t>3. </a:t>
            </a:r>
            <a:r>
              <a:rPr lang="zh-TW" altLang="en-US" dirty="0" smtClean="0"/>
              <a:t>硬體支援 ： </a:t>
            </a:r>
            <a:r>
              <a:rPr lang="en-US" altLang="zh-TW" dirty="0" smtClean="0"/>
              <a:t>GIMP</a:t>
            </a:r>
            <a:r>
              <a:rPr lang="zh-TW" altLang="en-US" dirty="0" smtClean="0"/>
              <a:t>支援了許多硬體，如顯示卡或透過</a:t>
            </a:r>
            <a:r>
              <a:rPr lang="en-US" altLang="zh-TW" dirty="0" smtClean="0"/>
              <a:t>USB</a:t>
            </a:r>
            <a:r>
              <a:rPr lang="zh-TW" altLang="en-US" dirty="0" smtClean="0"/>
              <a:t>隨插及用硬體等，可加速軟體工作效率。   </a:t>
            </a:r>
            <a:r>
              <a:rPr lang="en-US" altLang="zh-TW" dirty="0" smtClean="0"/>
              <a:t>4. </a:t>
            </a:r>
            <a:r>
              <a:rPr lang="zh-TW" altLang="en-US" dirty="0" smtClean="0"/>
              <a:t>多檔案格式 ： </a:t>
            </a:r>
            <a:r>
              <a:rPr lang="en-US" altLang="zh-TW" dirty="0" smtClean="0"/>
              <a:t>GIMP</a:t>
            </a:r>
            <a:r>
              <a:rPr lang="zh-TW" altLang="en-US" dirty="0" smtClean="0"/>
              <a:t>支援了多種的檔案格式，如</a:t>
            </a:r>
            <a:r>
              <a:rPr lang="en-US" altLang="zh-TW" dirty="0" smtClean="0"/>
              <a:t>JPEG(JFIF),GIF,PNG,TIFF</a:t>
            </a:r>
            <a:r>
              <a:rPr lang="zh-TW" altLang="en-US" dirty="0" smtClean="0"/>
              <a:t>等，可以以各種格式進行編輯與存取。   </a:t>
            </a:r>
            <a:r>
              <a:rPr lang="en-US" altLang="zh-TW" dirty="0" smtClean="0"/>
              <a:t>5. </a:t>
            </a:r>
            <a:r>
              <a:rPr lang="zh-TW" altLang="en-US" dirty="0" smtClean="0"/>
              <a:t>多平台支援 ： </a:t>
            </a:r>
            <a:r>
              <a:rPr lang="en-US" altLang="zh-TW" dirty="0" smtClean="0"/>
              <a:t>GIMP</a:t>
            </a:r>
            <a:r>
              <a:rPr lang="zh-TW" altLang="en-US" dirty="0" smtClean="0"/>
              <a:t>可在多種平台上運行，如</a:t>
            </a:r>
            <a:r>
              <a:rPr lang="en-US" altLang="zh-TW" dirty="0" smtClean="0"/>
              <a:t>Linux</a:t>
            </a:r>
            <a:r>
              <a:rPr lang="zh-TW" altLang="en-US" dirty="0" smtClean="0"/>
              <a:t>、</a:t>
            </a:r>
            <a:r>
              <a:rPr lang="en-US" altLang="zh-TW" dirty="0" smtClean="0"/>
              <a:t>Microsoft Windows</a:t>
            </a:r>
            <a:r>
              <a:rPr lang="zh-TW" altLang="en-US" dirty="0" smtClean="0"/>
              <a:t>、</a:t>
            </a:r>
            <a:r>
              <a:rPr lang="en-US" altLang="zh-TW" dirty="0" smtClean="0"/>
              <a:t>Mac OS X</a:t>
            </a:r>
            <a:r>
              <a:rPr lang="zh-TW" altLang="en-US" dirty="0" smtClean="0"/>
              <a:t>、</a:t>
            </a:r>
            <a:r>
              <a:rPr lang="en-US" altLang="zh-TW" dirty="0" smtClean="0"/>
              <a:t>Sun </a:t>
            </a:r>
            <a:r>
              <a:rPr lang="en-US" altLang="zh-TW" dirty="0" err="1" smtClean="0"/>
              <a:t>OpenSolaris</a:t>
            </a:r>
            <a:r>
              <a:rPr lang="zh-TW" altLang="en-US" dirty="0" smtClean="0"/>
              <a:t>等等。</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21</a:t>
            </a:fld>
            <a:endParaRPr lang="zh-TW" altLang="en-US"/>
          </a:p>
        </p:txBody>
      </p:sp>
    </p:spTree>
    <p:extLst>
      <p:ext uri="{BB962C8B-B14F-4D97-AF65-F5344CB8AC3E}">
        <p14:creationId xmlns:p14="http://schemas.microsoft.com/office/powerpoint/2010/main" val="1447964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902075"/>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71950"/>
            <a:ext cx="6400800" cy="593204"/>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0EFB96B-58FA-496E-A773-82AAE1D3D260}" type="datetime1">
              <a:rPr lang="en-US" altLang="zh-TW"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585604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A4F47E61-D5BD-4EA4-AF84-D26157330271}" type="datetime1">
              <a:rPr lang="en-US" altLang="zh-TW"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3119068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31"/>
            <a:ext cx="8229600" cy="3102992"/>
          </a:xfrm>
        </p:spPr>
        <p:txBody>
          <a:bodyPr/>
          <a:lstStyle>
            <a:lvl1pPr marL="0" indent="0" algn="ctr">
              <a:buNone/>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29CFBE7E-599E-4792-A9F1-7B9E6E4F0E22}" type="datetime1">
              <a:rPr lang="en-US" altLang="zh-TW"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15515409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27014" y="67866"/>
            <a:ext cx="8683625" cy="8572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5614" y="1721644"/>
            <a:ext cx="8224837" cy="2678906"/>
          </a:xfrm>
        </p:spPr>
        <p:txBody>
          <a:bodyPr/>
          <a:lstStyle/>
          <a:p>
            <a:endParaRPr lang="zh-TW" altLang="en-US"/>
          </a:p>
        </p:txBody>
      </p:sp>
    </p:spTree>
    <p:extLst>
      <p:ext uri="{BB962C8B-B14F-4D97-AF65-F5344CB8AC3E}">
        <p14:creationId xmlns:p14="http://schemas.microsoft.com/office/powerpoint/2010/main" val="30681837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A838DA-82FB-4760-98BC-3EB6F8463AB7}" type="datetime1">
              <a:rPr lang="en-US" altLang="zh-TW" smtClean="0"/>
              <a:t>10/1/2016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8376A6-A48A-4C3C-A7D7-B9F261D0D90C}" type="slidenum">
              <a:rPr lang="en-US" smtClean="0"/>
              <a:t>‹#›</a:t>
            </a:fld>
            <a:endParaRPr lang="en-US"/>
          </a:p>
        </p:txBody>
      </p:sp>
    </p:spTree>
    <p:extLst>
      <p:ext uri="{BB962C8B-B14F-4D97-AF65-F5344CB8AC3E}">
        <p14:creationId xmlns:p14="http://schemas.microsoft.com/office/powerpoint/2010/main" val="369828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51870"/>
            <a:ext cx="7772400" cy="685899"/>
          </a:xfrm>
        </p:spPr>
        <p:txBody>
          <a:bodyPr>
            <a:normAutofit fontScale="90000"/>
          </a:bodyPr>
          <a:lstStyle/>
          <a:p>
            <a:r>
              <a:rPr lang="en-US" dirty="0" smtClean="0">
                <a:latin typeface="Times New Roman" panose="02020603050405020304" pitchFamily="18" charset="0"/>
                <a:cs typeface="Times New Roman" panose="02020603050405020304" pitchFamily="18" charset="0"/>
              </a:rPr>
              <a:t>Introduce to Linux</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Yao-Tung Tsou</a:t>
            </a:r>
          </a:p>
        </p:txBody>
      </p:sp>
      <p:pic>
        <p:nvPicPr>
          <p:cNvPr id="1026" name="Picture 2" descr="https://encrypted-tbn1.gstatic.com/images?q=tbn:ANd9GcQ0TR4glDe5WEOR3kgPZhgagn7XqfEZsPojs2ktPs46lZpU476P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312" y="3198674"/>
            <a:ext cx="1620688" cy="1944826"/>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3C8376A6-A48A-4C3C-A7D7-B9F261D0D90C}" type="slidenum">
              <a:rPr lang="en-US" smtClean="0"/>
              <a:t>1</a:t>
            </a:fld>
            <a:endParaRPr lang="en-US"/>
          </a:p>
        </p:txBody>
      </p:sp>
    </p:spTree>
    <p:extLst>
      <p:ext uri="{BB962C8B-B14F-4D97-AF65-F5344CB8AC3E}">
        <p14:creationId xmlns:p14="http://schemas.microsoft.com/office/powerpoint/2010/main" val="3451212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latin typeface="Times New Roman" panose="02020603050405020304" pitchFamily="18" charset="0"/>
                <a:ea typeface="Batang" panose="02030600000101010101" pitchFamily="18" charset="-127"/>
                <a:cs typeface="Times New Roman" panose="02020603050405020304" pitchFamily="18" charset="0"/>
              </a:rPr>
              <a:t>Kernel</a:t>
            </a:r>
          </a:p>
        </p:txBody>
      </p:sp>
      <p:sp>
        <p:nvSpPr>
          <p:cNvPr id="13315" name="Rectangle 3"/>
          <p:cNvSpPr>
            <a:spLocks noGrp="1" noChangeArrowheads="1"/>
          </p:cNvSpPr>
          <p:nvPr>
            <p:ph type="body" idx="1"/>
          </p:nvPr>
        </p:nvSpPr>
        <p:spPr>
          <a:xfrm>
            <a:off x="1835696" y="1265510"/>
            <a:ext cx="3816424" cy="3394472"/>
          </a:xfrm>
        </p:spPr>
        <p:txBody>
          <a:bodyPr>
            <a:normAutofit fontScale="70000" lnSpcReduction="20000"/>
          </a:bodyPr>
          <a:lstStyle/>
          <a:p>
            <a:r>
              <a:rPr lang="en-US" altLang="zh-TW" dirty="0">
                <a:latin typeface="Times New Roman" panose="02020603050405020304" pitchFamily="18" charset="0"/>
                <a:ea typeface="Batang" panose="02030600000101010101" pitchFamily="18" charset="-127"/>
                <a:cs typeface="Times New Roman" panose="02020603050405020304" pitchFamily="18" charset="0"/>
              </a:rPr>
              <a:t>Core or nucleus of an operating system</a:t>
            </a:r>
          </a:p>
          <a:p>
            <a:r>
              <a:rPr lang="en-US" altLang="zh-TW" dirty="0">
                <a:latin typeface="Times New Roman" panose="02020603050405020304" pitchFamily="18" charset="0"/>
                <a:ea typeface="Batang" panose="02030600000101010101" pitchFamily="18" charset="-127"/>
                <a:cs typeface="Times New Roman" panose="02020603050405020304" pitchFamily="18" charset="0"/>
              </a:rPr>
              <a:t>Interacts with the hardware</a:t>
            </a:r>
          </a:p>
          <a:p>
            <a:r>
              <a:rPr lang="en-US" altLang="zh-TW" dirty="0">
                <a:latin typeface="Times New Roman" panose="02020603050405020304" pitchFamily="18" charset="0"/>
                <a:ea typeface="Batang" panose="02030600000101010101" pitchFamily="18" charset="-127"/>
                <a:cs typeface="Times New Roman" panose="02020603050405020304" pitchFamily="18" charset="0"/>
              </a:rPr>
              <a:t>First program to get loaded when the system starts and runs till the session gets terminated</a:t>
            </a:r>
          </a:p>
          <a:p>
            <a:r>
              <a:rPr lang="en-US" altLang="zh-TW" dirty="0">
                <a:latin typeface="Times New Roman" panose="02020603050405020304" pitchFamily="18" charset="0"/>
                <a:ea typeface="Batang" panose="02030600000101010101" pitchFamily="18" charset="-127"/>
                <a:cs typeface="Times New Roman" panose="02020603050405020304" pitchFamily="18" charset="0"/>
              </a:rPr>
              <a:t>Different from BIOS which is hardware dependent.</a:t>
            </a:r>
          </a:p>
          <a:p>
            <a:r>
              <a:rPr lang="en-US" altLang="zh-TW" dirty="0">
                <a:latin typeface="Times New Roman" panose="02020603050405020304" pitchFamily="18" charset="0"/>
                <a:ea typeface="Batang" panose="02030600000101010101" pitchFamily="18" charset="-127"/>
                <a:cs typeface="Times New Roman" panose="02020603050405020304" pitchFamily="18" charset="0"/>
              </a:rPr>
              <a:t>Kernel is software dependent</a:t>
            </a:r>
          </a:p>
        </p:txBody>
      </p:sp>
      <p:pic>
        <p:nvPicPr>
          <p:cNvPr id="5122" name="Picture 2" descr="http://cdn.instructables.com/FK2/A2NX/HMMFA5V2/FK2A2NXHMMFA5V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1347614"/>
            <a:ext cx="3635896" cy="2726922"/>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C8376A6-A48A-4C3C-A7D7-B9F261D0D90C}" type="slidenum">
              <a:rPr lang="en-US" smtClean="0"/>
              <a:t>10</a:t>
            </a:fld>
            <a:endParaRPr lang="en-US"/>
          </a:p>
        </p:txBody>
      </p:sp>
    </p:spTree>
    <p:extLst>
      <p:ext uri="{BB962C8B-B14F-4D97-AF65-F5344CB8AC3E}">
        <p14:creationId xmlns:p14="http://schemas.microsoft.com/office/powerpoint/2010/main" val="1337588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Kernel types</a:t>
            </a:r>
          </a:p>
        </p:txBody>
      </p:sp>
      <p:sp>
        <p:nvSpPr>
          <p:cNvPr id="14339" name="Rectangle 3"/>
          <p:cNvSpPr>
            <a:spLocks noGrp="1" noChangeArrowheads="1"/>
          </p:cNvSpPr>
          <p:nvPr>
            <p:ph type="body" idx="1"/>
          </p:nvPr>
        </p:nvSpPr>
        <p:spPr/>
        <p:txBody>
          <a:bodyPr>
            <a:normAutofit fontScale="85000" lnSpcReduction="10000"/>
          </a:bodyPr>
          <a:lstStyle/>
          <a:p>
            <a:pPr>
              <a:lnSpc>
                <a:spcPct val="90000"/>
              </a:lnSpc>
            </a:pPr>
            <a:r>
              <a:rPr lang="en-US" altLang="zh-TW" sz="2800">
                <a:latin typeface="Times New Roman" panose="02020603050405020304" pitchFamily="18" charset="0"/>
                <a:ea typeface="新細明體" pitchFamily="18" charset="-120"/>
                <a:cs typeface="Times New Roman" panose="02020603050405020304" pitchFamily="18" charset="0"/>
              </a:rPr>
              <a:t>Monolithic</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All OS related code are stuffed in a single module</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Available as a single file</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Advantage : Faster functioning</a:t>
            </a:r>
          </a:p>
          <a:p>
            <a:pPr>
              <a:lnSpc>
                <a:spcPct val="90000"/>
              </a:lnSpc>
            </a:pPr>
            <a:r>
              <a:rPr lang="en-US" altLang="zh-TW" sz="2800">
                <a:latin typeface="Times New Roman" panose="02020603050405020304" pitchFamily="18" charset="0"/>
                <a:ea typeface="新細明體" pitchFamily="18" charset="-120"/>
                <a:cs typeface="Times New Roman" panose="02020603050405020304" pitchFamily="18" charset="0"/>
              </a:rPr>
              <a:t>Micro</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OS components are isolated and run in their own address space</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Device drivers, programs and system services run outside kernel memory space</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Supports modularity</a:t>
            </a:r>
          </a:p>
          <a:p>
            <a:pPr lvl="1">
              <a:lnSpc>
                <a:spcPct val="90000"/>
              </a:lnSpc>
            </a:pPr>
            <a:r>
              <a:rPr lang="en-US" altLang="zh-TW" sz="2400">
                <a:latin typeface="Times New Roman" panose="02020603050405020304" pitchFamily="18" charset="0"/>
                <a:ea typeface="新細明體" pitchFamily="18" charset="-120"/>
                <a:cs typeface="Times New Roman" panose="02020603050405020304" pitchFamily="18" charset="0"/>
              </a:rPr>
              <a:t>Lesser in size</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11</a:t>
            </a:fld>
            <a:endParaRPr lang="en-US"/>
          </a:p>
        </p:txBody>
      </p:sp>
    </p:spTree>
    <p:extLst>
      <p:ext uri="{BB962C8B-B14F-4D97-AF65-F5344CB8AC3E}">
        <p14:creationId xmlns:p14="http://schemas.microsoft.com/office/powerpoint/2010/main" val="137251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Shell</a:t>
            </a:r>
          </a:p>
        </p:txBody>
      </p:sp>
      <p:sp>
        <p:nvSpPr>
          <p:cNvPr id="18435" name="Rectangle 3"/>
          <p:cNvSpPr>
            <a:spLocks noGrp="1" noChangeArrowheads="1"/>
          </p:cNvSpPr>
          <p:nvPr>
            <p:ph type="body" idx="1"/>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Program that interacts with kernel</a:t>
            </a:r>
          </a:p>
          <a:p>
            <a:r>
              <a:rPr lang="en-US" altLang="zh-TW">
                <a:latin typeface="Times New Roman" panose="02020603050405020304" pitchFamily="18" charset="0"/>
                <a:ea typeface="新細明體" pitchFamily="18" charset="-120"/>
                <a:cs typeface="Times New Roman" panose="02020603050405020304" pitchFamily="18" charset="0"/>
              </a:rPr>
              <a:t>Bridge between kernel and the user</a:t>
            </a:r>
          </a:p>
          <a:p>
            <a:r>
              <a:rPr lang="en-US" altLang="zh-TW">
                <a:latin typeface="Times New Roman" panose="02020603050405020304" pitchFamily="18" charset="0"/>
                <a:ea typeface="新細明體" pitchFamily="18" charset="-120"/>
                <a:cs typeface="Times New Roman" panose="02020603050405020304" pitchFamily="18" charset="0"/>
              </a:rPr>
              <a:t>Command interpreter</a:t>
            </a:r>
          </a:p>
          <a:p>
            <a:r>
              <a:rPr lang="en-US" altLang="zh-TW">
                <a:latin typeface="Times New Roman" panose="02020603050405020304" pitchFamily="18" charset="0"/>
                <a:ea typeface="新細明體" pitchFamily="18" charset="-120"/>
                <a:cs typeface="Times New Roman" panose="02020603050405020304" pitchFamily="18" charset="0"/>
              </a:rPr>
              <a:t>User can type command and the command is conveyed to the kernel and it will be executed</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12</a:t>
            </a:fld>
            <a:endParaRPr lang="en-US"/>
          </a:p>
        </p:txBody>
      </p:sp>
    </p:spTree>
    <p:extLst>
      <p:ext uri="{BB962C8B-B14F-4D97-AF65-F5344CB8AC3E}">
        <p14:creationId xmlns:p14="http://schemas.microsoft.com/office/powerpoint/2010/main" val="2715400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Types of Shell</a:t>
            </a:r>
          </a:p>
        </p:txBody>
      </p:sp>
      <p:sp>
        <p:nvSpPr>
          <p:cNvPr id="19459" name="Rectangle 3"/>
          <p:cNvSpPr>
            <a:spLocks noGrp="1" noChangeArrowheads="1"/>
          </p:cNvSpPr>
          <p:nvPr>
            <p:ph type="body" idx="1"/>
          </p:nvPr>
        </p:nvSpPr>
        <p:spPr/>
        <p:txBody>
          <a:bodyPr>
            <a:normAutofit/>
          </a:bodyPr>
          <a:lstStyle/>
          <a:p>
            <a:r>
              <a:rPr lang="en-US" altLang="zh-TW" sz="2000" dirty="0" err="1">
                <a:latin typeface="Times New Roman" panose="02020603050405020304" pitchFamily="18" charset="0"/>
                <a:ea typeface="新細明體" pitchFamily="18" charset="-120"/>
                <a:cs typeface="Times New Roman" panose="02020603050405020304" pitchFamily="18" charset="0"/>
              </a:rPr>
              <a:t>Sh</a:t>
            </a:r>
            <a:r>
              <a:rPr lang="en-US" altLang="zh-TW" sz="2000" dirty="0">
                <a:latin typeface="Times New Roman" panose="02020603050405020304" pitchFamily="18" charset="0"/>
                <a:ea typeface="新細明體" pitchFamily="18" charset="-120"/>
                <a:cs typeface="Times New Roman" panose="02020603050405020304" pitchFamily="18" charset="0"/>
              </a:rPr>
              <a:t> – simple shell</a:t>
            </a:r>
          </a:p>
          <a:p>
            <a:r>
              <a:rPr lang="en-US" altLang="zh-TW" sz="2000" dirty="0">
                <a:latin typeface="Times New Roman" panose="02020603050405020304" pitchFamily="18" charset="0"/>
                <a:ea typeface="新細明體" pitchFamily="18" charset="-120"/>
                <a:cs typeface="Times New Roman" panose="02020603050405020304" pitchFamily="18" charset="0"/>
              </a:rPr>
              <a:t>BASH – Bourne Again Shell</a:t>
            </a:r>
          </a:p>
          <a:p>
            <a:r>
              <a:rPr lang="en-US" altLang="zh-TW" sz="2000" dirty="0" smtClean="0">
                <a:latin typeface="Times New Roman" panose="02020603050405020304" pitchFamily="18" charset="0"/>
                <a:ea typeface="新細明體" pitchFamily="18" charset="-120"/>
                <a:cs typeface="Times New Roman" panose="02020603050405020304" pitchFamily="18" charset="0"/>
              </a:rPr>
              <a:t>DASH </a:t>
            </a:r>
            <a:r>
              <a:rPr lang="en-US" altLang="zh-TW" sz="2000" dirty="0">
                <a:latin typeface="Times New Roman" panose="02020603050405020304" pitchFamily="18" charset="0"/>
                <a:ea typeface="新細明體" pitchFamily="18" charset="-120"/>
                <a:cs typeface="Times New Roman" panose="02020603050405020304" pitchFamily="18" charset="0"/>
              </a:rPr>
              <a:t>– </a:t>
            </a:r>
            <a:r>
              <a:rPr lang="en-US" altLang="zh-TW" sz="2000" dirty="0" err="1">
                <a:latin typeface="Times New Roman" panose="02020603050405020304" pitchFamily="18" charset="0"/>
                <a:ea typeface="新細明體" pitchFamily="18" charset="-120"/>
                <a:cs typeface="Times New Roman" panose="02020603050405020304" pitchFamily="18" charset="0"/>
              </a:rPr>
              <a:t>Debian</a:t>
            </a:r>
            <a:r>
              <a:rPr lang="en-US" altLang="zh-TW" sz="2000" dirty="0">
                <a:latin typeface="Times New Roman" panose="02020603050405020304" pitchFamily="18" charset="0"/>
                <a:ea typeface="新細明體" pitchFamily="18" charset="-120"/>
                <a:cs typeface="Times New Roman" panose="02020603050405020304" pitchFamily="18" charset="0"/>
              </a:rPr>
              <a:t> </a:t>
            </a:r>
            <a:r>
              <a:rPr lang="en-US" altLang="zh-TW" sz="2000" dirty="0" err="1">
                <a:latin typeface="Times New Roman" panose="02020603050405020304" pitchFamily="18" charset="0"/>
                <a:ea typeface="新細明體" pitchFamily="18" charset="-120"/>
                <a:cs typeface="Times New Roman" panose="02020603050405020304" pitchFamily="18" charset="0"/>
              </a:rPr>
              <a:t>Almquist</a:t>
            </a:r>
            <a:r>
              <a:rPr lang="en-US" altLang="zh-TW" sz="2000" dirty="0">
                <a:latin typeface="Times New Roman" panose="02020603050405020304" pitchFamily="18" charset="0"/>
                <a:ea typeface="新細明體" pitchFamily="18" charset="-120"/>
                <a:cs typeface="Times New Roman" panose="02020603050405020304" pitchFamily="18" charset="0"/>
              </a:rPr>
              <a:t> shell</a:t>
            </a:r>
          </a:p>
          <a:p>
            <a:r>
              <a:rPr lang="en-US" altLang="zh-TW" sz="2000" dirty="0" smtClean="0">
                <a:latin typeface="Times New Roman" panose="02020603050405020304" pitchFamily="18" charset="0"/>
                <a:ea typeface="新細明體" pitchFamily="18" charset="-120"/>
                <a:cs typeface="Times New Roman" panose="02020603050405020304" pitchFamily="18" charset="0"/>
              </a:rPr>
              <a:t>RBASH </a:t>
            </a:r>
            <a:r>
              <a:rPr lang="en-US" altLang="zh-TW" sz="2000" dirty="0">
                <a:latin typeface="Times New Roman" panose="02020603050405020304" pitchFamily="18" charset="0"/>
                <a:ea typeface="新細明體" pitchFamily="18" charset="-120"/>
                <a:cs typeface="Times New Roman" panose="02020603050405020304" pitchFamily="18" charset="0"/>
              </a:rPr>
              <a:t>–  </a:t>
            </a:r>
            <a:r>
              <a:rPr lang="en-US" altLang="zh-TW" sz="2000" dirty="0" smtClean="0">
                <a:latin typeface="Times New Roman" panose="02020603050405020304" pitchFamily="18" charset="0"/>
                <a:ea typeface="新細明體" pitchFamily="18" charset="-120"/>
                <a:cs typeface="Times New Roman" panose="02020603050405020304" pitchFamily="18" charset="0"/>
              </a:rPr>
              <a:t>Restricted Shell</a:t>
            </a:r>
            <a:endParaRPr lang="en-US" altLang="zh-TW" sz="2000" dirty="0">
              <a:latin typeface="Times New Roman" panose="02020603050405020304" pitchFamily="18" charset="0"/>
              <a:ea typeface="新細明體" pitchFamily="18" charset="-120"/>
              <a:cs typeface="Times New Roman" panose="02020603050405020304" pitchFamily="18" charset="0"/>
            </a:endParaRPr>
          </a:p>
          <a:p>
            <a:r>
              <a:rPr lang="en-US" altLang="zh-TW" sz="2000" dirty="0">
                <a:latin typeface="Times New Roman" panose="02020603050405020304" pitchFamily="18" charset="0"/>
                <a:ea typeface="新細明體" pitchFamily="18" charset="-120"/>
                <a:cs typeface="Times New Roman" panose="02020603050405020304" pitchFamily="18" charset="0"/>
              </a:rPr>
              <a:t>SSH – Secure </a:t>
            </a:r>
            <a:r>
              <a:rPr lang="en-US" altLang="zh-TW" sz="2000" dirty="0" smtClean="0">
                <a:latin typeface="Times New Roman" panose="02020603050405020304" pitchFamily="18" charset="0"/>
                <a:ea typeface="新細明體" pitchFamily="18" charset="-120"/>
                <a:cs typeface="Times New Roman" panose="02020603050405020304" pitchFamily="18" charset="0"/>
              </a:rPr>
              <a:t>Shell protocol</a:t>
            </a:r>
            <a:endParaRPr lang="en-US" altLang="zh-TW" sz="2000" dirty="0">
              <a:latin typeface="Times New Roman" panose="02020603050405020304" pitchFamily="18" charset="0"/>
              <a:ea typeface="新細明體" pitchFamily="18" charset="-120"/>
              <a:cs typeface="Times New Roman" panose="02020603050405020304" pitchFamily="18" charset="0"/>
            </a:endParaRPr>
          </a:p>
          <a:p>
            <a:r>
              <a:rPr lang="en-US" altLang="zh-TW" sz="2000" dirty="0">
                <a:latin typeface="Times New Roman" panose="02020603050405020304" pitchFamily="18" charset="0"/>
                <a:ea typeface="新細明體" pitchFamily="18" charset="-120"/>
                <a:cs typeface="Times New Roman" panose="02020603050405020304" pitchFamily="18" charset="0"/>
              </a:rPr>
              <a:t>To view the available shells in the system, type cat /</a:t>
            </a:r>
            <a:r>
              <a:rPr lang="en-US" altLang="zh-TW" sz="2000" dirty="0" err="1">
                <a:latin typeface="Times New Roman" panose="02020603050405020304" pitchFamily="18" charset="0"/>
                <a:ea typeface="新細明體" pitchFamily="18" charset="-120"/>
                <a:cs typeface="Times New Roman" panose="02020603050405020304" pitchFamily="18" charset="0"/>
              </a:rPr>
              <a:t>etc</a:t>
            </a:r>
            <a:r>
              <a:rPr lang="en-US" altLang="zh-TW" sz="2000" dirty="0">
                <a:latin typeface="Times New Roman" panose="02020603050405020304" pitchFamily="18" charset="0"/>
                <a:ea typeface="新細明體" pitchFamily="18" charset="-120"/>
                <a:cs typeface="Times New Roman" panose="02020603050405020304" pitchFamily="18" charset="0"/>
              </a:rPr>
              <a:t>/shells at the command prompt</a:t>
            </a:r>
          </a:p>
          <a:p>
            <a:r>
              <a:rPr lang="en-US" altLang="zh-TW" sz="2000" dirty="0">
                <a:latin typeface="Times New Roman" panose="02020603050405020304" pitchFamily="18" charset="0"/>
                <a:ea typeface="新細明體" pitchFamily="18" charset="-120"/>
                <a:cs typeface="Times New Roman" panose="02020603050405020304" pitchFamily="18" charset="0"/>
              </a:rPr>
              <a:t>To view the current shell that is being used, type echo $SHELL at the command prompt</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13</a:t>
            </a:fld>
            <a:endParaRPr lang="en-US"/>
          </a:p>
        </p:txBody>
      </p:sp>
    </p:spTree>
    <p:extLst>
      <p:ext uri="{BB962C8B-B14F-4D97-AF65-F5344CB8AC3E}">
        <p14:creationId xmlns:p14="http://schemas.microsoft.com/office/powerpoint/2010/main" val="3028474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Where is Linux Used?</a:t>
            </a:r>
          </a:p>
        </p:txBody>
      </p:sp>
      <p:sp>
        <p:nvSpPr>
          <p:cNvPr id="15363" name="Rectangle 3"/>
          <p:cNvSpPr>
            <a:spLocks noGrp="1" noChangeArrowheads="1"/>
          </p:cNvSpPr>
          <p:nvPr>
            <p:ph type="body" idx="1"/>
          </p:nvPr>
        </p:nvSpPr>
        <p:spPr/>
        <p:txBody>
          <a:bodyPr/>
          <a:lstStyle/>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75% of respondents were already using Linux and another 14% were evaluating it</a:t>
            </a:r>
          </a:p>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43% of all web sites use Linux servers running the Apache Web server</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14</a:t>
            </a:fld>
            <a:endParaRPr lang="en-US"/>
          </a:p>
        </p:txBody>
      </p:sp>
    </p:spTree>
    <p:extLst>
      <p:ext uri="{BB962C8B-B14F-4D97-AF65-F5344CB8AC3E}">
        <p14:creationId xmlns:p14="http://schemas.microsoft.com/office/powerpoint/2010/main" val="28956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How is Linux Used?</a:t>
            </a:r>
          </a:p>
        </p:txBody>
      </p:sp>
      <p:sp>
        <p:nvSpPr>
          <p:cNvPr id="17411" name="Rectangle 3"/>
          <p:cNvSpPr>
            <a:spLocks noGrp="1" noChangeArrowheads="1"/>
          </p:cNvSpPr>
          <p:nvPr>
            <p:ph type="body" idx="1"/>
          </p:nvPr>
        </p:nvSpPr>
        <p:spPr/>
        <p:txBody>
          <a:bodyPr/>
          <a:lstStyle/>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Personal Workstation</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File and Print Server</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Internet Service Provider</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Three-tier Client/Server</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Turnkey System</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15</a:t>
            </a:fld>
            <a:endParaRPr lang="en-US"/>
          </a:p>
        </p:txBody>
      </p:sp>
    </p:spTree>
    <p:extLst>
      <p:ext uri="{BB962C8B-B14F-4D97-AF65-F5344CB8AC3E}">
        <p14:creationId xmlns:p14="http://schemas.microsoft.com/office/powerpoint/2010/main" val="2587778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itchFamily="18" charset="-120"/>
              </a:rPr>
              <a:t>Three-tier Client/Server</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pic>
        <p:nvPicPr>
          <p:cNvPr id="77826" name="Picture 2" descr="「Three-tier Client/Server」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000250"/>
            <a:ext cx="4663437" cy="1885950"/>
          </a:xfrm>
          <a:prstGeom prst="rect">
            <a:avLst/>
          </a:prstGeom>
          <a:noFill/>
          <a:extLst>
            <a:ext uri="{909E8E84-426E-40DD-AFC4-6F175D3DCCD1}">
              <a14:hiddenFill xmlns:a14="http://schemas.microsoft.com/office/drawing/2010/main">
                <a:solidFill>
                  <a:srgbClr val="FFFFFF"/>
                </a:solidFill>
              </a14:hiddenFill>
            </a:ext>
          </a:extLst>
        </p:spPr>
      </p:pic>
      <p:pic>
        <p:nvPicPr>
          <p:cNvPr id="77828" name="Picture 4" descr="http://edn.embarcadero.com/article/images/10343/3ti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57350"/>
            <a:ext cx="4248150"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3C8376A6-A48A-4C3C-A7D7-B9F261D0D90C}" type="slidenum">
              <a:rPr lang="en-US" smtClean="0"/>
              <a:t>16</a:t>
            </a:fld>
            <a:endParaRPr lang="en-US"/>
          </a:p>
        </p:txBody>
      </p:sp>
    </p:spTree>
    <p:extLst>
      <p:ext uri="{BB962C8B-B14F-4D97-AF65-F5344CB8AC3E}">
        <p14:creationId xmlns:p14="http://schemas.microsoft.com/office/powerpoint/2010/main" val="3924903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Turnkey System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051720" y="1275606"/>
            <a:ext cx="6852690" cy="1498178"/>
          </a:xfrm>
        </p:spPr>
        <p:txBody>
          <a:bodyPr>
            <a:normAutofit fontScale="55000" lnSpcReduction="20000"/>
          </a:bodyPr>
          <a:lstStyle/>
          <a:p>
            <a:r>
              <a:rPr lang="en-US" altLang="zh-TW" dirty="0" smtClean="0">
                <a:latin typeface="Times New Roman" panose="02020603050405020304" pitchFamily="18" charset="0"/>
                <a:cs typeface="Times New Roman" panose="02020603050405020304" pitchFamily="18" charset="0"/>
              </a:rPr>
              <a:t>A computer system that is setup or designed to satisfy all the customer's needs. For example, many companies will setup a </a:t>
            </a:r>
            <a:r>
              <a:rPr lang="en-US" altLang="zh-TW" dirty="0">
                <a:latin typeface="Times New Roman" panose="02020603050405020304" pitchFamily="18" charset="0"/>
                <a:cs typeface="Times New Roman" panose="02020603050405020304" pitchFamily="18" charset="0"/>
              </a:rPr>
              <a:t>turnkey system</a:t>
            </a:r>
            <a:r>
              <a:rPr lang="en-US" altLang="zh-TW" dirty="0" smtClean="0">
                <a:latin typeface="Times New Roman" panose="02020603050405020304" pitchFamily="18" charset="0"/>
                <a:cs typeface="Times New Roman" panose="02020603050405020304" pitchFamily="18" charset="0"/>
              </a:rPr>
              <a:t> for its employees, this system has all of the necessary hardware and software for the employee to begin working. Because many consumers need to install software or customize their computer, most computers are not considered a turnkey system.</a:t>
            </a:r>
            <a:endParaRPr lang="zh-TW" altLang="en-US" dirty="0">
              <a:latin typeface="Times New Roman" panose="02020603050405020304" pitchFamily="18" charset="0"/>
              <a:cs typeface="Times New Roman" panose="02020603050405020304" pitchFamily="18" charset="0"/>
            </a:endParaRPr>
          </a:p>
        </p:txBody>
      </p:sp>
      <p:pic>
        <p:nvPicPr>
          <p:cNvPr id="83970" name="Picture 2" descr="http://www.synapsense.com/wp-content/themes/synapsense-theme/images/turnkey-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715766"/>
            <a:ext cx="5210175" cy="242773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3C8376A6-A48A-4C3C-A7D7-B9F261D0D90C}" type="slidenum">
              <a:rPr lang="en-US" smtClean="0"/>
              <a:t>17</a:t>
            </a:fld>
            <a:endParaRPr lang="en-US"/>
          </a:p>
        </p:txBody>
      </p:sp>
    </p:spTree>
    <p:extLst>
      <p:ext uri="{BB962C8B-B14F-4D97-AF65-F5344CB8AC3E}">
        <p14:creationId xmlns:p14="http://schemas.microsoft.com/office/powerpoint/2010/main" val="2375033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6184" y="123478"/>
            <a:ext cx="7956376" cy="857250"/>
          </a:xfrm>
        </p:spPr>
        <p:txBody>
          <a:bodyPr>
            <a:noAutofit/>
          </a:bodyPr>
          <a:lstStyle/>
          <a:p>
            <a:r>
              <a:rPr lang="en-US" altLang="zh-TW" sz="4000" dirty="0">
                <a:latin typeface="Times New Roman" panose="02020603050405020304" pitchFamily="18" charset="0"/>
                <a:ea typeface="新細明體" pitchFamily="18" charset="-120"/>
                <a:cs typeface="Times New Roman" panose="02020603050405020304" pitchFamily="18" charset="0"/>
              </a:rPr>
              <a:t>Using Linux on Personal Computers</a:t>
            </a:r>
          </a:p>
        </p:txBody>
      </p:sp>
      <p:sp>
        <p:nvSpPr>
          <p:cNvPr id="18435" name="Rectangle 3"/>
          <p:cNvSpPr>
            <a:spLocks noGrp="1" noChangeArrowheads="1"/>
          </p:cNvSpPr>
          <p:nvPr>
            <p:ph type="body" idx="1"/>
          </p:nvPr>
        </p:nvSpPr>
        <p:spPr/>
        <p:txBody>
          <a:bodyPr/>
          <a:lstStyle/>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Linux kernel for free</a:t>
            </a:r>
          </a:p>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Kernel is central component</a:t>
            </a:r>
          </a:p>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Kernel can be customized to user’s needs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18</a:t>
            </a:fld>
            <a:endParaRPr lang="en-US"/>
          </a:p>
        </p:txBody>
      </p:sp>
    </p:spTree>
    <p:extLst>
      <p:ext uri="{BB962C8B-B14F-4D97-AF65-F5344CB8AC3E}">
        <p14:creationId xmlns:p14="http://schemas.microsoft.com/office/powerpoint/2010/main" val="81349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Linux Distributions</a:t>
            </a:r>
          </a:p>
        </p:txBody>
      </p:sp>
      <p:sp>
        <p:nvSpPr>
          <p:cNvPr id="19459" name="Rectangle 3"/>
          <p:cNvSpPr>
            <a:spLocks noGrp="1" noChangeArrowheads="1"/>
          </p:cNvSpPr>
          <p:nvPr>
            <p:ph type="body" idx="1"/>
          </p:nvPr>
        </p:nvSpPr>
        <p:spPr>
          <a:xfrm>
            <a:off x="2267744" y="1371600"/>
            <a:ext cx="6412707" cy="3200400"/>
          </a:xfrm>
        </p:spPr>
        <p:txBody>
          <a:bodyPr>
            <a:normAutofit fontScale="70000" lnSpcReduction="20000"/>
          </a:bodyPr>
          <a:lstStyle/>
          <a:p>
            <a:pPr>
              <a:buClr>
                <a:schemeClr val="tx1"/>
              </a:buClr>
            </a:pPr>
            <a:r>
              <a:rPr lang="en-US" altLang="zh-TW" dirty="0">
                <a:latin typeface="Times New Roman" panose="02020603050405020304" pitchFamily="18" charset="0"/>
                <a:ea typeface="新細明體" pitchFamily="18" charset="-120"/>
                <a:cs typeface="Times New Roman" panose="02020603050405020304" pitchFamily="18" charset="0"/>
              </a:rPr>
              <a:t>Corel Linux</a:t>
            </a:r>
          </a:p>
          <a:p>
            <a:pPr>
              <a:buClr>
                <a:schemeClr val="tx1"/>
              </a:buClr>
            </a:pPr>
            <a:r>
              <a:rPr lang="en-US" altLang="zh-TW" dirty="0" err="1">
                <a:latin typeface="Times New Roman" panose="02020603050405020304" pitchFamily="18" charset="0"/>
                <a:ea typeface="新細明體" pitchFamily="18" charset="-120"/>
                <a:cs typeface="Times New Roman" panose="02020603050405020304" pitchFamily="18" charset="0"/>
              </a:rPr>
              <a:t>Debian</a:t>
            </a:r>
            <a:r>
              <a:rPr lang="en-US" altLang="zh-TW" dirty="0">
                <a:latin typeface="Times New Roman" panose="02020603050405020304" pitchFamily="18" charset="0"/>
                <a:ea typeface="新細明體" pitchFamily="18" charset="-120"/>
                <a:cs typeface="Times New Roman" panose="02020603050405020304" pitchFamily="18" charset="0"/>
              </a:rPr>
              <a:t> GNU/Linux</a:t>
            </a:r>
          </a:p>
          <a:p>
            <a:pPr>
              <a:buClr>
                <a:schemeClr val="tx1"/>
              </a:buClr>
            </a:pPr>
            <a:r>
              <a:rPr lang="en-US" altLang="zh-TW" dirty="0" err="1">
                <a:latin typeface="Times New Roman" panose="02020603050405020304" pitchFamily="18" charset="0"/>
                <a:ea typeface="新細明體" pitchFamily="18" charset="-120"/>
                <a:cs typeface="Times New Roman" panose="02020603050405020304" pitchFamily="18" charset="0"/>
              </a:rPr>
              <a:t>OpenLinux</a:t>
            </a:r>
            <a:r>
              <a:rPr lang="en-US" altLang="zh-TW" dirty="0">
                <a:latin typeface="Times New Roman" panose="02020603050405020304" pitchFamily="18" charset="0"/>
                <a:ea typeface="新細明體" pitchFamily="18" charset="-120"/>
                <a:cs typeface="Times New Roman" panose="02020603050405020304" pitchFamily="18" charset="0"/>
              </a:rPr>
              <a:t> (Caldera)</a:t>
            </a:r>
          </a:p>
          <a:p>
            <a:pPr>
              <a:buClr>
                <a:schemeClr val="tx1"/>
              </a:buClr>
            </a:pPr>
            <a:r>
              <a:rPr lang="en-US" altLang="zh-TW" dirty="0">
                <a:latin typeface="Times New Roman" panose="02020603050405020304" pitchFamily="18" charset="0"/>
                <a:ea typeface="新細明體" pitchFamily="18" charset="-120"/>
                <a:cs typeface="Times New Roman" panose="02020603050405020304" pitchFamily="18" charset="0"/>
              </a:rPr>
              <a:t>Red Hat</a:t>
            </a:r>
          </a:p>
          <a:p>
            <a:pPr>
              <a:buClr>
                <a:schemeClr val="tx1"/>
              </a:buClr>
            </a:pPr>
            <a:r>
              <a:rPr lang="en-US" altLang="zh-TW" dirty="0">
                <a:latin typeface="Times New Roman" panose="02020603050405020304" pitchFamily="18" charset="0"/>
                <a:ea typeface="新細明體" pitchFamily="18" charset="-120"/>
                <a:cs typeface="Times New Roman" panose="02020603050405020304" pitchFamily="18" charset="0"/>
              </a:rPr>
              <a:t>Slackware</a:t>
            </a:r>
          </a:p>
          <a:p>
            <a:pPr>
              <a:buClr>
                <a:schemeClr val="tx1"/>
              </a:buClr>
            </a:pPr>
            <a:r>
              <a:rPr lang="en-US" altLang="zh-TW" dirty="0" err="1">
                <a:latin typeface="Times New Roman" panose="02020603050405020304" pitchFamily="18" charset="0"/>
                <a:ea typeface="新細明體" pitchFamily="18" charset="-120"/>
                <a:cs typeface="Times New Roman" panose="02020603050405020304" pitchFamily="18" charset="0"/>
              </a:rPr>
              <a:t>SuSE</a:t>
            </a:r>
            <a:endParaRPr lang="en-US" altLang="zh-TW" dirty="0">
              <a:latin typeface="Times New Roman" panose="02020603050405020304" pitchFamily="18" charset="0"/>
              <a:ea typeface="新細明體" pitchFamily="18" charset="-120"/>
              <a:cs typeface="Times New Roman" panose="02020603050405020304" pitchFamily="18" charset="0"/>
            </a:endParaRPr>
          </a:p>
          <a:p>
            <a:pPr>
              <a:buClr>
                <a:schemeClr val="tx1"/>
              </a:buClr>
            </a:pPr>
            <a:r>
              <a:rPr lang="en-US" altLang="zh-TW" dirty="0" err="1" smtClean="0">
                <a:latin typeface="Times New Roman" panose="02020603050405020304" pitchFamily="18" charset="0"/>
                <a:ea typeface="新細明體" pitchFamily="18" charset="-120"/>
                <a:cs typeface="Times New Roman" panose="02020603050405020304" pitchFamily="18" charset="0"/>
              </a:rPr>
              <a:t>TurboLinux</a:t>
            </a:r>
            <a:endParaRPr lang="en-US" altLang="zh-TW" dirty="0" smtClean="0">
              <a:latin typeface="Times New Roman" panose="02020603050405020304" pitchFamily="18" charset="0"/>
              <a:ea typeface="新細明體" pitchFamily="18" charset="-120"/>
              <a:cs typeface="Times New Roman" panose="02020603050405020304" pitchFamily="18" charset="0"/>
            </a:endParaRPr>
          </a:p>
          <a:p>
            <a:pPr>
              <a:buClr>
                <a:schemeClr val="tx1"/>
              </a:buClr>
            </a:pPr>
            <a:r>
              <a:rPr lang="en-US" altLang="zh-TW" dirty="0">
                <a:solidFill>
                  <a:srgbClr val="FF0000"/>
                </a:solidFill>
                <a:latin typeface="Times New Roman" panose="02020603050405020304" pitchFamily="18" charset="0"/>
                <a:ea typeface="新細明體" pitchFamily="18" charset="-120"/>
                <a:cs typeface="Times New Roman" panose="02020603050405020304" pitchFamily="18" charset="0"/>
              </a:rPr>
              <a:t>Raspberry Pi</a:t>
            </a:r>
            <a:r>
              <a:rPr lang="zh-TW" altLang="en-US" dirty="0">
                <a:solidFill>
                  <a:srgbClr val="FF0000"/>
                </a:solidFill>
                <a:latin typeface="Times New Roman" panose="02020603050405020304" pitchFamily="18" charset="0"/>
                <a:ea typeface="新細明體" pitchFamily="18" charset="-120"/>
                <a:cs typeface="Times New Roman" panose="02020603050405020304" pitchFamily="18" charset="0"/>
              </a:rPr>
              <a:t>＋</a:t>
            </a:r>
            <a:r>
              <a:rPr lang="en-US" altLang="zh-TW" dirty="0" err="1">
                <a:solidFill>
                  <a:srgbClr val="FF0000"/>
                </a:solidFill>
                <a:latin typeface="Times New Roman" panose="02020603050405020304" pitchFamily="18" charset="0"/>
                <a:ea typeface="新細明體" pitchFamily="18" charset="-120"/>
                <a:cs typeface="Times New Roman" panose="02020603050405020304" pitchFamily="18" charset="0"/>
              </a:rPr>
              <a:t>Debian</a:t>
            </a:r>
            <a:r>
              <a:rPr lang="en-US" altLang="zh-TW" dirty="0">
                <a:solidFill>
                  <a:srgbClr val="FF0000"/>
                </a:solidFill>
                <a:latin typeface="Times New Roman" panose="02020603050405020304" pitchFamily="18" charset="0"/>
                <a:ea typeface="新細明體" pitchFamily="18" charset="-120"/>
                <a:cs typeface="Times New Roman" panose="02020603050405020304" pitchFamily="18" charset="0"/>
              </a:rPr>
              <a:t> </a:t>
            </a:r>
            <a:r>
              <a:rPr lang="en-US" altLang="zh-TW" dirty="0" smtClean="0">
                <a:solidFill>
                  <a:srgbClr val="FF0000"/>
                </a:solidFill>
                <a:latin typeface="Times New Roman" panose="02020603050405020304" pitchFamily="18" charset="0"/>
                <a:ea typeface="新細明體" pitchFamily="18" charset="-120"/>
                <a:cs typeface="Times New Roman" panose="02020603050405020304" pitchFamily="18" charset="0"/>
              </a:rPr>
              <a:t>Linux</a:t>
            </a:r>
            <a:r>
              <a:rPr lang="zh-TW" altLang="en-US" dirty="0" smtClean="0">
                <a:solidFill>
                  <a:srgbClr val="FF0000"/>
                </a:solidFill>
                <a:latin typeface="Times New Roman" panose="02020603050405020304" pitchFamily="18" charset="0"/>
                <a:ea typeface="新細明體" pitchFamily="18" charset="-120"/>
                <a:cs typeface="Times New Roman" panose="02020603050405020304" pitchFamily="18" charset="0"/>
              </a:rPr>
              <a:t> </a:t>
            </a:r>
            <a:r>
              <a:rPr lang="en-US" altLang="zh-TW" dirty="0" smtClean="0">
                <a:solidFill>
                  <a:srgbClr val="FF0000"/>
                </a:solidFill>
                <a:latin typeface="Times New Roman" panose="02020603050405020304" pitchFamily="18" charset="0"/>
                <a:ea typeface="新細明體" pitchFamily="18" charset="-120"/>
                <a:cs typeface="Times New Roman" panose="02020603050405020304" pitchFamily="18" charset="0"/>
              </a:rPr>
              <a:t>(</a:t>
            </a:r>
            <a:r>
              <a:rPr lang="en-US" altLang="zh-TW" dirty="0" err="1" smtClean="0">
                <a:solidFill>
                  <a:srgbClr val="FF0000"/>
                </a:solidFill>
                <a:latin typeface="Times New Roman" panose="02020603050405020304" pitchFamily="18" charset="0"/>
                <a:ea typeface="新細明體" pitchFamily="18" charset="-120"/>
                <a:cs typeface="Times New Roman" panose="02020603050405020304" pitchFamily="18" charset="0"/>
              </a:rPr>
              <a:t>Raspbian</a:t>
            </a:r>
            <a:r>
              <a:rPr lang="en-US" altLang="zh-TW" dirty="0" smtClean="0">
                <a:solidFill>
                  <a:srgbClr val="FF0000"/>
                </a:solidFill>
                <a:latin typeface="Times New Roman" panose="02020603050405020304" pitchFamily="18" charset="0"/>
                <a:ea typeface="新細明體" pitchFamily="18" charset="-120"/>
                <a:cs typeface="Times New Roman" panose="02020603050405020304" pitchFamily="18" charset="0"/>
              </a:rPr>
              <a:t>)</a:t>
            </a:r>
          </a:p>
          <a:p>
            <a:pPr>
              <a:buClr>
                <a:schemeClr val="tx1"/>
              </a:buClr>
            </a:pPr>
            <a:r>
              <a:rPr lang="en-US" altLang="zh-TW" dirty="0" smtClean="0">
                <a:latin typeface="Times New Roman" panose="02020603050405020304" pitchFamily="18" charset="0"/>
                <a:ea typeface="新細明體" pitchFamily="18" charset="-120"/>
                <a:cs typeface="Times New Roman" panose="02020603050405020304" pitchFamily="18" charset="0"/>
              </a:rPr>
              <a:t>Arch Linux for Raspberry Pi</a:t>
            </a:r>
            <a:endParaRPr lang="en-US" altLang="zh-TW" dirty="0">
              <a:latin typeface="Times New Roman" panose="02020603050405020304" pitchFamily="18" charset="0"/>
              <a:ea typeface="新細明體" pitchFamily="18" charset="-120"/>
              <a:cs typeface="Times New Roman" panose="02020603050405020304" pitchFamily="18" charset="0"/>
            </a:endParaRPr>
          </a:p>
          <a:p>
            <a:pPr>
              <a:buClr>
                <a:schemeClr val="tx1"/>
              </a:buClr>
              <a:buFont typeface="Arial" charset="0"/>
              <a:buNone/>
            </a:pPr>
            <a:endParaRPr lang="en-US" altLang="zh-TW" dirty="0">
              <a:latin typeface="Times New Roman" panose="02020603050405020304" pitchFamily="18" charset="0"/>
              <a:ea typeface="新細明體" pitchFamily="18"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3C8376A6-A48A-4C3C-A7D7-B9F261D0D90C}" type="slidenum">
              <a:rPr lang="en-US" smtClean="0"/>
              <a:t>19</a:t>
            </a:fld>
            <a:endParaRPr lang="en-US"/>
          </a:p>
        </p:txBody>
      </p:sp>
    </p:spTree>
    <p:extLst>
      <p:ext uri="{BB962C8B-B14F-4D97-AF65-F5344CB8AC3E}">
        <p14:creationId xmlns:p14="http://schemas.microsoft.com/office/powerpoint/2010/main" val="2737014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Operating </a:t>
            </a:r>
            <a:r>
              <a:rPr lang="en-US" altLang="zh-TW" dirty="0" smtClean="0">
                <a:latin typeface="Times New Roman" panose="02020603050405020304" pitchFamily="18" charset="0"/>
                <a:ea typeface="新細明體" pitchFamily="18" charset="-120"/>
                <a:cs typeface="Times New Roman" panose="02020603050405020304" pitchFamily="18" charset="0"/>
              </a:rPr>
              <a:t>System (OS)</a:t>
            </a:r>
            <a:endParaRPr lang="en-US" altLang="zh-TW" dirty="0">
              <a:latin typeface="Times New Roman" panose="02020603050405020304" pitchFamily="18" charset="0"/>
              <a:ea typeface="新細明體" pitchFamily="18" charset="-120"/>
              <a:cs typeface="Times New Roman" panose="02020603050405020304" pitchFamily="18" charset="0"/>
            </a:endParaRPr>
          </a:p>
        </p:txBody>
      </p:sp>
      <p:sp>
        <p:nvSpPr>
          <p:cNvPr id="10243" name="Rectangle 1027"/>
          <p:cNvSpPr>
            <a:spLocks noGrp="1" noChangeArrowheads="1"/>
          </p:cNvSpPr>
          <p:nvPr>
            <p:ph type="body" idx="1"/>
          </p:nvPr>
        </p:nvSpPr>
        <p:spPr/>
        <p:txBody>
          <a:bodyPr>
            <a:normAutofit fontScale="85000" lnSpcReduction="10000"/>
          </a:bodyPr>
          <a:lstStyle/>
          <a:p>
            <a:r>
              <a:rPr lang="en-US" altLang="zh-TW" dirty="0">
                <a:latin typeface="Times New Roman" panose="02020603050405020304" pitchFamily="18" charset="0"/>
                <a:ea typeface="新細明體" pitchFamily="18" charset="-120"/>
                <a:cs typeface="Times New Roman" panose="02020603050405020304" pitchFamily="18" charset="0"/>
              </a:rPr>
              <a:t>A program or a software that governs the functioning of other programs</a:t>
            </a:r>
          </a:p>
          <a:p>
            <a:r>
              <a:rPr lang="en-US" altLang="zh-TW" dirty="0">
                <a:latin typeface="Times New Roman" panose="02020603050405020304" pitchFamily="18" charset="0"/>
                <a:ea typeface="新細明體" pitchFamily="18" charset="-120"/>
                <a:cs typeface="Times New Roman" panose="02020603050405020304" pitchFamily="18" charset="0"/>
              </a:rPr>
              <a:t>Interface between User and the Hardware</a:t>
            </a:r>
          </a:p>
          <a:p>
            <a:r>
              <a:rPr lang="en-US" altLang="zh-TW" dirty="0">
                <a:latin typeface="Times New Roman" panose="02020603050405020304" pitchFamily="18" charset="0"/>
                <a:ea typeface="新細明體" pitchFamily="18" charset="-120"/>
                <a:cs typeface="Times New Roman" panose="02020603050405020304" pitchFamily="18" charset="0"/>
              </a:rPr>
              <a:t>Allocates resources for tasks</a:t>
            </a:r>
          </a:p>
          <a:p>
            <a:r>
              <a:rPr lang="en-US" altLang="zh-TW" dirty="0">
                <a:latin typeface="Times New Roman" panose="02020603050405020304" pitchFamily="18" charset="0"/>
                <a:ea typeface="新細明體" pitchFamily="18" charset="-120"/>
                <a:cs typeface="Times New Roman" panose="02020603050405020304" pitchFamily="18" charset="0"/>
              </a:rPr>
              <a:t>Allocates tasks to programs</a:t>
            </a:r>
          </a:p>
          <a:p>
            <a:r>
              <a:rPr lang="en-US" altLang="zh-TW" dirty="0">
                <a:latin typeface="Times New Roman" panose="02020603050405020304" pitchFamily="18" charset="0"/>
                <a:ea typeface="新細明體" pitchFamily="18" charset="-120"/>
                <a:cs typeface="Times New Roman" panose="02020603050405020304" pitchFamily="18" charset="0"/>
              </a:rPr>
              <a:t>Manages space and time</a:t>
            </a:r>
          </a:p>
          <a:p>
            <a:r>
              <a:rPr lang="en-US" altLang="zh-TW" dirty="0">
                <a:latin typeface="Times New Roman" panose="02020603050405020304" pitchFamily="18" charset="0"/>
                <a:ea typeface="新細明體" pitchFamily="18" charset="-120"/>
                <a:cs typeface="Times New Roman" panose="02020603050405020304" pitchFamily="18" charset="0"/>
              </a:rPr>
              <a:t>Controls the devices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a:t>
            </a:fld>
            <a:endParaRPr lang="en-US"/>
          </a:p>
        </p:txBody>
      </p:sp>
    </p:spTree>
    <p:extLst>
      <p:ext uri="{BB962C8B-B14F-4D97-AF65-F5344CB8AC3E}">
        <p14:creationId xmlns:p14="http://schemas.microsoft.com/office/powerpoint/2010/main" val="935096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Software Applications</a:t>
            </a:r>
          </a:p>
        </p:txBody>
      </p:sp>
      <p:sp>
        <p:nvSpPr>
          <p:cNvPr id="71683" name="Rectangle 3"/>
          <p:cNvSpPr>
            <a:spLocks noGrp="1" noChangeArrowheads="1"/>
          </p:cNvSpPr>
          <p:nvPr>
            <p:ph type="body" idx="1"/>
          </p:nvPr>
        </p:nvSpPr>
        <p:spPr>
          <a:xfrm>
            <a:off x="2339752" y="1721644"/>
            <a:ext cx="6340699" cy="3136106"/>
          </a:xfrm>
        </p:spPr>
        <p:txBody>
          <a:bodyPr>
            <a:normAutofit fontScale="85000" lnSpcReduction="20000"/>
          </a:bodyPr>
          <a:lstStyle/>
          <a:p>
            <a:pPr>
              <a:buClr>
                <a:schemeClr val="tx1"/>
              </a:buClr>
              <a:buFont typeface="Wingdings" pitchFamily="2" charset="2"/>
              <a:buChar char="§"/>
            </a:pPr>
            <a:r>
              <a:rPr lang="en-US" altLang="zh-TW" dirty="0" smtClean="0">
                <a:latin typeface="Times New Roman" panose="02020603050405020304" pitchFamily="18" charset="0"/>
                <a:ea typeface="新細明體" pitchFamily="18" charset="-120"/>
                <a:cs typeface="Times New Roman" panose="02020603050405020304" pitchFamily="18" charset="0"/>
              </a:rPr>
              <a:t>OpenOffice</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sz="2400" dirty="0">
                <a:latin typeface="Times New Roman" panose="02020603050405020304" pitchFamily="18" charset="0"/>
                <a:ea typeface="新細明體" pitchFamily="18" charset="-120"/>
                <a:cs typeface="Times New Roman" panose="02020603050405020304" pitchFamily="18" charset="0"/>
              </a:rPr>
              <a:t>word processing, spreadsheets,  	drawing</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Adobe Acrobat Reader</a:t>
            </a:r>
          </a:p>
          <a:p>
            <a:pPr>
              <a:buClr>
                <a:schemeClr val="tx1"/>
              </a:buClr>
              <a:buFont typeface="Wingdings" pitchFamily="2" charset="2"/>
              <a:buChar char="§"/>
            </a:pPr>
            <a:r>
              <a:rPr lang="en-US" altLang="zh-TW" dirty="0" err="1">
                <a:latin typeface="Times New Roman" panose="02020603050405020304" pitchFamily="18" charset="0"/>
                <a:ea typeface="新細明體" pitchFamily="18" charset="-120"/>
                <a:cs typeface="Times New Roman" panose="02020603050405020304" pitchFamily="18" charset="0"/>
              </a:rPr>
              <a:t>Konqueror</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sz="2400" dirty="0">
                <a:latin typeface="Times New Roman" panose="02020603050405020304" pitchFamily="18" charset="0"/>
                <a:ea typeface="新細明體" pitchFamily="18" charset="-120"/>
                <a:cs typeface="Times New Roman" panose="02020603050405020304" pitchFamily="18" charset="0"/>
              </a:rPr>
              <a:t>The KDE File Manager and Web Browser</a:t>
            </a:r>
          </a:p>
          <a:p>
            <a:pPr>
              <a:buClr>
                <a:schemeClr val="tx1"/>
              </a:buClr>
              <a:buFont typeface="Wingdings" pitchFamily="2" charset="2"/>
              <a:buChar char="§"/>
            </a:pPr>
            <a:r>
              <a:rPr lang="en-US" altLang="zh-TW" dirty="0" err="1">
                <a:latin typeface="Times New Roman" panose="02020603050405020304" pitchFamily="18" charset="0"/>
                <a:ea typeface="新細明體" pitchFamily="18" charset="-120"/>
                <a:cs typeface="Times New Roman" panose="02020603050405020304" pitchFamily="18" charset="0"/>
              </a:rPr>
              <a:t>Kmail</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sz="2400" dirty="0">
                <a:latin typeface="Times New Roman" panose="02020603050405020304" pitchFamily="18" charset="0"/>
                <a:ea typeface="新細明體" pitchFamily="18" charset="-120"/>
                <a:cs typeface="Times New Roman" panose="02020603050405020304" pitchFamily="18" charset="0"/>
              </a:rPr>
              <a:t>The KDE Mail Application</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Evolution:  </a:t>
            </a:r>
            <a:r>
              <a:rPr lang="en-US" altLang="zh-TW" sz="2400" dirty="0">
                <a:latin typeface="Times New Roman" panose="02020603050405020304" pitchFamily="18" charset="0"/>
                <a:ea typeface="新細明體" pitchFamily="18" charset="-120"/>
                <a:cs typeface="Times New Roman" panose="02020603050405020304" pitchFamily="18" charset="0"/>
              </a:rPr>
              <a:t>An Email and Calendar Program</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Sound Applications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20</a:t>
            </a:fld>
            <a:endParaRPr lang="en-US"/>
          </a:p>
        </p:txBody>
      </p:sp>
    </p:spTree>
    <p:extLst>
      <p:ext uri="{BB962C8B-B14F-4D97-AF65-F5344CB8AC3E}">
        <p14:creationId xmlns:p14="http://schemas.microsoft.com/office/powerpoint/2010/main" val="135781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Software Applications </a:t>
            </a:r>
            <a:r>
              <a:rPr lang="en-US" altLang="zh-TW" sz="2000">
                <a:latin typeface="Times New Roman" panose="02020603050405020304" pitchFamily="18" charset="0"/>
                <a:ea typeface="新細明體" pitchFamily="18" charset="-120"/>
                <a:cs typeface="Times New Roman" panose="02020603050405020304" pitchFamily="18" charset="0"/>
              </a:rPr>
              <a:t>(continued)</a:t>
            </a:r>
          </a:p>
        </p:txBody>
      </p:sp>
      <p:sp>
        <p:nvSpPr>
          <p:cNvPr id="72707" name="Rectangle 3"/>
          <p:cNvSpPr>
            <a:spLocks noGrp="1" noChangeArrowheads="1"/>
          </p:cNvSpPr>
          <p:nvPr>
            <p:ph type="body" idx="1"/>
          </p:nvPr>
        </p:nvSpPr>
        <p:spPr/>
        <p:txBody>
          <a:bodyPr>
            <a:normAutofit fontScale="92500" lnSpcReduction="20000"/>
          </a:bodyPr>
          <a:lstStyle/>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TV, Video, Radio, and Webcam</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K3b:  </a:t>
            </a:r>
            <a:r>
              <a:rPr lang="en-US" altLang="zh-TW" sz="2000" dirty="0">
                <a:latin typeface="Times New Roman" panose="02020603050405020304" pitchFamily="18" charset="0"/>
                <a:ea typeface="新細明體" pitchFamily="18" charset="-120"/>
                <a:cs typeface="Times New Roman" panose="02020603050405020304" pitchFamily="18" charset="0"/>
              </a:rPr>
              <a:t>The KDE Burning Application</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Digital Cameras</a:t>
            </a:r>
          </a:p>
          <a:p>
            <a:pPr>
              <a:buClr>
                <a:schemeClr val="tx1"/>
              </a:buClr>
              <a:buFont typeface="Wingdings" pitchFamily="2" charset="2"/>
              <a:buChar char="§"/>
            </a:pPr>
            <a:r>
              <a:rPr lang="en-US" altLang="zh-TW" dirty="0" err="1">
                <a:latin typeface="Times New Roman" panose="02020603050405020304" pitchFamily="18" charset="0"/>
                <a:ea typeface="新細明體" pitchFamily="18" charset="-120"/>
                <a:cs typeface="Times New Roman" panose="02020603050405020304" pitchFamily="18" charset="0"/>
              </a:rPr>
              <a:t>Kooka</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sz="2000" dirty="0">
                <a:latin typeface="Times New Roman" panose="02020603050405020304" pitchFamily="18" charset="0"/>
                <a:ea typeface="新細明體" pitchFamily="18" charset="-120"/>
                <a:cs typeface="Times New Roman" panose="02020603050405020304" pitchFamily="18" charset="0"/>
              </a:rPr>
              <a:t>Scanning Application</a:t>
            </a: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Graphics with the GNU Image Manipulation Program </a:t>
            </a:r>
            <a:r>
              <a:rPr lang="en-US" altLang="zh-TW" dirty="0" smtClean="0">
                <a:latin typeface="Times New Roman" panose="02020603050405020304" pitchFamily="18" charset="0"/>
                <a:ea typeface="新細明體" pitchFamily="18" charset="-120"/>
                <a:cs typeface="Times New Roman" panose="02020603050405020304" pitchFamily="18" charset="0"/>
              </a:rPr>
              <a:t>(GIMP)</a:t>
            </a:r>
            <a:endParaRPr lang="en-US" altLang="zh-TW" dirty="0">
              <a:latin typeface="Times New Roman" panose="02020603050405020304" pitchFamily="18" charset="0"/>
              <a:ea typeface="新細明體" pitchFamily="18" charset="-120"/>
              <a:cs typeface="Times New Roman" panose="02020603050405020304" pitchFamily="18" charset="0"/>
            </a:endParaRPr>
          </a:p>
          <a:p>
            <a:pPr>
              <a:buClr>
                <a:schemeClr val="tx1"/>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Shell system</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21</a:t>
            </a:fld>
            <a:endParaRPr lang="en-US"/>
          </a:p>
        </p:txBody>
      </p:sp>
    </p:spTree>
    <p:extLst>
      <p:ext uri="{BB962C8B-B14F-4D97-AF65-F5344CB8AC3E}">
        <p14:creationId xmlns:p14="http://schemas.microsoft.com/office/powerpoint/2010/main" val="360087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Working with the “Shell”</a:t>
            </a:r>
          </a:p>
        </p:txBody>
      </p:sp>
      <p:sp>
        <p:nvSpPr>
          <p:cNvPr id="73731" name="Rectangle 3"/>
          <p:cNvSpPr>
            <a:spLocks noGrp="1" noChangeArrowheads="1"/>
          </p:cNvSpPr>
          <p:nvPr>
            <p:ph type="body" idx="1"/>
          </p:nvPr>
        </p:nvSpPr>
        <p:spPr/>
        <p:txBody>
          <a:bodyPr/>
          <a:lstStyle/>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Executes user commands</a:t>
            </a:r>
          </a:p>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Command element</a:t>
            </a:r>
          </a:p>
          <a:p>
            <a:pPr lvl="1">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Command name</a:t>
            </a:r>
          </a:p>
          <a:p>
            <a:pPr lvl="1">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parameters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22</a:t>
            </a:fld>
            <a:endParaRPr lang="en-US"/>
          </a:p>
        </p:txBody>
      </p:sp>
    </p:spTree>
    <p:extLst>
      <p:ext uri="{BB962C8B-B14F-4D97-AF65-F5344CB8AC3E}">
        <p14:creationId xmlns:p14="http://schemas.microsoft.com/office/powerpoint/2010/main" val="53515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Linux Directory Structure</a:t>
            </a:r>
          </a:p>
        </p:txBody>
      </p:sp>
      <p:sp>
        <p:nvSpPr>
          <p:cNvPr id="74755" name="Rectangle 3"/>
          <p:cNvSpPr>
            <a:spLocks noGrp="1" noChangeArrowheads="1"/>
          </p:cNvSpPr>
          <p:nvPr>
            <p:ph type="body" idx="1"/>
          </p:nvPr>
        </p:nvSpPr>
        <p:spPr/>
        <p:txBody>
          <a:bodyPr/>
          <a:lstStyle/>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Store drives</a:t>
            </a:r>
          </a:p>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Accessing data using folders</a:t>
            </a:r>
          </a:p>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Root directory: </a:t>
            </a:r>
          </a:p>
          <a:p>
            <a:pPr lvl="1">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beginning of file system</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23</a:t>
            </a:fld>
            <a:endParaRPr lang="en-US"/>
          </a:p>
        </p:txBody>
      </p:sp>
    </p:spTree>
    <p:extLst>
      <p:ext uri="{BB962C8B-B14F-4D97-AF65-F5344CB8AC3E}">
        <p14:creationId xmlns:p14="http://schemas.microsoft.com/office/powerpoint/2010/main" val="2085942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Subdirectories</a:t>
            </a:r>
          </a:p>
        </p:txBody>
      </p:sp>
      <p:sp>
        <p:nvSpPr>
          <p:cNvPr id="75779" name="Rectangle 3"/>
          <p:cNvSpPr>
            <a:spLocks noGrp="1" noChangeArrowheads="1"/>
          </p:cNvSpPr>
          <p:nvPr>
            <p:ph type="body" idx="1"/>
          </p:nvPr>
        </p:nvSpPr>
        <p:spPr/>
        <p:txBody>
          <a:bodyPr>
            <a:normAutofit fontScale="92500" lnSpcReduction="10000"/>
          </a:bodyPr>
          <a:lstStyle/>
          <a:p>
            <a:pPr>
              <a:buFont typeface="Arial" charset="0"/>
              <a:buNone/>
            </a:pP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sz="2000" dirty="0">
                <a:latin typeface="Times New Roman" panose="02020603050405020304" pitchFamily="18" charset="0"/>
                <a:ea typeface="新細明體" pitchFamily="18" charset="-120"/>
                <a:cs typeface="Times New Roman" panose="02020603050405020304" pitchFamily="18" charset="0"/>
              </a:rPr>
              <a:t>root 		directory, starting point of the directory tree </a:t>
            </a:r>
          </a:p>
          <a:p>
            <a:pPr>
              <a:buFont typeface="Arial" charset="0"/>
              <a:buNone/>
            </a:pPr>
            <a:endParaRPr lang="en-US" altLang="zh-TW" sz="2000" dirty="0">
              <a:latin typeface="Times New Roman" panose="02020603050405020304" pitchFamily="18" charset="0"/>
              <a:ea typeface="新細明體" pitchFamily="18" charset="-120"/>
              <a:cs typeface="Times New Roman" panose="02020603050405020304" pitchFamily="18" charset="0"/>
            </a:endParaRPr>
          </a:p>
          <a:p>
            <a:pPr>
              <a:buFont typeface="Arial" charset="0"/>
              <a:buNone/>
            </a:pPr>
            <a:r>
              <a:rPr lang="en-US" altLang="zh-TW" sz="2000" dirty="0">
                <a:latin typeface="Times New Roman" panose="02020603050405020304" pitchFamily="18" charset="0"/>
                <a:ea typeface="新細明體" pitchFamily="18" charset="-120"/>
                <a:cs typeface="Times New Roman" panose="02020603050405020304" pitchFamily="18" charset="0"/>
              </a:rPr>
              <a:t>/home		(private) directories of users</a:t>
            </a:r>
          </a:p>
          <a:p>
            <a:pPr>
              <a:buFont typeface="Arial" charset="0"/>
              <a:buNone/>
            </a:pPr>
            <a:endParaRPr lang="en-US" altLang="zh-TW" sz="2000" dirty="0">
              <a:latin typeface="Times New Roman" panose="02020603050405020304" pitchFamily="18" charset="0"/>
              <a:ea typeface="新細明體" pitchFamily="18" charset="-120"/>
              <a:cs typeface="Times New Roman" panose="02020603050405020304" pitchFamily="18" charset="0"/>
            </a:endParaRPr>
          </a:p>
          <a:p>
            <a:pPr>
              <a:buFont typeface="Arial" charset="0"/>
              <a:buNone/>
            </a:pPr>
            <a:r>
              <a:rPr lang="en-US" altLang="zh-TW" sz="2000" dirty="0">
                <a:latin typeface="Times New Roman" panose="02020603050405020304" pitchFamily="18" charset="0"/>
                <a:ea typeface="新細明體" pitchFamily="18" charset="-120"/>
                <a:cs typeface="Times New Roman" panose="02020603050405020304" pitchFamily="18" charset="0"/>
              </a:rPr>
              <a:t>/</a:t>
            </a:r>
            <a:r>
              <a:rPr lang="en-US" altLang="zh-TW" sz="2000" dirty="0" err="1">
                <a:latin typeface="Times New Roman" panose="02020603050405020304" pitchFamily="18" charset="0"/>
                <a:ea typeface="新細明體" pitchFamily="18" charset="-120"/>
                <a:cs typeface="Times New Roman" panose="02020603050405020304" pitchFamily="18" charset="0"/>
              </a:rPr>
              <a:t>devDevice</a:t>
            </a:r>
            <a:r>
              <a:rPr lang="en-US" altLang="zh-TW" sz="2000" dirty="0">
                <a:latin typeface="Times New Roman" panose="02020603050405020304" pitchFamily="18" charset="0"/>
                <a:ea typeface="新細明體" pitchFamily="18" charset="-120"/>
                <a:cs typeface="Times New Roman" panose="02020603050405020304" pitchFamily="18" charset="0"/>
              </a:rPr>
              <a:t> 	files that represent hardware components</a:t>
            </a:r>
          </a:p>
          <a:p>
            <a:pPr>
              <a:buFont typeface="Arial" charset="0"/>
              <a:buNone/>
            </a:pPr>
            <a:endParaRPr lang="en-US" altLang="zh-TW" sz="2000" dirty="0">
              <a:latin typeface="Times New Roman" panose="02020603050405020304" pitchFamily="18" charset="0"/>
              <a:ea typeface="新細明體" pitchFamily="18" charset="-120"/>
              <a:cs typeface="Times New Roman" panose="02020603050405020304" pitchFamily="18" charset="0"/>
            </a:endParaRPr>
          </a:p>
          <a:p>
            <a:pPr>
              <a:buFont typeface="Arial" charset="0"/>
              <a:buNone/>
            </a:pPr>
            <a:r>
              <a:rPr lang="en-US" altLang="zh-TW" sz="2000" dirty="0">
                <a:latin typeface="Times New Roman" panose="02020603050405020304" pitchFamily="18" charset="0"/>
                <a:ea typeface="新細明體" pitchFamily="18" charset="-120"/>
                <a:cs typeface="Times New Roman" panose="02020603050405020304" pitchFamily="18" charset="0"/>
              </a:rPr>
              <a:t>/</a:t>
            </a:r>
            <a:r>
              <a:rPr lang="en-US" altLang="zh-TW" sz="2000" dirty="0" err="1">
                <a:latin typeface="Times New Roman" panose="02020603050405020304" pitchFamily="18" charset="0"/>
                <a:ea typeface="新細明體" pitchFamily="18" charset="-120"/>
                <a:cs typeface="Times New Roman" panose="02020603050405020304" pitchFamily="18" charset="0"/>
              </a:rPr>
              <a:t>etc</a:t>
            </a:r>
            <a:r>
              <a:rPr lang="en-US" altLang="zh-TW" sz="2000" dirty="0">
                <a:latin typeface="Times New Roman" panose="02020603050405020304" pitchFamily="18" charset="0"/>
                <a:ea typeface="新細明體" pitchFamily="18" charset="-120"/>
                <a:cs typeface="Times New Roman" panose="02020603050405020304" pitchFamily="18" charset="0"/>
              </a:rPr>
              <a:t>		Important files for system configuration</a:t>
            </a:r>
          </a:p>
          <a:p>
            <a:pPr>
              <a:buFont typeface="Arial" charset="0"/>
              <a:buNone/>
            </a:pPr>
            <a:endParaRPr lang="en-US" altLang="zh-TW" sz="2000" dirty="0">
              <a:latin typeface="Times New Roman" panose="02020603050405020304" pitchFamily="18" charset="0"/>
              <a:ea typeface="新細明體" pitchFamily="18" charset="-120"/>
              <a:cs typeface="Times New Roman" panose="02020603050405020304" pitchFamily="18" charset="0"/>
            </a:endParaRPr>
          </a:p>
          <a:p>
            <a:pPr>
              <a:buFont typeface="Arial" charset="0"/>
              <a:buNone/>
            </a:pPr>
            <a:r>
              <a:rPr lang="en-US" altLang="zh-TW" sz="2000" dirty="0">
                <a:latin typeface="Times New Roman" panose="02020603050405020304" pitchFamily="18" charset="0"/>
                <a:ea typeface="新細明體" pitchFamily="18" charset="-120"/>
                <a:cs typeface="Times New Roman" panose="02020603050405020304" pitchFamily="18" charset="0"/>
              </a:rPr>
              <a:t>/</a:t>
            </a:r>
            <a:r>
              <a:rPr lang="en-US" altLang="zh-TW" sz="2000" dirty="0" err="1">
                <a:latin typeface="Times New Roman" panose="02020603050405020304" pitchFamily="18" charset="0"/>
                <a:ea typeface="新細明體" pitchFamily="18" charset="-120"/>
                <a:cs typeface="Times New Roman" panose="02020603050405020304" pitchFamily="18" charset="0"/>
              </a:rPr>
              <a:t>etc</a:t>
            </a:r>
            <a:r>
              <a:rPr lang="en-US" altLang="zh-TW" sz="2000" dirty="0">
                <a:latin typeface="Times New Roman" panose="02020603050405020304" pitchFamily="18" charset="0"/>
                <a:ea typeface="新細明體" pitchFamily="18" charset="-120"/>
                <a:cs typeface="Times New Roman" panose="02020603050405020304" pitchFamily="18" charset="0"/>
              </a:rPr>
              <a:t>/</a:t>
            </a:r>
            <a:r>
              <a:rPr lang="en-US" altLang="zh-TW" sz="2000" dirty="0" err="1">
                <a:latin typeface="Times New Roman" panose="02020603050405020304" pitchFamily="18" charset="0"/>
                <a:ea typeface="新細明體" pitchFamily="18" charset="-120"/>
                <a:cs typeface="Times New Roman" panose="02020603050405020304" pitchFamily="18" charset="0"/>
              </a:rPr>
              <a:t>init.d</a:t>
            </a:r>
            <a:r>
              <a:rPr lang="en-US" altLang="zh-TW" sz="2000" dirty="0">
                <a:latin typeface="Times New Roman" panose="02020603050405020304" pitchFamily="18" charset="0"/>
                <a:ea typeface="新細明體" pitchFamily="18" charset="-120"/>
                <a:cs typeface="Times New Roman" panose="02020603050405020304" pitchFamily="18" charset="0"/>
              </a:rPr>
              <a:t>	Boot </a:t>
            </a:r>
            <a:r>
              <a:rPr lang="en-US" altLang="zh-TW" sz="2000" dirty="0" smtClean="0">
                <a:latin typeface="Times New Roman" panose="02020603050405020304" pitchFamily="18" charset="0"/>
                <a:ea typeface="新細明體" pitchFamily="18" charset="-120"/>
                <a:cs typeface="Times New Roman" panose="02020603050405020304" pitchFamily="18" charset="0"/>
              </a:rPr>
              <a:t>scripts/</a:t>
            </a:r>
            <a:r>
              <a:rPr lang="en-US" altLang="zh-TW" sz="2000" dirty="0" err="1" smtClean="0">
                <a:latin typeface="Times New Roman" panose="02020603050405020304" pitchFamily="18" charset="0"/>
                <a:ea typeface="新細明體" pitchFamily="18" charset="-120"/>
                <a:cs typeface="Times New Roman" panose="02020603050405020304" pitchFamily="18" charset="0"/>
              </a:rPr>
              <a:t>usr</a:t>
            </a:r>
            <a:r>
              <a:rPr lang="en-US" altLang="zh-TW" sz="2000" dirty="0" smtClean="0">
                <a:latin typeface="Times New Roman" panose="02020603050405020304" pitchFamily="18" charset="0"/>
                <a:ea typeface="新細明體" pitchFamily="18" charset="-120"/>
                <a:cs typeface="Times New Roman" panose="02020603050405020304" pitchFamily="18" charset="0"/>
              </a:rPr>
              <a:t>/bin Generally </a:t>
            </a:r>
            <a:r>
              <a:rPr lang="en-US" altLang="zh-TW" sz="2000" dirty="0">
                <a:latin typeface="Times New Roman" panose="02020603050405020304" pitchFamily="18" charset="0"/>
                <a:ea typeface="新細明體" pitchFamily="18" charset="-120"/>
                <a:cs typeface="Times New Roman" panose="02020603050405020304" pitchFamily="18" charset="0"/>
              </a:rPr>
              <a:t>accessible </a:t>
            </a:r>
            <a:r>
              <a:rPr lang="en-US" altLang="zh-TW" sz="2000" dirty="0" smtClean="0">
                <a:latin typeface="Times New Roman" panose="02020603050405020304" pitchFamily="18" charset="0"/>
                <a:ea typeface="新細明體" pitchFamily="18" charset="-120"/>
                <a:cs typeface="Times New Roman" panose="02020603050405020304" pitchFamily="18" charset="0"/>
              </a:rPr>
              <a:t>  		programs</a:t>
            </a:r>
            <a:endParaRPr lang="en-US" altLang="zh-TW" sz="2000" dirty="0">
              <a:latin typeface="Times New Roman" panose="02020603050405020304" pitchFamily="18" charset="0"/>
              <a:ea typeface="新細明體" pitchFamily="18" charset="-120"/>
              <a:cs typeface="Times New Roman" panose="02020603050405020304" pitchFamily="18" charset="0"/>
            </a:endParaRPr>
          </a:p>
        </p:txBody>
      </p:sp>
      <p:sp>
        <p:nvSpPr>
          <p:cNvPr id="75780" name="Text Box 4"/>
          <p:cNvSpPr txBox="1">
            <a:spLocks noChangeArrowheads="1"/>
          </p:cNvSpPr>
          <p:nvPr/>
        </p:nvSpPr>
        <p:spPr bwMode="auto">
          <a:xfrm>
            <a:off x="1905000" y="987574"/>
            <a:ext cx="533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2000" b="1">
                <a:latin typeface="Times New Roman" panose="02020603050405020304" pitchFamily="18" charset="0"/>
                <a:ea typeface="新細明體" pitchFamily="18" charset="-120"/>
                <a:cs typeface="Times New Roman" panose="02020603050405020304" pitchFamily="18" charset="0"/>
              </a:rPr>
              <a:t>Examples of Subdirectories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24</a:t>
            </a:fld>
            <a:endParaRPr lang="en-US"/>
          </a:p>
        </p:txBody>
      </p:sp>
    </p:spTree>
    <p:extLst>
      <p:ext uri="{BB962C8B-B14F-4D97-AF65-F5344CB8AC3E}">
        <p14:creationId xmlns:p14="http://schemas.microsoft.com/office/powerpoint/2010/main" val="3286664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Why Use Linux?</a:t>
            </a:r>
          </a:p>
        </p:txBody>
      </p:sp>
      <p:sp>
        <p:nvSpPr>
          <p:cNvPr id="20483" name="Rectangle 3"/>
          <p:cNvSpPr>
            <a:spLocks noGrp="1" noChangeArrowheads="1"/>
          </p:cNvSpPr>
          <p:nvPr>
            <p:ph type="body" idx="1"/>
          </p:nvPr>
        </p:nvSpPr>
        <p:spPr/>
        <p:txBody>
          <a:bodyPr/>
          <a:lstStyle/>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Costs less</a:t>
            </a:r>
          </a:p>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Stable </a:t>
            </a:r>
          </a:p>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Reliable </a:t>
            </a:r>
          </a:p>
          <a:p>
            <a:pPr>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Extremely powerful</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25</a:t>
            </a:fld>
            <a:endParaRPr lang="en-US"/>
          </a:p>
        </p:txBody>
      </p:sp>
    </p:spTree>
    <p:extLst>
      <p:ext uri="{BB962C8B-B14F-4D97-AF65-F5344CB8AC3E}">
        <p14:creationId xmlns:p14="http://schemas.microsoft.com/office/powerpoint/2010/main" val="4183056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zh-TW" dirty="0">
              <a:latin typeface="Times New Roman" panose="02020603050405020304" pitchFamily="18" charset="0"/>
              <a:cs typeface="Times New Roman" panose="02020603050405020304" pitchFamily="18" charset="0"/>
            </a:endParaRPr>
          </a:p>
        </p:txBody>
      </p:sp>
      <p:sp>
        <p:nvSpPr>
          <p:cNvPr id="34819" name="Rectangle 3"/>
          <p:cNvSpPr>
            <a:spLocks noGrp="1" noChangeArrowheads="1"/>
          </p:cNvSpPr>
          <p:nvPr>
            <p:ph type="body" idx="1"/>
          </p:nvPr>
        </p:nvSpPr>
        <p:spPr/>
        <p:txBody>
          <a:bodyPr>
            <a:normAutofit/>
          </a:bodyPr>
          <a:lstStyle/>
          <a:p>
            <a:pPr>
              <a:buFont typeface="Arial" charset="0"/>
              <a:buNone/>
            </a:pPr>
            <a:r>
              <a:rPr lang="en-US" altLang="zh-TW" sz="4400" dirty="0">
                <a:latin typeface="Times New Roman" panose="02020603050405020304" pitchFamily="18" charset="0"/>
                <a:ea typeface="新細明體" pitchFamily="18" charset="-120"/>
                <a:cs typeface="Times New Roman" panose="02020603050405020304" pitchFamily="18" charset="0"/>
              </a:rPr>
              <a:t>LINUX VS WINDOWS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26</a:t>
            </a:fld>
            <a:endParaRPr lang="en-US"/>
          </a:p>
        </p:txBody>
      </p:sp>
    </p:spTree>
    <p:extLst>
      <p:ext uri="{BB962C8B-B14F-4D97-AF65-F5344CB8AC3E}">
        <p14:creationId xmlns:p14="http://schemas.microsoft.com/office/powerpoint/2010/main" val="1409018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zh-TW" dirty="0">
              <a:latin typeface="Times New Roman" panose="02020603050405020304" pitchFamily="18" charset="0"/>
              <a:cs typeface="Times New Roman" panose="02020603050405020304" pitchFamily="18" charset="0"/>
            </a:endParaRPr>
          </a:p>
        </p:txBody>
      </p:sp>
      <p:sp>
        <p:nvSpPr>
          <p:cNvPr id="35843" name="Rectangle 3"/>
          <p:cNvSpPr>
            <a:spLocks noGrp="1" noChangeArrowheads="1"/>
          </p:cNvSpPr>
          <p:nvPr>
            <p:ph type="body" idx="1"/>
          </p:nvPr>
        </p:nvSpPr>
        <p:spPr/>
        <p:txBody>
          <a:bodyPr/>
          <a:lstStyle/>
          <a:p>
            <a:pPr>
              <a:buClr>
                <a:schemeClr val="tx1"/>
              </a:buClr>
            </a:pPr>
            <a:r>
              <a:rPr lang="en-US" altLang="zh-TW" dirty="0">
                <a:latin typeface="Times New Roman" panose="02020603050405020304" pitchFamily="18" charset="0"/>
                <a:ea typeface="新細明體" pitchFamily="18" charset="-120"/>
                <a:cs typeface="Times New Roman" panose="02020603050405020304" pitchFamily="18" charset="0"/>
              </a:rPr>
              <a:t>Financial Differences</a:t>
            </a:r>
          </a:p>
          <a:p>
            <a:pPr>
              <a:buClr>
                <a:schemeClr val="tx1"/>
              </a:buClr>
            </a:pPr>
            <a:r>
              <a:rPr lang="en-US" altLang="zh-TW" dirty="0">
                <a:latin typeface="Times New Roman" panose="02020603050405020304" pitchFamily="18" charset="0"/>
                <a:ea typeface="新細明體" pitchFamily="18" charset="-120"/>
                <a:cs typeface="Times New Roman" panose="02020603050405020304" pitchFamily="18" charset="0"/>
              </a:rPr>
              <a:t>Technical Differences </a:t>
            </a:r>
          </a:p>
          <a:p>
            <a:pPr>
              <a:buClr>
                <a:schemeClr val="tx1"/>
              </a:buClr>
            </a:pPr>
            <a:r>
              <a:rPr lang="en-US" altLang="zh-TW" dirty="0">
                <a:latin typeface="Times New Roman" panose="02020603050405020304" pitchFamily="18" charset="0"/>
                <a:ea typeface="新細明體" pitchFamily="18" charset="-120"/>
                <a:cs typeface="Times New Roman" panose="02020603050405020304" pitchFamily="18" charset="0"/>
              </a:rPr>
              <a:t>End-User Differences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27</a:t>
            </a:fld>
            <a:endParaRPr lang="en-US"/>
          </a:p>
        </p:txBody>
      </p:sp>
    </p:spTree>
    <p:extLst>
      <p:ext uri="{BB962C8B-B14F-4D97-AF65-F5344CB8AC3E}">
        <p14:creationId xmlns:p14="http://schemas.microsoft.com/office/powerpoint/2010/main" val="3387092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TW" altLang="zh-TW">
              <a:latin typeface="Times New Roman" panose="02020603050405020304" pitchFamily="18" charset="0"/>
              <a:cs typeface="Times New Roman" panose="02020603050405020304" pitchFamily="18" charset="0"/>
            </a:endParaRPr>
          </a:p>
        </p:txBody>
      </p:sp>
      <p:sp>
        <p:nvSpPr>
          <p:cNvPr id="37891" name="Rectangle 3"/>
          <p:cNvSpPr>
            <a:spLocks noGrp="1" noChangeArrowheads="1"/>
          </p:cNvSpPr>
          <p:nvPr>
            <p:ph type="body" idx="1"/>
          </p:nvPr>
        </p:nvSpPr>
        <p:spPr/>
        <p:txBody>
          <a:bodyPr/>
          <a:lstStyle/>
          <a:p>
            <a:pPr>
              <a:buFont typeface="Arial" charset="0"/>
              <a:buNone/>
            </a:pPr>
            <a:r>
              <a:rPr lang="en-US" altLang="zh-TW" sz="3600">
                <a:latin typeface="Times New Roman" panose="02020603050405020304" pitchFamily="18" charset="0"/>
                <a:ea typeface="新細明體" pitchFamily="18" charset="-120"/>
                <a:cs typeface="Times New Roman" panose="02020603050405020304" pitchFamily="18" charset="0"/>
              </a:rPr>
              <a:t>Financial Differences</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28</a:t>
            </a:fld>
            <a:endParaRPr lang="en-US"/>
          </a:p>
        </p:txBody>
      </p:sp>
    </p:spTree>
    <p:extLst>
      <p:ext uri="{BB962C8B-B14F-4D97-AF65-F5344CB8AC3E}">
        <p14:creationId xmlns:p14="http://schemas.microsoft.com/office/powerpoint/2010/main" val="2296313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Linux vs. Windows</a:t>
            </a:r>
          </a:p>
        </p:txBody>
      </p:sp>
      <p:graphicFrame>
        <p:nvGraphicFramePr>
          <p:cNvPr id="21573" name="Group 69"/>
          <p:cNvGraphicFramePr>
            <a:graphicFrameLocks noGrp="1"/>
          </p:cNvGraphicFramePr>
          <p:nvPr>
            <p:ph idx="1"/>
            <p:extLst>
              <p:ext uri="{D42A27DB-BD31-4B8C-83A1-F6EECF244321}">
                <p14:modId xmlns:p14="http://schemas.microsoft.com/office/powerpoint/2010/main" val="1128404783"/>
              </p:ext>
            </p:extLst>
          </p:nvPr>
        </p:nvGraphicFramePr>
        <p:xfrm>
          <a:off x="838200" y="2000250"/>
          <a:ext cx="7467600" cy="2014540"/>
        </p:xfrm>
        <a:graphic>
          <a:graphicData uri="http://schemas.openxmlformats.org/drawingml/2006/table">
            <a:tbl>
              <a:tblPr/>
              <a:tblGrid>
                <a:gridCol w="3541713"/>
                <a:gridCol w="1308100"/>
                <a:gridCol w="2617787"/>
              </a:tblGrid>
              <a:tr h="503635">
                <a:tc gridSpan="3">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ctr"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400" b="1" i="0" u="sng" strike="noStrike" cap="none" normalizeH="0" baseline="0" dirty="0" smtClean="0">
                          <a:ln>
                            <a:noFill/>
                          </a:ln>
                          <a:solidFill>
                            <a:schemeClr val="bg1"/>
                          </a:solidFill>
                          <a:effectLst/>
                          <a:latin typeface="Arial" charset="0"/>
                          <a:ea typeface="新細明體" pitchFamily="18" charset="-120"/>
                        </a:rPr>
                        <a:t>COST</a:t>
                      </a:r>
                    </a:p>
                  </a:txBody>
                  <a:tcPr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hMerge="1">
                  <a:txBody>
                    <a:bodyPr/>
                    <a:lstStyle/>
                    <a:p>
                      <a:endParaRPr lang="zh-TW" altLang="en-US"/>
                    </a:p>
                  </a:txBody>
                  <a:tcPr/>
                </a:tc>
                <a:tc hMerge="1">
                  <a:txBody>
                    <a:bodyPr/>
                    <a:lstStyle/>
                    <a:p>
                      <a:endParaRPr lang="zh-TW" altLang="en-US"/>
                    </a:p>
                  </a:txBody>
                  <a:tcPr/>
                </a:tc>
              </a:tr>
              <a:tr h="503635">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endParaRPr kumimoji="0" lang="zh-TW" altLang="zh-TW" sz="2100" b="1" i="0" u="none" strike="noStrike" cap="none" normalizeH="0" baseline="0" smtClean="0">
                        <a:ln>
                          <a:noFill/>
                        </a:ln>
                        <a:solidFill>
                          <a:schemeClr val="bg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smtClean="0">
                          <a:ln>
                            <a:noFill/>
                          </a:ln>
                          <a:solidFill>
                            <a:schemeClr val="bg1"/>
                          </a:solidFill>
                          <a:effectLst/>
                          <a:latin typeface="Arial" charset="0"/>
                          <a:ea typeface="新細明體" pitchFamily="18" charset="-120"/>
                        </a:rPr>
                        <a:t>LINUX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smtClean="0">
                          <a:ln>
                            <a:noFill/>
                          </a:ln>
                          <a:solidFill>
                            <a:schemeClr val="bg1"/>
                          </a:solidFill>
                          <a:effectLst/>
                          <a:latin typeface="Arial" charset="0"/>
                          <a:ea typeface="新細明體" pitchFamily="18" charset="-120"/>
                        </a:rPr>
                        <a:t>WINDOWS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r>
              <a:tr h="503635">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smtClean="0">
                          <a:ln>
                            <a:noFill/>
                          </a:ln>
                          <a:solidFill>
                            <a:schemeClr val="bg1"/>
                          </a:solidFill>
                          <a:effectLst/>
                          <a:latin typeface="Arial" charset="0"/>
                          <a:ea typeface="新細明體" pitchFamily="18" charset="-120"/>
                        </a:rPr>
                        <a:t>Online Downloads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smtClean="0">
                          <a:ln>
                            <a:noFill/>
                          </a:ln>
                          <a:solidFill>
                            <a:schemeClr val="bg1"/>
                          </a:solidFill>
                          <a:effectLst/>
                          <a:latin typeface="Arial" charset="0"/>
                          <a:ea typeface="新細明體" pitchFamily="18" charset="-120"/>
                        </a:rPr>
                        <a:t>Free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smtClean="0">
                          <a:ln>
                            <a:noFill/>
                          </a:ln>
                          <a:solidFill>
                            <a:schemeClr val="bg1"/>
                          </a:solidFill>
                          <a:effectLst/>
                          <a:latin typeface="Arial" charset="0"/>
                          <a:ea typeface="新細明體" pitchFamily="18" charset="-120"/>
                        </a:rPr>
                        <a:t>Not Available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r>
              <a:tr h="503635">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smtClean="0">
                          <a:ln>
                            <a:noFill/>
                          </a:ln>
                          <a:solidFill>
                            <a:schemeClr val="bg1"/>
                          </a:solidFill>
                          <a:effectLst/>
                          <a:latin typeface="Arial" charset="0"/>
                          <a:ea typeface="新細明體" pitchFamily="18" charset="-120"/>
                        </a:rPr>
                        <a:t>Retail Price, CD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dirty="0" smtClean="0">
                          <a:ln>
                            <a:noFill/>
                          </a:ln>
                          <a:solidFill>
                            <a:schemeClr val="bg1"/>
                          </a:solidFill>
                          <a:effectLst/>
                          <a:latin typeface="Arial" charset="0"/>
                          <a:ea typeface="新細明體" pitchFamily="18" charset="-120"/>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defTabSz="814388">
                        <a:lnSpc>
                          <a:spcPct val="95000"/>
                        </a:lnSpc>
                        <a:spcBef>
                          <a:spcPct val="25000"/>
                        </a:spcBef>
                        <a:buClr>
                          <a:srgbClr val="35C5FF"/>
                        </a:buClr>
                        <a:buSzPct val="100000"/>
                        <a:buFont typeface="Arial" charset="0"/>
                        <a:defRPr sz="2800" b="1">
                          <a:solidFill>
                            <a:schemeClr val="tx1"/>
                          </a:solidFill>
                          <a:latin typeface="Arial" charset="0"/>
                        </a:defRPr>
                      </a:lvl1pPr>
                      <a:lvl2pPr marL="346075" defTabSz="814388">
                        <a:lnSpc>
                          <a:spcPct val="95000"/>
                        </a:lnSpc>
                        <a:spcBef>
                          <a:spcPct val="25000"/>
                        </a:spcBef>
                        <a:buClr>
                          <a:schemeClr val="folHlink"/>
                        </a:buClr>
                        <a:defRPr sz="2400" b="1">
                          <a:solidFill>
                            <a:schemeClr val="tx1"/>
                          </a:solidFill>
                          <a:latin typeface="Arial" charset="0"/>
                        </a:defRPr>
                      </a:lvl2pPr>
                      <a:lvl3pPr marL="692150" defTabSz="814388">
                        <a:lnSpc>
                          <a:spcPct val="95000"/>
                        </a:lnSpc>
                        <a:spcBef>
                          <a:spcPct val="25000"/>
                        </a:spcBef>
                        <a:defRPr sz="2400" b="1">
                          <a:solidFill>
                            <a:schemeClr val="tx1"/>
                          </a:solidFill>
                          <a:latin typeface="Arial" charset="0"/>
                        </a:defRPr>
                      </a:lvl3pPr>
                      <a:lvl4pPr marL="1030288" defTabSz="814388">
                        <a:lnSpc>
                          <a:spcPct val="95000"/>
                        </a:lnSpc>
                        <a:spcBef>
                          <a:spcPct val="25000"/>
                        </a:spcBef>
                        <a:defRPr sz="2000" b="1">
                          <a:solidFill>
                            <a:schemeClr val="tx1"/>
                          </a:solidFill>
                          <a:latin typeface="Arial" charset="0"/>
                        </a:defRPr>
                      </a:lvl4pPr>
                      <a:lvl5pPr marL="1371600" defTabSz="814388">
                        <a:lnSpc>
                          <a:spcPct val="95000"/>
                        </a:lnSpc>
                        <a:spcBef>
                          <a:spcPct val="25000"/>
                        </a:spcBef>
                        <a:defRPr sz="2000" b="1">
                          <a:solidFill>
                            <a:schemeClr val="tx1"/>
                          </a:solidFill>
                          <a:latin typeface="Arial" charset="0"/>
                        </a:defRPr>
                      </a:lvl5pPr>
                      <a:lvl6pPr marL="1828800" defTabSz="814388" fontAlgn="base">
                        <a:lnSpc>
                          <a:spcPct val="95000"/>
                        </a:lnSpc>
                        <a:spcBef>
                          <a:spcPct val="25000"/>
                        </a:spcBef>
                        <a:spcAft>
                          <a:spcPct val="0"/>
                        </a:spcAft>
                        <a:defRPr sz="2000" b="1">
                          <a:solidFill>
                            <a:schemeClr val="tx1"/>
                          </a:solidFill>
                          <a:latin typeface="Arial" charset="0"/>
                        </a:defRPr>
                      </a:lvl6pPr>
                      <a:lvl7pPr marL="2286000" defTabSz="814388" fontAlgn="base">
                        <a:lnSpc>
                          <a:spcPct val="95000"/>
                        </a:lnSpc>
                        <a:spcBef>
                          <a:spcPct val="25000"/>
                        </a:spcBef>
                        <a:spcAft>
                          <a:spcPct val="0"/>
                        </a:spcAft>
                        <a:defRPr sz="2000" b="1">
                          <a:solidFill>
                            <a:schemeClr val="tx1"/>
                          </a:solidFill>
                          <a:latin typeface="Arial" charset="0"/>
                        </a:defRPr>
                      </a:lvl7pPr>
                      <a:lvl8pPr marL="2743200" defTabSz="814388" fontAlgn="base">
                        <a:lnSpc>
                          <a:spcPct val="95000"/>
                        </a:lnSpc>
                        <a:spcBef>
                          <a:spcPct val="25000"/>
                        </a:spcBef>
                        <a:spcAft>
                          <a:spcPct val="0"/>
                        </a:spcAft>
                        <a:defRPr sz="2000" b="1">
                          <a:solidFill>
                            <a:schemeClr val="tx1"/>
                          </a:solidFill>
                          <a:latin typeface="Arial" charset="0"/>
                        </a:defRPr>
                      </a:lvl8pPr>
                      <a:lvl9pPr marL="3200400" defTabSz="814388" fontAlgn="base">
                        <a:lnSpc>
                          <a:spcPct val="95000"/>
                        </a:lnSpc>
                        <a:spcBef>
                          <a:spcPct val="25000"/>
                        </a:spcBef>
                        <a:spcAft>
                          <a:spcPct val="0"/>
                        </a:spcAft>
                        <a:defRPr sz="2000" b="1">
                          <a:solidFill>
                            <a:schemeClr val="tx1"/>
                          </a:solidFill>
                          <a:latin typeface="Arial" charset="0"/>
                        </a:defRPr>
                      </a:lvl9pPr>
                    </a:lstStyle>
                    <a:p>
                      <a:pPr marL="0" marR="0" lvl="0" indent="0" algn="l" defTabSz="814388" rtl="0" eaLnBrk="1" fontAlgn="base" latinLnBrk="0" hangingPunct="1">
                        <a:lnSpc>
                          <a:spcPct val="95000"/>
                        </a:lnSpc>
                        <a:spcBef>
                          <a:spcPct val="25000"/>
                        </a:spcBef>
                        <a:spcAft>
                          <a:spcPct val="0"/>
                        </a:spcAft>
                        <a:buClr>
                          <a:srgbClr val="35C5FF"/>
                        </a:buClr>
                        <a:buSzPct val="100000"/>
                        <a:buFont typeface="Arial" charset="0"/>
                        <a:buNone/>
                        <a:tabLst/>
                      </a:pPr>
                      <a:r>
                        <a:rPr kumimoji="0" lang="en-US" altLang="zh-TW" sz="2100" b="1" i="0" u="none" strike="noStrike" cap="none" normalizeH="0" baseline="0" dirty="0" smtClean="0">
                          <a:ln>
                            <a:noFill/>
                          </a:ln>
                          <a:solidFill>
                            <a:schemeClr val="bg1"/>
                          </a:solidFill>
                          <a:effectLst/>
                          <a:latin typeface="Arial" charset="0"/>
                          <a:ea typeface="新細明體" pitchFamily="18" charset="-120"/>
                        </a:rPr>
                        <a:t>$150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99"/>
                    </a:solidFill>
                  </a:tcPr>
                </a:tc>
              </a:tr>
            </a:tbl>
          </a:graphicData>
        </a:graphic>
      </p:graphicFrame>
    </p:spTree>
    <p:extLst>
      <p:ext uri="{BB962C8B-B14F-4D97-AF65-F5344CB8AC3E}">
        <p14:creationId xmlns:p14="http://schemas.microsoft.com/office/powerpoint/2010/main" val="2439745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History</a:t>
            </a:r>
          </a:p>
        </p:txBody>
      </p:sp>
      <p:sp>
        <p:nvSpPr>
          <p:cNvPr id="8195" name="Rectangle 3"/>
          <p:cNvSpPr>
            <a:spLocks noGrp="1" noChangeArrowheads="1"/>
          </p:cNvSpPr>
          <p:nvPr>
            <p:ph type="body" idx="1"/>
          </p:nvPr>
        </p:nvSpPr>
        <p:spPr/>
        <p:txBody>
          <a:bodyPr>
            <a:normAutofit/>
          </a:bodyPr>
          <a:lstStyle/>
          <a:p>
            <a:r>
              <a:rPr lang="en-US" altLang="zh-TW" dirty="0">
                <a:latin typeface="Times New Roman" panose="02020603050405020304" pitchFamily="18" charset="0"/>
                <a:ea typeface="新細明體" pitchFamily="18" charset="-120"/>
                <a:cs typeface="Times New Roman" panose="02020603050405020304" pitchFamily="18" charset="0"/>
              </a:rPr>
              <a:t>Multics – </a:t>
            </a:r>
            <a:r>
              <a:rPr lang="en-US" altLang="zh-TW" dirty="0" smtClean="0">
                <a:latin typeface="Times New Roman" panose="02020603050405020304" pitchFamily="18" charset="0"/>
                <a:ea typeface="新細明體" pitchFamily="18" charset="-120"/>
                <a:cs typeface="Times New Roman" panose="02020603050405020304" pitchFamily="18" charset="0"/>
              </a:rPr>
              <a:t>1964</a:t>
            </a:r>
            <a:endParaRPr lang="en-US" altLang="zh-TW" dirty="0">
              <a:latin typeface="Times New Roman" panose="02020603050405020304" pitchFamily="18" charset="0"/>
              <a:ea typeface="新細明體" pitchFamily="18" charset="-120"/>
              <a:cs typeface="Times New Roman" panose="02020603050405020304" pitchFamily="18" charset="0"/>
            </a:endParaRPr>
          </a:p>
          <a:p>
            <a:r>
              <a:rPr lang="en-US" altLang="zh-TW" dirty="0" err="1">
                <a:latin typeface="Times New Roman" panose="02020603050405020304" pitchFamily="18" charset="0"/>
                <a:ea typeface="新細明體" pitchFamily="18" charset="-120"/>
                <a:cs typeface="Times New Roman" panose="02020603050405020304" pitchFamily="18" charset="0"/>
              </a:rPr>
              <a:t>Unics</a:t>
            </a:r>
            <a:r>
              <a:rPr lang="en-US" altLang="zh-TW" dirty="0">
                <a:latin typeface="Times New Roman" panose="02020603050405020304" pitchFamily="18" charset="0"/>
                <a:ea typeface="新細明體" pitchFamily="18" charset="-120"/>
                <a:cs typeface="Times New Roman" panose="02020603050405020304" pitchFamily="18" charset="0"/>
              </a:rPr>
              <a:t> – </a:t>
            </a:r>
            <a:r>
              <a:rPr lang="en-US" altLang="zh-TW" dirty="0" smtClean="0">
                <a:latin typeface="Times New Roman" panose="02020603050405020304" pitchFamily="18" charset="0"/>
                <a:ea typeface="新細明體" pitchFamily="18" charset="-120"/>
                <a:cs typeface="Times New Roman" panose="02020603050405020304" pitchFamily="18" charset="0"/>
              </a:rPr>
              <a:t>1969</a:t>
            </a:r>
            <a:endParaRPr lang="en-US" altLang="zh-TW" dirty="0">
              <a:latin typeface="Times New Roman" panose="02020603050405020304" pitchFamily="18" charset="0"/>
              <a:ea typeface="新細明體" pitchFamily="18" charset="-120"/>
              <a:cs typeface="Times New Roman" panose="02020603050405020304" pitchFamily="18" charset="0"/>
            </a:endParaRPr>
          </a:p>
          <a:p>
            <a:r>
              <a:rPr lang="en-US" altLang="zh-TW" dirty="0" err="1">
                <a:latin typeface="Times New Roman" panose="02020603050405020304" pitchFamily="18" charset="0"/>
                <a:ea typeface="新細明體" pitchFamily="18" charset="-120"/>
                <a:cs typeface="Times New Roman" panose="02020603050405020304" pitchFamily="18" charset="0"/>
              </a:rPr>
              <a:t>Minix</a:t>
            </a:r>
            <a:r>
              <a:rPr lang="en-US" altLang="zh-TW" dirty="0">
                <a:latin typeface="Times New Roman" panose="02020603050405020304" pitchFamily="18" charset="0"/>
                <a:ea typeface="新細明體" pitchFamily="18" charset="-120"/>
                <a:cs typeface="Times New Roman" panose="02020603050405020304" pitchFamily="18" charset="0"/>
              </a:rPr>
              <a:t> – </a:t>
            </a:r>
            <a:r>
              <a:rPr lang="en-US" altLang="zh-TW" dirty="0" smtClean="0">
                <a:latin typeface="Times New Roman" panose="02020603050405020304" pitchFamily="18" charset="0"/>
                <a:ea typeface="新細明體" pitchFamily="18" charset="-120"/>
                <a:cs typeface="Times New Roman" panose="02020603050405020304" pitchFamily="18" charset="0"/>
              </a:rPr>
              <a:t>1990</a:t>
            </a:r>
            <a:endParaRPr lang="en-US" altLang="zh-TW" dirty="0">
              <a:latin typeface="Times New Roman" panose="02020603050405020304" pitchFamily="18" charset="0"/>
              <a:ea typeface="新細明體" pitchFamily="18" charset="-120"/>
              <a:cs typeface="Times New Roman" panose="02020603050405020304" pitchFamily="18" charset="0"/>
            </a:endParaRPr>
          </a:p>
          <a:p>
            <a:r>
              <a:rPr lang="en-US" altLang="zh-TW" dirty="0">
                <a:latin typeface="Times New Roman" panose="02020603050405020304" pitchFamily="18" charset="0"/>
                <a:ea typeface="新細明體" pitchFamily="18" charset="-120"/>
                <a:cs typeface="Times New Roman" panose="02020603050405020304" pitchFamily="18" charset="0"/>
              </a:rPr>
              <a:t>Linux – 1991</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3</a:t>
            </a:fld>
            <a:endParaRPr lang="en-US"/>
          </a:p>
        </p:txBody>
      </p:sp>
    </p:spTree>
    <p:extLst>
      <p:ext uri="{BB962C8B-B14F-4D97-AF65-F5344CB8AC3E}">
        <p14:creationId xmlns:p14="http://schemas.microsoft.com/office/powerpoint/2010/main" val="1131781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TW" altLang="zh-TW">
              <a:latin typeface="Times New Roman" panose="02020603050405020304" pitchFamily="18" charset="0"/>
              <a:cs typeface="Times New Roman" panose="02020603050405020304" pitchFamily="18" charset="0"/>
            </a:endParaRPr>
          </a:p>
        </p:txBody>
      </p:sp>
      <p:sp>
        <p:nvSpPr>
          <p:cNvPr id="50179" name="Rectangle 3"/>
          <p:cNvSpPr>
            <a:spLocks noGrp="1" noChangeArrowheads="1"/>
          </p:cNvSpPr>
          <p:nvPr>
            <p:ph type="body" idx="1"/>
          </p:nvPr>
        </p:nvSpPr>
        <p:spPr/>
        <p:txBody>
          <a:bodyPr/>
          <a:lstStyle/>
          <a:p>
            <a:pPr>
              <a:buClr>
                <a:schemeClr val="tx1"/>
              </a:buClr>
              <a:buSzTx/>
            </a:pPr>
            <a:r>
              <a:rPr lang="en-US" altLang="zh-TW">
                <a:latin typeface="Times New Roman" panose="02020603050405020304" pitchFamily="18" charset="0"/>
                <a:ea typeface="新細明體" pitchFamily="18" charset="-120"/>
                <a:cs typeface="Times New Roman" panose="02020603050405020304" pitchFamily="18" charset="0"/>
              </a:rPr>
              <a:t>Cost for Businesses</a:t>
            </a:r>
          </a:p>
          <a:p>
            <a:pPr lvl="1">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Companies have to spend millions for licenses for ever individual windows computer</a:t>
            </a:r>
          </a:p>
          <a:p>
            <a:pPr lvl="1">
              <a:buClr>
                <a:schemeClr val="tx1"/>
              </a:buClr>
            </a:pPr>
            <a:r>
              <a:rPr lang="en-US" altLang="zh-TW">
                <a:latin typeface="Times New Roman" panose="02020603050405020304" pitchFamily="18" charset="0"/>
                <a:ea typeface="新細明體" pitchFamily="18" charset="-120"/>
                <a:cs typeface="Times New Roman" panose="02020603050405020304" pitchFamily="18" charset="0"/>
              </a:rPr>
              <a:t>For Linux companies don’t have to spend anything</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30</a:t>
            </a:fld>
            <a:endParaRPr lang="en-US"/>
          </a:p>
        </p:txBody>
      </p:sp>
    </p:spTree>
    <p:extLst>
      <p:ext uri="{BB962C8B-B14F-4D97-AF65-F5344CB8AC3E}">
        <p14:creationId xmlns:p14="http://schemas.microsoft.com/office/powerpoint/2010/main" val="4147828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zh-TW" altLang="zh-TW">
              <a:latin typeface="Times New Roman" panose="02020603050405020304" pitchFamily="18" charset="0"/>
              <a:cs typeface="Times New Roman" panose="02020603050405020304" pitchFamily="18" charset="0"/>
            </a:endParaRPr>
          </a:p>
        </p:txBody>
      </p:sp>
      <p:sp>
        <p:nvSpPr>
          <p:cNvPr id="45059" name="Rectangle 3"/>
          <p:cNvSpPr>
            <a:spLocks noGrp="1" noChangeArrowheads="1"/>
          </p:cNvSpPr>
          <p:nvPr>
            <p:ph type="body" idx="1"/>
          </p:nvPr>
        </p:nvSpPr>
        <p:spPr/>
        <p:txBody>
          <a:bodyPr/>
          <a:lstStyle/>
          <a:p>
            <a:pPr>
              <a:buFont typeface="Arial" charset="0"/>
              <a:buNone/>
            </a:pPr>
            <a:r>
              <a:rPr lang="en-US" altLang="zh-TW" sz="3600">
                <a:latin typeface="Times New Roman" panose="02020603050405020304" pitchFamily="18" charset="0"/>
                <a:ea typeface="新細明體" pitchFamily="18" charset="-120"/>
                <a:cs typeface="Times New Roman" panose="02020603050405020304" pitchFamily="18" charset="0"/>
              </a:rPr>
              <a:t>Technical Differences </a:t>
            </a:r>
          </a:p>
          <a:p>
            <a:pPr>
              <a:buFont typeface="Arial" charset="0"/>
              <a:buNone/>
            </a:pPr>
            <a:endParaRPr lang="en-US" altLang="zh-TW" sz="3600">
              <a:latin typeface="Times New Roman" panose="02020603050405020304" pitchFamily="18" charset="0"/>
              <a:ea typeface="新細明體" pitchFamily="18"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3C8376A6-A48A-4C3C-A7D7-B9F261D0D90C}" type="slidenum">
              <a:rPr lang="en-US" smtClean="0"/>
              <a:t>31</a:t>
            </a:fld>
            <a:endParaRPr lang="en-US"/>
          </a:p>
        </p:txBody>
      </p:sp>
    </p:spTree>
    <p:extLst>
      <p:ext uri="{BB962C8B-B14F-4D97-AF65-F5344CB8AC3E}">
        <p14:creationId xmlns:p14="http://schemas.microsoft.com/office/powerpoint/2010/main" val="1593728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Linux vs. Windows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20000"/>
          </a:bodyPr>
          <a:lstStyle/>
          <a:p>
            <a:r>
              <a:rPr lang="en-US" altLang="zh-TW" dirty="0">
                <a:latin typeface="Times New Roman" panose="02020603050405020304" pitchFamily="18" charset="0"/>
                <a:ea typeface="新細明體" pitchFamily="18" charset="-120"/>
                <a:cs typeface="Times New Roman" panose="02020603050405020304" pitchFamily="18" charset="0"/>
              </a:rPr>
              <a:t>Keeping up to </a:t>
            </a:r>
            <a:r>
              <a:rPr lang="en-US" altLang="zh-TW" dirty="0" smtClean="0">
                <a:latin typeface="Times New Roman" panose="02020603050405020304" pitchFamily="18" charset="0"/>
                <a:ea typeface="新細明體" pitchFamily="18" charset="-120"/>
                <a:cs typeface="Times New Roman" panose="02020603050405020304" pitchFamily="18" charset="0"/>
              </a:rPr>
              <a:t>date</a:t>
            </a:r>
          </a:p>
          <a:p>
            <a:pPr lvl="1"/>
            <a:r>
              <a:rPr lang="en-US" altLang="zh-TW" dirty="0">
                <a:latin typeface="Times New Roman" panose="02020603050405020304" pitchFamily="18" charset="0"/>
                <a:ea typeface="新細明體" pitchFamily="18" charset="-120"/>
                <a:cs typeface="Times New Roman" panose="02020603050405020304" pitchFamily="18" charset="0"/>
              </a:rPr>
              <a:t>By u</a:t>
            </a:r>
            <a:r>
              <a:rPr lang="en-US" altLang="zh-TW" dirty="0" smtClean="0">
                <a:latin typeface="Times New Roman" panose="02020603050405020304" pitchFamily="18" charset="0"/>
                <a:ea typeface="新細明體" pitchFamily="18" charset="-120"/>
                <a:cs typeface="Times New Roman" panose="02020603050405020304" pitchFamily="18" charset="0"/>
              </a:rPr>
              <a:t>pgrading</a:t>
            </a:r>
          </a:p>
          <a:p>
            <a:pPr lvl="1"/>
            <a:r>
              <a:rPr lang="en-US" altLang="zh-TW" dirty="0">
                <a:latin typeface="Times New Roman" panose="02020603050405020304" pitchFamily="18" charset="0"/>
                <a:ea typeface="新細明體" pitchFamily="18" charset="-120"/>
                <a:cs typeface="Times New Roman" panose="02020603050405020304" pitchFamily="18" charset="0"/>
              </a:rPr>
              <a:t>Linux upgrades faster than </a:t>
            </a:r>
            <a:r>
              <a:rPr lang="en-US" altLang="zh-TW" dirty="0" smtClean="0">
                <a:latin typeface="Times New Roman" panose="02020603050405020304" pitchFamily="18" charset="0"/>
                <a:ea typeface="新細明體" pitchFamily="18" charset="-120"/>
                <a:cs typeface="Times New Roman" panose="02020603050405020304" pitchFamily="18" charset="0"/>
              </a:rPr>
              <a:t>Windows</a:t>
            </a:r>
          </a:p>
          <a:p>
            <a:r>
              <a:rPr lang="en-US" altLang="zh-TW" dirty="0" smtClean="0">
                <a:latin typeface="Times New Roman" panose="02020603050405020304" pitchFamily="18" charset="0"/>
                <a:ea typeface="新細明體" pitchFamily="18" charset="-120"/>
                <a:cs typeface="Times New Roman" panose="02020603050405020304" pitchFamily="18" charset="0"/>
              </a:rPr>
              <a:t>Compatibility</a:t>
            </a:r>
          </a:p>
          <a:p>
            <a:pPr lvl="1"/>
            <a:r>
              <a:rPr lang="en-US" altLang="zh-TW" dirty="0">
                <a:latin typeface="Times New Roman" panose="02020603050405020304" pitchFamily="18" charset="0"/>
                <a:ea typeface="新細明體" pitchFamily="18" charset="-120"/>
                <a:cs typeface="Times New Roman" panose="02020603050405020304" pitchFamily="18" charset="0"/>
              </a:rPr>
              <a:t>Linux is </a:t>
            </a:r>
            <a:r>
              <a:rPr lang="en-US" altLang="zh-TW" dirty="0" smtClean="0">
                <a:latin typeface="Times New Roman" panose="02020603050405020304" pitchFamily="18" charset="0"/>
                <a:ea typeface="新細明體" pitchFamily="18" charset="-120"/>
                <a:cs typeface="Times New Roman" panose="02020603050405020304" pitchFamily="18" charset="0"/>
              </a:rPr>
              <a:t>backward compatible </a:t>
            </a:r>
            <a:r>
              <a:rPr lang="en-US" altLang="zh-TW" dirty="0">
                <a:latin typeface="Times New Roman" panose="02020603050405020304" pitchFamily="18" charset="0"/>
                <a:ea typeface="新細明體" pitchFamily="18" charset="-120"/>
                <a:cs typeface="Times New Roman" panose="02020603050405020304" pitchFamily="18" charset="0"/>
              </a:rPr>
              <a:t>unlike </a:t>
            </a:r>
            <a:r>
              <a:rPr lang="en-US" altLang="zh-TW" dirty="0" smtClean="0">
                <a:latin typeface="Times New Roman" panose="02020603050405020304" pitchFamily="18" charset="0"/>
                <a:ea typeface="新細明體" pitchFamily="18" charset="-120"/>
                <a:cs typeface="Times New Roman" panose="02020603050405020304" pitchFamily="18" charset="0"/>
              </a:rPr>
              <a:t>windows</a:t>
            </a:r>
          </a:p>
          <a:p>
            <a:r>
              <a:rPr lang="en-US" altLang="zh-TW" dirty="0">
                <a:latin typeface="Times New Roman" panose="02020603050405020304" pitchFamily="18" charset="0"/>
                <a:ea typeface="新細明體" pitchFamily="18" charset="-120"/>
                <a:cs typeface="Times New Roman" panose="02020603050405020304" pitchFamily="18" charset="0"/>
              </a:rPr>
              <a:t>Both support Dynamic </a:t>
            </a:r>
            <a:r>
              <a:rPr lang="en-US" altLang="zh-TW" dirty="0" smtClean="0">
                <a:latin typeface="Times New Roman" panose="02020603050405020304" pitchFamily="18" charset="0"/>
                <a:ea typeface="新細明體" pitchFamily="18" charset="-120"/>
                <a:cs typeface="Times New Roman" panose="02020603050405020304" pitchFamily="18" charset="0"/>
              </a:rPr>
              <a:t>Caching</a:t>
            </a:r>
          </a:p>
          <a:p>
            <a:r>
              <a:rPr lang="en-US" altLang="zh-TW" dirty="0">
                <a:latin typeface="Times New Roman" panose="02020603050405020304" pitchFamily="18" charset="0"/>
                <a:ea typeface="新細明體" pitchFamily="18" charset="-120"/>
                <a:cs typeface="Times New Roman" panose="02020603050405020304" pitchFamily="18" charset="0"/>
              </a:rPr>
              <a:t>Both have Multi-user </a:t>
            </a:r>
            <a:r>
              <a:rPr lang="en-US" altLang="zh-TW" dirty="0" smtClean="0">
                <a:latin typeface="Times New Roman" panose="02020603050405020304" pitchFamily="18" charset="0"/>
                <a:ea typeface="新細明體" pitchFamily="18" charset="-120"/>
                <a:cs typeface="Times New Roman" panose="02020603050405020304" pitchFamily="18" charset="0"/>
              </a:rPr>
              <a:t>Support</a:t>
            </a:r>
            <a:endParaRPr lang="en-US" altLang="zh-TW" dirty="0">
              <a:latin typeface="Times New Roman" panose="02020603050405020304" pitchFamily="18" charset="0"/>
              <a:ea typeface="新細明體" pitchFamily="18"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32</a:t>
            </a:fld>
            <a:endParaRPr lang="en-US"/>
          </a:p>
        </p:txBody>
      </p:sp>
    </p:spTree>
    <p:extLst>
      <p:ext uri="{BB962C8B-B14F-4D97-AF65-F5344CB8AC3E}">
        <p14:creationId xmlns:p14="http://schemas.microsoft.com/office/powerpoint/2010/main" val="3890959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pPr marL="0" indent="0">
              <a:buNone/>
            </a:pPr>
            <a:r>
              <a:rPr lang="en-US" altLang="zh-TW" dirty="0" smtClean="0">
                <a:latin typeface="Times New Roman" panose="02020603050405020304" pitchFamily="18" charset="0"/>
                <a:cs typeface="Times New Roman" panose="02020603050405020304" pitchFamily="18" charset="0"/>
              </a:rPr>
              <a:t>End-user differences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33</a:t>
            </a:fld>
            <a:endParaRPr lang="en-US"/>
          </a:p>
        </p:txBody>
      </p:sp>
    </p:spTree>
    <p:extLst>
      <p:ext uri="{BB962C8B-B14F-4D97-AF65-F5344CB8AC3E}">
        <p14:creationId xmlns:p14="http://schemas.microsoft.com/office/powerpoint/2010/main" val="4145123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Linux vs. Windows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r>
              <a:rPr lang="en-US" altLang="zh-TW" dirty="0">
                <a:latin typeface="Times New Roman" panose="02020603050405020304" pitchFamily="18" charset="0"/>
                <a:ea typeface="新細明體" pitchFamily="18" charset="-120"/>
                <a:cs typeface="Times New Roman" panose="02020603050405020304" pitchFamily="18" charset="0"/>
              </a:rPr>
              <a:t>Application </a:t>
            </a:r>
            <a:r>
              <a:rPr lang="en-US" altLang="zh-TW" dirty="0" smtClean="0">
                <a:latin typeface="Times New Roman" panose="02020603050405020304" pitchFamily="18" charset="0"/>
                <a:ea typeface="新細明體" pitchFamily="18" charset="-120"/>
                <a:cs typeface="Times New Roman" panose="02020603050405020304" pitchFamily="18" charset="0"/>
              </a:rPr>
              <a:t>Differences</a:t>
            </a:r>
          </a:p>
          <a:p>
            <a:pPr lvl="1"/>
            <a:r>
              <a:rPr lang="en-US" altLang="zh-TW" dirty="0">
                <a:latin typeface="Times New Roman" panose="02020603050405020304" pitchFamily="18" charset="0"/>
                <a:ea typeface="新細明體" pitchFamily="18" charset="-120"/>
                <a:cs typeface="Times New Roman" panose="02020603050405020304" pitchFamily="18" charset="0"/>
              </a:rPr>
              <a:t>No commercial word processor for Linux, which matches the quality for </a:t>
            </a:r>
            <a:r>
              <a:rPr lang="en-US" altLang="zh-TW" dirty="0" smtClean="0">
                <a:latin typeface="Times New Roman" panose="02020603050405020304" pitchFamily="18" charset="0"/>
                <a:ea typeface="新細明體" pitchFamily="18" charset="-120"/>
                <a:cs typeface="Times New Roman" panose="02020603050405020304" pitchFamily="18" charset="0"/>
              </a:rPr>
              <a:t>Windows</a:t>
            </a:r>
          </a:p>
          <a:p>
            <a:r>
              <a:rPr lang="en-US" altLang="zh-TW" dirty="0">
                <a:latin typeface="Times New Roman" panose="02020603050405020304" pitchFamily="18" charset="0"/>
                <a:ea typeface="新細明體" pitchFamily="18" charset="-120"/>
                <a:cs typeface="Times New Roman" panose="02020603050405020304" pitchFamily="18" charset="0"/>
              </a:rPr>
              <a:t>Windows is a Proprietary </a:t>
            </a:r>
            <a:r>
              <a:rPr lang="en-US" altLang="zh-TW" dirty="0" smtClean="0">
                <a:latin typeface="Times New Roman" panose="02020603050405020304" pitchFamily="18" charset="0"/>
                <a:ea typeface="新細明體" pitchFamily="18" charset="-120"/>
                <a:cs typeface="Times New Roman" panose="02020603050405020304" pitchFamily="18" charset="0"/>
              </a:rPr>
              <a:t>Technolog</a:t>
            </a:r>
            <a:r>
              <a:rPr lang="en-US" altLang="zh-TW" dirty="0">
                <a:latin typeface="Times New Roman" panose="02020603050405020304" pitchFamily="18" charset="0"/>
                <a:ea typeface="新細明體" pitchFamily="18" charset="-120"/>
                <a:cs typeface="Times New Roman" panose="02020603050405020304" pitchFamily="18" charset="0"/>
              </a:rPr>
              <a:t>y</a:t>
            </a:r>
            <a:endParaRPr lang="en-US" altLang="zh-TW" dirty="0" smtClean="0">
              <a:latin typeface="Times New Roman" panose="02020603050405020304" pitchFamily="18" charset="0"/>
              <a:ea typeface="新細明體" pitchFamily="18" charset="-120"/>
              <a:cs typeface="Times New Roman" panose="02020603050405020304" pitchFamily="18" charset="0"/>
            </a:endParaRPr>
          </a:p>
          <a:p>
            <a:pPr lvl="1"/>
            <a:r>
              <a:rPr lang="en-US" altLang="zh-TW" dirty="0">
                <a:latin typeface="Times New Roman" panose="02020603050405020304" pitchFamily="18" charset="0"/>
                <a:ea typeface="新細明體" pitchFamily="18" charset="-120"/>
                <a:cs typeface="Times New Roman" panose="02020603050405020304" pitchFamily="18" charset="0"/>
              </a:rPr>
              <a:t>Applications will only work on Window</a:t>
            </a:r>
            <a:r>
              <a:rPr lang="en-US" altLang="zh-TW" dirty="0" smtClean="0">
                <a:latin typeface="Times New Roman" panose="02020603050405020304" pitchFamily="18" charset="0"/>
                <a:ea typeface="新細明體" pitchFamily="18" charset="-120"/>
                <a:cs typeface="Times New Roman" panose="02020603050405020304" pitchFamily="18" charset="0"/>
              </a:rPr>
              <a:t>s</a:t>
            </a:r>
          </a:p>
          <a:p>
            <a:pPr marL="342900" lvl="1" indent="-342900">
              <a:buFont typeface="Arial" panose="020B0604020202020204" pitchFamily="34" charset="0"/>
              <a:buChar char="•"/>
            </a:pPr>
            <a:r>
              <a:rPr lang="en-US" altLang="zh-TW" dirty="0" smtClean="0">
                <a:latin typeface="Times New Roman" panose="02020603050405020304" pitchFamily="18" charset="0"/>
                <a:ea typeface="新細明體" pitchFamily="18" charset="-120"/>
                <a:cs typeface="Times New Roman" panose="02020603050405020304" pitchFamily="18" charset="0"/>
              </a:rPr>
              <a:t>Linux </a:t>
            </a:r>
            <a:r>
              <a:rPr lang="en-US" altLang="zh-TW" dirty="0">
                <a:latin typeface="Times New Roman" panose="02020603050405020304" pitchFamily="18" charset="0"/>
                <a:ea typeface="新細明體" pitchFamily="18" charset="-120"/>
                <a:cs typeface="Times New Roman" panose="02020603050405020304" pitchFamily="18" charset="0"/>
              </a:rPr>
              <a:t>– Open </a:t>
            </a:r>
            <a:r>
              <a:rPr lang="en-US" altLang="zh-TW" dirty="0" smtClean="0">
                <a:latin typeface="Times New Roman" panose="02020603050405020304" pitchFamily="18" charset="0"/>
                <a:ea typeface="新細明體" pitchFamily="18" charset="-120"/>
                <a:cs typeface="Times New Roman" panose="02020603050405020304" pitchFamily="18" charset="0"/>
              </a:rPr>
              <a:t>Source</a:t>
            </a:r>
            <a:endParaRPr lang="en-US" altLang="zh-TW" dirty="0">
              <a:latin typeface="Times New Roman" panose="02020603050405020304" pitchFamily="18" charset="0"/>
              <a:ea typeface="新細明體" pitchFamily="18"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34</a:t>
            </a:fld>
            <a:endParaRPr lang="en-US"/>
          </a:p>
        </p:txBody>
      </p:sp>
    </p:spTree>
    <p:extLst>
      <p:ext uri="{BB962C8B-B14F-4D97-AF65-F5344CB8AC3E}">
        <p14:creationId xmlns:p14="http://schemas.microsoft.com/office/powerpoint/2010/main" val="2456498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Linux vs. Windows</a:t>
            </a:r>
          </a:p>
        </p:txBody>
      </p:sp>
      <p:sp>
        <p:nvSpPr>
          <p:cNvPr id="43011" name="Rectangle 3"/>
          <p:cNvSpPr>
            <a:spLocks noGrp="1" noChangeArrowheads="1"/>
          </p:cNvSpPr>
          <p:nvPr>
            <p:ph type="body" idx="1"/>
          </p:nvPr>
        </p:nvSpPr>
        <p:spPr/>
        <p:txBody>
          <a:bodyPr>
            <a:normAutofit lnSpcReduction="10000"/>
          </a:bodyPr>
          <a:lstStyle/>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Complete information needed for  download</a:t>
            </a:r>
          </a:p>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Technical help – Available on Internet (user must be comfortable with UNIX system)</a:t>
            </a:r>
          </a:p>
          <a:p>
            <a:pPr>
              <a:buClr>
                <a:schemeClr val="tx1"/>
              </a:buClr>
              <a:buFont typeface="Wingdings" pitchFamily="2" charset="2"/>
              <a:buChar char="§"/>
            </a:pPr>
            <a:r>
              <a:rPr lang="en-US" altLang="zh-TW">
                <a:latin typeface="Times New Roman" panose="02020603050405020304" pitchFamily="18" charset="0"/>
                <a:ea typeface="新細明體" pitchFamily="18" charset="-120"/>
                <a:cs typeface="Times New Roman" panose="02020603050405020304" pitchFamily="18" charset="0"/>
              </a:rPr>
              <a:t>Windows word processor is better than Linux</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35</a:t>
            </a:fld>
            <a:endParaRPr lang="en-US"/>
          </a:p>
        </p:txBody>
      </p:sp>
    </p:spTree>
    <p:extLst>
      <p:ext uri="{BB962C8B-B14F-4D97-AF65-F5344CB8AC3E}">
        <p14:creationId xmlns:p14="http://schemas.microsoft.com/office/powerpoint/2010/main" val="1693163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Conclusion</a:t>
            </a:r>
          </a:p>
        </p:txBody>
      </p:sp>
      <p:sp>
        <p:nvSpPr>
          <p:cNvPr id="56323" name="Rectangle 3"/>
          <p:cNvSpPr>
            <a:spLocks noGrp="1" noChangeArrowheads="1"/>
          </p:cNvSpPr>
          <p:nvPr>
            <p:ph type="body" idx="1"/>
          </p:nvPr>
        </p:nvSpPr>
        <p:spPr/>
        <p:txBody>
          <a:bodyPr/>
          <a:lstStyle/>
          <a:p>
            <a:pPr>
              <a:buFont typeface="Arial" charset="0"/>
              <a:buNone/>
            </a:pPr>
            <a:r>
              <a:rPr lang="en-US" altLang="zh-TW">
                <a:latin typeface="Times New Roman" panose="02020603050405020304" pitchFamily="18" charset="0"/>
                <a:ea typeface="新細明體" pitchFamily="18" charset="-120"/>
                <a:cs typeface="Times New Roman" panose="02020603050405020304" pitchFamily="18" charset="0"/>
              </a:rPr>
              <a:t>“When is it best to use Linux and when should some other operating system be preferred?”</a:t>
            </a:r>
          </a:p>
          <a:p>
            <a:pPr>
              <a:buClr>
                <a:schemeClr val="bg2"/>
              </a:buClr>
              <a:buFont typeface="Wingdings" pitchFamily="2" charset="2"/>
              <a:buChar char="Ø"/>
            </a:pPr>
            <a:r>
              <a:rPr lang="en-US" altLang="zh-TW">
                <a:latin typeface="Times New Roman" panose="02020603050405020304" pitchFamily="18" charset="0"/>
                <a:ea typeface="新細明體" pitchFamily="18" charset="-120"/>
                <a:cs typeface="Times New Roman" panose="02020603050405020304" pitchFamily="18" charset="0"/>
              </a:rPr>
              <a:t>It all depends on the user</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36</a:t>
            </a:fld>
            <a:endParaRPr lang="en-US"/>
          </a:p>
        </p:txBody>
      </p:sp>
    </p:spTree>
    <p:extLst>
      <p:ext uri="{BB962C8B-B14F-4D97-AF65-F5344CB8AC3E}">
        <p14:creationId xmlns:p14="http://schemas.microsoft.com/office/powerpoint/2010/main" val="1944259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Multics</a:t>
            </a:r>
          </a:p>
        </p:txBody>
      </p:sp>
      <p:sp>
        <p:nvSpPr>
          <p:cNvPr id="9219" name="Rectangle 3"/>
          <p:cNvSpPr>
            <a:spLocks noGrp="1" noChangeArrowheads="1"/>
          </p:cNvSpPr>
          <p:nvPr>
            <p:ph type="body" idx="1"/>
          </p:nvPr>
        </p:nvSpPr>
        <p:spPr/>
        <p:txBody>
          <a:bodyPr>
            <a:normAutofit fontScale="92500" lnSpcReduction="10000"/>
          </a:bodyPr>
          <a:lstStyle/>
          <a:p>
            <a:r>
              <a:rPr lang="en-US" altLang="zh-TW">
                <a:latin typeface="Times New Roman" panose="02020603050405020304" pitchFamily="18" charset="0"/>
                <a:ea typeface="新細明體" pitchFamily="18" charset="-120"/>
                <a:cs typeface="Times New Roman" panose="02020603050405020304" pitchFamily="18" charset="0"/>
              </a:rPr>
              <a:t>Multiplexed Information and Computing Service</a:t>
            </a:r>
          </a:p>
          <a:p>
            <a:r>
              <a:rPr lang="en-US" altLang="zh-TW">
                <a:latin typeface="Times New Roman" panose="02020603050405020304" pitchFamily="18" charset="0"/>
                <a:ea typeface="新細明體" pitchFamily="18" charset="-120"/>
                <a:cs typeface="Times New Roman" panose="02020603050405020304" pitchFamily="18" charset="0"/>
              </a:rPr>
              <a:t>Written in 1964</a:t>
            </a:r>
          </a:p>
          <a:p>
            <a:r>
              <a:rPr lang="en-US" altLang="zh-TW">
                <a:latin typeface="Times New Roman" panose="02020603050405020304" pitchFamily="18" charset="0"/>
                <a:ea typeface="新細明體" pitchFamily="18" charset="-120"/>
                <a:cs typeface="Times New Roman" panose="02020603050405020304" pitchFamily="18" charset="0"/>
              </a:rPr>
              <a:t>Timesharing OS</a:t>
            </a:r>
          </a:p>
          <a:p>
            <a:r>
              <a:rPr lang="en-US" altLang="zh-TW">
                <a:latin typeface="Times New Roman" panose="02020603050405020304" pitchFamily="18" charset="0"/>
                <a:ea typeface="新細明體" pitchFamily="18" charset="-120"/>
                <a:cs typeface="Times New Roman" panose="02020603050405020304" pitchFamily="18" charset="0"/>
              </a:rPr>
              <a:t>Last version was shut down on October 30, 2008</a:t>
            </a:r>
          </a:p>
          <a:p>
            <a:r>
              <a:rPr lang="en-US" altLang="zh-TW">
                <a:latin typeface="Times New Roman" panose="02020603050405020304" pitchFamily="18" charset="0"/>
                <a:ea typeface="新細明體" pitchFamily="18" charset="-120"/>
                <a:cs typeface="Times New Roman" panose="02020603050405020304" pitchFamily="18" charset="0"/>
              </a:rPr>
              <a:t>Monolithic kernel</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4</a:t>
            </a:fld>
            <a:endParaRPr lang="en-US"/>
          </a:p>
        </p:txBody>
      </p:sp>
    </p:spTree>
    <p:extLst>
      <p:ext uri="{BB962C8B-B14F-4D97-AF65-F5344CB8AC3E}">
        <p14:creationId xmlns:p14="http://schemas.microsoft.com/office/powerpoint/2010/main" val="2448854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Unics</a:t>
            </a:r>
          </a:p>
        </p:txBody>
      </p:sp>
      <p:sp>
        <p:nvSpPr>
          <p:cNvPr id="15363" name="Rectangle 3"/>
          <p:cNvSpPr>
            <a:spLocks noGrp="1" noChangeArrowheads="1"/>
          </p:cNvSpPr>
          <p:nvPr>
            <p:ph type="body" idx="1"/>
          </p:nvPr>
        </p:nvSpPr>
        <p:spPr/>
        <p:txBody>
          <a:bodyPr>
            <a:normAutofit fontScale="85000" lnSpcReduction="20000"/>
          </a:bodyPr>
          <a:lstStyle/>
          <a:p>
            <a:r>
              <a:rPr lang="en-US" altLang="zh-TW">
                <a:latin typeface="Times New Roman" panose="02020603050405020304" pitchFamily="18" charset="0"/>
                <a:ea typeface="新細明體" pitchFamily="18" charset="-120"/>
                <a:cs typeface="Times New Roman" panose="02020603050405020304" pitchFamily="18" charset="0"/>
              </a:rPr>
              <a:t>Uniplexed Information and Computing System</a:t>
            </a:r>
          </a:p>
          <a:p>
            <a:r>
              <a:rPr lang="en-US" altLang="zh-TW">
                <a:latin typeface="Times New Roman" panose="02020603050405020304" pitchFamily="18" charset="0"/>
                <a:ea typeface="新細明體" pitchFamily="18" charset="-120"/>
                <a:cs typeface="Times New Roman" panose="02020603050405020304" pitchFamily="18" charset="0"/>
              </a:rPr>
              <a:t>Later renamed as UNIX</a:t>
            </a:r>
          </a:p>
          <a:p>
            <a:r>
              <a:rPr lang="en-US" altLang="zh-TW">
                <a:latin typeface="Times New Roman" panose="02020603050405020304" pitchFamily="18" charset="0"/>
                <a:ea typeface="新細明體" pitchFamily="18" charset="-120"/>
                <a:cs typeface="Times New Roman" panose="02020603050405020304" pitchFamily="18" charset="0"/>
              </a:rPr>
              <a:t>Written in 1969</a:t>
            </a:r>
          </a:p>
          <a:p>
            <a:r>
              <a:rPr lang="en-US" altLang="zh-TW">
                <a:latin typeface="Times New Roman" panose="02020603050405020304" pitchFamily="18" charset="0"/>
                <a:ea typeface="新細明體" pitchFamily="18" charset="-120"/>
                <a:cs typeface="Times New Roman" panose="02020603050405020304" pitchFamily="18" charset="0"/>
              </a:rPr>
              <a:t>Ken Thompson, Dennis Ritchie were among the developers</a:t>
            </a:r>
          </a:p>
          <a:p>
            <a:r>
              <a:rPr lang="en-US" altLang="zh-TW">
                <a:latin typeface="Times New Roman" panose="02020603050405020304" pitchFamily="18" charset="0"/>
                <a:ea typeface="新細明體" pitchFamily="18" charset="-120"/>
                <a:cs typeface="Times New Roman" panose="02020603050405020304" pitchFamily="18" charset="0"/>
              </a:rPr>
              <a:t>Multi user, Multi tasking and timesharing</a:t>
            </a:r>
          </a:p>
          <a:p>
            <a:r>
              <a:rPr lang="en-US" altLang="zh-TW">
                <a:latin typeface="Times New Roman" panose="02020603050405020304" pitchFamily="18" charset="0"/>
                <a:ea typeface="新細明體" pitchFamily="18" charset="-120"/>
                <a:cs typeface="Times New Roman" panose="02020603050405020304" pitchFamily="18" charset="0"/>
              </a:rPr>
              <a:t>Monolithic kernel</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5</a:t>
            </a:fld>
            <a:endParaRPr lang="en-US"/>
          </a:p>
        </p:txBody>
      </p:sp>
    </p:spTree>
    <p:extLst>
      <p:ext uri="{BB962C8B-B14F-4D97-AF65-F5344CB8AC3E}">
        <p14:creationId xmlns:p14="http://schemas.microsoft.com/office/powerpoint/2010/main" val="987062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Minix</a:t>
            </a:r>
          </a:p>
        </p:txBody>
      </p:sp>
      <p:sp>
        <p:nvSpPr>
          <p:cNvPr id="16387" name="Rectangle 3"/>
          <p:cNvSpPr>
            <a:spLocks noGrp="1" noChangeArrowheads="1"/>
          </p:cNvSpPr>
          <p:nvPr>
            <p:ph type="body" idx="1"/>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Minimal Unix</a:t>
            </a:r>
          </a:p>
          <a:p>
            <a:r>
              <a:rPr lang="en-US" altLang="zh-TW">
                <a:latin typeface="Times New Roman" panose="02020603050405020304" pitchFamily="18" charset="0"/>
                <a:ea typeface="新細明體" pitchFamily="18" charset="-120"/>
                <a:cs typeface="Times New Roman" panose="02020603050405020304" pitchFamily="18" charset="0"/>
              </a:rPr>
              <a:t>Tanenbaum developed this OS</a:t>
            </a:r>
          </a:p>
          <a:p>
            <a:r>
              <a:rPr lang="en-US" altLang="zh-TW">
                <a:latin typeface="Times New Roman" panose="02020603050405020304" pitchFamily="18" charset="0"/>
                <a:ea typeface="新細明體" pitchFamily="18" charset="-120"/>
                <a:cs typeface="Times New Roman" panose="02020603050405020304" pitchFamily="18" charset="0"/>
              </a:rPr>
              <a:t>Mainly for educational purpose</a:t>
            </a:r>
          </a:p>
          <a:p>
            <a:r>
              <a:rPr lang="en-US" altLang="zh-TW">
                <a:latin typeface="Times New Roman" panose="02020603050405020304" pitchFamily="18" charset="0"/>
                <a:ea typeface="新細明體" pitchFamily="18" charset="-120"/>
                <a:cs typeface="Times New Roman" panose="02020603050405020304" pitchFamily="18" charset="0"/>
              </a:rPr>
              <a:t>Unix like OS, implemented with Micro kernel. So the name Minix</a:t>
            </a:r>
          </a:p>
        </p:txBody>
      </p:sp>
      <p:sp>
        <p:nvSpPr>
          <p:cNvPr id="2" name="投影片編號版面配置區 1"/>
          <p:cNvSpPr>
            <a:spLocks noGrp="1"/>
          </p:cNvSpPr>
          <p:nvPr>
            <p:ph type="sldNum" sz="quarter" idx="12"/>
          </p:nvPr>
        </p:nvSpPr>
        <p:spPr/>
        <p:txBody>
          <a:bodyPr/>
          <a:lstStyle/>
          <a:p>
            <a:fld id="{3C8376A6-A48A-4C3C-A7D7-B9F261D0D90C}" type="slidenum">
              <a:rPr lang="en-US" smtClean="0"/>
              <a:t>6</a:t>
            </a:fld>
            <a:endParaRPr lang="en-US"/>
          </a:p>
        </p:txBody>
      </p:sp>
    </p:spTree>
    <p:extLst>
      <p:ext uri="{BB962C8B-B14F-4D97-AF65-F5344CB8AC3E}">
        <p14:creationId xmlns:p14="http://schemas.microsoft.com/office/powerpoint/2010/main" val="303111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a:latin typeface="Times New Roman" panose="02020603050405020304" pitchFamily="18" charset="0"/>
                <a:ea typeface="新細明體" pitchFamily="18" charset="-120"/>
                <a:cs typeface="Times New Roman" panose="02020603050405020304" pitchFamily="18" charset="0"/>
              </a:rPr>
              <a:t>Linux</a:t>
            </a:r>
          </a:p>
        </p:txBody>
      </p:sp>
      <p:sp>
        <p:nvSpPr>
          <p:cNvPr id="17411" name="Rectangle 3"/>
          <p:cNvSpPr>
            <a:spLocks noGrp="1" noChangeArrowheads="1"/>
          </p:cNvSpPr>
          <p:nvPr>
            <p:ph type="body" idx="1"/>
          </p:nvPr>
        </p:nvSpPr>
        <p:spPr/>
        <p:txBody>
          <a:bodyPr>
            <a:normAutofit fontScale="92500"/>
          </a:bodyPr>
          <a:lstStyle/>
          <a:p>
            <a:r>
              <a:rPr lang="en-US" altLang="zh-TW" sz="2800" dirty="0">
                <a:latin typeface="Times New Roman" panose="02020603050405020304" pitchFamily="18" charset="0"/>
                <a:ea typeface="新細明體" pitchFamily="18" charset="-120"/>
                <a:cs typeface="Times New Roman" panose="02020603050405020304" pitchFamily="18" charset="0"/>
              </a:rPr>
              <a:t>Developed in 1991 by Linus Torvalds</a:t>
            </a:r>
          </a:p>
          <a:p>
            <a:r>
              <a:rPr lang="en-US" altLang="zh-TW" sz="2800" dirty="0">
                <a:latin typeface="Times New Roman" panose="02020603050405020304" pitchFamily="18" charset="0"/>
                <a:ea typeface="新細明體" pitchFamily="18" charset="-120"/>
                <a:cs typeface="Times New Roman" panose="02020603050405020304" pitchFamily="18" charset="0"/>
              </a:rPr>
              <a:t>Used in most of the computers, ranging from super computers to embedded system</a:t>
            </a:r>
          </a:p>
          <a:p>
            <a:r>
              <a:rPr lang="en-US" altLang="zh-TW" sz="2800" dirty="0">
                <a:latin typeface="Times New Roman" panose="02020603050405020304" pitchFamily="18" charset="0"/>
                <a:ea typeface="新細明體" pitchFamily="18" charset="-120"/>
                <a:cs typeface="Times New Roman" panose="02020603050405020304" pitchFamily="18" charset="0"/>
              </a:rPr>
              <a:t>Multi user</a:t>
            </a:r>
          </a:p>
          <a:p>
            <a:r>
              <a:rPr lang="en-US" altLang="zh-TW" sz="2800" dirty="0">
                <a:latin typeface="Times New Roman" panose="02020603050405020304" pitchFamily="18" charset="0"/>
                <a:ea typeface="新細明體" pitchFamily="18" charset="-120"/>
                <a:cs typeface="Times New Roman" panose="02020603050405020304" pitchFamily="18" charset="0"/>
              </a:rPr>
              <a:t>Multi tasking</a:t>
            </a:r>
          </a:p>
          <a:p>
            <a:r>
              <a:rPr lang="en-US" altLang="zh-TW" sz="2800" dirty="0">
                <a:latin typeface="Times New Roman" panose="02020603050405020304" pitchFamily="18" charset="0"/>
                <a:ea typeface="新細明體" pitchFamily="18" charset="-120"/>
                <a:cs typeface="Times New Roman" panose="02020603050405020304" pitchFamily="18" charset="0"/>
              </a:rPr>
              <a:t>Time sharing</a:t>
            </a:r>
          </a:p>
          <a:p>
            <a:r>
              <a:rPr lang="en-US" altLang="zh-TW" sz="2800" dirty="0">
                <a:latin typeface="Times New Roman" panose="02020603050405020304" pitchFamily="18" charset="0"/>
                <a:ea typeface="新細明體" pitchFamily="18" charset="-120"/>
                <a:cs typeface="Times New Roman" panose="02020603050405020304" pitchFamily="18" charset="0"/>
              </a:rPr>
              <a:t>Monolithic </a:t>
            </a:r>
            <a:r>
              <a:rPr lang="en-US" altLang="zh-TW" sz="2800" dirty="0" smtClean="0">
                <a:latin typeface="Times New Roman" panose="02020603050405020304" pitchFamily="18" charset="0"/>
                <a:ea typeface="新細明體" pitchFamily="18" charset="-120"/>
                <a:cs typeface="Times New Roman" panose="02020603050405020304" pitchFamily="18" charset="0"/>
              </a:rPr>
              <a:t>kernel</a:t>
            </a:r>
            <a:endParaRPr lang="en-US" altLang="zh-TW" sz="2800" dirty="0">
              <a:latin typeface="Times New Roman" panose="02020603050405020304" pitchFamily="18" charset="0"/>
              <a:ea typeface="新細明體" pitchFamily="18"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3C8376A6-A48A-4C3C-A7D7-B9F261D0D90C}" type="slidenum">
              <a:rPr lang="en-US" smtClean="0"/>
              <a:t>7</a:t>
            </a:fld>
            <a:endParaRPr lang="en-US"/>
          </a:p>
        </p:txBody>
      </p:sp>
    </p:spTree>
    <p:extLst>
      <p:ext uri="{BB962C8B-B14F-4D97-AF65-F5344CB8AC3E}">
        <p14:creationId xmlns:p14="http://schemas.microsoft.com/office/powerpoint/2010/main" val="3412252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Background on Linux</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pPr>
              <a:lnSpc>
                <a:spcPct val="85000"/>
              </a:lnSpc>
              <a:buClr>
                <a:schemeClr val="bg2"/>
              </a:buClr>
              <a:buFont typeface="Wingdings" pitchFamily="2" charset="2"/>
              <a:buChar char="§"/>
            </a:pPr>
            <a:r>
              <a:rPr lang="en-US" altLang="zh-TW" dirty="0" smtClean="0">
                <a:latin typeface="Times New Roman" panose="02020603050405020304" pitchFamily="18" charset="0"/>
                <a:ea typeface="新細明體" pitchFamily="18" charset="-120"/>
                <a:cs typeface="Times New Roman" panose="02020603050405020304" pitchFamily="18" charset="0"/>
              </a:rPr>
              <a:t>Version </a:t>
            </a:r>
            <a:r>
              <a:rPr lang="en-US" altLang="zh-TW" dirty="0">
                <a:latin typeface="Times New Roman" panose="02020603050405020304" pitchFamily="18" charset="0"/>
                <a:ea typeface="新細明體" pitchFamily="18" charset="-120"/>
                <a:cs typeface="Times New Roman" panose="02020603050405020304" pitchFamily="18" charset="0"/>
              </a:rPr>
              <a:t>of UNIX</a:t>
            </a:r>
          </a:p>
          <a:p>
            <a:pPr>
              <a:lnSpc>
                <a:spcPct val="85000"/>
              </a:lnSpc>
              <a:buClr>
                <a:schemeClr val="bg2"/>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Linus Torvalds – Creator of Linux</a:t>
            </a:r>
          </a:p>
          <a:p>
            <a:pPr>
              <a:lnSpc>
                <a:spcPct val="85000"/>
              </a:lnSpc>
              <a:buClr>
                <a:schemeClr val="bg2"/>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Open Source Operating System</a:t>
            </a:r>
          </a:p>
          <a:p>
            <a:pPr>
              <a:lnSpc>
                <a:spcPct val="85000"/>
              </a:lnSpc>
              <a:buClr>
                <a:schemeClr val="bg2"/>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Free </a:t>
            </a:r>
            <a:r>
              <a:rPr lang="en-US" altLang="zh-TW" dirty="0" smtClean="0">
                <a:latin typeface="Times New Roman" panose="02020603050405020304" pitchFamily="18" charset="0"/>
                <a:ea typeface="新細明體" pitchFamily="18" charset="-120"/>
                <a:cs typeface="Times New Roman" panose="02020603050405020304" pitchFamily="18" charset="0"/>
              </a:rPr>
              <a:t>Open Source Software (FOSS)</a:t>
            </a:r>
            <a:endParaRPr lang="en-US" altLang="zh-TW" dirty="0">
              <a:latin typeface="Times New Roman" panose="02020603050405020304" pitchFamily="18" charset="0"/>
              <a:ea typeface="新細明體" pitchFamily="18" charset="-120"/>
              <a:cs typeface="Times New Roman" panose="02020603050405020304" pitchFamily="18" charset="0"/>
            </a:endParaRPr>
          </a:p>
          <a:p>
            <a:pPr>
              <a:lnSpc>
                <a:spcPct val="85000"/>
              </a:lnSpc>
              <a:buClr>
                <a:schemeClr val="bg2"/>
              </a:buClr>
              <a:buFont typeface="Wingdings" pitchFamily="2" charset="2"/>
              <a:buChar char="§"/>
            </a:pPr>
            <a:r>
              <a:rPr lang="en-US" altLang="zh-TW" dirty="0">
                <a:latin typeface="Times New Roman" panose="02020603050405020304" pitchFamily="18" charset="0"/>
                <a:ea typeface="新細明體" pitchFamily="18" charset="-120"/>
                <a:cs typeface="Times New Roman" panose="02020603050405020304" pitchFamily="18" charset="0"/>
              </a:rPr>
              <a:t>Source Code </a:t>
            </a:r>
            <a:r>
              <a:rPr lang="en-US" altLang="zh-TW" dirty="0" smtClean="0">
                <a:latin typeface="Times New Roman" panose="02020603050405020304" pitchFamily="18" charset="0"/>
                <a:ea typeface="新細明體" pitchFamily="18" charset="-120"/>
                <a:cs typeface="Times New Roman" panose="02020603050405020304" pitchFamily="18" charset="0"/>
              </a:rPr>
              <a:t>Available</a:t>
            </a:r>
            <a:endParaRPr lang="en-US" altLang="zh-TW" dirty="0">
              <a:latin typeface="Times New Roman" panose="02020603050405020304" pitchFamily="18" charset="0"/>
              <a:ea typeface="新細明體" pitchFamily="18"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8</a:t>
            </a:fld>
            <a:endParaRPr lang="en-US"/>
          </a:p>
        </p:txBody>
      </p:sp>
    </p:spTree>
    <p:extLst>
      <p:ext uri="{BB962C8B-B14F-4D97-AF65-F5344CB8AC3E}">
        <p14:creationId xmlns:p14="http://schemas.microsoft.com/office/powerpoint/2010/main" val="249021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67744" y="205978"/>
            <a:ext cx="6419056" cy="708422"/>
          </a:xfrm>
        </p:spPr>
        <p:txBody>
          <a:bodyPr>
            <a:normAutofit fontScale="90000"/>
          </a:bodyPr>
          <a:lstStyle/>
          <a:p>
            <a:r>
              <a:rPr lang="en-US" altLang="zh-TW" dirty="0">
                <a:latin typeface="Times New Roman" panose="02020603050405020304" pitchFamily="18" charset="0"/>
                <a:ea typeface="新細明體" pitchFamily="18" charset="-120"/>
                <a:cs typeface="Times New Roman" panose="02020603050405020304" pitchFamily="18" charset="0"/>
              </a:rPr>
              <a:t>Linux OS</a:t>
            </a:r>
          </a:p>
        </p:txBody>
      </p:sp>
      <p:pic>
        <p:nvPicPr>
          <p:cNvPr id="21513" name="Picture 9" descr="C:\Documents and Settings\Administrator\My Documents\My Pictures\Linux_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020316"/>
            <a:ext cx="65024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C8376A6-A48A-4C3C-A7D7-B9F261D0D90C}" type="slidenum">
              <a:rPr lang="en-US" smtClean="0"/>
              <a:t>9</a:t>
            </a:fld>
            <a:endParaRPr lang="en-US"/>
          </a:p>
        </p:txBody>
      </p:sp>
    </p:spTree>
    <p:extLst>
      <p:ext uri="{BB962C8B-B14F-4D97-AF65-F5344CB8AC3E}">
        <p14:creationId xmlns:p14="http://schemas.microsoft.com/office/powerpoint/2010/main" val="808461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e to Lin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Introduce to Linux</Template>
  <TotalTime>654</TotalTime>
  <Words>1265</Words>
  <Application>Microsoft Office PowerPoint</Application>
  <PresentationFormat>如螢幕大小 (16:9)</PresentationFormat>
  <Paragraphs>244</Paragraphs>
  <Slides>36</Slides>
  <Notes>7</Notes>
  <HiddenSlides>0</HiddenSlides>
  <MMClips>0</MMClips>
  <ScaleCrop>false</ScaleCrop>
  <HeadingPairs>
    <vt:vector size="4" baseType="variant">
      <vt:variant>
        <vt:lpstr>佈景主題</vt:lpstr>
      </vt:variant>
      <vt:variant>
        <vt:i4>1</vt:i4>
      </vt:variant>
      <vt:variant>
        <vt:lpstr>投影片標題</vt:lpstr>
      </vt:variant>
      <vt:variant>
        <vt:i4>36</vt:i4>
      </vt:variant>
    </vt:vector>
  </HeadingPairs>
  <TitlesOfParts>
    <vt:vector size="37" baseType="lpstr">
      <vt:lpstr>Introduce to Linux</vt:lpstr>
      <vt:lpstr>Introduce to Linux</vt:lpstr>
      <vt:lpstr>Operating System (OS)</vt:lpstr>
      <vt:lpstr>History</vt:lpstr>
      <vt:lpstr>Multics</vt:lpstr>
      <vt:lpstr>Unics</vt:lpstr>
      <vt:lpstr>Minix</vt:lpstr>
      <vt:lpstr>Linux</vt:lpstr>
      <vt:lpstr>Background on Linux</vt:lpstr>
      <vt:lpstr>Linux OS</vt:lpstr>
      <vt:lpstr>Kernel</vt:lpstr>
      <vt:lpstr>Kernel types</vt:lpstr>
      <vt:lpstr>Shell</vt:lpstr>
      <vt:lpstr>Types of Shell</vt:lpstr>
      <vt:lpstr>Where is Linux Used?</vt:lpstr>
      <vt:lpstr>How is Linux Used?</vt:lpstr>
      <vt:lpstr>Three-tier Client/Server</vt:lpstr>
      <vt:lpstr>Turnkey System</vt:lpstr>
      <vt:lpstr>Using Linux on Personal Computers</vt:lpstr>
      <vt:lpstr>Linux Distributions</vt:lpstr>
      <vt:lpstr>Software Applications</vt:lpstr>
      <vt:lpstr>Software Applications (continued)</vt:lpstr>
      <vt:lpstr>Working with the “Shell”</vt:lpstr>
      <vt:lpstr>Linux Directory Structure</vt:lpstr>
      <vt:lpstr>Subdirectories</vt:lpstr>
      <vt:lpstr>Why Use Linux?</vt:lpstr>
      <vt:lpstr> </vt:lpstr>
      <vt:lpstr> </vt:lpstr>
      <vt:lpstr>PowerPoint 簡報</vt:lpstr>
      <vt:lpstr>Linux vs. Windows</vt:lpstr>
      <vt:lpstr>PowerPoint 簡報</vt:lpstr>
      <vt:lpstr>PowerPoint 簡報</vt:lpstr>
      <vt:lpstr>Linux vs. Windows</vt:lpstr>
      <vt:lpstr> </vt:lpstr>
      <vt:lpstr>Linux vs. Windows</vt:lpstr>
      <vt:lpstr>Linux vs. Windows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Linux</dc:title>
  <dc:creator>Ken</dc:creator>
  <cp:lastModifiedBy>don</cp:lastModifiedBy>
  <cp:revision>58</cp:revision>
  <dcterms:created xsi:type="dcterms:W3CDTF">2015-09-01T14:10:54Z</dcterms:created>
  <dcterms:modified xsi:type="dcterms:W3CDTF">2016-10-01T14:39:36Z</dcterms:modified>
</cp:coreProperties>
</file>