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45" r:id="rId3"/>
    <p:sldId id="346" r:id="rId4"/>
    <p:sldId id="347" r:id="rId5"/>
    <p:sldId id="350" r:id="rId6"/>
    <p:sldId id="349" r:id="rId7"/>
    <p:sldId id="353" r:id="rId8"/>
    <p:sldId id="354" r:id="rId9"/>
    <p:sldId id="355" r:id="rId10"/>
    <p:sldId id="351" r:id="rId11"/>
    <p:sldId id="372" r:id="rId12"/>
    <p:sldId id="356" r:id="rId13"/>
    <p:sldId id="361" r:id="rId14"/>
    <p:sldId id="358" r:id="rId15"/>
    <p:sldId id="363" r:id="rId16"/>
    <p:sldId id="359" r:id="rId17"/>
    <p:sldId id="348" r:id="rId18"/>
    <p:sldId id="367" r:id="rId19"/>
    <p:sldId id="366" r:id="rId20"/>
    <p:sldId id="365" r:id="rId21"/>
    <p:sldId id="364" r:id="rId22"/>
    <p:sldId id="368" r:id="rId23"/>
    <p:sldId id="369" r:id="rId24"/>
    <p:sldId id="344" r:id="rId25"/>
    <p:sldId id="335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3" r:id="rId34"/>
    <p:sldId id="382" r:id="rId35"/>
    <p:sldId id="381" r:id="rId36"/>
    <p:sldId id="380" r:id="rId37"/>
    <p:sldId id="387" r:id="rId38"/>
    <p:sldId id="386" r:id="rId39"/>
    <p:sldId id="385" r:id="rId40"/>
    <p:sldId id="384" r:id="rId41"/>
    <p:sldId id="392" r:id="rId42"/>
    <p:sldId id="393" r:id="rId43"/>
    <p:sldId id="388" r:id="rId44"/>
    <p:sldId id="389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326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47" autoAdjust="0"/>
  </p:normalViewPr>
  <p:slideViewPr>
    <p:cSldViewPr>
      <p:cViewPr>
        <p:scale>
          <a:sx n="60" d="100"/>
          <a:sy n="60" d="100"/>
        </p:scale>
        <p:origin x="-1644" y="-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E904A-D60C-4DA2-91A8-FE0B56E7C650}" type="datetimeFigureOut">
              <a:rPr lang="zh-TW" altLang="en-US" smtClean="0"/>
              <a:t>2016/11/22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49451-2934-46DE-BFC7-A4B9BD098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0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9451-2934-46DE-BFC7-A4B9BD0985E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94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498968A-C44B-4A31-8E7E-A443A05D42DE}" type="slidenum">
              <a:rPr kumimoji="0" lang="zh-TW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0"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CF6C615-2DAC-4455-B884-D07767B4167F}" type="slidenum">
              <a:rPr kumimoji="0" lang="zh-TW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0"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peripheral device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9451-2934-46DE-BFC7-A4B9BD0985E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48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902075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7195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96B-58FA-496E-A773-82AAE1D3D260}" type="datetime1">
              <a:rPr lang="en-US" altLang="zh-TW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7E61-D5BD-4EA4-AF84-D26157330271}" type="datetime1">
              <a:rPr lang="en-US" altLang="zh-TW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31"/>
            <a:ext cx="8229600" cy="3102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E7E-599E-4792-A9F1-7B9E6E4F0E22}" type="datetime1">
              <a:rPr lang="en-US" altLang="zh-TW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0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38DA-82FB-4760-98BC-3EB6F8463AB7}" type="datetime1">
              <a:rPr lang="en-US" altLang="zh-TW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eacon.com/apples-ibeacon-future-mobile-shopp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stitute_of_Electrical_and_Electronics_Engineers" TargetMode="External"/><Relationship Id="rId2" Type="http://schemas.openxmlformats.org/officeDocument/2006/relationships/hyperlink" Target="https://en.wikipedia.org/wiki/Bluetooth_Special_Interest_Grou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hyperlink" Target="https://www.youtube.com/watch?v=sUIqfjpInx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nel.org/pub/linux/bluetooth/bluez-5.28.tar.xz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uetooth_Special_Interest_Group#Qualificati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5oIgJE84UwCdnUxVGE2NTJIem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en.wikipedia.org/wiki/Scatter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und-robin_schedul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circuit" TargetMode="External"/><Relationship Id="rId2" Type="http://schemas.openxmlformats.org/officeDocument/2006/relationships/hyperlink" Target="https://en.wikipedia.org/wiki/Transceiv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51870"/>
            <a:ext cx="7772400" cy="68589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and iBeacon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http://www.technobezz.com/files/uploads/2014/05/Bluetooth-connection-problem-on-HTC-One-M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83918"/>
            <a:ext cx="189990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islelabs.com/wp-content/uploads/2014/07/ibea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27834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energy does traditional Bluetooth use?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337518"/>
            <a:ext cx="6491064" cy="339447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Bluetooth is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oriented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device is connected, a link is maintained, even if there is no data flowing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Sniff modes allow devices to sleep, reducing power consumption to give months of battery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transmit current is typically around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25mA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 though it has been independently shown to be lower power than other radio standards, it is still not low enough power for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1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and Bluetooth Low Energy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200151"/>
            <a:ext cx="6491064" cy="288376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comparison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ZigBee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in PCs or mobile phones yet.</a:t>
            </a:r>
          </a:p>
          <a:p>
            <a:pPr>
              <a:defRPr/>
            </a:pP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comparison:</a:t>
            </a:r>
          </a:p>
          <a:p>
            <a:pPr lvl="1">
              <a:defRPr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low power; Bluetooth LE is even lower. </a:t>
            </a:r>
          </a:p>
          <a:p>
            <a:pPr lvl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stack is light;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is even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3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Bluetooth Low Energy?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337518"/>
            <a:ext cx="6491064" cy="3394472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low energy is a NEW, open, short range radio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to Bluetooth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ultra low power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coin cell battery use cases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20mA peak current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5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current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51870"/>
            <a:ext cx="1295598" cy="12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32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57781"/>
              </p:ext>
            </p:extLst>
          </p:nvPr>
        </p:nvGraphicFramePr>
        <p:xfrm>
          <a:off x="2267248" y="1342464"/>
          <a:ext cx="6625232" cy="253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516"/>
                <a:gridCol w="5051716"/>
              </a:tblGrid>
              <a:tr h="279905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Range:</a:t>
                      </a:r>
                      <a:endParaRPr lang="zh-TW" altLang="en-US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150 meters open field</a:t>
                      </a:r>
                      <a:endParaRPr lang="zh-TW" altLang="en-US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</a:tr>
              <a:tr h="2799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Power: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10 </a:t>
                      </a:r>
                      <a:r>
                        <a:rPr lang="en-US" altLang="zh-TW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TW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(10dBm)</a:t>
                      </a:r>
                      <a:endParaRPr lang="zh-TW" alt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</a:tr>
              <a:tr h="2799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Current: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15 mA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</a:tr>
              <a:tr h="2799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Latency: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altLang="zh-TW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zh-TW" alt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</a:tr>
              <a:tr h="2799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Topology:</a:t>
                      </a:r>
                    </a:p>
                  </a:txBody>
                  <a:tcPr marL="91445" marR="91445" marT="34297" marB="342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</a:t>
                      </a:r>
                      <a:endParaRPr lang="zh-TW" alt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</a:tr>
              <a:tr h="2799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Modulation: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GFSK @ 2.4 GHz</a:t>
                      </a:r>
                      <a:endParaRPr lang="zh-TW" alt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</a:tr>
              <a:tr h="2799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Security: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128bit AES CCM</a:t>
                      </a:r>
                      <a:endParaRPr lang="zh-TW" alt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</a:tr>
              <a:tr h="2799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current: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</a:t>
                      </a:r>
                      <a:r>
                        <a:rPr lang="el-GR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</a:tr>
              <a:tr h="27990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Modes: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Broadcast, Connection, Event Data Models,</a:t>
                      </a:r>
                      <a:r>
                        <a:rPr lang="en-US" altLang="zh-TW" sz="14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Reads, Writes</a:t>
                      </a:r>
                      <a:endParaRPr lang="zh-TW" alt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34297" marB="34297">
                    <a:noFill/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103B5-E156-4DBE-9B99-056F619B6EAA}" type="slidenum"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low energy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luetooth 4.0) factsheet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low energy factsheet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Throughput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data rate of 1Mbps, but is not optimized for file transfer.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for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small chunks of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2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1979712" y="1114201"/>
            <a:ext cx="4287739" cy="383381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Mode</a:t>
            </a:r>
          </a:p>
          <a:p>
            <a:pPr lvl="1"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BR/EDR and LE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Rate/Enhanced Data Rate (BR/EDR)</a:t>
            </a:r>
          </a:p>
          <a:p>
            <a:pPr lvl="1"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anywhere that BR/EDR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today</a:t>
            </a:r>
          </a:p>
          <a:p>
            <a:pPr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Mode</a:t>
            </a:r>
          </a:p>
          <a:p>
            <a:pPr lvl="1"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only Bluetooth low energy</a:t>
            </a:r>
          </a:p>
          <a:p>
            <a:pPr lvl="1"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used in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devices/applications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9ECDC-99AE-4185-B425-892F041F370E}" type="slidenum"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1" y="789385"/>
            <a:ext cx="28098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08" y="3765352"/>
            <a:ext cx="1100137" cy="107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733675"/>
            <a:ext cx="1549400" cy="156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Modes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5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Modes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72" y="1419622"/>
            <a:ext cx="5863605" cy="360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1907704" y="1028502"/>
            <a:ext cx="18722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BR/EDR stack</a:t>
            </a:r>
            <a:endParaRPr kumimoji="0"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4067944" y="1028502"/>
            <a:ext cx="1871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Dual-mode stack</a:t>
            </a:r>
            <a:endParaRPr kumimoji="0"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6372200" y="1022748"/>
            <a:ext cx="2088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Single-mode stack</a:t>
            </a:r>
            <a:endParaRPr kumimoji="0"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2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200151"/>
            <a:ext cx="6491064" cy="137159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GHz ISM band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1Mbps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Channels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81610"/>
            <a:ext cx="4894671" cy="266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4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Channels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channels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5400600" cy="293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287216" y="476554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LL: Link Layer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Channels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channels avoid 802.11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12850"/>
            <a:ext cx="6167034" cy="332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is a wireless technology standard for exchanging data over short distances (using short-wavelength UHF radio waves in the ISM band from 2.4 to 2.485 GHz) from fixed and mobile devices, and building personal area networks (PANs).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Layer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056135"/>
            <a:ext cx="6491064" cy="4354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Layer state machine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500579" y="1491630"/>
            <a:ext cx="5671821" cy="3666232"/>
            <a:chOff x="2500579" y="1707654"/>
            <a:chExt cx="5671821" cy="36662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79" y="1707654"/>
              <a:ext cx="5671821" cy="366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手繪多邊形 5"/>
            <p:cNvSpPr/>
            <p:nvPr/>
          </p:nvSpPr>
          <p:spPr>
            <a:xfrm>
              <a:off x="5354538" y="2571750"/>
              <a:ext cx="1665734" cy="2234505"/>
            </a:xfrm>
            <a:custGeom>
              <a:avLst/>
              <a:gdLst>
                <a:gd name="connsiteX0" fmla="*/ 267437 w 1810232"/>
                <a:gd name="connsiteY0" fmla="*/ 0 h 2522482"/>
                <a:gd name="connsiteX1" fmla="*/ 120292 w 1810232"/>
                <a:gd name="connsiteY1" fmla="*/ 914400 h 2522482"/>
                <a:gd name="connsiteX2" fmla="*/ 1801948 w 1810232"/>
                <a:gd name="connsiteY2" fmla="*/ 1051034 h 2522482"/>
                <a:gd name="connsiteX3" fmla="*/ 645810 w 1810232"/>
                <a:gd name="connsiteY3" fmla="*/ 2522482 h 25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0232" h="2522482">
                  <a:moveTo>
                    <a:pt x="267437" y="0"/>
                  </a:moveTo>
                  <a:cubicBezTo>
                    <a:pt x="65988" y="369614"/>
                    <a:pt x="-135460" y="739228"/>
                    <a:pt x="120292" y="914400"/>
                  </a:cubicBezTo>
                  <a:cubicBezTo>
                    <a:pt x="376044" y="1089572"/>
                    <a:pt x="1714362" y="783020"/>
                    <a:pt x="1801948" y="1051034"/>
                  </a:cubicBezTo>
                  <a:cubicBezTo>
                    <a:pt x="1889534" y="1319048"/>
                    <a:pt x="1267672" y="1920765"/>
                    <a:pt x="645810" y="2522482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3419872" y="3867894"/>
              <a:ext cx="1304355" cy="905892"/>
            </a:xfrm>
            <a:custGeom>
              <a:avLst/>
              <a:gdLst>
                <a:gd name="connsiteX0" fmla="*/ 0 w 1376855"/>
                <a:gd name="connsiteY0" fmla="*/ 0 h 977463"/>
                <a:gd name="connsiteX1" fmla="*/ 357351 w 1376855"/>
                <a:gd name="connsiteY1" fmla="*/ 641132 h 977463"/>
                <a:gd name="connsiteX2" fmla="*/ 1376855 w 1376855"/>
                <a:gd name="connsiteY2" fmla="*/ 977463 h 97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6855" h="977463">
                  <a:moveTo>
                    <a:pt x="0" y="0"/>
                  </a:moveTo>
                  <a:cubicBezTo>
                    <a:pt x="63937" y="239111"/>
                    <a:pt x="127875" y="478222"/>
                    <a:pt x="357351" y="641132"/>
                  </a:cubicBezTo>
                  <a:cubicBezTo>
                    <a:pt x="586827" y="804043"/>
                    <a:pt x="981841" y="890753"/>
                    <a:pt x="1376855" y="977463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3923928" y="4876006"/>
              <a:ext cx="871537" cy="35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5934298" y="4877271"/>
              <a:ext cx="869950" cy="35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2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9582"/>
            <a:ext cx="719794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041376" y="3651870"/>
            <a:ext cx="6851104" cy="144016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can advertise for a variety of reasons: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broadcast promiscuously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advertise their presence to a device wanting to connect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reconnect asynchronously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transactions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3175075"/>
            <a:ext cx="6491064" cy="170093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connection is made:</a:t>
            </a:r>
          </a:p>
          <a:p>
            <a:pPr lvl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informs slave of hopping sequence and when to wake</a:t>
            </a:r>
          </a:p>
          <a:p>
            <a:pPr lvl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subsequent transactions are performed in the 37 data channels</a:t>
            </a:r>
          </a:p>
          <a:p>
            <a:pPr lvl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can be encrypted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59582"/>
            <a:ext cx="5841803" cy="211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1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Layer Connection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987574"/>
            <a:ext cx="6491064" cy="339447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low latency connection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729977" y="1476922"/>
            <a:ext cx="5184576" cy="3666578"/>
            <a:chOff x="2123728" y="1556543"/>
            <a:chExt cx="5903912" cy="424973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556543"/>
              <a:ext cx="5808662" cy="4249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6948140" y="2853530"/>
              <a:ext cx="1079500" cy="9366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1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24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699792" y="2099270"/>
            <a:ext cx="57366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Application of BLE: </a:t>
            </a:r>
          </a:p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iBeacon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56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iBeacon?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iBeacon and Beacon are often used interchangeably.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iBeacon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for Apple’s technology standard, which allows Mobile Apps (running on both iOS and Android devices) to listen for signals from beacons in the physical world and react accordingly.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iBeacon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allows Mobile Apps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to understand their position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micro-local scale, and deliver hyper-contextual content to users based on location.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communication technology is Bluetooth Low Energy.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4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BLE communication work?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 communication consists primarily of “Advertisements”, or small packets of data, broadcast at a regular interval by Beacons or other BLE enabled devices via radio waves.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3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BLE communication work?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 Advertising is a one-way communication method. Beacons that want to be “discovered” can broadcast, or “Advertise” self-contained packets of data in set intervals.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are meant to be collected by devices like smartphones, where they can be used for a variety of smartphone applications to trigger things like push messages, app actions, and prompts.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BLE communication work?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Apple’s iBeacon standard calls for an optimal broadcast interval of 100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Broadcasting more frequently uses more battery life but allows for quicker discovery by smartphones and other listening devices.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0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BLE communication work?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200151"/>
            <a:ext cx="6491064" cy="11555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BLE has a broadcast range of up to 100 meters, which make Beacons ideal for indoor location tracking and awareness.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361707"/>
            <a:ext cx="5138122" cy="26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is managed by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Bluetooth Special Interest Group"/>
              </a:rPr>
              <a:t>Bluetooth Special Interest Group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(SIG), which has more than 25,000 member companies in the areas of telecommunication, computing, networking, and consumer electronics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Institute of Electrical and Electronics Engineers"/>
              </a:rPr>
              <a:t>IEEE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standardized Bluetooth as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802.15.1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no longer maintains the standard.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iBeacon use BLE communication?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iBeacon, Apple has standardized the format for BLE Advertising.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format, an advertising packet consists of four main pieces of information.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0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iBeacon use BLE communication?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UUID: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16 byte string used to differentiate a large group of related beacons.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Coca-Cola maintained a network of beacons in a chain of grocery stores,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Coca-Cola beacons would share the same UUID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allows Coca-Cola’s dedicated smartphone app 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which beacon advertisements come from Coca-Cola-owned beacons.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iBeacon use BLE communication?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2 byte string used to distinguish a smaller subset of beacons within the larger group.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Coca-Cola had four beacons in a particular grocery store, all four would have the same Major. This allows Coca-Cola 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exactly which store its customer is in.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0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iBeacon use BLE communication?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2 byte string meant to identify individual beacons.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Coca-Cola example, a beacon at the front of the store would have its own unique Minor. This allows Coca-Cola’s dedicated app 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exactly where the customer is in the store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05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iBeacon use BLE communication?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determine proximity (distance) from the beacon.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this work?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is defined as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of the signal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exactly 1 meter from the device. This has to be calibrated and hardcoded in advance.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then use this as a baseline to give a rough distance estimate. 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80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iBeacon use BLE communication?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200151"/>
            <a:ext cx="6491064" cy="1875655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(A beacon broadcasts the following packet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UUID: 12345678910245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Major: 22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Power: 200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receiving this packet would understand it’s from the Coca-Cola Beacon (UUID) in the Target on 1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Street (Major) at the front of the store (Minor). 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ibeacon.com/wp-content/uploads/2014/03/wordpress-pic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43758"/>
            <a:ext cx="386709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iBeacon use BLE communication?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www.youtube.com/watch?v=sUIqfjpInxY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36</a:t>
            </a:fld>
            <a:endParaRPr 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355726"/>
            <a:ext cx="4511431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 iBeacon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94335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(install development lib)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apt-get -y install libglib2.0-dev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libudev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libical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libreadline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libdbus-1-dev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intall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tool package: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BlueZ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www.kernel.org/pub/linux/bluetooth/bluez-5.28.tar.xz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(de-compress file)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unxz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bluez-5.28.tar.xz &amp;&amp; tar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bluez-5.28.tar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(compile and install)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$cd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bluez-5.28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$LDFLAGS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./configure --disable-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$make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j4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iBeacon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6: (list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lsusb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7: (check Bluetooth device)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hciconfig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http://4.bp.blogspot.com/-7idPqBL9OBU/VPOrKN9i9qI/AAAAAAAACG8/zQzTWQVVsMU/s1600/P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8880"/>
            <a:ext cx="4812804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2.bp.blogspot.com/-wZNu5MesX7Q/VPOrNTbouAI/AAAAAAAACHE/vMOMRKXatbk/s1600/P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28" y="4083918"/>
            <a:ext cx="4137120" cy="60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iBeacon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8: close the capability of scanning and only reserve beacon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hciconfig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hci0 up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hciconfig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hci0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noscan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9: launch broadcasting of BLE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hciconfig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hci0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leadv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manufacturer must make a device meet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Bluetooth Special Interest Group"/>
              </a:rPr>
              <a:t>Bluetooth SIG standards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market it as a Bluetooth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0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iBeacon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200151"/>
            <a:ext cx="6491064" cy="173163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10: test iBeacon packet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hcitool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hci0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0x08 0x0008 1E 02 01 1A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FF 4C 00 02 15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 C5 6D B5 DF FB 48 D2 B0 60 D0 F5 A7 10 96 E0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00 00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00 00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C8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TW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 descr="http://2.bp.blogspot.com/-QKFT_q1HQXE/VPOrZketovI/AAAAAAAACHM/M-0If7gCN7E/s1600/P0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01708"/>
            <a:ext cx="4104456" cy="224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8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formats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0x08 0x0008 1E 02 01 1A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FF 4C 00 02 15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UUID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zh-TW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zh-TW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zh-TW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0x08 0x0008 is to set the LE advertising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Group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(OGF)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Bluetooth Command Group =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0x08) 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Command Field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(OCF)=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HCI_LE_Set_Advertising_Data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0x0008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is number of significant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octets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iBeacon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(Always Fixed) = 02 01 1A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FF 4C 00 02 15 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formats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is number of bytes that follow in first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(advertising data)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flags AD type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 is flags value 0x1A = 000011010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0 (OFF) LE Limited Discoverable Mode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1 (ON) LE General Discoverable Mode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2 (OFF) BR/EDR Not Supported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3 (ON) Simultaneous LE and BR/EDR to Same Device Capable (controller)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4 (ON) Simultaneous LE and BR/EDR to Same Device Capable (Host)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number of bytes that follow in second (and last) AD structure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0xFF marks the beginning of the manufacturing specific data bloc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0x4C 0x00 is Apple manufacturer code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0x02 is the data type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0x15 is the length of the remaining data 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43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999265" y="1756142"/>
            <a:ext cx="6925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Now, taking your smart phone </a:t>
            </a:r>
            <a:endParaRPr lang="zh-TW" altLang="en-US" sz="4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5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APP and Locate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iPhone/iPad/Android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“Locate Beacon” APP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 descr="http://4.bp.blogspot.com/-HhftEF2hsZM/VPOriDYKK7I/AAAAAAAACHY/xMazAIhzpZ8/s1600/P0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571750"/>
            <a:ext cx="1656183" cy="242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1.bp.blogspot.com/-xdcApz9XzgA/VPOriKPDMrI/AAAAAAAACHU/S5isosB4Nnc/s1600/P0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2571750"/>
            <a:ext cx="1762138" cy="242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://3.bp.blogspot.com/-vVe1a6G0s6I/VPOriCIUHpI/AAAAAAAACHc/EA8kgj8xrmA/s1600/P0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71750"/>
            <a:ext cx="1876965" cy="242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Ibeacon</a:t>
            </a:r>
            <a:r>
              <a:rPr lang="en-US" altLang="zh-TW" dirty="0" smtClean="0"/>
              <a:t> scanner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YD</a:t>
            </a:r>
          </a:p>
        </p:txBody>
      </p:sp>
    </p:spTree>
    <p:extLst>
      <p:ext uri="{BB962C8B-B14F-4D97-AF65-F5344CB8AC3E}">
        <p14:creationId xmlns:p14="http://schemas.microsoft.com/office/powerpoint/2010/main" val="2281269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Installing </a:t>
            </a:r>
            <a:r>
              <a:rPr lang="en-US" altLang="zh-TW" dirty="0" err="1"/>
              <a:t>BlueZ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install a new version of </a:t>
            </a:r>
            <a:r>
              <a:rPr lang="en-US" altLang="zh-TW" dirty="0" err="1"/>
              <a:t>BlueZ</a:t>
            </a:r>
            <a:r>
              <a:rPr lang="en-US" altLang="zh-TW" dirty="0"/>
              <a:t> on the Pi, do the following: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91" y="1761660"/>
            <a:ext cx="4580017" cy="29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84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Installing </a:t>
            </a:r>
            <a:r>
              <a:rPr lang="en-US" altLang="zh-TW" dirty="0" err="1"/>
              <a:t>BlueZ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Now you have </a:t>
            </a:r>
            <a:r>
              <a:rPr lang="en-US" altLang="zh-TW" dirty="0" err="1"/>
              <a:t>BlueZ</a:t>
            </a:r>
            <a:r>
              <a:rPr lang="en-US" altLang="zh-TW" dirty="0"/>
              <a:t> installed and running on your Raspberry Pi. Next, install your USB Bluetooth 4.0 Dongle and test it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Note that your USB Bluetooth dongle should show similar information, depending on what you have plugged into your USB bus. You can see a lot more information about the USB device by typing: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39702"/>
            <a:ext cx="4633362" cy="765877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17131"/>
            <a:ext cx="2658660" cy="3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62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Installing </a:t>
            </a:r>
            <a:r>
              <a:rPr lang="en-US" altLang="zh-TW" dirty="0" err="1"/>
              <a:t>BlueZ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Now you can look for the Bluetooth device using </a:t>
            </a:r>
            <a:r>
              <a:rPr lang="en-US" altLang="zh-TW" dirty="0" err="1"/>
              <a:t>hciconfig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Finally</a:t>
            </a:r>
            <a:r>
              <a:rPr lang="en-US" altLang="zh-TW" dirty="0"/>
              <a:t>, turn on the device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27734"/>
            <a:ext cx="4419983" cy="977350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27934"/>
            <a:ext cx="6023987" cy="3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04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0"/>
            <a:ext cx="6563072" cy="11555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Run </a:t>
            </a:r>
            <a:r>
              <a:rPr lang="en-US" altLang="zh-TW" dirty="0"/>
              <a:t>the </a:t>
            </a:r>
            <a:r>
              <a:rPr lang="en-US" altLang="zh-TW" dirty="0" err="1"/>
              <a:t>blescanner</a:t>
            </a:r>
            <a:r>
              <a:rPr lang="en-US" altLang="zh-TW" dirty="0"/>
              <a:t> </a:t>
            </a:r>
            <a:r>
              <a:rPr lang="en-US" altLang="zh-TW" dirty="0" smtClean="0"/>
              <a:t>command </a:t>
            </a:r>
            <a:r>
              <a:rPr lang="en-US" altLang="zh-TW" dirty="0"/>
              <a:t>to see what </a:t>
            </a:r>
            <a:r>
              <a:rPr lang="en-US" altLang="zh-TW" dirty="0" err="1"/>
              <a:t>iBeacons</a:t>
            </a:r>
            <a:r>
              <a:rPr lang="en-US" altLang="zh-TW" dirty="0"/>
              <a:t> might be around you. If you don't have an iBeacon, you can simulate one with either your iPhone or Android phone running any of a number of apps in the app stores.</a:t>
            </a:r>
            <a:endParaRPr lang="zh-TW" altLang="en-US" dirty="0"/>
          </a:p>
        </p:txBody>
      </p:sp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04126"/>
            <a:ext cx="6584251" cy="28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7478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master Bluetooth device can communicate with a maximum of seven devices in a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piconet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 ad-hoc computer network using Bluetooth technology), though not all devices reach this maximum.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can switch roles, by agreement, and the slave can become the master (for example, a headset initiating a connection to a phone necessarily begins as master—as initiator of the connection—but may subsequently operate as slave).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68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drive.google.com/open?id=0B5oIgJE84UwCdnUxVGE2NTJIems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456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Lab 6: Locate where you are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ibeacon</a:t>
            </a:r>
            <a:r>
              <a:rPr lang="en-US" altLang="zh-TW" dirty="0" smtClean="0"/>
              <a:t> signal strength to compute the distance </a:t>
            </a:r>
            <a:r>
              <a:rPr lang="en-US" altLang="zh-TW" smtClean="0"/>
              <a:t>and </a:t>
            </a:r>
            <a:r>
              <a:rPr lang="en-US" altLang="zh-TW"/>
              <a:t>l</a:t>
            </a:r>
            <a:r>
              <a:rPr lang="en-US" altLang="zh-TW" smtClean="0"/>
              <a:t>ocate </a:t>
            </a:r>
            <a:r>
              <a:rPr lang="en-US" altLang="zh-TW" dirty="0" smtClean="0"/>
              <a:t>where you are at indoor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98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5736" y="1200151"/>
            <a:ext cx="6491064" cy="21636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Bluetooth Core Specification provides for the connection of two or more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piconets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form a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Scatternet"/>
              </a:rPr>
              <a:t>scatternet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which certain devices simultaneously play the master role in one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piconet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slave role in another.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tutorial-reports.com/sites/default/files/bluetoothscatternetpicon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03798"/>
            <a:ext cx="4320480" cy="20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1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any given time, data can be transferred between the master and one other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master chooses which slave device to address; typically, it switches rapidly from one device to another in 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Round-robin scheduling"/>
              </a:rPr>
              <a:t>round-robin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fashion.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3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is a standard wire-replacement communications protocol primarily designed for low-power consumption, with a short range based on low-cost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Transceiver"/>
              </a:rPr>
              <a:t>transceiver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Integrated circuit"/>
              </a:rPr>
              <a:t>microchips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is power-class-dependent, but effective ranges vary in practice; see the table on the right.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31790"/>
            <a:ext cx="4201887" cy="20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945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e to Linu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Introduce to Linux</Template>
  <TotalTime>2551</TotalTime>
  <Words>1927</Words>
  <Application>Microsoft Office PowerPoint</Application>
  <PresentationFormat>如螢幕大小 (16:9)</PresentationFormat>
  <Paragraphs>261</Paragraphs>
  <Slides>52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3" baseType="lpstr">
      <vt:lpstr>Introduce to Linux</vt:lpstr>
      <vt:lpstr>Bluetooth and iBeacon</vt:lpstr>
      <vt:lpstr>Introduction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How much energy does traditional Bluetooth use?</vt:lpstr>
      <vt:lpstr>ZigBee and Bluetooth Low Energy</vt:lpstr>
      <vt:lpstr>What is Bluetooth Low Energy?</vt:lpstr>
      <vt:lpstr>Bluetooth low energy (Bluetooth 4.0) factsheet</vt:lpstr>
      <vt:lpstr>Bluetooth low energy factsheet</vt:lpstr>
      <vt:lpstr>Device Modes</vt:lpstr>
      <vt:lpstr>Device Modes</vt:lpstr>
      <vt:lpstr>Physical Layer</vt:lpstr>
      <vt:lpstr>Physical Channels</vt:lpstr>
      <vt:lpstr>Physical Channels</vt:lpstr>
      <vt:lpstr>Link Layer</vt:lpstr>
      <vt:lpstr>Advertising</vt:lpstr>
      <vt:lpstr>Data transactions</vt:lpstr>
      <vt:lpstr>Link Layer Connection</vt:lpstr>
      <vt:lpstr>PowerPoint 簡報</vt:lpstr>
      <vt:lpstr>What is iBeacon?</vt:lpstr>
      <vt:lpstr>How does BLE communication work?</vt:lpstr>
      <vt:lpstr>How does BLE communication work?</vt:lpstr>
      <vt:lpstr>How does BLE communication work?</vt:lpstr>
      <vt:lpstr>How does BLE communication work?</vt:lpstr>
      <vt:lpstr>How does iBeacon use BLE communication?</vt:lpstr>
      <vt:lpstr>How does iBeacon use BLE communication?</vt:lpstr>
      <vt:lpstr>How does iBeacon use BLE communication?</vt:lpstr>
      <vt:lpstr>How does iBeacon use BLE communication?</vt:lpstr>
      <vt:lpstr>How does iBeacon use BLE communication?</vt:lpstr>
      <vt:lpstr>How does iBeacon use BLE communication?</vt:lpstr>
      <vt:lpstr>How does iBeacon use BLE communication?</vt:lpstr>
      <vt:lpstr>Trigger iBeacon</vt:lpstr>
      <vt:lpstr>Trigger iBeacon</vt:lpstr>
      <vt:lpstr>Trigger iBeacon</vt:lpstr>
      <vt:lpstr>Trigger iBeacon</vt:lpstr>
      <vt:lpstr>Data formats </vt:lpstr>
      <vt:lpstr>Data formats </vt:lpstr>
      <vt:lpstr>PowerPoint 簡報</vt:lpstr>
      <vt:lpstr>Install APP and Locate</vt:lpstr>
      <vt:lpstr>Ibeacon scanner</vt:lpstr>
      <vt:lpstr>Installing BlueZ</vt:lpstr>
      <vt:lpstr>Installing BlueZ</vt:lpstr>
      <vt:lpstr>Installing BlueZ</vt:lpstr>
      <vt:lpstr>Test it</vt:lpstr>
      <vt:lpstr>Sample code</vt:lpstr>
      <vt:lpstr>Lab 6: Locate where you are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Linux</dc:title>
  <dc:creator>Ken</dc:creator>
  <cp:lastModifiedBy>don</cp:lastModifiedBy>
  <cp:revision>320</cp:revision>
  <dcterms:created xsi:type="dcterms:W3CDTF">2015-09-01T14:10:54Z</dcterms:created>
  <dcterms:modified xsi:type="dcterms:W3CDTF">2016-11-22T14:53:25Z</dcterms:modified>
</cp:coreProperties>
</file>