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373" r:id="rId3"/>
    <p:sldId id="396" r:id="rId4"/>
    <p:sldId id="375" r:id="rId5"/>
    <p:sldId id="376" r:id="rId6"/>
    <p:sldId id="383" r:id="rId7"/>
    <p:sldId id="384" r:id="rId8"/>
    <p:sldId id="377" r:id="rId9"/>
    <p:sldId id="378" r:id="rId10"/>
    <p:sldId id="379" r:id="rId11"/>
    <p:sldId id="380" r:id="rId12"/>
    <p:sldId id="385" r:id="rId13"/>
    <p:sldId id="386" r:id="rId14"/>
    <p:sldId id="387" r:id="rId15"/>
    <p:sldId id="388" r:id="rId16"/>
    <p:sldId id="389" r:id="rId17"/>
    <p:sldId id="390" r:id="rId18"/>
    <p:sldId id="391" r:id="rId19"/>
    <p:sldId id="392" r:id="rId20"/>
    <p:sldId id="393" r:id="rId21"/>
    <p:sldId id="394" r:id="rId22"/>
    <p:sldId id="395" r:id="rId23"/>
    <p:sldId id="369" r:id="rId24"/>
    <p:sldId id="370" r:id="rId25"/>
    <p:sldId id="330" r:id="rId26"/>
    <p:sldId id="329" r:id="rId27"/>
    <p:sldId id="335" r:id="rId28"/>
    <p:sldId id="336" r:id="rId29"/>
    <p:sldId id="403" r:id="rId30"/>
    <p:sldId id="404" r:id="rId31"/>
    <p:sldId id="405" r:id="rId32"/>
    <p:sldId id="406" r:id="rId33"/>
    <p:sldId id="407" r:id="rId34"/>
    <p:sldId id="408" r:id="rId35"/>
    <p:sldId id="409" r:id="rId36"/>
    <p:sldId id="410" r:id="rId37"/>
    <p:sldId id="411" r:id="rId38"/>
    <p:sldId id="412" r:id="rId39"/>
    <p:sldId id="413" r:id="rId40"/>
    <p:sldId id="414" r:id="rId41"/>
    <p:sldId id="415" r:id="rId42"/>
    <p:sldId id="416" r:id="rId43"/>
    <p:sldId id="417" r:id="rId44"/>
    <p:sldId id="418" r:id="rId45"/>
    <p:sldId id="419" r:id="rId46"/>
    <p:sldId id="420" r:id="rId47"/>
    <p:sldId id="421" r:id="rId48"/>
    <p:sldId id="422" r:id="rId49"/>
    <p:sldId id="423" r:id="rId50"/>
    <p:sldId id="424" r:id="rId51"/>
    <p:sldId id="425" r:id="rId52"/>
    <p:sldId id="426" r:id="rId53"/>
    <p:sldId id="427" r:id="rId54"/>
    <p:sldId id="428" r:id="rId55"/>
    <p:sldId id="397" r:id="rId56"/>
    <p:sldId id="429" r:id="rId57"/>
    <p:sldId id="430" r:id="rId58"/>
    <p:sldId id="431" r:id="rId59"/>
    <p:sldId id="432" r:id="rId60"/>
    <p:sldId id="433" r:id="rId61"/>
    <p:sldId id="434" r:id="rId62"/>
    <p:sldId id="435" r:id="rId63"/>
    <p:sldId id="436" r:id="rId64"/>
    <p:sldId id="437" r:id="rId65"/>
    <p:sldId id="438" r:id="rId66"/>
    <p:sldId id="439" r:id="rId67"/>
    <p:sldId id="440" r:id="rId68"/>
    <p:sldId id="441" r:id="rId69"/>
    <p:sldId id="442" r:id="rId70"/>
    <p:sldId id="443" r:id="rId71"/>
    <p:sldId id="444" r:id="rId72"/>
    <p:sldId id="367" r:id="rId73"/>
    <p:sldId id="445" r:id="rId74"/>
    <p:sldId id="446" r:id="rId75"/>
    <p:sldId id="447" r:id="rId76"/>
    <p:sldId id="326" r:id="rId7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59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644" y="-5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EE904A-D60C-4DA2-91A8-FE0B56E7C650}" type="datetimeFigureOut">
              <a:rPr lang="zh-TW" altLang="en-US" smtClean="0"/>
              <a:t>2016/11/29</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D49451-2934-46DE-BFC7-A4B9BD0985E6}" type="slidenum">
              <a:rPr lang="zh-TW" altLang="en-US" smtClean="0"/>
              <a:t>‹#›</a:t>
            </a:fld>
            <a:endParaRPr lang="zh-TW" altLang="en-US"/>
          </a:p>
        </p:txBody>
      </p:sp>
    </p:spTree>
    <p:extLst>
      <p:ext uri="{BB962C8B-B14F-4D97-AF65-F5344CB8AC3E}">
        <p14:creationId xmlns:p14="http://schemas.microsoft.com/office/powerpoint/2010/main" val="1970042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buFontTx/>
              <a:buNone/>
            </a:pPr>
            <a:endParaRPr lang="en-GB" altLang="zh-TW" sz="1200" baseline="0" dirty="0" smtClean="0">
              <a:latin typeface="Times New Roman" panose="02020603050405020304" pitchFamily="18" charset="0"/>
              <a:ea typeface="MS PGothic" pitchFamily="34" charset="-128"/>
              <a:cs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F9B8E22-F93D-4216-B58D-B30F23D65575}" type="slidenum">
              <a:rPr lang="zh-TW" altLang="en-US" smtClean="0"/>
              <a:pPr/>
              <a:t>23</a:t>
            </a:fld>
            <a:endParaRPr lang="zh-TW" altLang="en-US"/>
          </a:p>
        </p:txBody>
      </p:sp>
    </p:spTree>
    <p:extLst>
      <p:ext uri="{BB962C8B-B14F-4D97-AF65-F5344CB8AC3E}">
        <p14:creationId xmlns:p14="http://schemas.microsoft.com/office/powerpoint/2010/main" val="2011014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F435D3D-A617-4335-9536-7F0BDC02C462}" type="slidenum">
              <a:rPr lang="zh-TW" altLang="en-US" smtClean="0"/>
              <a:pPr/>
              <a:t>24</a:t>
            </a:fld>
            <a:endParaRPr lang="zh-TW" altLang="en-US"/>
          </a:p>
        </p:txBody>
      </p:sp>
    </p:spTree>
    <p:extLst>
      <p:ext uri="{BB962C8B-B14F-4D97-AF65-F5344CB8AC3E}">
        <p14:creationId xmlns:p14="http://schemas.microsoft.com/office/powerpoint/2010/main" val="23464900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3902075"/>
            <a:ext cx="7772400" cy="685899"/>
          </a:xfrm>
        </p:spPr>
        <p:txBody>
          <a:bodyPr/>
          <a:lstStyle>
            <a:lvl1pPr>
              <a:defRPr>
                <a:solidFill>
                  <a:schemeClr val="tx1">
                    <a:lumMod val="75000"/>
                    <a:lumOff val="25000"/>
                  </a:schemeClr>
                </a:solidFill>
              </a:defRPr>
            </a:lvl1pPr>
          </a:lstStyle>
          <a:p>
            <a:r>
              <a:rPr lang="en-US" dirty="0" smtClean="0"/>
              <a:t>NAME OF PRESENTATION</a:t>
            </a:r>
            <a:endParaRPr lang="en-US" dirty="0"/>
          </a:p>
        </p:txBody>
      </p:sp>
      <p:sp>
        <p:nvSpPr>
          <p:cNvPr id="3" name="Subtitle 2"/>
          <p:cNvSpPr>
            <a:spLocks noGrp="1"/>
          </p:cNvSpPr>
          <p:nvPr>
            <p:ph type="subTitle" idx="1" hasCustomPrompt="1"/>
          </p:nvPr>
        </p:nvSpPr>
        <p:spPr>
          <a:xfrm>
            <a:off x="1371600" y="4371950"/>
            <a:ext cx="6400800" cy="593204"/>
          </a:xfrm>
        </p:spPr>
        <p:txBody>
          <a:bodyPr/>
          <a:lstStyle>
            <a:lvl1pPr marL="0" indent="0" algn="ctr">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Company Name</a:t>
            </a:r>
            <a:endParaRPr lang="en-US" dirty="0"/>
          </a:p>
        </p:txBody>
      </p:sp>
      <p:sp>
        <p:nvSpPr>
          <p:cNvPr id="4" name="Date Placeholder 3"/>
          <p:cNvSpPr>
            <a:spLocks noGrp="1"/>
          </p:cNvSpPr>
          <p:nvPr>
            <p:ph type="dt" sz="half" idx="10"/>
          </p:nvPr>
        </p:nvSpPr>
        <p:spPr/>
        <p:txBody>
          <a:bodyPr/>
          <a:lstStyle/>
          <a:p>
            <a:fld id="{70EFB96B-58FA-496E-A773-82AAE1D3D260}" type="datetime1">
              <a:rPr lang="en-US" altLang="zh-TW"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376A6-A48A-4C3C-A7D7-B9F261D0D90C}" type="slidenum">
              <a:rPr lang="en-US" smtClean="0"/>
              <a:t>‹#›</a:t>
            </a:fld>
            <a:endParaRPr lang="en-US"/>
          </a:p>
        </p:txBody>
      </p:sp>
    </p:spTree>
    <p:extLst>
      <p:ext uri="{BB962C8B-B14F-4D97-AF65-F5344CB8AC3E}">
        <p14:creationId xmlns:p14="http://schemas.microsoft.com/office/powerpoint/2010/main" val="5856048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95736" y="205979"/>
            <a:ext cx="6491064" cy="857250"/>
          </a:xfrm>
        </p:spPr>
        <p:txBody>
          <a:bodyPr/>
          <a:lstStyle>
            <a:lvl1pPr algn="l">
              <a:defRPr>
                <a:solidFill>
                  <a:schemeClr val="tx1">
                    <a:lumMod val="75000"/>
                    <a:lumOff val="25000"/>
                  </a:schemeClr>
                </a:solidFill>
              </a:defRPr>
            </a:lvl1pPr>
          </a:lstStyle>
          <a:p>
            <a:r>
              <a:rPr lang="en-US" dirty="0" smtClean="0"/>
              <a:t>Title</a:t>
            </a:r>
            <a:endParaRPr lang="en-US" dirty="0"/>
          </a:p>
        </p:txBody>
      </p:sp>
      <p:sp>
        <p:nvSpPr>
          <p:cNvPr id="3" name="Content Placeholder 2"/>
          <p:cNvSpPr>
            <a:spLocks noGrp="1"/>
          </p:cNvSpPr>
          <p:nvPr>
            <p:ph idx="1" hasCustomPrompt="1"/>
          </p:nvPr>
        </p:nvSpPr>
        <p:spPr>
          <a:xfrm>
            <a:off x="2195736" y="1200151"/>
            <a:ext cx="6491064" cy="3394472"/>
          </a:xfrm>
        </p:spPr>
        <p:txBody>
          <a:bodyPr/>
          <a:lstStyle>
            <a:lvl1pPr>
              <a:defRPr>
                <a:solidFill>
                  <a:schemeClr val="tx1">
                    <a:lumMod val="75000"/>
                    <a:lumOff val="25000"/>
                  </a:schemeClr>
                </a:solidFill>
              </a:defRPr>
            </a:lvl1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a:t>
            </a:r>
            <a:endParaRPr lang="en-US" dirty="0"/>
          </a:p>
        </p:txBody>
      </p:sp>
      <p:sp>
        <p:nvSpPr>
          <p:cNvPr id="4" name="Date Placeholder 3"/>
          <p:cNvSpPr>
            <a:spLocks noGrp="1"/>
          </p:cNvSpPr>
          <p:nvPr>
            <p:ph type="dt" sz="half" idx="10"/>
          </p:nvPr>
        </p:nvSpPr>
        <p:spPr/>
        <p:txBody>
          <a:bodyPr/>
          <a:lstStyle/>
          <a:p>
            <a:fld id="{A4F47E61-D5BD-4EA4-AF84-D26157330271}" type="datetime1">
              <a:rPr lang="en-US" altLang="zh-TW"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376A6-A48A-4C3C-A7D7-B9F261D0D90C}" type="slidenum">
              <a:rPr lang="en-US" smtClean="0"/>
              <a:t>‹#›</a:t>
            </a:fld>
            <a:endParaRPr lang="en-US"/>
          </a:p>
        </p:txBody>
      </p:sp>
    </p:spTree>
    <p:extLst>
      <p:ext uri="{BB962C8B-B14F-4D97-AF65-F5344CB8AC3E}">
        <p14:creationId xmlns:p14="http://schemas.microsoft.com/office/powerpoint/2010/main" val="31190684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2  -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27534"/>
            <a:ext cx="8229600" cy="857250"/>
          </a:xfrm>
        </p:spPr>
        <p:txBody>
          <a:bodyPr/>
          <a:lstStyle>
            <a:lvl1pPr>
              <a:defRPr>
                <a:solidFill>
                  <a:schemeClr val="tx1">
                    <a:lumMod val="75000"/>
                    <a:lumOff val="25000"/>
                  </a:schemeClr>
                </a:solidFill>
              </a:defRPr>
            </a:lvl1pPr>
          </a:lstStyle>
          <a:p>
            <a:r>
              <a:rPr lang="en-US" dirty="0" smtClean="0"/>
              <a:t>Title</a:t>
            </a:r>
            <a:endParaRPr lang="en-US" dirty="0"/>
          </a:p>
        </p:txBody>
      </p:sp>
      <p:sp>
        <p:nvSpPr>
          <p:cNvPr id="3" name="Content Placeholder 2"/>
          <p:cNvSpPr>
            <a:spLocks noGrp="1"/>
          </p:cNvSpPr>
          <p:nvPr>
            <p:ph idx="1" hasCustomPrompt="1"/>
          </p:nvPr>
        </p:nvSpPr>
        <p:spPr>
          <a:xfrm>
            <a:off x="457200" y="1491631"/>
            <a:ext cx="8229600" cy="3102992"/>
          </a:xfrm>
        </p:spPr>
        <p:txBody>
          <a:bodyPr/>
          <a:lstStyle>
            <a:lvl1pPr marL="0" indent="0" algn="ctr">
              <a:buNone/>
              <a:defRPr>
                <a:solidFill>
                  <a:schemeClr val="tx1">
                    <a:lumMod val="75000"/>
                    <a:lumOff val="25000"/>
                  </a:schemeClr>
                </a:solidFill>
              </a:defRPr>
            </a:lvl1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a:t>
            </a:r>
            <a:endParaRPr lang="en-US" dirty="0"/>
          </a:p>
        </p:txBody>
      </p:sp>
      <p:sp>
        <p:nvSpPr>
          <p:cNvPr id="4" name="Date Placeholder 3"/>
          <p:cNvSpPr>
            <a:spLocks noGrp="1"/>
          </p:cNvSpPr>
          <p:nvPr>
            <p:ph type="dt" sz="half" idx="10"/>
          </p:nvPr>
        </p:nvSpPr>
        <p:spPr/>
        <p:txBody>
          <a:bodyPr/>
          <a:lstStyle/>
          <a:p>
            <a:fld id="{29CFBE7E-599E-4792-A9F1-7B9E6E4F0E22}" type="datetime1">
              <a:rPr lang="en-US" altLang="zh-TW"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376A6-A48A-4C3C-A7D7-B9F261D0D90C}" type="slidenum">
              <a:rPr lang="en-US" smtClean="0"/>
              <a:t>‹#›</a:t>
            </a:fld>
            <a:endParaRPr lang="en-US"/>
          </a:p>
        </p:txBody>
      </p:sp>
    </p:spTree>
    <p:extLst>
      <p:ext uri="{BB962C8B-B14F-4D97-AF65-F5344CB8AC3E}">
        <p14:creationId xmlns:p14="http://schemas.microsoft.com/office/powerpoint/2010/main" val="15515409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TW" altLang="en-US" smtClean="0"/>
              <a:t>按一下以編輯母片標題樣式</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5A838DA-82FB-4760-98BC-3EB6F8463AB7}" type="datetime1">
              <a:rPr lang="en-US" altLang="zh-TW" smtClean="0"/>
              <a:t>11/29/2016</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C8376A6-A48A-4C3C-A7D7-B9F261D0D90C}" type="slidenum">
              <a:rPr lang="en-US" smtClean="0"/>
              <a:t>‹#›</a:t>
            </a:fld>
            <a:endParaRPr lang="en-US"/>
          </a:p>
        </p:txBody>
      </p:sp>
    </p:spTree>
    <p:extLst>
      <p:ext uri="{BB962C8B-B14F-4D97-AF65-F5344CB8AC3E}">
        <p14:creationId xmlns:p14="http://schemas.microsoft.com/office/powerpoint/2010/main" val="3698285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jpeg"/><Relationship Id="rId7" Type="http://schemas.openxmlformats.org/officeDocument/2006/relationships/image" Target="../media/image25.pn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www.chipcon.com/" TargetMode="External"/><Relationship Id="rId3" Type="http://schemas.openxmlformats.org/officeDocument/2006/relationships/image" Target="../media/image32.png"/><Relationship Id="rId7" Type="http://schemas.openxmlformats.org/officeDocument/2006/relationships/hyperlink" Target="http://www.ember.com/index.html" TargetMode="External"/><Relationship Id="rId12"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hyperlink" Target="http://www.stg.com/wireless/" TargetMode="External"/><Relationship Id="rId5" Type="http://schemas.openxmlformats.org/officeDocument/2006/relationships/hyperlink" Target="http://www.homeheartbeat.com/" TargetMode="External"/><Relationship Id="rId10" Type="http://schemas.openxmlformats.org/officeDocument/2006/relationships/hyperlink" Target="http://www.airbeewireless.com/products.php" TargetMode="External"/><Relationship Id="rId4" Type="http://schemas.openxmlformats.org/officeDocument/2006/relationships/hyperlink" Target="http://www.control4.com/products/components/complete.htm" TargetMode="External"/><Relationship Id="rId9" Type="http://schemas.openxmlformats.org/officeDocument/2006/relationships/hyperlink" Target="http://www.freescale.com/"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0.emf"/><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1.png"/><Relationship Id="rId7"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18.jpeg"/><Relationship Id="rId9" Type="http://schemas.openxmlformats.org/officeDocument/2006/relationships/image" Target="../media/image46.png"/></Relationships>
</file>

<file path=ppt/slides/_rels/slide25.xml.rels><?xml version="1.0" encoding="UTF-8" standalone="yes"?>
<Relationships xmlns="http://schemas.openxmlformats.org/package/2006/relationships"><Relationship Id="rId2" Type="http://schemas.openxmlformats.org/officeDocument/2006/relationships/image" Target="../media/image47.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7.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7.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jpe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30.xml.rels><?xml version="1.0" encoding="UTF-8" standalone="yes"?>
<Relationships xmlns="http://schemas.openxmlformats.org/package/2006/relationships"><Relationship Id="rId2" Type="http://schemas.openxmlformats.org/officeDocument/2006/relationships/image" Target="../media/image48.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7.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9.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0.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1.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2.tmp"/><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4.tmp"/><Relationship Id="rId2" Type="http://schemas.openxmlformats.org/officeDocument/2006/relationships/image" Target="../media/image53.tmp"/><Relationship Id="rId1" Type="http://schemas.openxmlformats.org/officeDocument/2006/relationships/slideLayout" Target="../slideLayouts/slideLayout2.xml"/><Relationship Id="rId4" Type="http://schemas.openxmlformats.org/officeDocument/2006/relationships/image" Target="../media/image55.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6.tmp"/><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9.tmp"/><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0.tmp"/><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www.digi.com/products/xbee-rf-solutions/xctu-software/xctu"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1.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3651870"/>
            <a:ext cx="8640960" cy="685899"/>
          </a:xfrm>
        </p:spPr>
        <p:txBody>
          <a:bodyPr>
            <a:normAutofit fontScale="90000"/>
          </a:bodyPr>
          <a:lstStyle/>
          <a:p>
            <a:r>
              <a:rPr lang="en-US" dirty="0" smtClean="0">
                <a:latin typeface="Times New Roman" panose="02020603050405020304" pitchFamily="18" charset="0"/>
                <a:cs typeface="Times New Roman" panose="02020603050405020304" pitchFamily="18" charset="0"/>
              </a:rPr>
              <a:t>IEEE 802.15.4 Wireless Sensor Network </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smtClean="0">
                <a:latin typeface="Times New Roman" panose="02020603050405020304" pitchFamily="18" charset="0"/>
                <a:cs typeface="Times New Roman" panose="02020603050405020304" pitchFamily="18" charset="0"/>
              </a:rPr>
              <a:t>Yao-Tung Tsou</a:t>
            </a:r>
          </a:p>
        </p:txBody>
      </p:sp>
      <p:sp>
        <p:nvSpPr>
          <p:cNvPr id="4" name="投影片編號版面配置區 3"/>
          <p:cNvSpPr>
            <a:spLocks noGrp="1"/>
          </p:cNvSpPr>
          <p:nvPr>
            <p:ph type="sldNum" sz="quarter" idx="12"/>
          </p:nvPr>
        </p:nvSpPr>
        <p:spPr/>
        <p:txBody>
          <a:bodyPr/>
          <a:lstStyle/>
          <a:p>
            <a:fld id="{3C8376A6-A48A-4C3C-A7D7-B9F261D0D90C}" type="slidenum">
              <a:rPr lang="en-US" smtClean="0"/>
              <a:t>1</a:t>
            </a:fld>
            <a:endParaRPr lang="en-US"/>
          </a:p>
        </p:txBody>
      </p:sp>
      <p:grpSp>
        <p:nvGrpSpPr>
          <p:cNvPr id="5" name="Group 80"/>
          <p:cNvGrpSpPr>
            <a:grpSpLocks/>
          </p:cNvGrpSpPr>
          <p:nvPr/>
        </p:nvGrpSpPr>
        <p:grpSpPr bwMode="auto">
          <a:xfrm>
            <a:off x="3707904" y="701038"/>
            <a:ext cx="3384376" cy="2734808"/>
            <a:chOff x="3720" y="1456"/>
            <a:chExt cx="1843" cy="1707"/>
          </a:xfrm>
        </p:grpSpPr>
        <p:sp>
          <p:nvSpPr>
            <p:cNvPr id="6" name="Oval 39"/>
            <p:cNvSpPr>
              <a:spLocks noChangeArrowheads="1"/>
            </p:cNvSpPr>
            <p:nvPr/>
          </p:nvSpPr>
          <p:spPr bwMode="auto">
            <a:xfrm>
              <a:off x="3720" y="2296"/>
              <a:ext cx="115" cy="115"/>
            </a:xfrm>
            <a:prstGeom prst="ellipse">
              <a:avLst/>
            </a:prstGeom>
            <a:gradFill rotWithShape="0">
              <a:gsLst>
                <a:gs pos="0">
                  <a:srgbClr val="FFFF00"/>
                </a:gs>
                <a:gs pos="100000">
                  <a:srgbClr val="FF33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7" name="Oval 40"/>
            <p:cNvSpPr>
              <a:spLocks noChangeArrowheads="1"/>
            </p:cNvSpPr>
            <p:nvPr/>
          </p:nvSpPr>
          <p:spPr bwMode="auto">
            <a:xfrm>
              <a:off x="4552" y="1528"/>
              <a:ext cx="115" cy="115"/>
            </a:xfrm>
            <a:prstGeom prst="ellipse">
              <a:avLst/>
            </a:prstGeom>
            <a:gradFill rotWithShape="0">
              <a:gsLst>
                <a:gs pos="0">
                  <a:srgbClr val="CCFFCC"/>
                </a:gs>
                <a:gs pos="100000">
                  <a:srgbClr val="0080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8" name="Oval 41"/>
            <p:cNvSpPr>
              <a:spLocks noChangeArrowheads="1"/>
            </p:cNvSpPr>
            <p:nvPr/>
          </p:nvSpPr>
          <p:spPr bwMode="auto">
            <a:xfrm>
              <a:off x="5448" y="2128"/>
              <a:ext cx="115" cy="115"/>
            </a:xfrm>
            <a:prstGeom prst="ellipse">
              <a:avLst/>
            </a:prstGeom>
            <a:gradFill rotWithShape="0">
              <a:gsLst>
                <a:gs pos="0">
                  <a:srgbClr val="CCFFCC"/>
                </a:gs>
                <a:gs pos="100000">
                  <a:srgbClr val="0080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9" name="Oval 42"/>
            <p:cNvSpPr>
              <a:spLocks noChangeArrowheads="1"/>
            </p:cNvSpPr>
            <p:nvPr/>
          </p:nvSpPr>
          <p:spPr bwMode="auto">
            <a:xfrm>
              <a:off x="4176" y="2240"/>
              <a:ext cx="115" cy="115"/>
            </a:xfrm>
            <a:prstGeom prst="ellipse">
              <a:avLst/>
            </a:prstGeom>
            <a:gradFill rotWithShape="0">
              <a:gsLst>
                <a:gs pos="0">
                  <a:srgbClr val="CCFFCC"/>
                </a:gs>
                <a:gs pos="100000">
                  <a:srgbClr val="0080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10" name="Oval 43"/>
            <p:cNvSpPr>
              <a:spLocks noChangeArrowheads="1"/>
            </p:cNvSpPr>
            <p:nvPr/>
          </p:nvSpPr>
          <p:spPr bwMode="auto">
            <a:xfrm>
              <a:off x="4918" y="2056"/>
              <a:ext cx="115" cy="115"/>
            </a:xfrm>
            <a:prstGeom prst="ellipse">
              <a:avLst/>
            </a:prstGeom>
            <a:gradFill rotWithShape="0">
              <a:gsLst>
                <a:gs pos="0">
                  <a:srgbClr val="CCFFCC"/>
                </a:gs>
                <a:gs pos="100000">
                  <a:srgbClr val="0080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11" name="Oval 44"/>
            <p:cNvSpPr>
              <a:spLocks noChangeArrowheads="1"/>
            </p:cNvSpPr>
            <p:nvPr/>
          </p:nvSpPr>
          <p:spPr bwMode="auto">
            <a:xfrm>
              <a:off x="4600" y="2384"/>
              <a:ext cx="115" cy="115"/>
            </a:xfrm>
            <a:prstGeom prst="ellipse">
              <a:avLst/>
            </a:prstGeom>
            <a:gradFill rotWithShape="0">
              <a:gsLst>
                <a:gs pos="0">
                  <a:srgbClr val="CCFFCC"/>
                </a:gs>
                <a:gs pos="100000">
                  <a:srgbClr val="0080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12" name="Oval 45"/>
            <p:cNvSpPr>
              <a:spLocks noChangeArrowheads="1"/>
            </p:cNvSpPr>
            <p:nvPr/>
          </p:nvSpPr>
          <p:spPr bwMode="auto">
            <a:xfrm>
              <a:off x="4432" y="2624"/>
              <a:ext cx="115" cy="115"/>
            </a:xfrm>
            <a:prstGeom prst="ellipse">
              <a:avLst/>
            </a:prstGeom>
            <a:gradFill rotWithShape="0">
              <a:gsLst>
                <a:gs pos="0">
                  <a:srgbClr val="CCFFCC"/>
                </a:gs>
                <a:gs pos="100000">
                  <a:srgbClr val="0080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13" name="Oval 46"/>
            <p:cNvSpPr>
              <a:spLocks noChangeArrowheads="1"/>
            </p:cNvSpPr>
            <p:nvPr/>
          </p:nvSpPr>
          <p:spPr bwMode="auto">
            <a:xfrm>
              <a:off x="4880" y="2856"/>
              <a:ext cx="115" cy="115"/>
            </a:xfrm>
            <a:prstGeom prst="ellipse">
              <a:avLst/>
            </a:prstGeom>
            <a:gradFill rotWithShape="0">
              <a:gsLst>
                <a:gs pos="0">
                  <a:srgbClr val="CCFFCC"/>
                </a:gs>
                <a:gs pos="100000">
                  <a:srgbClr val="0080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14" name="Oval 47"/>
            <p:cNvSpPr>
              <a:spLocks noChangeArrowheads="1"/>
            </p:cNvSpPr>
            <p:nvPr/>
          </p:nvSpPr>
          <p:spPr bwMode="auto">
            <a:xfrm>
              <a:off x="4222" y="3014"/>
              <a:ext cx="115" cy="115"/>
            </a:xfrm>
            <a:prstGeom prst="ellipse">
              <a:avLst/>
            </a:prstGeom>
            <a:gradFill rotWithShape="0">
              <a:gsLst>
                <a:gs pos="0">
                  <a:srgbClr val="CCFFCC"/>
                </a:gs>
                <a:gs pos="100000">
                  <a:srgbClr val="0080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15" name="Oval 48"/>
            <p:cNvSpPr>
              <a:spLocks noChangeArrowheads="1"/>
            </p:cNvSpPr>
            <p:nvPr/>
          </p:nvSpPr>
          <p:spPr bwMode="auto">
            <a:xfrm>
              <a:off x="5224" y="2632"/>
              <a:ext cx="115" cy="115"/>
            </a:xfrm>
            <a:prstGeom prst="ellipse">
              <a:avLst/>
            </a:prstGeom>
            <a:gradFill rotWithShape="0">
              <a:gsLst>
                <a:gs pos="0">
                  <a:srgbClr val="CCFFCC"/>
                </a:gs>
                <a:gs pos="100000">
                  <a:srgbClr val="0080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16" name="Oval 49"/>
            <p:cNvSpPr>
              <a:spLocks noChangeArrowheads="1"/>
            </p:cNvSpPr>
            <p:nvPr/>
          </p:nvSpPr>
          <p:spPr bwMode="auto">
            <a:xfrm>
              <a:off x="4152" y="1456"/>
              <a:ext cx="115" cy="115"/>
            </a:xfrm>
            <a:prstGeom prst="ellipse">
              <a:avLst/>
            </a:prstGeom>
            <a:gradFill rotWithShape="0">
              <a:gsLst>
                <a:gs pos="0">
                  <a:srgbClr val="FFFF00"/>
                </a:gs>
                <a:gs pos="100000">
                  <a:srgbClr val="FF33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17" name="Oval 50"/>
            <p:cNvSpPr>
              <a:spLocks noChangeArrowheads="1"/>
            </p:cNvSpPr>
            <p:nvPr/>
          </p:nvSpPr>
          <p:spPr bwMode="auto">
            <a:xfrm>
              <a:off x="5056" y="1552"/>
              <a:ext cx="115" cy="115"/>
            </a:xfrm>
            <a:prstGeom prst="ellipse">
              <a:avLst/>
            </a:prstGeom>
            <a:gradFill rotWithShape="0">
              <a:gsLst>
                <a:gs pos="0">
                  <a:srgbClr val="FFFF00"/>
                </a:gs>
                <a:gs pos="100000">
                  <a:srgbClr val="FF33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18" name="Oval 51"/>
            <p:cNvSpPr>
              <a:spLocks noChangeArrowheads="1"/>
            </p:cNvSpPr>
            <p:nvPr/>
          </p:nvSpPr>
          <p:spPr bwMode="auto">
            <a:xfrm>
              <a:off x="4576" y="3048"/>
              <a:ext cx="115" cy="115"/>
            </a:xfrm>
            <a:prstGeom prst="ellipse">
              <a:avLst/>
            </a:prstGeom>
            <a:gradFill rotWithShape="0">
              <a:gsLst>
                <a:gs pos="0">
                  <a:srgbClr val="FFFF00"/>
                </a:gs>
                <a:gs pos="100000">
                  <a:srgbClr val="FF33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19" name="Oval 52"/>
            <p:cNvSpPr>
              <a:spLocks noChangeArrowheads="1"/>
            </p:cNvSpPr>
            <p:nvPr/>
          </p:nvSpPr>
          <p:spPr bwMode="auto">
            <a:xfrm>
              <a:off x="4386" y="1980"/>
              <a:ext cx="173" cy="173"/>
            </a:xfrm>
            <a:prstGeom prst="ellipse">
              <a:avLst/>
            </a:prstGeom>
            <a:gradFill rotWithShape="0">
              <a:gsLst>
                <a:gs pos="0">
                  <a:srgbClr val="CCECFF"/>
                </a:gs>
                <a:gs pos="100000">
                  <a:srgbClr val="0000FF"/>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20" name="Oval 53"/>
            <p:cNvSpPr>
              <a:spLocks noChangeArrowheads="1"/>
            </p:cNvSpPr>
            <p:nvPr/>
          </p:nvSpPr>
          <p:spPr bwMode="auto">
            <a:xfrm>
              <a:off x="4144" y="2600"/>
              <a:ext cx="115" cy="115"/>
            </a:xfrm>
            <a:prstGeom prst="ellipse">
              <a:avLst/>
            </a:prstGeom>
            <a:gradFill rotWithShape="0">
              <a:gsLst>
                <a:gs pos="0">
                  <a:srgbClr val="FFFF00"/>
                </a:gs>
                <a:gs pos="100000">
                  <a:srgbClr val="FF33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21" name="Oval 54"/>
            <p:cNvSpPr>
              <a:spLocks noChangeArrowheads="1"/>
            </p:cNvSpPr>
            <p:nvPr/>
          </p:nvSpPr>
          <p:spPr bwMode="auto">
            <a:xfrm>
              <a:off x="5120" y="2192"/>
              <a:ext cx="115" cy="115"/>
            </a:xfrm>
            <a:prstGeom prst="ellipse">
              <a:avLst/>
            </a:prstGeom>
            <a:gradFill rotWithShape="0">
              <a:gsLst>
                <a:gs pos="0">
                  <a:srgbClr val="FFFF00"/>
                </a:gs>
                <a:gs pos="100000">
                  <a:srgbClr val="FF33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22" name="Oval 55"/>
            <p:cNvSpPr>
              <a:spLocks noChangeArrowheads="1"/>
            </p:cNvSpPr>
            <p:nvPr/>
          </p:nvSpPr>
          <p:spPr bwMode="auto">
            <a:xfrm>
              <a:off x="4928" y="2576"/>
              <a:ext cx="115" cy="115"/>
            </a:xfrm>
            <a:prstGeom prst="ellipse">
              <a:avLst/>
            </a:prstGeom>
            <a:gradFill rotWithShape="0">
              <a:gsLst>
                <a:gs pos="0">
                  <a:srgbClr val="FFFF00"/>
                </a:gs>
                <a:gs pos="100000">
                  <a:srgbClr val="FF33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23" name="Line 56"/>
            <p:cNvSpPr>
              <a:spLocks noChangeShapeType="1"/>
            </p:cNvSpPr>
            <p:nvPr/>
          </p:nvSpPr>
          <p:spPr bwMode="auto">
            <a:xfrm flipH="1" flipV="1">
              <a:off x="4271" y="1526"/>
              <a:ext cx="261" cy="39"/>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4" name="Line 57"/>
            <p:cNvSpPr>
              <a:spLocks noChangeShapeType="1"/>
            </p:cNvSpPr>
            <p:nvPr/>
          </p:nvSpPr>
          <p:spPr bwMode="auto">
            <a:xfrm flipH="1">
              <a:off x="3853" y="2308"/>
              <a:ext cx="294" cy="3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5" name="Line 58"/>
            <p:cNvSpPr>
              <a:spLocks noChangeShapeType="1"/>
            </p:cNvSpPr>
            <p:nvPr/>
          </p:nvSpPr>
          <p:spPr bwMode="auto">
            <a:xfrm flipV="1">
              <a:off x="4494" y="1652"/>
              <a:ext cx="91" cy="31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6" name="Line 59"/>
            <p:cNvSpPr>
              <a:spLocks noChangeShapeType="1"/>
            </p:cNvSpPr>
            <p:nvPr/>
          </p:nvSpPr>
          <p:spPr bwMode="auto">
            <a:xfrm flipH="1" flipV="1">
              <a:off x="4566" y="2079"/>
              <a:ext cx="338" cy="2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7" name="Line 60"/>
            <p:cNvSpPr>
              <a:spLocks noChangeShapeType="1"/>
            </p:cNvSpPr>
            <p:nvPr/>
          </p:nvSpPr>
          <p:spPr bwMode="auto">
            <a:xfrm flipH="1" flipV="1">
              <a:off x="4700" y="1583"/>
              <a:ext cx="328" cy="2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8" name="Line 61"/>
            <p:cNvSpPr>
              <a:spLocks noChangeShapeType="1"/>
            </p:cNvSpPr>
            <p:nvPr/>
          </p:nvSpPr>
          <p:spPr bwMode="auto">
            <a:xfrm>
              <a:off x="4262" y="2347"/>
              <a:ext cx="172" cy="263"/>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9" name="Line 62"/>
            <p:cNvSpPr>
              <a:spLocks noChangeShapeType="1"/>
            </p:cNvSpPr>
            <p:nvPr/>
          </p:nvSpPr>
          <p:spPr bwMode="auto">
            <a:xfrm flipH="1">
              <a:off x="5324" y="2265"/>
              <a:ext cx="152" cy="329"/>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0" name="Line 63"/>
            <p:cNvSpPr>
              <a:spLocks noChangeShapeType="1"/>
            </p:cNvSpPr>
            <p:nvPr/>
          </p:nvSpPr>
          <p:spPr bwMode="auto">
            <a:xfrm flipH="1">
              <a:off x="4527" y="2499"/>
              <a:ext cx="95" cy="13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1" name="Line 64"/>
            <p:cNvSpPr>
              <a:spLocks noChangeShapeType="1"/>
            </p:cNvSpPr>
            <p:nvPr/>
          </p:nvSpPr>
          <p:spPr bwMode="auto">
            <a:xfrm flipH="1" flipV="1">
              <a:off x="4258" y="2669"/>
              <a:ext cx="163"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2" name="Line 65"/>
            <p:cNvSpPr>
              <a:spLocks noChangeShapeType="1"/>
            </p:cNvSpPr>
            <p:nvPr/>
          </p:nvSpPr>
          <p:spPr bwMode="auto">
            <a:xfrm flipH="1">
              <a:off x="4278" y="2122"/>
              <a:ext cx="120" cy="13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3" name="Line 66"/>
            <p:cNvSpPr>
              <a:spLocks noChangeShapeType="1"/>
            </p:cNvSpPr>
            <p:nvPr/>
          </p:nvSpPr>
          <p:spPr bwMode="auto">
            <a:xfrm flipH="1">
              <a:off x="5226" y="2178"/>
              <a:ext cx="217" cy="3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 name="Line 67"/>
            <p:cNvSpPr>
              <a:spLocks noChangeShapeType="1"/>
            </p:cNvSpPr>
            <p:nvPr/>
          </p:nvSpPr>
          <p:spPr bwMode="auto">
            <a:xfrm>
              <a:off x="3942" y="1870"/>
              <a:ext cx="438" cy="14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5" name="Line 68"/>
            <p:cNvSpPr>
              <a:spLocks noChangeShapeType="1"/>
            </p:cNvSpPr>
            <p:nvPr/>
          </p:nvSpPr>
          <p:spPr bwMode="auto">
            <a:xfrm>
              <a:off x="4716" y="2470"/>
              <a:ext cx="204" cy="12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6" name="Line 69"/>
            <p:cNvSpPr>
              <a:spLocks noChangeShapeType="1"/>
            </p:cNvSpPr>
            <p:nvPr/>
          </p:nvSpPr>
          <p:spPr bwMode="auto">
            <a:xfrm flipH="1">
              <a:off x="4950" y="2692"/>
              <a:ext cx="30" cy="16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7" name="Line 70"/>
            <p:cNvSpPr>
              <a:spLocks noChangeShapeType="1"/>
            </p:cNvSpPr>
            <p:nvPr/>
          </p:nvSpPr>
          <p:spPr bwMode="auto">
            <a:xfrm>
              <a:off x="5040" y="2644"/>
              <a:ext cx="168" cy="2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8" name="Line 71"/>
            <p:cNvSpPr>
              <a:spLocks noChangeShapeType="1"/>
            </p:cNvSpPr>
            <p:nvPr/>
          </p:nvSpPr>
          <p:spPr bwMode="auto">
            <a:xfrm flipV="1">
              <a:off x="4690" y="2960"/>
              <a:ext cx="194" cy="11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9" name="Line 72"/>
            <p:cNvSpPr>
              <a:spLocks noChangeShapeType="1"/>
            </p:cNvSpPr>
            <p:nvPr/>
          </p:nvSpPr>
          <p:spPr bwMode="auto">
            <a:xfrm>
              <a:off x="4338" y="3076"/>
              <a:ext cx="228" cy="2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0" name="Line 73"/>
            <p:cNvSpPr>
              <a:spLocks noChangeShapeType="1"/>
            </p:cNvSpPr>
            <p:nvPr/>
          </p:nvSpPr>
          <p:spPr bwMode="auto">
            <a:xfrm>
              <a:off x="5190" y="2316"/>
              <a:ext cx="80" cy="30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1" name="Line 74"/>
            <p:cNvSpPr>
              <a:spLocks noChangeShapeType="1"/>
            </p:cNvSpPr>
            <p:nvPr/>
          </p:nvSpPr>
          <p:spPr bwMode="auto">
            <a:xfrm flipH="1" flipV="1">
              <a:off x="4524" y="2151"/>
              <a:ext cx="74" cy="213"/>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 name="Oval 76"/>
            <p:cNvSpPr>
              <a:spLocks noChangeArrowheads="1"/>
            </p:cNvSpPr>
            <p:nvPr/>
          </p:nvSpPr>
          <p:spPr bwMode="auto">
            <a:xfrm>
              <a:off x="3832" y="1792"/>
              <a:ext cx="115" cy="115"/>
            </a:xfrm>
            <a:prstGeom prst="ellipse">
              <a:avLst/>
            </a:prstGeom>
            <a:gradFill rotWithShape="0">
              <a:gsLst>
                <a:gs pos="0">
                  <a:srgbClr val="CCFFCC"/>
                </a:gs>
                <a:gs pos="100000">
                  <a:srgbClr val="0080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grpSp>
    </p:spTree>
    <p:extLst>
      <p:ext uri="{BB962C8B-B14F-4D97-AF65-F5344CB8AC3E}">
        <p14:creationId xmlns:p14="http://schemas.microsoft.com/office/powerpoint/2010/main" val="29456134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pPr algn="ctr"/>
            <a:r>
              <a:rPr lang="en-US" altLang="zh-TW" sz="3600" dirty="0">
                <a:latin typeface="Times New Roman" panose="02020603050405020304" pitchFamily="18" charset="0"/>
                <a:cs typeface="Times New Roman" panose="02020603050405020304" pitchFamily="18" charset="0"/>
              </a:rPr>
              <a:t>IEEE 802.15.4 MAC Overview </a:t>
            </a:r>
            <a:r>
              <a:rPr lang="en-US" altLang="zh-TW" sz="2400" dirty="0">
                <a:solidFill>
                  <a:srgbClr val="00B050"/>
                </a:solidFill>
                <a:latin typeface="Times New Roman" panose="02020603050405020304" pitchFamily="18" charset="0"/>
                <a:cs typeface="Times New Roman" panose="02020603050405020304" pitchFamily="18" charset="0"/>
              </a:rPr>
              <a:t>Typical Network Topologies</a:t>
            </a:r>
            <a:endParaRPr lang="zh-TW" altLang="en-US" sz="2400" dirty="0">
              <a:solidFill>
                <a:srgbClr val="00B050"/>
              </a:solidFill>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
        <p:nvSpPr>
          <p:cNvPr id="5" name="Line 30"/>
          <p:cNvSpPr>
            <a:spLocks noChangeShapeType="1"/>
          </p:cNvSpPr>
          <p:nvPr/>
        </p:nvSpPr>
        <p:spPr bwMode="auto">
          <a:xfrm flipV="1">
            <a:off x="2504380" y="3493790"/>
            <a:ext cx="1371600" cy="152400"/>
          </a:xfrm>
          <a:prstGeom prst="line">
            <a:avLst/>
          </a:prstGeom>
          <a:noFill/>
          <a:ln w="25400">
            <a:solidFill>
              <a:srgbClr val="00B05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6" name="Line 29"/>
          <p:cNvSpPr>
            <a:spLocks noChangeShapeType="1"/>
          </p:cNvSpPr>
          <p:nvPr/>
        </p:nvSpPr>
        <p:spPr bwMode="auto">
          <a:xfrm flipV="1">
            <a:off x="3723580" y="3493790"/>
            <a:ext cx="381000" cy="838200"/>
          </a:xfrm>
          <a:prstGeom prst="line">
            <a:avLst/>
          </a:prstGeom>
          <a:noFill/>
          <a:ln w="25400">
            <a:solidFill>
              <a:srgbClr val="00B05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7" name="Line 28"/>
          <p:cNvSpPr>
            <a:spLocks noChangeShapeType="1"/>
          </p:cNvSpPr>
          <p:nvPr/>
        </p:nvSpPr>
        <p:spPr bwMode="auto">
          <a:xfrm flipH="1" flipV="1">
            <a:off x="4028380" y="3493790"/>
            <a:ext cx="1295400" cy="457200"/>
          </a:xfrm>
          <a:prstGeom prst="line">
            <a:avLst/>
          </a:prstGeom>
          <a:noFill/>
          <a:ln w="25400">
            <a:solidFill>
              <a:srgbClr val="00B05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8" name="Line 27"/>
          <p:cNvSpPr>
            <a:spLocks noChangeShapeType="1"/>
          </p:cNvSpPr>
          <p:nvPr/>
        </p:nvSpPr>
        <p:spPr bwMode="auto">
          <a:xfrm flipH="1">
            <a:off x="4104580" y="2655590"/>
            <a:ext cx="1447800" cy="838200"/>
          </a:xfrm>
          <a:prstGeom prst="line">
            <a:avLst/>
          </a:prstGeom>
          <a:noFill/>
          <a:ln w="25400">
            <a:solidFill>
              <a:srgbClr val="00B05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9" name="Line 7"/>
          <p:cNvSpPr>
            <a:spLocks noChangeShapeType="1"/>
          </p:cNvSpPr>
          <p:nvPr/>
        </p:nvSpPr>
        <p:spPr bwMode="auto">
          <a:xfrm>
            <a:off x="2809180" y="2350790"/>
            <a:ext cx="1066800" cy="1066800"/>
          </a:xfrm>
          <a:prstGeom prst="line">
            <a:avLst/>
          </a:prstGeom>
          <a:noFill/>
          <a:ln w="25400">
            <a:solidFill>
              <a:srgbClr val="00B05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pic>
        <p:nvPicPr>
          <p:cNvPr id="10" name="Picture 10" descr="ST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5318" y="3258840"/>
            <a:ext cx="744537" cy="5016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1" name="Picture 12" descr="des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4380" y="1817390"/>
            <a:ext cx="536575" cy="838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2" name="Picture 14" descr="scal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95180" y="3722390"/>
            <a:ext cx="515938" cy="533400"/>
          </a:xfrm>
          <a:prstGeom prst="rect">
            <a:avLst/>
          </a:prstGeom>
          <a:solidFill>
            <a:schemeClr val="tx2"/>
          </a:solidFill>
          <a:ln w="19050">
            <a:solidFill>
              <a:schemeClr val="tx1"/>
            </a:solidFill>
            <a:miter lim="800000"/>
            <a:headEnd/>
            <a:tailEnd/>
          </a:ln>
        </p:spPr>
      </p:pic>
      <p:pic>
        <p:nvPicPr>
          <p:cNvPr id="13" name="Picture 16" descr="Blood pressure monito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47580" y="2274590"/>
            <a:ext cx="609600" cy="609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4" name="Picture 18" descr="toy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52180" y="1969790"/>
            <a:ext cx="442913" cy="5334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5" name="Picture 20" descr="product_nin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0180" y="4179590"/>
            <a:ext cx="914400" cy="712787"/>
          </a:xfrm>
          <a:prstGeom prst="rect">
            <a:avLst/>
          </a:prstGeom>
          <a:solidFill>
            <a:schemeClr val="tx1"/>
          </a:solidFill>
          <a:ln w="19050">
            <a:solidFill>
              <a:schemeClr val="tx1"/>
            </a:solidFill>
            <a:miter lim="800000"/>
            <a:headEnd/>
            <a:tailEnd/>
          </a:ln>
        </p:spPr>
      </p:pic>
      <p:pic>
        <p:nvPicPr>
          <p:cNvPr id="16" name="Picture 22" descr="Dimmer switch"/>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23380" y="3341390"/>
            <a:ext cx="609600" cy="609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7" name="Line 26"/>
          <p:cNvSpPr>
            <a:spLocks noChangeShapeType="1"/>
          </p:cNvSpPr>
          <p:nvPr/>
        </p:nvSpPr>
        <p:spPr bwMode="auto">
          <a:xfrm>
            <a:off x="4153793" y="2426990"/>
            <a:ext cx="0" cy="914400"/>
          </a:xfrm>
          <a:prstGeom prst="line">
            <a:avLst/>
          </a:prstGeom>
          <a:noFill/>
          <a:ln w="25400">
            <a:solidFill>
              <a:srgbClr val="00B05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grpSp>
        <p:nvGrpSpPr>
          <p:cNvPr id="18" name="Group 31"/>
          <p:cNvGrpSpPr>
            <a:grpSpLocks/>
          </p:cNvGrpSpPr>
          <p:nvPr/>
        </p:nvGrpSpPr>
        <p:grpSpPr bwMode="auto">
          <a:xfrm>
            <a:off x="6126261" y="2096493"/>
            <a:ext cx="2925762" cy="2709862"/>
            <a:chOff x="3720" y="1456"/>
            <a:chExt cx="1843" cy="1707"/>
          </a:xfrm>
        </p:grpSpPr>
        <p:sp>
          <p:nvSpPr>
            <p:cNvPr id="19" name="Oval 32"/>
            <p:cNvSpPr>
              <a:spLocks noChangeArrowheads="1"/>
            </p:cNvSpPr>
            <p:nvPr/>
          </p:nvSpPr>
          <p:spPr bwMode="auto">
            <a:xfrm>
              <a:off x="3720" y="2296"/>
              <a:ext cx="115" cy="115"/>
            </a:xfrm>
            <a:prstGeom prst="ellipse">
              <a:avLst/>
            </a:prstGeom>
            <a:gradFill rotWithShape="0">
              <a:gsLst>
                <a:gs pos="0">
                  <a:srgbClr val="FFFF00"/>
                </a:gs>
                <a:gs pos="100000">
                  <a:srgbClr val="FF33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20" name="Oval 33"/>
            <p:cNvSpPr>
              <a:spLocks noChangeArrowheads="1"/>
            </p:cNvSpPr>
            <p:nvPr/>
          </p:nvSpPr>
          <p:spPr bwMode="auto">
            <a:xfrm>
              <a:off x="4552" y="1528"/>
              <a:ext cx="115" cy="115"/>
            </a:xfrm>
            <a:prstGeom prst="ellipse">
              <a:avLst/>
            </a:prstGeom>
            <a:gradFill rotWithShape="0">
              <a:gsLst>
                <a:gs pos="0">
                  <a:srgbClr val="CCFFCC"/>
                </a:gs>
                <a:gs pos="100000">
                  <a:srgbClr val="0080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21" name="Oval 34"/>
            <p:cNvSpPr>
              <a:spLocks noChangeArrowheads="1"/>
            </p:cNvSpPr>
            <p:nvPr/>
          </p:nvSpPr>
          <p:spPr bwMode="auto">
            <a:xfrm>
              <a:off x="5448" y="2128"/>
              <a:ext cx="115" cy="115"/>
            </a:xfrm>
            <a:prstGeom prst="ellipse">
              <a:avLst/>
            </a:prstGeom>
            <a:gradFill rotWithShape="0">
              <a:gsLst>
                <a:gs pos="0">
                  <a:srgbClr val="CCFFCC"/>
                </a:gs>
                <a:gs pos="100000">
                  <a:srgbClr val="0080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22" name="Oval 35"/>
            <p:cNvSpPr>
              <a:spLocks noChangeArrowheads="1"/>
            </p:cNvSpPr>
            <p:nvPr/>
          </p:nvSpPr>
          <p:spPr bwMode="auto">
            <a:xfrm>
              <a:off x="4176" y="2240"/>
              <a:ext cx="115" cy="115"/>
            </a:xfrm>
            <a:prstGeom prst="ellipse">
              <a:avLst/>
            </a:prstGeom>
            <a:gradFill rotWithShape="0">
              <a:gsLst>
                <a:gs pos="0">
                  <a:srgbClr val="CCFFCC"/>
                </a:gs>
                <a:gs pos="100000">
                  <a:srgbClr val="0080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23" name="Oval 36"/>
            <p:cNvSpPr>
              <a:spLocks noChangeArrowheads="1"/>
            </p:cNvSpPr>
            <p:nvPr/>
          </p:nvSpPr>
          <p:spPr bwMode="auto">
            <a:xfrm>
              <a:off x="4918" y="2056"/>
              <a:ext cx="115" cy="115"/>
            </a:xfrm>
            <a:prstGeom prst="ellipse">
              <a:avLst/>
            </a:prstGeom>
            <a:gradFill rotWithShape="0">
              <a:gsLst>
                <a:gs pos="0">
                  <a:srgbClr val="CCFFCC"/>
                </a:gs>
                <a:gs pos="100000">
                  <a:srgbClr val="0080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24" name="Oval 37"/>
            <p:cNvSpPr>
              <a:spLocks noChangeArrowheads="1"/>
            </p:cNvSpPr>
            <p:nvPr/>
          </p:nvSpPr>
          <p:spPr bwMode="auto">
            <a:xfrm>
              <a:off x="4600" y="2384"/>
              <a:ext cx="115" cy="115"/>
            </a:xfrm>
            <a:prstGeom prst="ellipse">
              <a:avLst/>
            </a:prstGeom>
            <a:gradFill rotWithShape="0">
              <a:gsLst>
                <a:gs pos="0">
                  <a:srgbClr val="CCFFCC"/>
                </a:gs>
                <a:gs pos="100000">
                  <a:srgbClr val="0080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25" name="Oval 38"/>
            <p:cNvSpPr>
              <a:spLocks noChangeArrowheads="1"/>
            </p:cNvSpPr>
            <p:nvPr/>
          </p:nvSpPr>
          <p:spPr bwMode="auto">
            <a:xfrm>
              <a:off x="4432" y="2624"/>
              <a:ext cx="115" cy="115"/>
            </a:xfrm>
            <a:prstGeom prst="ellipse">
              <a:avLst/>
            </a:prstGeom>
            <a:gradFill rotWithShape="0">
              <a:gsLst>
                <a:gs pos="0">
                  <a:srgbClr val="CCFFCC"/>
                </a:gs>
                <a:gs pos="100000">
                  <a:srgbClr val="0080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26" name="Oval 39"/>
            <p:cNvSpPr>
              <a:spLocks noChangeArrowheads="1"/>
            </p:cNvSpPr>
            <p:nvPr/>
          </p:nvSpPr>
          <p:spPr bwMode="auto">
            <a:xfrm>
              <a:off x="4880" y="2856"/>
              <a:ext cx="115" cy="115"/>
            </a:xfrm>
            <a:prstGeom prst="ellipse">
              <a:avLst/>
            </a:prstGeom>
            <a:gradFill rotWithShape="0">
              <a:gsLst>
                <a:gs pos="0">
                  <a:srgbClr val="CCFFCC"/>
                </a:gs>
                <a:gs pos="100000">
                  <a:srgbClr val="0080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27" name="Oval 40"/>
            <p:cNvSpPr>
              <a:spLocks noChangeArrowheads="1"/>
            </p:cNvSpPr>
            <p:nvPr/>
          </p:nvSpPr>
          <p:spPr bwMode="auto">
            <a:xfrm>
              <a:off x="4222" y="3014"/>
              <a:ext cx="115" cy="115"/>
            </a:xfrm>
            <a:prstGeom prst="ellipse">
              <a:avLst/>
            </a:prstGeom>
            <a:gradFill rotWithShape="0">
              <a:gsLst>
                <a:gs pos="0">
                  <a:srgbClr val="CCFFCC"/>
                </a:gs>
                <a:gs pos="100000">
                  <a:srgbClr val="0080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28" name="Oval 41"/>
            <p:cNvSpPr>
              <a:spLocks noChangeArrowheads="1"/>
            </p:cNvSpPr>
            <p:nvPr/>
          </p:nvSpPr>
          <p:spPr bwMode="auto">
            <a:xfrm>
              <a:off x="5224" y="2632"/>
              <a:ext cx="115" cy="115"/>
            </a:xfrm>
            <a:prstGeom prst="ellipse">
              <a:avLst/>
            </a:prstGeom>
            <a:gradFill rotWithShape="0">
              <a:gsLst>
                <a:gs pos="0">
                  <a:srgbClr val="CCFFCC"/>
                </a:gs>
                <a:gs pos="100000">
                  <a:srgbClr val="0080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29" name="Oval 42"/>
            <p:cNvSpPr>
              <a:spLocks noChangeArrowheads="1"/>
            </p:cNvSpPr>
            <p:nvPr/>
          </p:nvSpPr>
          <p:spPr bwMode="auto">
            <a:xfrm>
              <a:off x="4152" y="1456"/>
              <a:ext cx="115" cy="115"/>
            </a:xfrm>
            <a:prstGeom prst="ellipse">
              <a:avLst/>
            </a:prstGeom>
            <a:gradFill rotWithShape="0">
              <a:gsLst>
                <a:gs pos="0">
                  <a:srgbClr val="FFFF00"/>
                </a:gs>
                <a:gs pos="100000">
                  <a:srgbClr val="FF33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30" name="Oval 43"/>
            <p:cNvSpPr>
              <a:spLocks noChangeArrowheads="1"/>
            </p:cNvSpPr>
            <p:nvPr/>
          </p:nvSpPr>
          <p:spPr bwMode="auto">
            <a:xfrm>
              <a:off x="5056" y="1552"/>
              <a:ext cx="115" cy="115"/>
            </a:xfrm>
            <a:prstGeom prst="ellipse">
              <a:avLst/>
            </a:prstGeom>
            <a:gradFill rotWithShape="0">
              <a:gsLst>
                <a:gs pos="0">
                  <a:srgbClr val="FFFF00"/>
                </a:gs>
                <a:gs pos="100000">
                  <a:srgbClr val="FF33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31" name="Oval 44"/>
            <p:cNvSpPr>
              <a:spLocks noChangeArrowheads="1"/>
            </p:cNvSpPr>
            <p:nvPr/>
          </p:nvSpPr>
          <p:spPr bwMode="auto">
            <a:xfrm>
              <a:off x="4576" y="3048"/>
              <a:ext cx="115" cy="115"/>
            </a:xfrm>
            <a:prstGeom prst="ellipse">
              <a:avLst/>
            </a:prstGeom>
            <a:gradFill rotWithShape="0">
              <a:gsLst>
                <a:gs pos="0">
                  <a:srgbClr val="FFFF00"/>
                </a:gs>
                <a:gs pos="100000">
                  <a:srgbClr val="FF33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32" name="Oval 45"/>
            <p:cNvSpPr>
              <a:spLocks noChangeArrowheads="1"/>
            </p:cNvSpPr>
            <p:nvPr/>
          </p:nvSpPr>
          <p:spPr bwMode="auto">
            <a:xfrm>
              <a:off x="4386" y="1980"/>
              <a:ext cx="173" cy="173"/>
            </a:xfrm>
            <a:prstGeom prst="ellipse">
              <a:avLst/>
            </a:prstGeom>
            <a:gradFill rotWithShape="0">
              <a:gsLst>
                <a:gs pos="0">
                  <a:srgbClr val="CCECFF"/>
                </a:gs>
                <a:gs pos="100000">
                  <a:srgbClr val="0000FF"/>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33" name="Oval 46"/>
            <p:cNvSpPr>
              <a:spLocks noChangeArrowheads="1"/>
            </p:cNvSpPr>
            <p:nvPr/>
          </p:nvSpPr>
          <p:spPr bwMode="auto">
            <a:xfrm>
              <a:off x="4144" y="2600"/>
              <a:ext cx="115" cy="115"/>
            </a:xfrm>
            <a:prstGeom prst="ellipse">
              <a:avLst/>
            </a:prstGeom>
            <a:gradFill rotWithShape="0">
              <a:gsLst>
                <a:gs pos="0">
                  <a:srgbClr val="FFFF00"/>
                </a:gs>
                <a:gs pos="100000">
                  <a:srgbClr val="FF33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34" name="Oval 47"/>
            <p:cNvSpPr>
              <a:spLocks noChangeArrowheads="1"/>
            </p:cNvSpPr>
            <p:nvPr/>
          </p:nvSpPr>
          <p:spPr bwMode="auto">
            <a:xfrm>
              <a:off x="5120" y="2192"/>
              <a:ext cx="115" cy="115"/>
            </a:xfrm>
            <a:prstGeom prst="ellipse">
              <a:avLst/>
            </a:prstGeom>
            <a:gradFill rotWithShape="0">
              <a:gsLst>
                <a:gs pos="0">
                  <a:srgbClr val="FFFF00"/>
                </a:gs>
                <a:gs pos="100000">
                  <a:srgbClr val="FF33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35" name="Oval 48"/>
            <p:cNvSpPr>
              <a:spLocks noChangeArrowheads="1"/>
            </p:cNvSpPr>
            <p:nvPr/>
          </p:nvSpPr>
          <p:spPr bwMode="auto">
            <a:xfrm>
              <a:off x="4928" y="2576"/>
              <a:ext cx="115" cy="115"/>
            </a:xfrm>
            <a:prstGeom prst="ellipse">
              <a:avLst/>
            </a:prstGeom>
            <a:gradFill rotWithShape="0">
              <a:gsLst>
                <a:gs pos="0">
                  <a:srgbClr val="FFFF00"/>
                </a:gs>
                <a:gs pos="100000">
                  <a:srgbClr val="FF33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36" name="Line 49"/>
            <p:cNvSpPr>
              <a:spLocks noChangeShapeType="1"/>
            </p:cNvSpPr>
            <p:nvPr/>
          </p:nvSpPr>
          <p:spPr bwMode="auto">
            <a:xfrm flipH="1" flipV="1">
              <a:off x="4271" y="1526"/>
              <a:ext cx="261" cy="39"/>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37" name="Line 50"/>
            <p:cNvSpPr>
              <a:spLocks noChangeShapeType="1"/>
            </p:cNvSpPr>
            <p:nvPr/>
          </p:nvSpPr>
          <p:spPr bwMode="auto">
            <a:xfrm flipH="1">
              <a:off x="3853" y="2308"/>
              <a:ext cx="294" cy="3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38" name="Line 51"/>
            <p:cNvSpPr>
              <a:spLocks noChangeShapeType="1"/>
            </p:cNvSpPr>
            <p:nvPr/>
          </p:nvSpPr>
          <p:spPr bwMode="auto">
            <a:xfrm flipV="1">
              <a:off x="4494" y="1652"/>
              <a:ext cx="91" cy="31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39" name="Line 52"/>
            <p:cNvSpPr>
              <a:spLocks noChangeShapeType="1"/>
            </p:cNvSpPr>
            <p:nvPr/>
          </p:nvSpPr>
          <p:spPr bwMode="auto">
            <a:xfrm flipH="1" flipV="1">
              <a:off x="4566" y="2079"/>
              <a:ext cx="338" cy="2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40" name="Line 53"/>
            <p:cNvSpPr>
              <a:spLocks noChangeShapeType="1"/>
            </p:cNvSpPr>
            <p:nvPr/>
          </p:nvSpPr>
          <p:spPr bwMode="auto">
            <a:xfrm flipH="1" flipV="1">
              <a:off x="4700" y="1583"/>
              <a:ext cx="328" cy="2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41" name="Line 54"/>
            <p:cNvSpPr>
              <a:spLocks noChangeShapeType="1"/>
            </p:cNvSpPr>
            <p:nvPr/>
          </p:nvSpPr>
          <p:spPr bwMode="auto">
            <a:xfrm>
              <a:off x="4262" y="2347"/>
              <a:ext cx="172" cy="263"/>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42" name="Line 55"/>
            <p:cNvSpPr>
              <a:spLocks noChangeShapeType="1"/>
            </p:cNvSpPr>
            <p:nvPr/>
          </p:nvSpPr>
          <p:spPr bwMode="auto">
            <a:xfrm flipH="1">
              <a:off x="5324" y="2265"/>
              <a:ext cx="152" cy="329"/>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43" name="Line 56"/>
            <p:cNvSpPr>
              <a:spLocks noChangeShapeType="1"/>
            </p:cNvSpPr>
            <p:nvPr/>
          </p:nvSpPr>
          <p:spPr bwMode="auto">
            <a:xfrm flipH="1">
              <a:off x="4527" y="2499"/>
              <a:ext cx="95" cy="13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44" name="Line 57"/>
            <p:cNvSpPr>
              <a:spLocks noChangeShapeType="1"/>
            </p:cNvSpPr>
            <p:nvPr/>
          </p:nvSpPr>
          <p:spPr bwMode="auto">
            <a:xfrm flipH="1" flipV="1">
              <a:off x="4258" y="2669"/>
              <a:ext cx="163"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45" name="Line 58"/>
            <p:cNvSpPr>
              <a:spLocks noChangeShapeType="1"/>
            </p:cNvSpPr>
            <p:nvPr/>
          </p:nvSpPr>
          <p:spPr bwMode="auto">
            <a:xfrm flipH="1">
              <a:off x="4278" y="2122"/>
              <a:ext cx="120" cy="13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46" name="Line 59"/>
            <p:cNvSpPr>
              <a:spLocks noChangeShapeType="1"/>
            </p:cNvSpPr>
            <p:nvPr/>
          </p:nvSpPr>
          <p:spPr bwMode="auto">
            <a:xfrm flipH="1">
              <a:off x="5226" y="2178"/>
              <a:ext cx="217" cy="3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47" name="Line 60"/>
            <p:cNvSpPr>
              <a:spLocks noChangeShapeType="1"/>
            </p:cNvSpPr>
            <p:nvPr/>
          </p:nvSpPr>
          <p:spPr bwMode="auto">
            <a:xfrm>
              <a:off x="3942" y="1870"/>
              <a:ext cx="438" cy="14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48" name="Line 61"/>
            <p:cNvSpPr>
              <a:spLocks noChangeShapeType="1"/>
            </p:cNvSpPr>
            <p:nvPr/>
          </p:nvSpPr>
          <p:spPr bwMode="auto">
            <a:xfrm>
              <a:off x="4716" y="2470"/>
              <a:ext cx="204" cy="12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49" name="Line 62"/>
            <p:cNvSpPr>
              <a:spLocks noChangeShapeType="1"/>
            </p:cNvSpPr>
            <p:nvPr/>
          </p:nvSpPr>
          <p:spPr bwMode="auto">
            <a:xfrm flipH="1">
              <a:off x="4950" y="2692"/>
              <a:ext cx="30" cy="16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50" name="Line 63"/>
            <p:cNvSpPr>
              <a:spLocks noChangeShapeType="1"/>
            </p:cNvSpPr>
            <p:nvPr/>
          </p:nvSpPr>
          <p:spPr bwMode="auto">
            <a:xfrm>
              <a:off x="5040" y="2644"/>
              <a:ext cx="168" cy="2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51" name="Line 64"/>
            <p:cNvSpPr>
              <a:spLocks noChangeShapeType="1"/>
            </p:cNvSpPr>
            <p:nvPr/>
          </p:nvSpPr>
          <p:spPr bwMode="auto">
            <a:xfrm flipV="1">
              <a:off x="4690" y="2960"/>
              <a:ext cx="194" cy="11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52" name="Line 65"/>
            <p:cNvSpPr>
              <a:spLocks noChangeShapeType="1"/>
            </p:cNvSpPr>
            <p:nvPr/>
          </p:nvSpPr>
          <p:spPr bwMode="auto">
            <a:xfrm>
              <a:off x="4338" y="3076"/>
              <a:ext cx="228" cy="2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53" name="Line 66"/>
            <p:cNvSpPr>
              <a:spLocks noChangeShapeType="1"/>
            </p:cNvSpPr>
            <p:nvPr/>
          </p:nvSpPr>
          <p:spPr bwMode="auto">
            <a:xfrm>
              <a:off x="5190" y="2316"/>
              <a:ext cx="80" cy="30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54" name="Line 67"/>
            <p:cNvSpPr>
              <a:spLocks noChangeShapeType="1"/>
            </p:cNvSpPr>
            <p:nvPr/>
          </p:nvSpPr>
          <p:spPr bwMode="auto">
            <a:xfrm flipH="1" flipV="1">
              <a:off x="4524" y="2151"/>
              <a:ext cx="74" cy="213"/>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55" name="Oval 68"/>
            <p:cNvSpPr>
              <a:spLocks noChangeArrowheads="1"/>
            </p:cNvSpPr>
            <p:nvPr/>
          </p:nvSpPr>
          <p:spPr bwMode="auto">
            <a:xfrm>
              <a:off x="3832" y="1792"/>
              <a:ext cx="115" cy="115"/>
            </a:xfrm>
            <a:prstGeom prst="ellipse">
              <a:avLst/>
            </a:prstGeom>
            <a:gradFill rotWithShape="0">
              <a:gsLst>
                <a:gs pos="0">
                  <a:srgbClr val="CCFFCC"/>
                </a:gs>
                <a:gs pos="100000">
                  <a:srgbClr val="0080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grpSp>
    </p:spTree>
    <p:extLst>
      <p:ext uri="{BB962C8B-B14F-4D97-AF65-F5344CB8AC3E}">
        <p14:creationId xmlns:p14="http://schemas.microsoft.com/office/powerpoint/2010/main" val="2058567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pPr algn="ctr"/>
            <a:r>
              <a:rPr lang="en-US" altLang="zh-TW" dirty="0">
                <a:latin typeface="Times New Roman" panose="02020603050405020304" pitchFamily="18" charset="0"/>
                <a:cs typeface="Times New Roman" panose="02020603050405020304" pitchFamily="18" charset="0"/>
              </a:rPr>
              <a:t>IEEE 802.15.4 MAC </a:t>
            </a:r>
            <a:r>
              <a:rPr lang="en-US" altLang="zh-TW" dirty="0" smtClean="0">
                <a:latin typeface="Times New Roman" panose="02020603050405020304" pitchFamily="18" charset="0"/>
                <a:cs typeface="Times New Roman" panose="02020603050405020304" pitchFamily="18" charset="0"/>
              </a:rPr>
              <a:t/>
            </a:r>
            <a:br>
              <a:rPr lang="en-US" altLang="zh-TW" dirty="0" smtClean="0">
                <a:latin typeface="Times New Roman" panose="02020603050405020304" pitchFamily="18" charset="0"/>
                <a:cs typeface="Times New Roman" panose="02020603050405020304" pitchFamily="18" charset="0"/>
              </a:rPr>
            </a:br>
            <a:r>
              <a:rPr lang="en-US" altLang="zh-TW" sz="2700" dirty="0" smtClean="0">
                <a:solidFill>
                  <a:srgbClr val="00B050"/>
                </a:solidFill>
                <a:latin typeface="Times New Roman" panose="02020603050405020304" pitchFamily="18" charset="0"/>
                <a:cs typeface="Times New Roman" panose="02020603050405020304" pitchFamily="18" charset="0"/>
              </a:rPr>
              <a:t>Overview </a:t>
            </a:r>
            <a:r>
              <a:rPr lang="en-US" altLang="zh-TW" sz="2700" dirty="0">
                <a:solidFill>
                  <a:srgbClr val="00B050"/>
                </a:solidFill>
                <a:latin typeface="Times New Roman" panose="02020603050405020304" pitchFamily="18" charset="0"/>
                <a:cs typeface="Times New Roman" panose="02020603050405020304" pitchFamily="18" charset="0"/>
              </a:rPr>
              <a:t>Device Classes</a:t>
            </a:r>
            <a:endParaRPr lang="zh-TW" altLang="en-US" sz="2700" dirty="0">
              <a:solidFill>
                <a:srgbClr val="00B050"/>
              </a:solidFill>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92500" lnSpcReduction="10000"/>
          </a:bodyPr>
          <a:lstStyle/>
          <a:p>
            <a:r>
              <a:rPr lang="en-GB" altLang="zh-TW" sz="2400" dirty="0">
                <a:latin typeface="Times New Roman" panose="02020603050405020304" pitchFamily="18" charset="0"/>
                <a:cs typeface="Times New Roman" panose="02020603050405020304" pitchFamily="18" charset="0"/>
              </a:rPr>
              <a:t>Full function device (</a:t>
            </a:r>
            <a:r>
              <a:rPr lang="en-GB" altLang="zh-TW" sz="2400" dirty="0">
                <a:solidFill>
                  <a:srgbClr val="0000FF"/>
                </a:solidFill>
                <a:latin typeface="Times New Roman" panose="02020603050405020304" pitchFamily="18" charset="0"/>
                <a:cs typeface="Times New Roman" panose="02020603050405020304" pitchFamily="18" charset="0"/>
              </a:rPr>
              <a:t>FFD</a:t>
            </a:r>
            <a:r>
              <a:rPr lang="en-GB" altLang="zh-TW" sz="2400" dirty="0">
                <a:latin typeface="Times New Roman" panose="02020603050405020304" pitchFamily="18" charset="0"/>
                <a:cs typeface="Times New Roman" panose="02020603050405020304" pitchFamily="18" charset="0"/>
              </a:rPr>
              <a:t>)</a:t>
            </a:r>
          </a:p>
          <a:p>
            <a:pPr lvl="1"/>
            <a:r>
              <a:rPr lang="en-GB" altLang="zh-TW" sz="2400" dirty="0">
                <a:latin typeface="Times New Roman" panose="02020603050405020304" pitchFamily="18" charset="0"/>
                <a:cs typeface="Times New Roman" panose="02020603050405020304" pitchFamily="18" charset="0"/>
              </a:rPr>
              <a:t>Any topology</a:t>
            </a:r>
          </a:p>
          <a:p>
            <a:pPr lvl="1"/>
            <a:r>
              <a:rPr lang="en-GB" altLang="zh-TW" sz="2400" dirty="0">
                <a:latin typeface="Times New Roman" panose="02020603050405020304" pitchFamily="18" charset="0"/>
                <a:cs typeface="Times New Roman" panose="02020603050405020304" pitchFamily="18" charset="0"/>
              </a:rPr>
              <a:t>Network coordinator capable</a:t>
            </a:r>
          </a:p>
          <a:p>
            <a:pPr lvl="1"/>
            <a:r>
              <a:rPr lang="en-GB" altLang="zh-TW" sz="2400" dirty="0">
                <a:latin typeface="Times New Roman" panose="02020603050405020304" pitchFamily="18" charset="0"/>
                <a:cs typeface="Times New Roman" panose="02020603050405020304" pitchFamily="18" charset="0"/>
              </a:rPr>
              <a:t>Talks to any other </a:t>
            </a:r>
            <a:r>
              <a:rPr lang="en-GB" altLang="zh-TW" sz="2400" dirty="0" smtClean="0">
                <a:latin typeface="Times New Roman" panose="02020603050405020304" pitchFamily="18" charset="0"/>
                <a:cs typeface="Times New Roman" panose="02020603050405020304" pitchFamily="18" charset="0"/>
              </a:rPr>
              <a:t>device</a:t>
            </a:r>
            <a:endParaRPr lang="en-GB" altLang="zh-TW" sz="2400" dirty="0">
              <a:latin typeface="Times New Roman" panose="02020603050405020304" pitchFamily="18" charset="0"/>
              <a:cs typeface="Times New Roman" panose="02020603050405020304" pitchFamily="18" charset="0"/>
            </a:endParaRPr>
          </a:p>
          <a:p>
            <a:r>
              <a:rPr lang="en-GB" altLang="zh-TW" sz="2400" dirty="0">
                <a:latin typeface="Times New Roman" panose="02020603050405020304" pitchFamily="18" charset="0"/>
                <a:cs typeface="Times New Roman" panose="02020603050405020304" pitchFamily="18" charset="0"/>
              </a:rPr>
              <a:t>Reduced function device (</a:t>
            </a:r>
            <a:r>
              <a:rPr lang="en-GB" altLang="zh-TW" sz="2400" dirty="0">
                <a:solidFill>
                  <a:srgbClr val="FF0000"/>
                </a:solidFill>
                <a:latin typeface="Times New Roman" panose="02020603050405020304" pitchFamily="18" charset="0"/>
                <a:cs typeface="Times New Roman" panose="02020603050405020304" pitchFamily="18" charset="0"/>
              </a:rPr>
              <a:t>RFD</a:t>
            </a:r>
            <a:r>
              <a:rPr lang="en-GB" altLang="zh-TW" sz="2400" dirty="0">
                <a:latin typeface="Times New Roman" panose="02020603050405020304" pitchFamily="18" charset="0"/>
                <a:cs typeface="Times New Roman" panose="02020603050405020304" pitchFamily="18" charset="0"/>
              </a:rPr>
              <a:t>)</a:t>
            </a:r>
          </a:p>
          <a:p>
            <a:pPr lvl="1"/>
            <a:r>
              <a:rPr lang="en-GB" altLang="zh-TW" sz="2400" dirty="0">
                <a:latin typeface="Times New Roman" panose="02020603050405020304" pitchFamily="18" charset="0"/>
                <a:cs typeface="Times New Roman" panose="02020603050405020304" pitchFamily="18" charset="0"/>
              </a:rPr>
              <a:t>Limited to star topology</a:t>
            </a:r>
          </a:p>
          <a:p>
            <a:pPr lvl="1"/>
            <a:r>
              <a:rPr lang="en-GB" altLang="zh-TW" sz="2400" dirty="0">
                <a:latin typeface="Times New Roman" panose="02020603050405020304" pitchFamily="18" charset="0"/>
                <a:cs typeface="Times New Roman" panose="02020603050405020304" pitchFamily="18" charset="0"/>
              </a:rPr>
              <a:t>Cannot become a network coordinator</a:t>
            </a:r>
          </a:p>
          <a:p>
            <a:pPr lvl="1"/>
            <a:r>
              <a:rPr lang="en-GB" altLang="zh-TW" sz="2400" dirty="0">
                <a:latin typeface="Times New Roman" panose="02020603050405020304" pitchFamily="18" charset="0"/>
                <a:cs typeface="Times New Roman" panose="02020603050405020304" pitchFamily="18" charset="0"/>
              </a:rPr>
              <a:t>Talks only to a network coordinator</a:t>
            </a:r>
          </a:p>
          <a:p>
            <a:pPr lvl="1"/>
            <a:r>
              <a:rPr lang="en-GB" altLang="zh-TW" sz="2400" dirty="0">
                <a:latin typeface="Times New Roman" panose="02020603050405020304" pitchFamily="18" charset="0"/>
                <a:cs typeface="Times New Roman" panose="02020603050405020304" pitchFamily="18" charset="0"/>
              </a:rPr>
              <a:t>Very simple implementation</a:t>
            </a:r>
          </a:p>
          <a:p>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8567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pPr algn="ctr"/>
            <a:r>
              <a:rPr lang="en-US" altLang="zh-TW" dirty="0">
                <a:latin typeface="Times New Roman" panose="02020603050405020304" pitchFamily="18" charset="0"/>
                <a:cs typeface="Times New Roman" panose="02020603050405020304" pitchFamily="18" charset="0"/>
              </a:rPr>
              <a:t>IEEE 802.15.4 MAC </a:t>
            </a:r>
            <a:r>
              <a:rPr lang="en-US" altLang="zh-TW" dirty="0" smtClean="0">
                <a:latin typeface="Times New Roman" panose="02020603050405020304" pitchFamily="18" charset="0"/>
                <a:cs typeface="Times New Roman" panose="02020603050405020304" pitchFamily="18" charset="0"/>
              </a:rPr>
              <a:t/>
            </a:r>
            <a:br>
              <a:rPr lang="en-US" altLang="zh-TW" dirty="0" smtClean="0">
                <a:latin typeface="Times New Roman" panose="02020603050405020304" pitchFamily="18" charset="0"/>
                <a:cs typeface="Times New Roman" panose="02020603050405020304" pitchFamily="18" charset="0"/>
              </a:rPr>
            </a:br>
            <a:r>
              <a:rPr lang="en-US" altLang="zh-TW" sz="2700" dirty="0" smtClean="0">
                <a:solidFill>
                  <a:srgbClr val="00B050"/>
                </a:solidFill>
                <a:latin typeface="Times New Roman" panose="02020603050405020304" pitchFamily="18" charset="0"/>
                <a:cs typeface="Times New Roman" panose="02020603050405020304" pitchFamily="18" charset="0"/>
              </a:rPr>
              <a:t>Overview </a:t>
            </a:r>
            <a:r>
              <a:rPr lang="en-US" altLang="zh-TW" sz="2700" dirty="0">
                <a:solidFill>
                  <a:srgbClr val="00B050"/>
                </a:solidFill>
                <a:latin typeface="Times New Roman" panose="02020603050405020304" pitchFamily="18" charset="0"/>
                <a:cs typeface="Times New Roman" panose="02020603050405020304" pitchFamily="18" charset="0"/>
              </a:rPr>
              <a:t>Star Topology</a:t>
            </a:r>
            <a:endParaRPr lang="zh-TW" altLang="en-US" sz="2700" dirty="0">
              <a:solidFill>
                <a:srgbClr val="00B050"/>
              </a:solidFill>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
        <p:nvSpPr>
          <p:cNvPr id="5" name="Line 3"/>
          <p:cNvSpPr>
            <a:spLocks noChangeShapeType="1"/>
          </p:cNvSpPr>
          <p:nvPr/>
        </p:nvSpPr>
        <p:spPr bwMode="auto">
          <a:xfrm flipV="1">
            <a:off x="4875684" y="2239183"/>
            <a:ext cx="1066800" cy="30480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6" name="Oval 4"/>
          <p:cNvSpPr>
            <a:spLocks noChangeArrowheads="1"/>
          </p:cNvSpPr>
          <p:nvPr/>
        </p:nvSpPr>
        <p:spPr bwMode="auto">
          <a:xfrm>
            <a:off x="4723284" y="2391583"/>
            <a:ext cx="304800" cy="304800"/>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7" name="Line 5"/>
          <p:cNvSpPr>
            <a:spLocks noChangeShapeType="1"/>
          </p:cNvSpPr>
          <p:nvPr/>
        </p:nvSpPr>
        <p:spPr bwMode="auto">
          <a:xfrm flipV="1">
            <a:off x="5942484" y="2239183"/>
            <a:ext cx="0" cy="121920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8" name="Oval 6"/>
          <p:cNvSpPr>
            <a:spLocks noChangeArrowheads="1"/>
          </p:cNvSpPr>
          <p:nvPr/>
        </p:nvSpPr>
        <p:spPr bwMode="auto">
          <a:xfrm>
            <a:off x="5790084" y="3305983"/>
            <a:ext cx="304800" cy="304800"/>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9" name="Line 7"/>
          <p:cNvSpPr>
            <a:spLocks noChangeShapeType="1"/>
          </p:cNvSpPr>
          <p:nvPr/>
        </p:nvSpPr>
        <p:spPr bwMode="auto">
          <a:xfrm flipH="1" flipV="1">
            <a:off x="5409084" y="1477183"/>
            <a:ext cx="533400" cy="76200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10" name="Oval 8"/>
          <p:cNvSpPr>
            <a:spLocks noChangeArrowheads="1"/>
          </p:cNvSpPr>
          <p:nvPr/>
        </p:nvSpPr>
        <p:spPr bwMode="auto">
          <a:xfrm>
            <a:off x="5256684" y="1324783"/>
            <a:ext cx="304800" cy="304800"/>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11" name="Line 9"/>
          <p:cNvSpPr>
            <a:spLocks noChangeShapeType="1"/>
          </p:cNvSpPr>
          <p:nvPr/>
        </p:nvSpPr>
        <p:spPr bwMode="auto">
          <a:xfrm flipV="1">
            <a:off x="5942484" y="1477183"/>
            <a:ext cx="762000" cy="76200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12" name="Oval 10"/>
          <p:cNvSpPr>
            <a:spLocks noChangeArrowheads="1"/>
          </p:cNvSpPr>
          <p:nvPr/>
        </p:nvSpPr>
        <p:spPr bwMode="auto">
          <a:xfrm>
            <a:off x="6552084" y="1324783"/>
            <a:ext cx="304800" cy="304800"/>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13" name="Line 11"/>
          <p:cNvSpPr>
            <a:spLocks noChangeShapeType="1"/>
          </p:cNvSpPr>
          <p:nvPr/>
        </p:nvSpPr>
        <p:spPr bwMode="auto">
          <a:xfrm>
            <a:off x="5942484" y="2239183"/>
            <a:ext cx="1066800" cy="22860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14" name="Oval 12"/>
          <p:cNvSpPr>
            <a:spLocks noChangeArrowheads="1"/>
          </p:cNvSpPr>
          <p:nvPr/>
        </p:nvSpPr>
        <p:spPr bwMode="auto">
          <a:xfrm>
            <a:off x="6856884" y="2315383"/>
            <a:ext cx="304800" cy="304800"/>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15" name="Oval 13"/>
          <p:cNvSpPr>
            <a:spLocks noChangeArrowheads="1"/>
          </p:cNvSpPr>
          <p:nvPr/>
        </p:nvSpPr>
        <p:spPr bwMode="auto">
          <a:xfrm>
            <a:off x="2627784" y="4187974"/>
            <a:ext cx="304800" cy="304800"/>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16" name="Oval 14"/>
          <p:cNvSpPr>
            <a:spLocks noChangeArrowheads="1"/>
          </p:cNvSpPr>
          <p:nvPr/>
        </p:nvSpPr>
        <p:spPr bwMode="auto">
          <a:xfrm>
            <a:off x="2627784" y="4797574"/>
            <a:ext cx="304800" cy="304800"/>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17" name="Text Box 15"/>
          <p:cNvSpPr txBox="1">
            <a:spLocks noChangeArrowheads="1"/>
          </p:cNvSpPr>
          <p:nvPr/>
        </p:nvSpPr>
        <p:spPr bwMode="auto">
          <a:xfrm>
            <a:off x="3008784" y="4183212"/>
            <a:ext cx="20441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r>
              <a:rPr lang="en-US" altLang="zh-TW" sz="1800">
                <a:cs typeface="Times New Roman" panose="02020603050405020304" pitchFamily="18" charset="0"/>
              </a:rPr>
              <a:t>Full function device</a:t>
            </a:r>
            <a:endParaRPr lang="en-US" altLang="zh-TW" sz="2400">
              <a:cs typeface="Times New Roman" panose="02020603050405020304" pitchFamily="18" charset="0"/>
            </a:endParaRPr>
          </a:p>
        </p:txBody>
      </p:sp>
      <p:sp>
        <p:nvSpPr>
          <p:cNvPr id="18" name="Text Box 16"/>
          <p:cNvSpPr txBox="1">
            <a:spLocks noChangeArrowheads="1"/>
          </p:cNvSpPr>
          <p:nvPr/>
        </p:nvSpPr>
        <p:spPr bwMode="auto">
          <a:xfrm>
            <a:off x="3008784" y="4792812"/>
            <a:ext cx="24801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panose="02020603050405020304" pitchFamily="18" charset="0"/>
                <a:ea typeface="ＭＳ Ｐゴシック" charset="0"/>
                <a:cs typeface="Times New Roman" panose="02020603050405020304" pitchFamily="18" charset="0"/>
              </a:rPr>
              <a:t>Reduced function device</a:t>
            </a:r>
          </a:p>
        </p:txBody>
      </p:sp>
      <p:sp>
        <p:nvSpPr>
          <p:cNvPr id="19" name="Line 17"/>
          <p:cNvSpPr>
            <a:spLocks noChangeShapeType="1"/>
          </p:cNvSpPr>
          <p:nvPr/>
        </p:nvSpPr>
        <p:spPr bwMode="auto">
          <a:xfrm flipH="1" flipV="1">
            <a:off x="6323484" y="4340374"/>
            <a:ext cx="457200" cy="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20" name="Text Box 18"/>
          <p:cNvSpPr txBox="1">
            <a:spLocks noChangeArrowheads="1"/>
          </p:cNvSpPr>
          <p:nvPr/>
        </p:nvSpPr>
        <p:spPr bwMode="auto">
          <a:xfrm>
            <a:off x="6856884" y="4153049"/>
            <a:ext cx="2222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panose="02020603050405020304" pitchFamily="18" charset="0"/>
                <a:ea typeface="ＭＳ Ｐゴシック" charset="0"/>
                <a:cs typeface="Times New Roman" panose="02020603050405020304" pitchFamily="18" charset="0"/>
              </a:rPr>
              <a:t>Communications flow</a:t>
            </a:r>
          </a:p>
        </p:txBody>
      </p:sp>
      <p:sp>
        <p:nvSpPr>
          <p:cNvPr id="21" name="Oval 19"/>
          <p:cNvSpPr>
            <a:spLocks noChangeArrowheads="1"/>
          </p:cNvSpPr>
          <p:nvPr/>
        </p:nvSpPr>
        <p:spPr bwMode="auto">
          <a:xfrm>
            <a:off x="5790084" y="2086783"/>
            <a:ext cx="304800" cy="304800"/>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22" name="Text Box 20"/>
          <p:cNvSpPr txBox="1">
            <a:spLocks noChangeArrowheads="1"/>
          </p:cNvSpPr>
          <p:nvPr/>
        </p:nvSpPr>
        <p:spPr bwMode="auto">
          <a:xfrm>
            <a:off x="5226522" y="3683808"/>
            <a:ext cx="14911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latin typeface="Times New Roman" panose="02020603050405020304" pitchFamily="18" charset="0"/>
                <a:ea typeface="ＭＳ Ｐゴシック" charset="0"/>
                <a:cs typeface="Times New Roman" panose="02020603050405020304" pitchFamily="18" charset="0"/>
              </a:rPr>
              <a:t>Master/slave</a:t>
            </a:r>
          </a:p>
        </p:txBody>
      </p:sp>
      <p:sp>
        <p:nvSpPr>
          <p:cNvPr id="23" name="Text Box 21"/>
          <p:cNvSpPr txBox="1">
            <a:spLocks noChangeArrowheads="1"/>
          </p:cNvSpPr>
          <p:nvPr/>
        </p:nvSpPr>
        <p:spPr bwMode="auto">
          <a:xfrm>
            <a:off x="3018309" y="1400983"/>
            <a:ext cx="14097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Times New Roman" panose="02020603050405020304" pitchFamily="18" charset="0"/>
                <a:ea typeface="ＭＳ Ｐゴシック" charset="0"/>
                <a:cs typeface="Times New Roman" panose="02020603050405020304" pitchFamily="18" charset="0"/>
              </a:rPr>
              <a:t>PAN</a:t>
            </a:r>
          </a:p>
          <a:p>
            <a:pPr algn="ctr">
              <a:defRPr/>
            </a:pPr>
            <a:r>
              <a:rPr lang="en-US" sz="2000">
                <a:latin typeface="Times New Roman" panose="02020603050405020304" pitchFamily="18" charset="0"/>
                <a:ea typeface="ＭＳ Ｐゴシック" charset="0"/>
                <a:cs typeface="Times New Roman" panose="02020603050405020304" pitchFamily="18" charset="0"/>
              </a:rPr>
              <a:t>Coordinator</a:t>
            </a:r>
          </a:p>
        </p:txBody>
      </p:sp>
      <p:sp>
        <p:nvSpPr>
          <p:cNvPr id="24" name="Line 22"/>
          <p:cNvSpPr>
            <a:spLocks noChangeShapeType="1"/>
          </p:cNvSpPr>
          <p:nvPr/>
        </p:nvSpPr>
        <p:spPr bwMode="auto">
          <a:xfrm>
            <a:off x="4418484" y="1781983"/>
            <a:ext cx="1524000" cy="457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Tree>
    <p:extLst>
      <p:ext uri="{BB962C8B-B14F-4D97-AF65-F5344CB8AC3E}">
        <p14:creationId xmlns:p14="http://schemas.microsoft.com/office/powerpoint/2010/main" val="973290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195736" y="205979"/>
            <a:ext cx="6491064" cy="565571"/>
          </a:xfrm>
        </p:spPr>
        <p:txBody>
          <a:bodyPr>
            <a:noAutofit/>
          </a:bodyPr>
          <a:lstStyle/>
          <a:p>
            <a:pPr algn="ctr"/>
            <a:r>
              <a:rPr lang="en-US" altLang="zh-TW" sz="2800" dirty="0">
                <a:latin typeface="Times New Roman" panose="02020603050405020304" pitchFamily="18" charset="0"/>
                <a:cs typeface="Times New Roman" panose="02020603050405020304" pitchFamily="18" charset="0"/>
              </a:rPr>
              <a:t>IEEE 802.15.4 MAC </a:t>
            </a:r>
            <a:r>
              <a:rPr lang="en-US" altLang="zh-TW" sz="2800" dirty="0" smtClean="0">
                <a:latin typeface="Times New Roman" panose="02020603050405020304" pitchFamily="18" charset="0"/>
                <a:cs typeface="Times New Roman" panose="02020603050405020304" pitchFamily="18" charset="0"/>
              </a:rPr>
              <a:t/>
            </a:r>
            <a:br>
              <a:rPr lang="en-US" altLang="zh-TW" sz="2800" dirty="0" smtClean="0">
                <a:latin typeface="Times New Roman" panose="02020603050405020304" pitchFamily="18" charset="0"/>
                <a:cs typeface="Times New Roman" panose="02020603050405020304" pitchFamily="18" charset="0"/>
              </a:rPr>
            </a:br>
            <a:r>
              <a:rPr lang="en-US" altLang="zh-TW" sz="2400" dirty="0" smtClean="0">
                <a:solidFill>
                  <a:srgbClr val="00B050"/>
                </a:solidFill>
                <a:latin typeface="Times New Roman" panose="02020603050405020304" pitchFamily="18" charset="0"/>
                <a:cs typeface="Times New Roman" panose="02020603050405020304" pitchFamily="18" charset="0"/>
              </a:rPr>
              <a:t>Overview </a:t>
            </a:r>
            <a:r>
              <a:rPr lang="en-US" altLang="zh-TW" sz="2400" dirty="0">
                <a:solidFill>
                  <a:srgbClr val="00B050"/>
                </a:solidFill>
                <a:latin typeface="Times New Roman" panose="02020603050405020304" pitchFamily="18" charset="0"/>
                <a:cs typeface="Times New Roman" panose="02020603050405020304" pitchFamily="18" charset="0"/>
              </a:rPr>
              <a:t>Peer-Peer Topology</a:t>
            </a:r>
            <a:endParaRPr lang="zh-TW" altLang="en-US" sz="2400" dirty="0">
              <a:solidFill>
                <a:srgbClr val="00B050"/>
              </a:solidFill>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sp>
        <p:nvSpPr>
          <p:cNvPr id="5" name="Line 2"/>
          <p:cNvSpPr>
            <a:spLocks noChangeShapeType="1"/>
          </p:cNvSpPr>
          <p:nvPr/>
        </p:nvSpPr>
        <p:spPr bwMode="auto">
          <a:xfrm flipH="1" flipV="1">
            <a:off x="1954088" y="2744688"/>
            <a:ext cx="990600" cy="12954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6" name="Line 3"/>
          <p:cNvSpPr>
            <a:spLocks noChangeShapeType="1"/>
          </p:cNvSpPr>
          <p:nvPr/>
        </p:nvSpPr>
        <p:spPr bwMode="auto">
          <a:xfrm flipV="1">
            <a:off x="2944688" y="3811488"/>
            <a:ext cx="1600200" cy="2286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7" name="Line 4"/>
          <p:cNvSpPr>
            <a:spLocks noChangeShapeType="1"/>
          </p:cNvSpPr>
          <p:nvPr/>
        </p:nvSpPr>
        <p:spPr bwMode="auto">
          <a:xfrm flipH="1">
            <a:off x="2944688" y="2744688"/>
            <a:ext cx="685800" cy="12954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8" name="Line 6"/>
          <p:cNvSpPr>
            <a:spLocks noChangeShapeType="1"/>
          </p:cNvSpPr>
          <p:nvPr/>
        </p:nvSpPr>
        <p:spPr bwMode="auto">
          <a:xfrm flipV="1">
            <a:off x="1954088" y="1449288"/>
            <a:ext cx="838200" cy="12954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9" name="Oval 7"/>
          <p:cNvSpPr>
            <a:spLocks noChangeArrowheads="1"/>
          </p:cNvSpPr>
          <p:nvPr/>
        </p:nvSpPr>
        <p:spPr bwMode="auto">
          <a:xfrm>
            <a:off x="1801688" y="2592288"/>
            <a:ext cx="304800" cy="304800"/>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10" name="Line 8"/>
          <p:cNvSpPr>
            <a:spLocks noChangeShapeType="1"/>
          </p:cNvSpPr>
          <p:nvPr/>
        </p:nvSpPr>
        <p:spPr bwMode="auto">
          <a:xfrm flipH="1" flipV="1">
            <a:off x="2792288" y="1449288"/>
            <a:ext cx="152400" cy="25908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11" name="Oval 9"/>
          <p:cNvSpPr>
            <a:spLocks noChangeArrowheads="1"/>
          </p:cNvSpPr>
          <p:nvPr/>
        </p:nvSpPr>
        <p:spPr bwMode="auto">
          <a:xfrm>
            <a:off x="2792288" y="3887688"/>
            <a:ext cx="304800" cy="304800"/>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12" name="Line 10"/>
          <p:cNvSpPr>
            <a:spLocks noChangeShapeType="1"/>
          </p:cNvSpPr>
          <p:nvPr/>
        </p:nvSpPr>
        <p:spPr bwMode="auto">
          <a:xfrm flipH="1" flipV="1">
            <a:off x="1344488" y="1373088"/>
            <a:ext cx="1447800" cy="762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13" name="Oval 11"/>
          <p:cNvSpPr>
            <a:spLocks noChangeArrowheads="1"/>
          </p:cNvSpPr>
          <p:nvPr/>
        </p:nvSpPr>
        <p:spPr bwMode="auto">
          <a:xfrm>
            <a:off x="1192088" y="1220688"/>
            <a:ext cx="304800" cy="304800"/>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14" name="Line 12"/>
          <p:cNvSpPr>
            <a:spLocks noChangeShapeType="1"/>
          </p:cNvSpPr>
          <p:nvPr/>
        </p:nvSpPr>
        <p:spPr bwMode="auto">
          <a:xfrm flipV="1">
            <a:off x="2792288" y="992088"/>
            <a:ext cx="1371600" cy="4572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15" name="Line 13"/>
          <p:cNvSpPr>
            <a:spLocks noChangeShapeType="1"/>
          </p:cNvSpPr>
          <p:nvPr/>
        </p:nvSpPr>
        <p:spPr bwMode="auto">
          <a:xfrm>
            <a:off x="2792288" y="1449288"/>
            <a:ext cx="838200" cy="12954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16" name="Oval 14"/>
          <p:cNvSpPr>
            <a:spLocks noChangeArrowheads="1"/>
          </p:cNvSpPr>
          <p:nvPr/>
        </p:nvSpPr>
        <p:spPr bwMode="auto">
          <a:xfrm>
            <a:off x="3478088" y="2592288"/>
            <a:ext cx="304800" cy="304800"/>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17" name="Oval 15"/>
          <p:cNvSpPr>
            <a:spLocks noChangeArrowheads="1"/>
          </p:cNvSpPr>
          <p:nvPr/>
        </p:nvSpPr>
        <p:spPr bwMode="auto">
          <a:xfrm>
            <a:off x="1992188" y="4802088"/>
            <a:ext cx="304800" cy="304800"/>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18" name="Text Box 16"/>
          <p:cNvSpPr txBox="1">
            <a:spLocks noChangeArrowheads="1"/>
          </p:cNvSpPr>
          <p:nvPr/>
        </p:nvSpPr>
        <p:spPr bwMode="auto">
          <a:xfrm>
            <a:off x="2373188" y="4797326"/>
            <a:ext cx="20441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r>
              <a:rPr lang="en-US" altLang="zh-TW" sz="1800">
                <a:cs typeface="Times New Roman" panose="02020603050405020304" pitchFamily="18" charset="0"/>
              </a:rPr>
              <a:t>Full function device</a:t>
            </a:r>
            <a:endParaRPr lang="en-US" altLang="zh-TW" sz="2400">
              <a:cs typeface="Times New Roman" panose="02020603050405020304" pitchFamily="18" charset="0"/>
            </a:endParaRPr>
          </a:p>
        </p:txBody>
      </p:sp>
      <p:sp>
        <p:nvSpPr>
          <p:cNvPr id="19" name="Line 17"/>
          <p:cNvSpPr>
            <a:spLocks noChangeShapeType="1"/>
          </p:cNvSpPr>
          <p:nvPr/>
        </p:nvSpPr>
        <p:spPr bwMode="auto">
          <a:xfrm flipH="1" flipV="1">
            <a:off x="5687888" y="4954488"/>
            <a:ext cx="457200" cy="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20" name="Text Box 18"/>
          <p:cNvSpPr txBox="1">
            <a:spLocks noChangeArrowheads="1"/>
          </p:cNvSpPr>
          <p:nvPr/>
        </p:nvSpPr>
        <p:spPr bwMode="auto">
          <a:xfrm>
            <a:off x="6221288" y="4797326"/>
            <a:ext cx="22429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panose="02020603050405020304" pitchFamily="18" charset="0"/>
                <a:ea typeface="ＭＳ Ｐゴシック" charset="0"/>
                <a:cs typeface="Times New Roman" panose="02020603050405020304" pitchFamily="18" charset="0"/>
              </a:rPr>
              <a:t>Communications flow</a:t>
            </a:r>
          </a:p>
        </p:txBody>
      </p:sp>
      <p:sp>
        <p:nvSpPr>
          <p:cNvPr id="21" name="Oval 19"/>
          <p:cNvSpPr>
            <a:spLocks noChangeArrowheads="1"/>
          </p:cNvSpPr>
          <p:nvPr/>
        </p:nvSpPr>
        <p:spPr bwMode="auto">
          <a:xfrm>
            <a:off x="2639888" y="1296888"/>
            <a:ext cx="304800" cy="304800"/>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22" name="Oval 20"/>
          <p:cNvSpPr>
            <a:spLocks noChangeArrowheads="1"/>
          </p:cNvSpPr>
          <p:nvPr/>
        </p:nvSpPr>
        <p:spPr bwMode="auto">
          <a:xfrm>
            <a:off x="4011488" y="839688"/>
            <a:ext cx="304800" cy="304800"/>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23" name="Oval 21"/>
          <p:cNvSpPr>
            <a:spLocks noChangeArrowheads="1"/>
          </p:cNvSpPr>
          <p:nvPr/>
        </p:nvSpPr>
        <p:spPr bwMode="auto">
          <a:xfrm>
            <a:off x="4392488" y="3659088"/>
            <a:ext cx="304800" cy="304800"/>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24" name="Line 22"/>
          <p:cNvSpPr>
            <a:spLocks noChangeShapeType="1"/>
          </p:cNvSpPr>
          <p:nvPr/>
        </p:nvSpPr>
        <p:spPr bwMode="auto">
          <a:xfrm>
            <a:off x="8050088" y="2135088"/>
            <a:ext cx="228600" cy="9906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25" name="Line 23"/>
          <p:cNvSpPr>
            <a:spLocks noChangeShapeType="1"/>
          </p:cNvSpPr>
          <p:nvPr/>
        </p:nvSpPr>
        <p:spPr bwMode="auto">
          <a:xfrm flipV="1">
            <a:off x="5535488" y="2897088"/>
            <a:ext cx="1143000" cy="5334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26" name="Line 24"/>
          <p:cNvSpPr>
            <a:spLocks noChangeShapeType="1"/>
          </p:cNvSpPr>
          <p:nvPr/>
        </p:nvSpPr>
        <p:spPr bwMode="auto">
          <a:xfrm flipH="1">
            <a:off x="6678488" y="1830288"/>
            <a:ext cx="228600" cy="10668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27" name="Line 25"/>
          <p:cNvSpPr>
            <a:spLocks noChangeShapeType="1"/>
          </p:cNvSpPr>
          <p:nvPr/>
        </p:nvSpPr>
        <p:spPr bwMode="auto">
          <a:xfrm flipV="1">
            <a:off x="6526088" y="2897088"/>
            <a:ext cx="152400" cy="9144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28" name="Line 26"/>
          <p:cNvSpPr>
            <a:spLocks noChangeShapeType="1"/>
          </p:cNvSpPr>
          <p:nvPr/>
        </p:nvSpPr>
        <p:spPr bwMode="auto">
          <a:xfrm flipH="1" flipV="1">
            <a:off x="6145088" y="1144488"/>
            <a:ext cx="762000" cy="6858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29" name="Line 27"/>
          <p:cNvSpPr>
            <a:spLocks noChangeShapeType="1"/>
          </p:cNvSpPr>
          <p:nvPr/>
        </p:nvSpPr>
        <p:spPr bwMode="auto">
          <a:xfrm>
            <a:off x="6907088" y="1830288"/>
            <a:ext cx="1143000" cy="3048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30" name="Line 28"/>
          <p:cNvSpPr>
            <a:spLocks noChangeShapeType="1"/>
          </p:cNvSpPr>
          <p:nvPr/>
        </p:nvSpPr>
        <p:spPr bwMode="auto">
          <a:xfrm flipV="1">
            <a:off x="8050088" y="1296888"/>
            <a:ext cx="762000" cy="8382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31" name="Oval 29"/>
          <p:cNvSpPr>
            <a:spLocks noChangeArrowheads="1"/>
          </p:cNvSpPr>
          <p:nvPr/>
        </p:nvSpPr>
        <p:spPr bwMode="auto">
          <a:xfrm>
            <a:off x="6754688" y="1677888"/>
            <a:ext cx="304800" cy="304800"/>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32" name="Oval 30"/>
          <p:cNvSpPr>
            <a:spLocks noChangeArrowheads="1"/>
          </p:cNvSpPr>
          <p:nvPr/>
        </p:nvSpPr>
        <p:spPr bwMode="auto">
          <a:xfrm>
            <a:off x="6526088" y="2744688"/>
            <a:ext cx="304800" cy="304800"/>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33" name="Oval 31"/>
          <p:cNvSpPr>
            <a:spLocks noChangeArrowheads="1"/>
          </p:cNvSpPr>
          <p:nvPr/>
        </p:nvSpPr>
        <p:spPr bwMode="auto">
          <a:xfrm>
            <a:off x="7897688" y="1982688"/>
            <a:ext cx="304800" cy="304800"/>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34" name="Oval 32"/>
          <p:cNvSpPr>
            <a:spLocks noChangeArrowheads="1"/>
          </p:cNvSpPr>
          <p:nvPr/>
        </p:nvSpPr>
        <p:spPr bwMode="auto">
          <a:xfrm>
            <a:off x="8126288" y="2973288"/>
            <a:ext cx="304800" cy="304800"/>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35" name="Oval 33"/>
          <p:cNvSpPr>
            <a:spLocks noChangeArrowheads="1"/>
          </p:cNvSpPr>
          <p:nvPr/>
        </p:nvSpPr>
        <p:spPr bwMode="auto">
          <a:xfrm>
            <a:off x="8659688" y="1144488"/>
            <a:ext cx="304800" cy="304800"/>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36" name="Oval 34"/>
          <p:cNvSpPr>
            <a:spLocks noChangeArrowheads="1"/>
          </p:cNvSpPr>
          <p:nvPr/>
        </p:nvSpPr>
        <p:spPr bwMode="auto">
          <a:xfrm>
            <a:off x="5992688" y="992088"/>
            <a:ext cx="304800" cy="304800"/>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37" name="Oval 35"/>
          <p:cNvSpPr>
            <a:spLocks noChangeArrowheads="1"/>
          </p:cNvSpPr>
          <p:nvPr/>
        </p:nvSpPr>
        <p:spPr bwMode="auto">
          <a:xfrm>
            <a:off x="6373688" y="3659088"/>
            <a:ext cx="304800" cy="304800"/>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38" name="Oval 36"/>
          <p:cNvSpPr>
            <a:spLocks noChangeArrowheads="1"/>
          </p:cNvSpPr>
          <p:nvPr/>
        </p:nvSpPr>
        <p:spPr bwMode="auto">
          <a:xfrm>
            <a:off x="5383088" y="3278088"/>
            <a:ext cx="304800" cy="304800"/>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39" name="Text Box 37"/>
          <p:cNvSpPr txBox="1">
            <a:spLocks noChangeArrowheads="1"/>
          </p:cNvSpPr>
          <p:nvPr/>
        </p:nvSpPr>
        <p:spPr bwMode="auto">
          <a:xfrm>
            <a:off x="2052513" y="4178201"/>
            <a:ext cx="15776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latin typeface="Times New Roman" panose="02020603050405020304" pitchFamily="18" charset="0"/>
                <a:ea typeface="ＭＳ Ｐゴシック" charset="0"/>
                <a:cs typeface="Times New Roman" panose="02020603050405020304" pitchFamily="18" charset="0"/>
              </a:rPr>
              <a:t>Point to point</a:t>
            </a:r>
          </a:p>
        </p:txBody>
      </p:sp>
      <p:sp>
        <p:nvSpPr>
          <p:cNvPr id="40" name="Text Box 38"/>
          <p:cNvSpPr txBox="1">
            <a:spLocks noChangeArrowheads="1"/>
          </p:cNvSpPr>
          <p:nvPr/>
        </p:nvSpPr>
        <p:spPr bwMode="auto">
          <a:xfrm>
            <a:off x="6526088" y="4173438"/>
            <a:ext cx="13708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latin typeface="Times New Roman" panose="02020603050405020304" pitchFamily="18" charset="0"/>
                <a:ea typeface="ＭＳ Ｐゴシック" charset="0"/>
                <a:cs typeface="Times New Roman" panose="02020603050405020304" pitchFamily="18" charset="0"/>
              </a:rPr>
              <a:t>Cluster tree</a:t>
            </a:r>
          </a:p>
        </p:txBody>
      </p:sp>
    </p:spTree>
    <p:extLst>
      <p:ext uri="{BB962C8B-B14F-4D97-AF65-F5344CB8AC3E}">
        <p14:creationId xmlns:p14="http://schemas.microsoft.com/office/powerpoint/2010/main" val="1369942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195736" y="-20538"/>
            <a:ext cx="6491064" cy="857250"/>
          </a:xfrm>
        </p:spPr>
        <p:txBody>
          <a:bodyPr>
            <a:noAutofit/>
          </a:bodyPr>
          <a:lstStyle/>
          <a:p>
            <a:pPr algn="ctr"/>
            <a:r>
              <a:rPr lang="en-US" altLang="zh-TW" sz="2800" dirty="0">
                <a:latin typeface="Times New Roman" panose="02020603050405020304" pitchFamily="18" charset="0"/>
                <a:cs typeface="Times New Roman" panose="02020603050405020304" pitchFamily="18" charset="0"/>
              </a:rPr>
              <a:t>IEEE 802.15.4 MAC </a:t>
            </a:r>
            <a:r>
              <a:rPr lang="en-US" altLang="zh-TW" sz="2800" dirty="0" smtClean="0">
                <a:latin typeface="Times New Roman" panose="02020603050405020304" pitchFamily="18" charset="0"/>
                <a:cs typeface="Times New Roman" panose="02020603050405020304" pitchFamily="18" charset="0"/>
              </a:rPr>
              <a:t/>
            </a:r>
            <a:br>
              <a:rPr lang="en-US" altLang="zh-TW" sz="2800" dirty="0" smtClean="0">
                <a:latin typeface="Times New Roman" panose="02020603050405020304" pitchFamily="18" charset="0"/>
                <a:cs typeface="Times New Roman" panose="02020603050405020304" pitchFamily="18" charset="0"/>
              </a:rPr>
            </a:br>
            <a:r>
              <a:rPr lang="en-US" altLang="zh-TW" sz="2400" dirty="0" smtClean="0">
                <a:solidFill>
                  <a:srgbClr val="00B050"/>
                </a:solidFill>
                <a:latin typeface="Times New Roman" panose="02020603050405020304" pitchFamily="18" charset="0"/>
                <a:cs typeface="Times New Roman" panose="02020603050405020304" pitchFamily="18" charset="0"/>
              </a:rPr>
              <a:t>Overview </a:t>
            </a:r>
            <a:r>
              <a:rPr lang="en-US" altLang="zh-TW" sz="2400" dirty="0">
                <a:solidFill>
                  <a:srgbClr val="00B050"/>
                </a:solidFill>
                <a:latin typeface="Times New Roman" panose="02020603050405020304" pitchFamily="18" charset="0"/>
                <a:cs typeface="Times New Roman" panose="02020603050405020304" pitchFamily="18" charset="0"/>
              </a:rPr>
              <a:t>Combined Topology</a:t>
            </a:r>
            <a:endParaRPr lang="zh-TW" altLang="en-US" sz="2400" dirty="0">
              <a:solidFill>
                <a:srgbClr val="00B050"/>
              </a:solidFill>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sp>
        <p:nvSpPr>
          <p:cNvPr id="5" name="Line 3"/>
          <p:cNvSpPr>
            <a:spLocks noChangeShapeType="1"/>
          </p:cNvSpPr>
          <p:nvPr/>
        </p:nvSpPr>
        <p:spPr bwMode="auto">
          <a:xfrm flipH="1" flipV="1">
            <a:off x="2470149" y="1717526"/>
            <a:ext cx="304800" cy="5334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6" name="Oval 4"/>
          <p:cNvSpPr>
            <a:spLocks noChangeArrowheads="1"/>
          </p:cNvSpPr>
          <p:nvPr/>
        </p:nvSpPr>
        <p:spPr bwMode="auto">
          <a:xfrm>
            <a:off x="2622549" y="2098526"/>
            <a:ext cx="304800" cy="304800"/>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7" name="Line 5"/>
          <p:cNvSpPr>
            <a:spLocks noChangeShapeType="1"/>
          </p:cNvSpPr>
          <p:nvPr/>
        </p:nvSpPr>
        <p:spPr bwMode="auto">
          <a:xfrm flipV="1">
            <a:off x="2470149" y="1184126"/>
            <a:ext cx="381000" cy="5334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8" name="Oval 6"/>
          <p:cNvSpPr>
            <a:spLocks noChangeArrowheads="1"/>
          </p:cNvSpPr>
          <p:nvPr/>
        </p:nvSpPr>
        <p:spPr bwMode="auto">
          <a:xfrm>
            <a:off x="2698749" y="1031726"/>
            <a:ext cx="304800" cy="304800"/>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9" name="Line 7"/>
          <p:cNvSpPr>
            <a:spLocks noChangeShapeType="1"/>
          </p:cNvSpPr>
          <p:nvPr/>
        </p:nvSpPr>
        <p:spPr bwMode="auto">
          <a:xfrm flipH="1">
            <a:off x="1936749" y="1717526"/>
            <a:ext cx="533400" cy="762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10" name="Oval 8"/>
          <p:cNvSpPr>
            <a:spLocks noChangeArrowheads="1"/>
          </p:cNvSpPr>
          <p:nvPr/>
        </p:nvSpPr>
        <p:spPr bwMode="auto">
          <a:xfrm>
            <a:off x="1784349" y="1641326"/>
            <a:ext cx="304800" cy="304800"/>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11" name="Oval 9"/>
          <p:cNvSpPr>
            <a:spLocks noChangeArrowheads="1"/>
          </p:cNvSpPr>
          <p:nvPr/>
        </p:nvSpPr>
        <p:spPr bwMode="auto">
          <a:xfrm>
            <a:off x="2646938" y="4187726"/>
            <a:ext cx="304800" cy="304800"/>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12" name="Oval 10"/>
          <p:cNvSpPr>
            <a:spLocks noChangeArrowheads="1"/>
          </p:cNvSpPr>
          <p:nvPr/>
        </p:nvSpPr>
        <p:spPr bwMode="auto">
          <a:xfrm>
            <a:off x="2646938" y="4797326"/>
            <a:ext cx="304800" cy="304800"/>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13" name="Text Box 11"/>
          <p:cNvSpPr txBox="1">
            <a:spLocks noChangeArrowheads="1"/>
          </p:cNvSpPr>
          <p:nvPr/>
        </p:nvSpPr>
        <p:spPr bwMode="auto">
          <a:xfrm>
            <a:off x="3027938" y="4182964"/>
            <a:ext cx="20441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panose="02020603050405020304" pitchFamily="18" charset="0"/>
                <a:ea typeface="ＭＳ Ｐゴシック" charset="0"/>
                <a:cs typeface="Times New Roman" panose="02020603050405020304" pitchFamily="18" charset="0"/>
              </a:rPr>
              <a:t>Full function device</a:t>
            </a:r>
          </a:p>
        </p:txBody>
      </p:sp>
      <p:sp>
        <p:nvSpPr>
          <p:cNvPr id="14" name="Text Box 12"/>
          <p:cNvSpPr txBox="1">
            <a:spLocks noChangeArrowheads="1"/>
          </p:cNvSpPr>
          <p:nvPr/>
        </p:nvSpPr>
        <p:spPr bwMode="auto">
          <a:xfrm>
            <a:off x="3027938" y="4792564"/>
            <a:ext cx="24801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panose="02020603050405020304" pitchFamily="18" charset="0"/>
                <a:ea typeface="ＭＳ Ｐゴシック" charset="0"/>
                <a:cs typeface="Times New Roman" panose="02020603050405020304" pitchFamily="18" charset="0"/>
              </a:rPr>
              <a:t>Reduced function device</a:t>
            </a:r>
          </a:p>
        </p:txBody>
      </p:sp>
      <p:sp>
        <p:nvSpPr>
          <p:cNvPr id="15" name="Line 13"/>
          <p:cNvSpPr>
            <a:spLocks noChangeShapeType="1"/>
          </p:cNvSpPr>
          <p:nvPr/>
        </p:nvSpPr>
        <p:spPr bwMode="auto">
          <a:xfrm flipH="1" flipV="1">
            <a:off x="5213349" y="4213126"/>
            <a:ext cx="457200" cy="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16" name="Text Box 14"/>
          <p:cNvSpPr txBox="1">
            <a:spLocks noChangeArrowheads="1"/>
          </p:cNvSpPr>
          <p:nvPr/>
        </p:nvSpPr>
        <p:spPr bwMode="auto">
          <a:xfrm>
            <a:off x="5746749" y="4024214"/>
            <a:ext cx="22429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panose="02020603050405020304" pitchFamily="18" charset="0"/>
                <a:ea typeface="ＭＳ Ｐゴシック" charset="0"/>
                <a:cs typeface="Times New Roman" panose="02020603050405020304" pitchFamily="18" charset="0"/>
              </a:rPr>
              <a:t>Communications flow</a:t>
            </a:r>
          </a:p>
        </p:txBody>
      </p:sp>
      <p:sp>
        <p:nvSpPr>
          <p:cNvPr id="17" name="Line 15"/>
          <p:cNvSpPr>
            <a:spLocks noChangeShapeType="1"/>
          </p:cNvSpPr>
          <p:nvPr/>
        </p:nvSpPr>
        <p:spPr bwMode="auto">
          <a:xfrm>
            <a:off x="3613149" y="2022326"/>
            <a:ext cx="228600" cy="9906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18" name="Line 16"/>
          <p:cNvSpPr>
            <a:spLocks noChangeShapeType="1"/>
          </p:cNvSpPr>
          <p:nvPr/>
        </p:nvSpPr>
        <p:spPr bwMode="auto">
          <a:xfrm>
            <a:off x="1098549" y="2327126"/>
            <a:ext cx="1143000" cy="4572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19" name="Line 17"/>
          <p:cNvSpPr>
            <a:spLocks noChangeShapeType="1"/>
          </p:cNvSpPr>
          <p:nvPr/>
        </p:nvSpPr>
        <p:spPr bwMode="auto">
          <a:xfrm flipH="1">
            <a:off x="2241549" y="1717526"/>
            <a:ext cx="228600" cy="10668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20" name="Line 18"/>
          <p:cNvSpPr>
            <a:spLocks noChangeShapeType="1"/>
          </p:cNvSpPr>
          <p:nvPr/>
        </p:nvSpPr>
        <p:spPr bwMode="auto">
          <a:xfrm flipV="1">
            <a:off x="1631949" y="2784326"/>
            <a:ext cx="609600" cy="6858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21" name="Line 19"/>
          <p:cNvSpPr>
            <a:spLocks noChangeShapeType="1"/>
          </p:cNvSpPr>
          <p:nvPr/>
        </p:nvSpPr>
        <p:spPr bwMode="auto">
          <a:xfrm flipH="1" flipV="1">
            <a:off x="1708149" y="1031726"/>
            <a:ext cx="762000" cy="6858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22" name="Line 20"/>
          <p:cNvSpPr>
            <a:spLocks noChangeShapeType="1"/>
          </p:cNvSpPr>
          <p:nvPr/>
        </p:nvSpPr>
        <p:spPr bwMode="auto">
          <a:xfrm>
            <a:off x="2470149" y="1717526"/>
            <a:ext cx="1143000" cy="3048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23" name="Line 21"/>
          <p:cNvSpPr>
            <a:spLocks noChangeShapeType="1"/>
          </p:cNvSpPr>
          <p:nvPr/>
        </p:nvSpPr>
        <p:spPr bwMode="auto">
          <a:xfrm flipV="1">
            <a:off x="3613149" y="1184126"/>
            <a:ext cx="762000" cy="8382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24" name="Oval 22"/>
          <p:cNvSpPr>
            <a:spLocks noChangeArrowheads="1"/>
          </p:cNvSpPr>
          <p:nvPr/>
        </p:nvSpPr>
        <p:spPr bwMode="auto">
          <a:xfrm>
            <a:off x="2317749" y="1565126"/>
            <a:ext cx="304800" cy="304800"/>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25" name="Oval 23"/>
          <p:cNvSpPr>
            <a:spLocks noChangeArrowheads="1"/>
          </p:cNvSpPr>
          <p:nvPr/>
        </p:nvSpPr>
        <p:spPr bwMode="auto">
          <a:xfrm>
            <a:off x="2089149" y="2631926"/>
            <a:ext cx="304800" cy="304800"/>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26" name="Oval 24"/>
          <p:cNvSpPr>
            <a:spLocks noChangeArrowheads="1"/>
          </p:cNvSpPr>
          <p:nvPr/>
        </p:nvSpPr>
        <p:spPr bwMode="auto">
          <a:xfrm>
            <a:off x="3460749" y="1869926"/>
            <a:ext cx="304800" cy="304800"/>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27" name="Oval 25"/>
          <p:cNvSpPr>
            <a:spLocks noChangeArrowheads="1"/>
          </p:cNvSpPr>
          <p:nvPr/>
        </p:nvSpPr>
        <p:spPr bwMode="auto">
          <a:xfrm>
            <a:off x="3689349" y="2860526"/>
            <a:ext cx="304800" cy="304800"/>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28" name="Oval 26"/>
          <p:cNvSpPr>
            <a:spLocks noChangeArrowheads="1"/>
          </p:cNvSpPr>
          <p:nvPr/>
        </p:nvSpPr>
        <p:spPr bwMode="auto">
          <a:xfrm>
            <a:off x="1555749" y="879326"/>
            <a:ext cx="304800" cy="304800"/>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29" name="Oval 27"/>
          <p:cNvSpPr>
            <a:spLocks noChangeArrowheads="1"/>
          </p:cNvSpPr>
          <p:nvPr/>
        </p:nvSpPr>
        <p:spPr bwMode="auto">
          <a:xfrm>
            <a:off x="946149" y="2174726"/>
            <a:ext cx="304800" cy="304800"/>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30" name="Line 28"/>
          <p:cNvSpPr>
            <a:spLocks noChangeShapeType="1"/>
          </p:cNvSpPr>
          <p:nvPr/>
        </p:nvSpPr>
        <p:spPr bwMode="auto">
          <a:xfrm flipH="1" flipV="1">
            <a:off x="4375149" y="1184126"/>
            <a:ext cx="304800" cy="5334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31" name="Oval 29"/>
          <p:cNvSpPr>
            <a:spLocks noChangeArrowheads="1"/>
          </p:cNvSpPr>
          <p:nvPr/>
        </p:nvSpPr>
        <p:spPr bwMode="auto">
          <a:xfrm>
            <a:off x="4527549" y="1565126"/>
            <a:ext cx="304800" cy="304800"/>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32" name="Line 30"/>
          <p:cNvSpPr>
            <a:spLocks noChangeShapeType="1"/>
          </p:cNvSpPr>
          <p:nvPr/>
        </p:nvSpPr>
        <p:spPr bwMode="auto">
          <a:xfrm flipV="1">
            <a:off x="4375149" y="955526"/>
            <a:ext cx="685800" cy="2286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33" name="Oval 31"/>
          <p:cNvSpPr>
            <a:spLocks noChangeArrowheads="1"/>
          </p:cNvSpPr>
          <p:nvPr/>
        </p:nvSpPr>
        <p:spPr bwMode="auto">
          <a:xfrm>
            <a:off x="4908549" y="803126"/>
            <a:ext cx="304800" cy="304800"/>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34" name="Line 32"/>
          <p:cNvSpPr>
            <a:spLocks noChangeShapeType="1"/>
          </p:cNvSpPr>
          <p:nvPr/>
        </p:nvSpPr>
        <p:spPr bwMode="auto">
          <a:xfrm flipH="1">
            <a:off x="3841749" y="1184126"/>
            <a:ext cx="533400" cy="762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35" name="Oval 33"/>
          <p:cNvSpPr>
            <a:spLocks noChangeArrowheads="1"/>
          </p:cNvSpPr>
          <p:nvPr/>
        </p:nvSpPr>
        <p:spPr bwMode="auto">
          <a:xfrm>
            <a:off x="3689349" y="1107926"/>
            <a:ext cx="304800" cy="304800"/>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36" name="Oval 34"/>
          <p:cNvSpPr>
            <a:spLocks noChangeArrowheads="1"/>
          </p:cNvSpPr>
          <p:nvPr/>
        </p:nvSpPr>
        <p:spPr bwMode="auto">
          <a:xfrm>
            <a:off x="4222749" y="1031726"/>
            <a:ext cx="304800" cy="304800"/>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37" name="Line 35"/>
          <p:cNvSpPr>
            <a:spLocks noChangeShapeType="1"/>
          </p:cNvSpPr>
          <p:nvPr/>
        </p:nvSpPr>
        <p:spPr bwMode="auto">
          <a:xfrm flipH="1" flipV="1">
            <a:off x="1631949" y="3470126"/>
            <a:ext cx="304800" cy="5334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38" name="Oval 36"/>
          <p:cNvSpPr>
            <a:spLocks noChangeArrowheads="1"/>
          </p:cNvSpPr>
          <p:nvPr/>
        </p:nvSpPr>
        <p:spPr bwMode="auto">
          <a:xfrm>
            <a:off x="1784349" y="3851126"/>
            <a:ext cx="304800" cy="304800"/>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39" name="Line 37"/>
          <p:cNvSpPr>
            <a:spLocks noChangeShapeType="1"/>
          </p:cNvSpPr>
          <p:nvPr/>
        </p:nvSpPr>
        <p:spPr bwMode="auto">
          <a:xfrm flipV="1">
            <a:off x="1631949" y="3393926"/>
            <a:ext cx="609600" cy="762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40" name="Oval 38"/>
          <p:cNvSpPr>
            <a:spLocks noChangeArrowheads="1"/>
          </p:cNvSpPr>
          <p:nvPr/>
        </p:nvSpPr>
        <p:spPr bwMode="auto">
          <a:xfrm>
            <a:off x="2089149" y="3241526"/>
            <a:ext cx="304800" cy="304800"/>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41" name="Line 39"/>
          <p:cNvSpPr>
            <a:spLocks noChangeShapeType="1"/>
          </p:cNvSpPr>
          <p:nvPr/>
        </p:nvSpPr>
        <p:spPr bwMode="auto">
          <a:xfrm flipH="1">
            <a:off x="1098549" y="3470126"/>
            <a:ext cx="533400" cy="7620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42" name="Oval 40"/>
          <p:cNvSpPr>
            <a:spLocks noChangeArrowheads="1"/>
          </p:cNvSpPr>
          <p:nvPr/>
        </p:nvSpPr>
        <p:spPr bwMode="auto">
          <a:xfrm>
            <a:off x="946149" y="3393926"/>
            <a:ext cx="304800" cy="304800"/>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43" name="Oval 41"/>
          <p:cNvSpPr>
            <a:spLocks noChangeArrowheads="1"/>
          </p:cNvSpPr>
          <p:nvPr/>
        </p:nvSpPr>
        <p:spPr bwMode="auto">
          <a:xfrm>
            <a:off x="1479549" y="3317726"/>
            <a:ext cx="304800" cy="304800"/>
          </a:xfrm>
          <a:prstGeom prst="ellipse">
            <a:avLst/>
          </a:prstGeom>
          <a:solidFill>
            <a:srgbClr val="0000FF"/>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44" name="Text Box 42"/>
          <p:cNvSpPr txBox="1">
            <a:spLocks noChangeArrowheads="1"/>
          </p:cNvSpPr>
          <p:nvPr/>
        </p:nvSpPr>
        <p:spPr bwMode="auto">
          <a:xfrm>
            <a:off x="5518149" y="1012726"/>
            <a:ext cx="366236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i="1">
                <a:latin typeface="Times New Roman" panose="02020603050405020304" pitchFamily="18" charset="0"/>
                <a:ea typeface="ＭＳ Ｐゴシック" charset="0"/>
                <a:cs typeface="Times New Roman" panose="02020603050405020304" pitchFamily="18" charset="0"/>
              </a:rPr>
              <a:t>Clustered stars</a:t>
            </a:r>
            <a:r>
              <a:rPr lang="en-US" sz="2000">
                <a:latin typeface="Times New Roman" panose="02020603050405020304" pitchFamily="18" charset="0"/>
                <a:ea typeface="ＭＳ Ｐゴシック" charset="0"/>
                <a:cs typeface="Times New Roman" panose="02020603050405020304" pitchFamily="18" charset="0"/>
              </a:rPr>
              <a:t> - for example,</a:t>
            </a:r>
          </a:p>
          <a:p>
            <a:pPr>
              <a:defRPr/>
            </a:pPr>
            <a:r>
              <a:rPr lang="en-US" sz="2000">
                <a:latin typeface="Times New Roman" panose="02020603050405020304" pitchFamily="18" charset="0"/>
                <a:ea typeface="ＭＳ Ｐゴシック" charset="0"/>
                <a:cs typeface="Times New Roman" panose="02020603050405020304" pitchFamily="18" charset="0"/>
              </a:rPr>
              <a:t>cluster nodes exist between rooms</a:t>
            </a:r>
          </a:p>
          <a:p>
            <a:pPr>
              <a:defRPr/>
            </a:pPr>
            <a:r>
              <a:rPr lang="en-US" sz="2000">
                <a:latin typeface="Times New Roman" panose="02020603050405020304" pitchFamily="18" charset="0"/>
                <a:ea typeface="ＭＳ Ｐゴシック" charset="0"/>
                <a:cs typeface="Times New Roman" panose="02020603050405020304" pitchFamily="18" charset="0"/>
              </a:rPr>
              <a:t>of a hotel and each room has a </a:t>
            </a:r>
          </a:p>
          <a:p>
            <a:pPr>
              <a:defRPr/>
            </a:pPr>
            <a:r>
              <a:rPr lang="en-US" sz="2000">
                <a:latin typeface="Times New Roman" panose="02020603050405020304" pitchFamily="18" charset="0"/>
                <a:ea typeface="ＭＳ Ｐゴシック" charset="0"/>
                <a:cs typeface="Times New Roman" panose="02020603050405020304" pitchFamily="18" charset="0"/>
              </a:rPr>
              <a:t>star network for control.</a:t>
            </a:r>
          </a:p>
        </p:txBody>
      </p:sp>
    </p:spTree>
    <p:extLst>
      <p:ext uri="{BB962C8B-B14F-4D97-AF65-F5344CB8AC3E}">
        <p14:creationId xmlns:p14="http://schemas.microsoft.com/office/powerpoint/2010/main" val="1369942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pPr algn="ctr"/>
            <a:r>
              <a:rPr lang="en-US" altLang="zh-TW" sz="3200" dirty="0">
                <a:latin typeface="Times New Roman" panose="02020603050405020304" pitchFamily="18" charset="0"/>
                <a:cs typeface="Times New Roman" panose="02020603050405020304" pitchFamily="18" charset="0"/>
              </a:rPr>
              <a:t>IEEE 802.15.4 MAC </a:t>
            </a:r>
            <a:r>
              <a:rPr lang="en-US" altLang="zh-TW" sz="3200" dirty="0" smtClean="0">
                <a:latin typeface="Times New Roman" panose="02020603050405020304" pitchFamily="18" charset="0"/>
                <a:cs typeface="Times New Roman" panose="02020603050405020304" pitchFamily="18" charset="0"/>
              </a:rPr>
              <a:t/>
            </a:r>
            <a:br>
              <a:rPr lang="en-US" altLang="zh-TW" sz="3200" dirty="0" smtClean="0">
                <a:latin typeface="Times New Roman" panose="02020603050405020304" pitchFamily="18" charset="0"/>
                <a:cs typeface="Times New Roman" panose="02020603050405020304" pitchFamily="18" charset="0"/>
              </a:rPr>
            </a:br>
            <a:r>
              <a:rPr lang="en-US" altLang="zh-TW" sz="2400" dirty="0" smtClean="0">
                <a:solidFill>
                  <a:srgbClr val="00B050"/>
                </a:solidFill>
                <a:latin typeface="Times New Roman" panose="02020603050405020304" pitchFamily="18" charset="0"/>
                <a:cs typeface="Times New Roman" panose="02020603050405020304" pitchFamily="18" charset="0"/>
              </a:rPr>
              <a:t>Overview </a:t>
            </a:r>
            <a:r>
              <a:rPr lang="en-US" altLang="zh-TW" sz="2400" dirty="0">
                <a:solidFill>
                  <a:srgbClr val="00B050"/>
                </a:solidFill>
                <a:latin typeface="Times New Roman" panose="02020603050405020304" pitchFamily="18" charset="0"/>
                <a:cs typeface="Times New Roman" panose="02020603050405020304" pitchFamily="18" charset="0"/>
              </a:rPr>
              <a:t>General Frame Structure</a:t>
            </a:r>
            <a:endParaRPr lang="zh-TW" altLang="en-US" sz="2400" dirty="0">
              <a:solidFill>
                <a:srgbClr val="00B050"/>
              </a:solidFill>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15</a:t>
            </a:fld>
            <a:endParaRPr lang="en-US">
              <a:latin typeface="Times New Roman" panose="02020603050405020304" pitchFamily="18" charset="0"/>
              <a:cs typeface="Times New Roman" panose="02020603050405020304" pitchFamily="18" charset="0"/>
            </a:endParaRPr>
          </a:p>
        </p:txBody>
      </p:sp>
      <p:graphicFrame>
        <p:nvGraphicFramePr>
          <p:cNvPr id="5" name="Object 31"/>
          <p:cNvGraphicFramePr>
            <a:graphicFrameLocks noChangeAspect="1"/>
          </p:cNvGraphicFramePr>
          <p:nvPr>
            <p:extLst>
              <p:ext uri="{D42A27DB-BD31-4B8C-83A1-F6EECF244321}">
                <p14:modId xmlns:p14="http://schemas.microsoft.com/office/powerpoint/2010/main" val="335911170"/>
              </p:ext>
            </p:extLst>
          </p:nvPr>
        </p:nvGraphicFramePr>
        <p:xfrm>
          <a:off x="1650677" y="1019596"/>
          <a:ext cx="7889875" cy="3208338"/>
        </p:xfrm>
        <a:graphic>
          <a:graphicData uri="http://schemas.openxmlformats.org/presentationml/2006/ole">
            <mc:AlternateContent xmlns:mc="http://schemas.openxmlformats.org/markup-compatibility/2006">
              <mc:Choice xmlns:v="urn:schemas-microsoft-com:vml" Requires="v">
                <p:oleObj spid="_x0000_s1068" name="Worksheet" r:id="rId3" imgW="7229951" imgH="2943701" progId="Excel.Sheet.8">
                  <p:embed/>
                </p:oleObj>
              </mc:Choice>
              <mc:Fallback>
                <p:oleObj name="Worksheet" r:id="rId3" imgW="7229951" imgH="2943701"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0677" y="1019596"/>
                        <a:ext cx="7889875" cy="320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69942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pPr algn="ctr"/>
            <a:r>
              <a:rPr lang="en-US" altLang="zh-TW" dirty="0">
                <a:latin typeface="Times New Roman" panose="02020603050405020304" pitchFamily="18" charset="0"/>
                <a:cs typeface="Times New Roman" panose="02020603050405020304" pitchFamily="18" charset="0"/>
              </a:rPr>
              <a:t>IEEE 802.15.4 MAC </a:t>
            </a:r>
            <a:r>
              <a:rPr lang="en-US" altLang="zh-TW" dirty="0" smtClean="0">
                <a:latin typeface="Times New Roman" panose="02020603050405020304" pitchFamily="18" charset="0"/>
                <a:cs typeface="Times New Roman" panose="02020603050405020304" pitchFamily="18" charset="0"/>
              </a:rPr>
              <a:t/>
            </a:r>
            <a:br>
              <a:rPr lang="en-US" altLang="zh-TW" dirty="0" smtClean="0">
                <a:latin typeface="Times New Roman" panose="02020603050405020304" pitchFamily="18" charset="0"/>
                <a:cs typeface="Times New Roman" panose="02020603050405020304" pitchFamily="18" charset="0"/>
              </a:rPr>
            </a:br>
            <a:r>
              <a:rPr lang="en-US" altLang="zh-TW" sz="2700" dirty="0" smtClean="0">
                <a:solidFill>
                  <a:srgbClr val="00B050"/>
                </a:solidFill>
                <a:latin typeface="Times New Roman" panose="02020603050405020304" pitchFamily="18" charset="0"/>
                <a:cs typeface="Times New Roman" panose="02020603050405020304" pitchFamily="18" charset="0"/>
              </a:rPr>
              <a:t>Overview </a:t>
            </a:r>
            <a:r>
              <a:rPr lang="en-US" altLang="zh-TW" sz="2700" dirty="0">
                <a:solidFill>
                  <a:srgbClr val="00B050"/>
                </a:solidFill>
                <a:latin typeface="Times New Roman" panose="02020603050405020304" pitchFamily="18" charset="0"/>
                <a:cs typeface="Times New Roman" panose="02020603050405020304" pitchFamily="18" charset="0"/>
              </a:rPr>
              <a:t>Traffic Types</a:t>
            </a:r>
            <a:endParaRPr lang="zh-TW" altLang="en-US" sz="2700" dirty="0">
              <a:solidFill>
                <a:srgbClr val="00B050"/>
              </a:solidFill>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GB" altLang="zh-TW" sz="2400" dirty="0">
                <a:latin typeface="Times New Roman" panose="02020603050405020304" pitchFamily="18" charset="0"/>
                <a:cs typeface="Times New Roman" panose="02020603050405020304" pitchFamily="18" charset="0"/>
              </a:rPr>
              <a:t>Periodic data</a:t>
            </a:r>
          </a:p>
          <a:p>
            <a:pPr lvl="1"/>
            <a:r>
              <a:rPr lang="en-GB" altLang="zh-TW" sz="2400" dirty="0">
                <a:latin typeface="Times New Roman" panose="02020603050405020304" pitchFamily="18" charset="0"/>
                <a:cs typeface="Times New Roman" panose="02020603050405020304" pitchFamily="18" charset="0"/>
              </a:rPr>
              <a:t>Application defined rate (e.g. </a:t>
            </a:r>
            <a:r>
              <a:rPr lang="en-GB" altLang="zh-TW" sz="2400" dirty="0">
                <a:solidFill>
                  <a:srgbClr val="FF0000"/>
                </a:solidFill>
                <a:latin typeface="Times New Roman" panose="02020603050405020304" pitchFamily="18" charset="0"/>
                <a:cs typeface="Times New Roman" panose="02020603050405020304" pitchFamily="18" charset="0"/>
              </a:rPr>
              <a:t>sensors</a:t>
            </a:r>
            <a:r>
              <a:rPr lang="en-GB" altLang="zh-TW" sz="2400" dirty="0" smtClean="0">
                <a:latin typeface="Times New Roman" panose="02020603050405020304" pitchFamily="18" charset="0"/>
                <a:cs typeface="Times New Roman" panose="02020603050405020304" pitchFamily="18" charset="0"/>
              </a:rPr>
              <a:t>)</a:t>
            </a:r>
            <a:endParaRPr lang="en-GB" altLang="zh-TW" sz="2400" dirty="0">
              <a:latin typeface="Times New Roman" panose="02020603050405020304" pitchFamily="18" charset="0"/>
              <a:cs typeface="Times New Roman" panose="02020603050405020304" pitchFamily="18" charset="0"/>
            </a:endParaRPr>
          </a:p>
          <a:p>
            <a:r>
              <a:rPr lang="en-GB" altLang="zh-TW" sz="2400" dirty="0">
                <a:latin typeface="Times New Roman" panose="02020603050405020304" pitchFamily="18" charset="0"/>
                <a:cs typeface="Times New Roman" panose="02020603050405020304" pitchFamily="18" charset="0"/>
              </a:rPr>
              <a:t>Intermittent data</a:t>
            </a:r>
          </a:p>
          <a:p>
            <a:pPr lvl="1"/>
            <a:r>
              <a:rPr lang="en-GB" altLang="zh-TW" sz="2400" dirty="0">
                <a:latin typeface="Times New Roman" panose="02020603050405020304" pitchFamily="18" charset="0"/>
                <a:cs typeface="Times New Roman" panose="02020603050405020304" pitchFamily="18" charset="0"/>
              </a:rPr>
              <a:t>Application/external stimulus defined rate (e.g. </a:t>
            </a:r>
            <a:r>
              <a:rPr lang="en-GB" altLang="zh-TW" sz="2400" dirty="0">
                <a:solidFill>
                  <a:srgbClr val="FF0000"/>
                </a:solidFill>
                <a:latin typeface="Times New Roman" panose="02020603050405020304" pitchFamily="18" charset="0"/>
                <a:cs typeface="Times New Roman" panose="02020603050405020304" pitchFamily="18" charset="0"/>
              </a:rPr>
              <a:t>light switch</a:t>
            </a:r>
            <a:r>
              <a:rPr lang="en-GB" altLang="zh-TW" sz="2400" dirty="0" smtClean="0">
                <a:latin typeface="Times New Roman" panose="02020603050405020304" pitchFamily="18" charset="0"/>
                <a:cs typeface="Times New Roman" panose="02020603050405020304" pitchFamily="18" charset="0"/>
              </a:rPr>
              <a:t>)</a:t>
            </a:r>
            <a:endParaRPr lang="en-GB" altLang="zh-TW" sz="2400" dirty="0">
              <a:latin typeface="Times New Roman" panose="02020603050405020304" pitchFamily="18" charset="0"/>
              <a:cs typeface="Times New Roman" panose="02020603050405020304" pitchFamily="18" charset="0"/>
            </a:endParaRPr>
          </a:p>
          <a:p>
            <a:r>
              <a:rPr lang="en-GB" altLang="zh-TW" sz="2400" dirty="0">
                <a:latin typeface="Times New Roman" panose="02020603050405020304" pitchFamily="18" charset="0"/>
                <a:cs typeface="Times New Roman" panose="02020603050405020304" pitchFamily="18" charset="0"/>
              </a:rPr>
              <a:t>Repetitive low latency data</a:t>
            </a:r>
          </a:p>
          <a:p>
            <a:pPr lvl="1"/>
            <a:r>
              <a:rPr lang="en-GB" altLang="zh-TW" sz="2400" dirty="0">
                <a:latin typeface="Times New Roman" panose="02020603050405020304" pitchFamily="18" charset="0"/>
                <a:cs typeface="Times New Roman" panose="02020603050405020304" pitchFamily="18" charset="0"/>
              </a:rPr>
              <a:t>Allocation of time slots (e.g. </a:t>
            </a:r>
            <a:r>
              <a:rPr lang="en-GB" altLang="zh-TW" sz="2400" dirty="0">
                <a:solidFill>
                  <a:srgbClr val="FF0000"/>
                </a:solidFill>
                <a:latin typeface="Times New Roman" panose="02020603050405020304" pitchFamily="18" charset="0"/>
                <a:cs typeface="Times New Roman" panose="02020603050405020304" pitchFamily="18" charset="0"/>
              </a:rPr>
              <a:t>mouse</a:t>
            </a:r>
            <a:r>
              <a:rPr lang="en-GB" altLang="zh-TW" sz="2400" dirty="0">
                <a:latin typeface="Times New Roman" panose="02020603050405020304" pitchFamily="18" charset="0"/>
                <a:cs typeface="Times New Roman" panose="02020603050405020304" pitchFamily="18" charset="0"/>
              </a:rPr>
              <a:t>)</a:t>
            </a:r>
          </a:p>
          <a:p>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16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942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802.15.4 Architecture</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17</a:t>
            </a:fld>
            <a:endParaRPr lang="en-US">
              <a:latin typeface="Times New Roman" panose="02020603050405020304" pitchFamily="18" charset="0"/>
              <a:cs typeface="Times New Roman" panose="02020603050405020304" pitchFamily="18" charset="0"/>
            </a:endParaRPr>
          </a:p>
        </p:txBody>
      </p:sp>
      <p:grpSp>
        <p:nvGrpSpPr>
          <p:cNvPr id="5" name="Group 3"/>
          <p:cNvGrpSpPr>
            <a:grpSpLocks/>
          </p:cNvGrpSpPr>
          <p:nvPr/>
        </p:nvGrpSpPr>
        <p:grpSpPr bwMode="auto">
          <a:xfrm>
            <a:off x="2457896" y="3068216"/>
            <a:ext cx="4257675" cy="998538"/>
            <a:chOff x="1443" y="2416"/>
            <a:chExt cx="2682" cy="629"/>
          </a:xfrm>
        </p:grpSpPr>
        <p:sp>
          <p:nvSpPr>
            <p:cNvPr id="6" name="Freeform 4"/>
            <p:cNvSpPr>
              <a:spLocks/>
            </p:cNvSpPr>
            <p:nvPr/>
          </p:nvSpPr>
          <p:spPr bwMode="auto">
            <a:xfrm>
              <a:off x="4023" y="2416"/>
              <a:ext cx="102" cy="629"/>
            </a:xfrm>
            <a:custGeom>
              <a:avLst/>
              <a:gdLst>
                <a:gd name="T0" fmla="*/ 0 w 203"/>
                <a:gd name="T1" fmla="*/ 629 h 629"/>
                <a:gd name="T2" fmla="*/ 0 w 203"/>
                <a:gd name="T3" fmla="*/ 121 h 629"/>
                <a:gd name="T4" fmla="*/ 102 w 203"/>
                <a:gd name="T5" fmla="*/ 0 h 629"/>
                <a:gd name="T6" fmla="*/ 102 w 203"/>
                <a:gd name="T7" fmla="*/ 509 h 629"/>
                <a:gd name="T8" fmla="*/ 0 w 203"/>
                <a:gd name="T9" fmla="*/ 629 h 6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629">
                  <a:moveTo>
                    <a:pt x="0" y="629"/>
                  </a:moveTo>
                  <a:lnTo>
                    <a:pt x="0" y="121"/>
                  </a:lnTo>
                  <a:lnTo>
                    <a:pt x="203" y="0"/>
                  </a:lnTo>
                  <a:lnTo>
                    <a:pt x="203" y="509"/>
                  </a:lnTo>
                  <a:lnTo>
                    <a:pt x="0" y="629"/>
                  </a:lnTo>
                  <a:close/>
                </a:path>
              </a:pathLst>
            </a:custGeom>
            <a:solidFill>
              <a:srgbClr val="E0E0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7" name="Freeform 5"/>
            <p:cNvSpPr>
              <a:spLocks/>
            </p:cNvSpPr>
            <p:nvPr/>
          </p:nvSpPr>
          <p:spPr bwMode="auto">
            <a:xfrm>
              <a:off x="1443" y="2416"/>
              <a:ext cx="2682" cy="121"/>
            </a:xfrm>
            <a:custGeom>
              <a:avLst/>
              <a:gdLst>
                <a:gd name="T0" fmla="*/ 2581 w 5364"/>
                <a:gd name="T1" fmla="*/ 121 h 121"/>
                <a:gd name="T2" fmla="*/ 0 w 5364"/>
                <a:gd name="T3" fmla="*/ 121 h 121"/>
                <a:gd name="T4" fmla="*/ 102 w 5364"/>
                <a:gd name="T5" fmla="*/ 0 h 121"/>
                <a:gd name="T6" fmla="*/ 2682 w 5364"/>
                <a:gd name="T7" fmla="*/ 0 h 121"/>
                <a:gd name="T8" fmla="*/ 2581 w 5364"/>
                <a:gd name="T9" fmla="*/ 121 h 1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64" h="121">
                  <a:moveTo>
                    <a:pt x="5161" y="121"/>
                  </a:moveTo>
                  <a:lnTo>
                    <a:pt x="0" y="121"/>
                  </a:lnTo>
                  <a:lnTo>
                    <a:pt x="203" y="0"/>
                  </a:lnTo>
                  <a:lnTo>
                    <a:pt x="5364" y="0"/>
                  </a:lnTo>
                  <a:lnTo>
                    <a:pt x="5161" y="121"/>
                  </a:lnTo>
                  <a:close/>
                </a:path>
              </a:pathLst>
            </a:custGeom>
            <a:solidFill>
              <a:srgbClr val="97973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8" name="Rectangle 6"/>
            <p:cNvSpPr>
              <a:spLocks noChangeArrowheads="1"/>
            </p:cNvSpPr>
            <p:nvPr/>
          </p:nvSpPr>
          <p:spPr bwMode="auto">
            <a:xfrm>
              <a:off x="1443" y="2537"/>
              <a:ext cx="2580" cy="508"/>
            </a:xfrm>
            <a:prstGeom prst="rect">
              <a:avLst/>
            </a:prstGeom>
            <a:solidFill>
              <a:srgbClr val="C3C3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grpSp>
      <p:sp>
        <p:nvSpPr>
          <p:cNvPr id="9" name="Rectangle 7"/>
          <p:cNvSpPr>
            <a:spLocks noChangeArrowheads="1"/>
          </p:cNvSpPr>
          <p:nvPr/>
        </p:nvSpPr>
        <p:spPr bwMode="auto">
          <a:xfrm>
            <a:off x="3600896" y="3539704"/>
            <a:ext cx="173124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r>
              <a:rPr lang="en-US" altLang="zh-TW" sz="1600">
                <a:solidFill>
                  <a:srgbClr val="000000"/>
                </a:solidFill>
                <a:cs typeface="Times New Roman" panose="02020603050405020304" pitchFamily="18" charset="0"/>
              </a:rPr>
              <a:t>IEEE 802.15.4 MAC</a:t>
            </a:r>
            <a:endParaRPr lang="en-US" altLang="zh-TW" sz="1600">
              <a:cs typeface="Times New Roman" panose="02020603050405020304" pitchFamily="18" charset="0"/>
            </a:endParaRPr>
          </a:p>
        </p:txBody>
      </p:sp>
      <p:grpSp>
        <p:nvGrpSpPr>
          <p:cNvPr id="10" name="Group 8"/>
          <p:cNvGrpSpPr>
            <a:grpSpLocks/>
          </p:cNvGrpSpPr>
          <p:nvPr/>
        </p:nvGrpSpPr>
        <p:grpSpPr bwMode="auto">
          <a:xfrm>
            <a:off x="2457896" y="915566"/>
            <a:ext cx="4257675" cy="998538"/>
            <a:chOff x="1443" y="1060"/>
            <a:chExt cx="2682" cy="629"/>
          </a:xfrm>
        </p:grpSpPr>
        <p:sp>
          <p:nvSpPr>
            <p:cNvPr id="11" name="Freeform 9"/>
            <p:cNvSpPr>
              <a:spLocks/>
            </p:cNvSpPr>
            <p:nvPr/>
          </p:nvSpPr>
          <p:spPr bwMode="auto">
            <a:xfrm>
              <a:off x="4023" y="1060"/>
              <a:ext cx="102" cy="629"/>
            </a:xfrm>
            <a:custGeom>
              <a:avLst/>
              <a:gdLst>
                <a:gd name="T0" fmla="*/ 0 w 203"/>
                <a:gd name="T1" fmla="*/ 629 h 629"/>
                <a:gd name="T2" fmla="*/ 0 w 203"/>
                <a:gd name="T3" fmla="*/ 120 h 629"/>
                <a:gd name="T4" fmla="*/ 102 w 203"/>
                <a:gd name="T5" fmla="*/ 0 h 629"/>
                <a:gd name="T6" fmla="*/ 102 w 203"/>
                <a:gd name="T7" fmla="*/ 508 h 629"/>
                <a:gd name="T8" fmla="*/ 0 w 203"/>
                <a:gd name="T9" fmla="*/ 629 h 6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629">
                  <a:moveTo>
                    <a:pt x="0" y="629"/>
                  </a:moveTo>
                  <a:lnTo>
                    <a:pt x="0" y="120"/>
                  </a:lnTo>
                  <a:lnTo>
                    <a:pt x="203" y="0"/>
                  </a:lnTo>
                  <a:lnTo>
                    <a:pt x="203" y="508"/>
                  </a:lnTo>
                  <a:lnTo>
                    <a:pt x="0" y="62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12" name="Freeform 10"/>
            <p:cNvSpPr>
              <a:spLocks/>
            </p:cNvSpPr>
            <p:nvPr/>
          </p:nvSpPr>
          <p:spPr bwMode="auto">
            <a:xfrm>
              <a:off x="1443" y="1060"/>
              <a:ext cx="2682" cy="120"/>
            </a:xfrm>
            <a:custGeom>
              <a:avLst/>
              <a:gdLst>
                <a:gd name="T0" fmla="*/ 2581 w 5364"/>
                <a:gd name="T1" fmla="*/ 120 h 120"/>
                <a:gd name="T2" fmla="*/ 0 w 5364"/>
                <a:gd name="T3" fmla="*/ 120 h 120"/>
                <a:gd name="T4" fmla="*/ 102 w 5364"/>
                <a:gd name="T5" fmla="*/ 0 h 120"/>
                <a:gd name="T6" fmla="*/ 2682 w 5364"/>
                <a:gd name="T7" fmla="*/ 0 h 120"/>
                <a:gd name="T8" fmla="*/ 2581 w 5364"/>
                <a:gd name="T9" fmla="*/ 120 h 1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64" h="120">
                  <a:moveTo>
                    <a:pt x="5161" y="120"/>
                  </a:moveTo>
                  <a:lnTo>
                    <a:pt x="0" y="120"/>
                  </a:lnTo>
                  <a:lnTo>
                    <a:pt x="203" y="0"/>
                  </a:lnTo>
                  <a:lnTo>
                    <a:pt x="5364" y="0"/>
                  </a:lnTo>
                  <a:lnTo>
                    <a:pt x="5161" y="120"/>
                  </a:lnTo>
                  <a:close/>
                </a:path>
              </a:pathLst>
            </a:custGeom>
            <a:solidFill>
              <a:srgbClr val="9797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13" name="Rectangle 11"/>
            <p:cNvSpPr>
              <a:spLocks noChangeArrowheads="1"/>
            </p:cNvSpPr>
            <p:nvPr/>
          </p:nvSpPr>
          <p:spPr bwMode="auto">
            <a:xfrm>
              <a:off x="1443" y="1180"/>
              <a:ext cx="2580" cy="509"/>
            </a:xfrm>
            <a:prstGeom prst="rect">
              <a:avLst/>
            </a:prstGeom>
            <a:solidFill>
              <a:srgbClr val="C3C3C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grpSp>
      <p:sp>
        <p:nvSpPr>
          <p:cNvPr id="14" name="Rectangle 12"/>
          <p:cNvSpPr>
            <a:spLocks noChangeArrowheads="1"/>
          </p:cNvSpPr>
          <p:nvPr/>
        </p:nvSpPr>
        <p:spPr bwMode="auto">
          <a:xfrm>
            <a:off x="3899346" y="1385466"/>
            <a:ext cx="1092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r>
              <a:rPr lang="en-US" altLang="zh-TW" sz="1600">
                <a:solidFill>
                  <a:srgbClr val="000000"/>
                </a:solidFill>
                <a:cs typeface="Times New Roman" panose="02020603050405020304" pitchFamily="18" charset="0"/>
              </a:rPr>
              <a:t>Applications</a:t>
            </a:r>
            <a:endParaRPr lang="en-US" altLang="zh-TW" sz="1600">
              <a:cs typeface="Times New Roman" panose="02020603050405020304" pitchFamily="18" charset="0"/>
            </a:endParaRPr>
          </a:p>
        </p:txBody>
      </p:sp>
      <p:grpSp>
        <p:nvGrpSpPr>
          <p:cNvPr id="15" name="Group 13"/>
          <p:cNvGrpSpPr>
            <a:grpSpLocks/>
          </p:cNvGrpSpPr>
          <p:nvPr/>
        </p:nvGrpSpPr>
        <p:grpSpPr bwMode="auto">
          <a:xfrm>
            <a:off x="4658171" y="4146129"/>
            <a:ext cx="2057400" cy="998537"/>
            <a:chOff x="2829" y="3095"/>
            <a:chExt cx="1296" cy="629"/>
          </a:xfrm>
        </p:grpSpPr>
        <p:sp>
          <p:nvSpPr>
            <p:cNvPr id="16" name="Freeform 14"/>
            <p:cNvSpPr>
              <a:spLocks/>
            </p:cNvSpPr>
            <p:nvPr/>
          </p:nvSpPr>
          <p:spPr bwMode="auto">
            <a:xfrm>
              <a:off x="4023" y="3095"/>
              <a:ext cx="102" cy="629"/>
            </a:xfrm>
            <a:custGeom>
              <a:avLst/>
              <a:gdLst>
                <a:gd name="T0" fmla="*/ 0 w 203"/>
                <a:gd name="T1" fmla="*/ 629 h 629"/>
                <a:gd name="T2" fmla="*/ 0 w 203"/>
                <a:gd name="T3" fmla="*/ 120 h 629"/>
                <a:gd name="T4" fmla="*/ 102 w 203"/>
                <a:gd name="T5" fmla="*/ 0 h 629"/>
                <a:gd name="T6" fmla="*/ 102 w 203"/>
                <a:gd name="T7" fmla="*/ 509 h 629"/>
                <a:gd name="T8" fmla="*/ 0 w 203"/>
                <a:gd name="T9" fmla="*/ 629 h 6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629">
                  <a:moveTo>
                    <a:pt x="0" y="629"/>
                  </a:moveTo>
                  <a:lnTo>
                    <a:pt x="0" y="120"/>
                  </a:lnTo>
                  <a:lnTo>
                    <a:pt x="203" y="0"/>
                  </a:lnTo>
                  <a:lnTo>
                    <a:pt x="203" y="509"/>
                  </a:lnTo>
                  <a:lnTo>
                    <a:pt x="0" y="629"/>
                  </a:lnTo>
                  <a:close/>
                </a:path>
              </a:pathLst>
            </a:custGeom>
            <a:solidFill>
              <a:srgbClr val="E0E0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17" name="Freeform 15"/>
            <p:cNvSpPr>
              <a:spLocks/>
            </p:cNvSpPr>
            <p:nvPr/>
          </p:nvSpPr>
          <p:spPr bwMode="auto">
            <a:xfrm>
              <a:off x="2829" y="3095"/>
              <a:ext cx="1296" cy="120"/>
            </a:xfrm>
            <a:custGeom>
              <a:avLst/>
              <a:gdLst>
                <a:gd name="T0" fmla="*/ 1195 w 2592"/>
                <a:gd name="T1" fmla="*/ 120 h 120"/>
                <a:gd name="T2" fmla="*/ 0 w 2592"/>
                <a:gd name="T3" fmla="*/ 120 h 120"/>
                <a:gd name="T4" fmla="*/ 102 w 2592"/>
                <a:gd name="T5" fmla="*/ 0 h 120"/>
                <a:gd name="T6" fmla="*/ 1296 w 2592"/>
                <a:gd name="T7" fmla="*/ 0 h 120"/>
                <a:gd name="T8" fmla="*/ 1195 w 2592"/>
                <a:gd name="T9" fmla="*/ 120 h 1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92" h="120">
                  <a:moveTo>
                    <a:pt x="2389" y="120"/>
                  </a:moveTo>
                  <a:lnTo>
                    <a:pt x="0" y="120"/>
                  </a:lnTo>
                  <a:lnTo>
                    <a:pt x="203" y="0"/>
                  </a:lnTo>
                  <a:lnTo>
                    <a:pt x="2592" y="0"/>
                  </a:lnTo>
                  <a:lnTo>
                    <a:pt x="2389" y="120"/>
                  </a:lnTo>
                  <a:close/>
                </a:path>
              </a:pathLst>
            </a:custGeom>
            <a:solidFill>
              <a:srgbClr val="97973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18" name="Rectangle 16"/>
            <p:cNvSpPr>
              <a:spLocks noChangeArrowheads="1"/>
            </p:cNvSpPr>
            <p:nvPr/>
          </p:nvSpPr>
          <p:spPr bwMode="auto">
            <a:xfrm>
              <a:off x="2829" y="3215"/>
              <a:ext cx="1194" cy="509"/>
            </a:xfrm>
            <a:prstGeom prst="rect">
              <a:avLst/>
            </a:prstGeom>
            <a:solidFill>
              <a:srgbClr val="C3C3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grpSp>
      <p:sp>
        <p:nvSpPr>
          <p:cNvPr id="19" name="Rectangle 17"/>
          <p:cNvSpPr>
            <a:spLocks noChangeArrowheads="1"/>
          </p:cNvSpPr>
          <p:nvPr/>
        </p:nvSpPr>
        <p:spPr bwMode="auto">
          <a:xfrm>
            <a:off x="4953446" y="4328691"/>
            <a:ext cx="121347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r>
              <a:rPr lang="en-US" altLang="zh-TW" sz="1600">
                <a:solidFill>
                  <a:srgbClr val="000000"/>
                </a:solidFill>
                <a:cs typeface="Times New Roman" panose="02020603050405020304" pitchFamily="18" charset="0"/>
              </a:rPr>
              <a:t>IEEE 802.15.4</a:t>
            </a:r>
            <a:endParaRPr lang="en-US" altLang="zh-TW" sz="1600">
              <a:cs typeface="Times New Roman" panose="02020603050405020304" pitchFamily="18" charset="0"/>
            </a:endParaRPr>
          </a:p>
        </p:txBody>
      </p:sp>
      <p:sp>
        <p:nvSpPr>
          <p:cNvPr id="20" name="Rectangle 18"/>
          <p:cNvSpPr>
            <a:spLocks noChangeArrowheads="1"/>
          </p:cNvSpPr>
          <p:nvPr/>
        </p:nvSpPr>
        <p:spPr bwMode="auto">
          <a:xfrm>
            <a:off x="5143946" y="4616029"/>
            <a:ext cx="88325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r>
              <a:rPr lang="en-US" altLang="zh-TW" sz="1600">
                <a:solidFill>
                  <a:srgbClr val="000000"/>
                </a:solidFill>
                <a:cs typeface="Times New Roman" panose="02020603050405020304" pitchFamily="18" charset="0"/>
              </a:rPr>
              <a:t>2400 MHz</a:t>
            </a:r>
            <a:endParaRPr lang="en-US" altLang="zh-TW" sz="1600">
              <a:cs typeface="Times New Roman" panose="02020603050405020304" pitchFamily="18" charset="0"/>
            </a:endParaRPr>
          </a:p>
        </p:txBody>
      </p:sp>
      <p:sp>
        <p:nvSpPr>
          <p:cNvPr id="21" name="Rectangle 19"/>
          <p:cNvSpPr>
            <a:spLocks noChangeArrowheads="1"/>
          </p:cNvSpPr>
          <p:nvPr/>
        </p:nvSpPr>
        <p:spPr bwMode="auto">
          <a:xfrm>
            <a:off x="5399533" y="4903366"/>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r>
              <a:rPr lang="en-US" altLang="zh-TW" sz="1600">
                <a:solidFill>
                  <a:srgbClr val="000000"/>
                </a:solidFill>
                <a:cs typeface="Times New Roman" panose="02020603050405020304" pitchFamily="18" charset="0"/>
              </a:rPr>
              <a:t>PHY</a:t>
            </a:r>
            <a:endParaRPr lang="en-US" altLang="zh-TW" sz="1600">
              <a:cs typeface="Times New Roman" panose="02020603050405020304" pitchFamily="18" charset="0"/>
            </a:endParaRPr>
          </a:p>
        </p:txBody>
      </p:sp>
      <p:grpSp>
        <p:nvGrpSpPr>
          <p:cNvPr id="22" name="Group 20"/>
          <p:cNvGrpSpPr>
            <a:grpSpLocks/>
          </p:cNvGrpSpPr>
          <p:nvPr/>
        </p:nvGrpSpPr>
        <p:grpSpPr bwMode="auto">
          <a:xfrm>
            <a:off x="2457896" y="4146129"/>
            <a:ext cx="2057400" cy="998537"/>
            <a:chOff x="1443" y="3095"/>
            <a:chExt cx="1296" cy="629"/>
          </a:xfrm>
        </p:grpSpPr>
        <p:sp>
          <p:nvSpPr>
            <p:cNvPr id="23" name="Freeform 21"/>
            <p:cNvSpPr>
              <a:spLocks/>
            </p:cNvSpPr>
            <p:nvPr/>
          </p:nvSpPr>
          <p:spPr bwMode="auto">
            <a:xfrm>
              <a:off x="2638" y="3095"/>
              <a:ext cx="101" cy="629"/>
            </a:xfrm>
            <a:custGeom>
              <a:avLst/>
              <a:gdLst>
                <a:gd name="T0" fmla="*/ 0 w 203"/>
                <a:gd name="T1" fmla="*/ 629 h 629"/>
                <a:gd name="T2" fmla="*/ 0 w 203"/>
                <a:gd name="T3" fmla="*/ 120 h 629"/>
                <a:gd name="T4" fmla="*/ 101 w 203"/>
                <a:gd name="T5" fmla="*/ 0 h 629"/>
                <a:gd name="T6" fmla="*/ 101 w 203"/>
                <a:gd name="T7" fmla="*/ 509 h 629"/>
                <a:gd name="T8" fmla="*/ 0 w 203"/>
                <a:gd name="T9" fmla="*/ 629 h 6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629">
                  <a:moveTo>
                    <a:pt x="0" y="629"/>
                  </a:moveTo>
                  <a:lnTo>
                    <a:pt x="0" y="120"/>
                  </a:lnTo>
                  <a:lnTo>
                    <a:pt x="203" y="0"/>
                  </a:lnTo>
                  <a:lnTo>
                    <a:pt x="203" y="509"/>
                  </a:lnTo>
                  <a:lnTo>
                    <a:pt x="0" y="629"/>
                  </a:lnTo>
                  <a:close/>
                </a:path>
              </a:pathLst>
            </a:custGeom>
            <a:solidFill>
              <a:srgbClr val="E0E0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24" name="Freeform 22"/>
            <p:cNvSpPr>
              <a:spLocks/>
            </p:cNvSpPr>
            <p:nvPr/>
          </p:nvSpPr>
          <p:spPr bwMode="auto">
            <a:xfrm>
              <a:off x="1443" y="3095"/>
              <a:ext cx="1296" cy="120"/>
            </a:xfrm>
            <a:custGeom>
              <a:avLst/>
              <a:gdLst>
                <a:gd name="T0" fmla="*/ 1195 w 2592"/>
                <a:gd name="T1" fmla="*/ 120 h 120"/>
                <a:gd name="T2" fmla="*/ 0 w 2592"/>
                <a:gd name="T3" fmla="*/ 120 h 120"/>
                <a:gd name="T4" fmla="*/ 102 w 2592"/>
                <a:gd name="T5" fmla="*/ 0 h 120"/>
                <a:gd name="T6" fmla="*/ 1296 w 2592"/>
                <a:gd name="T7" fmla="*/ 0 h 120"/>
                <a:gd name="T8" fmla="*/ 1195 w 2592"/>
                <a:gd name="T9" fmla="*/ 120 h 1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92" h="120">
                  <a:moveTo>
                    <a:pt x="2389" y="120"/>
                  </a:moveTo>
                  <a:lnTo>
                    <a:pt x="0" y="120"/>
                  </a:lnTo>
                  <a:lnTo>
                    <a:pt x="203" y="0"/>
                  </a:lnTo>
                  <a:lnTo>
                    <a:pt x="2592" y="0"/>
                  </a:lnTo>
                  <a:lnTo>
                    <a:pt x="2389" y="120"/>
                  </a:lnTo>
                  <a:close/>
                </a:path>
              </a:pathLst>
            </a:custGeom>
            <a:solidFill>
              <a:srgbClr val="97973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25" name="Rectangle 23"/>
            <p:cNvSpPr>
              <a:spLocks noChangeArrowheads="1"/>
            </p:cNvSpPr>
            <p:nvPr/>
          </p:nvSpPr>
          <p:spPr bwMode="auto">
            <a:xfrm>
              <a:off x="1443" y="3215"/>
              <a:ext cx="1195" cy="509"/>
            </a:xfrm>
            <a:prstGeom prst="rect">
              <a:avLst/>
            </a:prstGeom>
            <a:solidFill>
              <a:srgbClr val="C3C3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grpSp>
      <p:sp>
        <p:nvSpPr>
          <p:cNvPr id="26" name="Rectangle 24"/>
          <p:cNvSpPr>
            <a:spLocks noChangeArrowheads="1"/>
          </p:cNvSpPr>
          <p:nvPr/>
        </p:nvSpPr>
        <p:spPr bwMode="auto">
          <a:xfrm>
            <a:off x="2753171" y="4328691"/>
            <a:ext cx="121347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r>
              <a:rPr lang="en-US" altLang="zh-TW" sz="1600">
                <a:solidFill>
                  <a:srgbClr val="000000"/>
                </a:solidFill>
                <a:cs typeface="Times New Roman" panose="02020603050405020304" pitchFamily="18" charset="0"/>
              </a:rPr>
              <a:t>IEEE 802.15.4</a:t>
            </a:r>
            <a:endParaRPr lang="en-US" altLang="zh-TW" sz="1600">
              <a:cs typeface="Times New Roman" panose="02020603050405020304" pitchFamily="18" charset="0"/>
            </a:endParaRPr>
          </a:p>
        </p:txBody>
      </p:sp>
      <p:sp>
        <p:nvSpPr>
          <p:cNvPr id="27" name="Rectangle 25"/>
          <p:cNvSpPr>
            <a:spLocks noChangeArrowheads="1"/>
          </p:cNvSpPr>
          <p:nvPr/>
        </p:nvSpPr>
        <p:spPr bwMode="auto">
          <a:xfrm>
            <a:off x="2803971" y="4616029"/>
            <a:ext cx="114614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r>
              <a:rPr lang="en-US" altLang="zh-TW" sz="1600">
                <a:solidFill>
                  <a:srgbClr val="000000"/>
                </a:solidFill>
                <a:cs typeface="Times New Roman" panose="02020603050405020304" pitchFamily="18" charset="0"/>
              </a:rPr>
              <a:t>868/915 MHz</a:t>
            </a:r>
            <a:endParaRPr lang="en-US" altLang="zh-TW" sz="1600">
              <a:cs typeface="Times New Roman" panose="02020603050405020304" pitchFamily="18" charset="0"/>
            </a:endParaRPr>
          </a:p>
        </p:txBody>
      </p:sp>
      <p:sp>
        <p:nvSpPr>
          <p:cNvPr id="28" name="Rectangle 26"/>
          <p:cNvSpPr>
            <a:spLocks noChangeArrowheads="1"/>
          </p:cNvSpPr>
          <p:nvPr/>
        </p:nvSpPr>
        <p:spPr bwMode="auto">
          <a:xfrm>
            <a:off x="3199258" y="4903366"/>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r>
              <a:rPr lang="en-US" altLang="zh-TW" sz="1600">
                <a:solidFill>
                  <a:srgbClr val="000000"/>
                </a:solidFill>
                <a:cs typeface="Times New Roman" panose="02020603050405020304" pitchFamily="18" charset="0"/>
              </a:rPr>
              <a:t>PHY</a:t>
            </a:r>
            <a:endParaRPr lang="en-US" altLang="zh-TW" sz="1600">
              <a:cs typeface="Times New Roman" panose="02020603050405020304" pitchFamily="18" charset="0"/>
            </a:endParaRPr>
          </a:p>
        </p:txBody>
      </p:sp>
      <p:grpSp>
        <p:nvGrpSpPr>
          <p:cNvPr id="29" name="Group 27"/>
          <p:cNvGrpSpPr>
            <a:grpSpLocks/>
          </p:cNvGrpSpPr>
          <p:nvPr/>
        </p:nvGrpSpPr>
        <p:grpSpPr bwMode="auto">
          <a:xfrm>
            <a:off x="2457896" y="1996654"/>
            <a:ext cx="4257675" cy="998537"/>
            <a:chOff x="1443" y="1741"/>
            <a:chExt cx="2682" cy="629"/>
          </a:xfrm>
        </p:grpSpPr>
        <p:sp>
          <p:nvSpPr>
            <p:cNvPr id="30" name="Freeform 28"/>
            <p:cNvSpPr>
              <a:spLocks/>
            </p:cNvSpPr>
            <p:nvPr/>
          </p:nvSpPr>
          <p:spPr bwMode="auto">
            <a:xfrm>
              <a:off x="4023" y="1741"/>
              <a:ext cx="102" cy="629"/>
            </a:xfrm>
            <a:custGeom>
              <a:avLst/>
              <a:gdLst>
                <a:gd name="T0" fmla="*/ 0 w 203"/>
                <a:gd name="T1" fmla="*/ 629 h 629"/>
                <a:gd name="T2" fmla="*/ 0 w 203"/>
                <a:gd name="T3" fmla="*/ 120 h 629"/>
                <a:gd name="T4" fmla="*/ 102 w 203"/>
                <a:gd name="T5" fmla="*/ 0 h 629"/>
                <a:gd name="T6" fmla="*/ 102 w 203"/>
                <a:gd name="T7" fmla="*/ 508 h 629"/>
                <a:gd name="T8" fmla="*/ 0 w 203"/>
                <a:gd name="T9" fmla="*/ 629 h 6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629">
                  <a:moveTo>
                    <a:pt x="0" y="629"/>
                  </a:moveTo>
                  <a:lnTo>
                    <a:pt x="0" y="120"/>
                  </a:lnTo>
                  <a:lnTo>
                    <a:pt x="203" y="0"/>
                  </a:lnTo>
                  <a:lnTo>
                    <a:pt x="203" y="508"/>
                  </a:lnTo>
                  <a:lnTo>
                    <a:pt x="0" y="629"/>
                  </a:lnTo>
                  <a:close/>
                </a:path>
              </a:pathLst>
            </a:custGeom>
            <a:solidFill>
              <a:srgbClr val="FFDC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31" name="Freeform 29"/>
            <p:cNvSpPr>
              <a:spLocks/>
            </p:cNvSpPr>
            <p:nvPr/>
          </p:nvSpPr>
          <p:spPr bwMode="auto">
            <a:xfrm>
              <a:off x="1443" y="1741"/>
              <a:ext cx="2682" cy="120"/>
            </a:xfrm>
            <a:custGeom>
              <a:avLst/>
              <a:gdLst>
                <a:gd name="T0" fmla="*/ 2581 w 5364"/>
                <a:gd name="T1" fmla="*/ 120 h 120"/>
                <a:gd name="T2" fmla="*/ 0 w 5364"/>
                <a:gd name="T3" fmla="*/ 120 h 120"/>
                <a:gd name="T4" fmla="*/ 102 w 5364"/>
                <a:gd name="T5" fmla="*/ 0 h 120"/>
                <a:gd name="T6" fmla="*/ 2682 w 5364"/>
                <a:gd name="T7" fmla="*/ 0 h 120"/>
                <a:gd name="T8" fmla="*/ 2581 w 5364"/>
                <a:gd name="T9" fmla="*/ 120 h 1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64" h="120">
                  <a:moveTo>
                    <a:pt x="5161" y="120"/>
                  </a:moveTo>
                  <a:lnTo>
                    <a:pt x="0" y="120"/>
                  </a:lnTo>
                  <a:lnTo>
                    <a:pt x="203" y="0"/>
                  </a:lnTo>
                  <a:lnTo>
                    <a:pt x="5364" y="0"/>
                  </a:lnTo>
                  <a:lnTo>
                    <a:pt x="5161" y="120"/>
                  </a:lnTo>
                  <a:close/>
                </a:path>
              </a:pathLst>
            </a:custGeom>
            <a:solidFill>
              <a:srgbClr val="FFB0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32" name="Rectangle 30"/>
            <p:cNvSpPr>
              <a:spLocks noChangeArrowheads="1"/>
            </p:cNvSpPr>
            <p:nvPr/>
          </p:nvSpPr>
          <p:spPr bwMode="auto">
            <a:xfrm>
              <a:off x="1443" y="1861"/>
              <a:ext cx="2580" cy="50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grpSp>
      <p:sp>
        <p:nvSpPr>
          <p:cNvPr id="33" name="AutoShape 32"/>
          <p:cNvSpPr>
            <a:spLocks noChangeArrowheads="1"/>
          </p:cNvSpPr>
          <p:nvPr/>
        </p:nvSpPr>
        <p:spPr bwMode="auto">
          <a:xfrm>
            <a:off x="700533" y="2280816"/>
            <a:ext cx="1295400" cy="533400"/>
          </a:xfrm>
          <a:prstGeom prst="rightArrow">
            <a:avLst>
              <a:gd name="adj1" fmla="val 50000"/>
              <a:gd name="adj2" fmla="val 60714"/>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34" name="Text Box 33"/>
          <p:cNvSpPr txBox="1">
            <a:spLocks noChangeArrowheads="1"/>
          </p:cNvSpPr>
          <p:nvPr/>
        </p:nvSpPr>
        <p:spPr bwMode="auto">
          <a:xfrm>
            <a:off x="6828283" y="1879179"/>
            <a:ext cx="220821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111125" indent="-111125">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buFontTx/>
              <a:buChar char="•"/>
              <a:defRPr/>
            </a:pPr>
            <a:r>
              <a:rPr lang="en-US" sz="1600" b="1" smtClean="0">
                <a:latin typeface="Times New Roman" panose="02020603050405020304" pitchFamily="18" charset="0"/>
                <a:cs typeface="Times New Roman" panose="02020603050405020304" pitchFamily="18" charset="0"/>
              </a:rPr>
              <a:t>Network Routing</a:t>
            </a:r>
          </a:p>
          <a:p>
            <a:pPr>
              <a:buFontTx/>
              <a:buChar char="•"/>
              <a:defRPr/>
            </a:pPr>
            <a:r>
              <a:rPr lang="en-US" sz="1600" b="1" smtClean="0">
                <a:latin typeface="Times New Roman" panose="02020603050405020304" pitchFamily="18" charset="0"/>
                <a:cs typeface="Times New Roman" panose="02020603050405020304" pitchFamily="18" charset="0"/>
              </a:rPr>
              <a:t>Address translation</a:t>
            </a:r>
          </a:p>
          <a:p>
            <a:pPr>
              <a:buFontTx/>
              <a:buChar char="•"/>
              <a:defRPr/>
            </a:pPr>
            <a:r>
              <a:rPr lang="en-US" sz="1600" b="1" smtClean="0">
                <a:latin typeface="Times New Roman" panose="02020603050405020304" pitchFamily="18" charset="0"/>
                <a:cs typeface="Times New Roman" panose="02020603050405020304" pitchFamily="18" charset="0"/>
              </a:rPr>
              <a:t>Packet Segmentation</a:t>
            </a:r>
          </a:p>
          <a:p>
            <a:pPr>
              <a:buFontTx/>
              <a:buChar char="•"/>
              <a:defRPr/>
            </a:pPr>
            <a:r>
              <a:rPr lang="en-US" sz="1600" b="1" smtClean="0">
                <a:latin typeface="Times New Roman" panose="02020603050405020304" pitchFamily="18" charset="0"/>
                <a:cs typeface="Times New Roman" panose="02020603050405020304" pitchFamily="18" charset="0"/>
              </a:rPr>
              <a:t>Profiles</a:t>
            </a:r>
          </a:p>
        </p:txBody>
      </p:sp>
      <p:sp>
        <p:nvSpPr>
          <p:cNvPr id="35" name="Rectangle 34"/>
          <p:cNvSpPr>
            <a:spLocks noChangeArrowheads="1"/>
          </p:cNvSpPr>
          <p:nvPr/>
        </p:nvSpPr>
        <p:spPr bwMode="auto">
          <a:xfrm>
            <a:off x="4126358" y="2442741"/>
            <a:ext cx="60433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r>
              <a:rPr lang="en-US" altLang="zh-TW" sz="1600">
                <a:solidFill>
                  <a:srgbClr val="000000"/>
                </a:solidFill>
                <a:cs typeface="Times New Roman" panose="02020603050405020304" pitchFamily="18" charset="0"/>
              </a:rPr>
              <a:t>ZigBee</a:t>
            </a:r>
            <a:endParaRPr lang="en-US" altLang="zh-TW" sz="1600">
              <a:cs typeface="Times New Roman" panose="02020603050405020304" pitchFamily="18" charset="0"/>
            </a:endParaRPr>
          </a:p>
        </p:txBody>
      </p:sp>
    </p:spTree>
    <p:extLst>
      <p:ext uri="{BB962C8B-B14F-4D97-AF65-F5344CB8AC3E}">
        <p14:creationId xmlns:p14="http://schemas.microsoft.com/office/powerpoint/2010/main" val="2101094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ZigBee Stack Architecture</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18</a:t>
            </a:fld>
            <a:endParaRPr lang="en-US">
              <a:latin typeface="Times New Roman" panose="02020603050405020304" pitchFamily="18" charset="0"/>
              <a:cs typeface="Times New Roman" panose="02020603050405020304" pitchFamily="18" charset="0"/>
            </a:endParaRP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948469"/>
            <a:ext cx="5040560" cy="421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422794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latin typeface="Times New Roman" panose="02020603050405020304" pitchFamily="18" charset="0"/>
                <a:cs typeface="Times New Roman" panose="02020603050405020304" pitchFamily="18" charset="0"/>
              </a:rPr>
              <a:t>Typical ZigBee-Enabled Device Design</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19</a:t>
            </a:fld>
            <a:endParaRPr lang="en-US">
              <a:latin typeface="Times New Roman" panose="02020603050405020304" pitchFamily="18" charset="0"/>
              <a:cs typeface="Times New Roman" panose="02020603050405020304" pitchFamily="18" charset="0"/>
            </a:endParaRP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275606"/>
            <a:ext cx="5618584" cy="2794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 name="Text Box 6"/>
          <p:cNvSpPr txBox="1">
            <a:spLocks noChangeArrowheads="1"/>
          </p:cNvSpPr>
          <p:nvPr/>
        </p:nvSpPr>
        <p:spPr bwMode="auto">
          <a:xfrm>
            <a:off x="1979712" y="4070125"/>
            <a:ext cx="67976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600" dirty="0">
                <a:latin typeface="Times New Roman" panose="02020603050405020304" pitchFamily="18" charset="0"/>
                <a:ea typeface="ＭＳ Ｐゴシック" charset="0"/>
                <a:cs typeface="Times New Roman" panose="02020603050405020304" pitchFamily="18" charset="0"/>
              </a:rPr>
              <a:t>Typical design consist of RF IC and 8-bit microprocessor with peripherals connected to an application sensor or actuators</a:t>
            </a:r>
          </a:p>
        </p:txBody>
      </p:sp>
    </p:spTree>
    <p:extLst>
      <p:ext uri="{BB962C8B-B14F-4D97-AF65-F5344CB8AC3E}">
        <p14:creationId xmlns:p14="http://schemas.microsoft.com/office/powerpoint/2010/main" val="422794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latin typeface="Times New Roman" panose="02020603050405020304" pitchFamily="18" charset="0"/>
                <a:cs typeface="Times New Roman" panose="02020603050405020304" pitchFamily="18" charset="0"/>
              </a:rPr>
              <a:t>IEEE 802.15.4 Applications Space</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t>2</a:t>
            </a:fld>
            <a:endParaRPr lang="en-US"/>
          </a:p>
        </p:txBody>
      </p:sp>
      <p:pic>
        <p:nvPicPr>
          <p:cNvPr id="5" name="Picture 78" descr="A73256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33" y="2806080"/>
            <a:ext cx="109537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6"/>
          <p:cNvSpPr>
            <a:spLocks noChangeArrowheads="1"/>
          </p:cNvSpPr>
          <p:nvPr/>
        </p:nvSpPr>
        <p:spPr bwMode="auto">
          <a:xfrm>
            <a:off x="1792733" y="2085355"/>
            <a:ext cx="342900" cy="355600"/>
          </a:xfrm>
          <a:prstGeom prst="ellipse">
            <a:avLst/>
          </a:prstGeom>
          <a:gradFill rotWithShape="0">
            <a:gsLst>
              <a:gs pos="0">
                <a:srgbClr val="CCFFCC"/>
              </a:gs>
              <a:gs pos="100000">
                <a:srgbClr val="0080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pic>
        <p:nvPicPr>
          <p:cNvPr id="7" name="Picture 7" descr="A13657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233" y="1491630"/>
            <a:ext cx="1009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8"/>
          <p:cNvSpPr>
            <a:spLocks noChangeArrowheads="1"/>
          </p:cNvSpPr>
          <p:nvPr/>
        </p:nvSpPr>
        <p:spPr bwMode="auto">
          <a:xfrm>
            <a:off x="1653033" y="3761755"/>
            <a:ext cx="342900" cy="355600"/>
          </a:xfrm>
          <a:prstGeom prst="ellipse">
            <a:avLst/>
          </a:prstGeom>
          <a:gradFill rotWithShape="0">
            <a:gsLst>
              <a:gs pos="0">
                <a:srgbClr val="CCFFCC"/>
              </a:gs>
              <a:gs pos="100000">
                <a:srgbClr val="0080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pic>
        <p:nvPicPr>
          <p:cNvPr id="9" name="Picture 9" descr="A3808_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51408" y="373953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11"/>
          <p:cNvSpPr>
            <a:spLocks noChangeArrowheads="1"/>
          </p:cNvSpPr>
          <p:nvPr/>
        </p:nvSpPr>
        <p:spPr bwMode="auto">
          <a:xfrm>
            <a:off x="700533" y="2072655"/>
            <a:ext cx="342900" cy="355600"/>
          </a:xfrm>
          <a:prstGeom prst="ellipse">
            <a:avLst/>
          </a:prstGeom>
          <a:gradFill rotWithShape="0">
            <a:gsLst>
              <a:gs pos="0">
                <a:srgbClr val="CCFFCC"/>
              </a:gs>
              <a:gs pos="100000">
                <a:srgbClr val="0080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pic>
        <p:nvPicPr>
          <p:cNvPr id="11" name="Picture 12" descr="A85727_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133" y="1644030"/>
            <a:ext cx="12001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Oval 13"/>
          <p:cNvSpPr>
            <a:spLocks noChangeArrowheads="1"/>
          </p:cNvSpPr>
          <p:nvPr/>
        </p:nvSpPr>
        <p:spPr bwMode="auto">
          <a:xfrm>
            <a:off x="2935733" y="3063255"/>
            <a:ext cx="342900" cy="355600"/>
          </a:xfrm>
          <a:prstGeom prst="ellipse">
            <a:avLst/>
          </a:prstGeom>
          <a:gradFill rotWithShape="0">
            <a:gsLst>
              <a:gs pos="0">
                <a:srgbClr val="CCFFCC"/>
              </a:gs>
              <a:gs pos="100000">
                <a:srgbClr val="0080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pic>
        <p:nvPicPr>
          <p:cNvPr id="13" name="Picture 14" descr="A4623_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3933" y="2644155"/>
            <a:ext cx="12001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Oval 15"/>
          <p:cNvSpPr>
            <a:spLocks noChangeArrowheads="1"/>
          </p:cNvSpPr>
          <p:nvPr/>
        </p:nvSpPr>
        <p:spPr bwMode="auto">
          <a:xfrm>
            <a:off x="1856233" y="3012455"/>
            <a:ext cx="342900" cy="355600"/>
          </a:xfrm>
          <a:prstGeom prst="ellipse">
            <a:avLst/>
          </a:prstGeom>
          <a:gradFill rotWithShape="0">
            <a:gsLst>
              <a:gs pos="0">
                <a:srgbClr val="CCECFF"/>
              </a:gs>
              <a:gs pos="100000">
                <a:srgbClr val="0000FF"/>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pic>
        <p:nvPicPr>
          <p:cNvPr id="15" name="Picture 16" descr="pal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2733" y="2563193"/>
            <a:ext cx="485775"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Line 17"/>
          <p:cNvSpPr>
            <a:spLocks noChangeShapeType="1"/>
          </p:cNvSpPr>
          <p:nvPr/>
        </p:nvSpPr>
        <p:spPr bwMode="auto">
          <a:xfrm flipH="1" flipV="1">
            <a:off x="1970533" y="2479055"/>
            <a:ext cx="25400" cy="457200"/>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17" name="Line 18"/>
          <p:cNvSpPr>
            <a:spLocks noChangeShapeType="1"/>
          </p:cNvSpPr>
          <p:nvPr/>
        </p:nvSpPr>
        <p:spPr bwMode="auto">
          <a:xfrm>
            <a:off x="2002283" y="2517155"/>
            <a:ext cx="25400" cy="457200"/>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18" name="Oval 19"/>
          <p:cNvSpPr>
            <a:spLocks noChangeArrowheads="1"/>
          </p:cNvSpPr>
          <p:nvPr/>
        </p:nvSpPr>
        <p:spPr bwMode="auto">
          <a:xfrm>
            <a:off x="662433" y="1799605"/>
            <a:ext cx="2741613" cy="2741613"/>
          </a:xfrm>
          <a:prstGeom prst="ellipse">
            <a:avLst/>
          </a:prstGeom>
          <a:noFill/>
          <a:ln w="57150" cap="rnd" cmpd="thinThick">
            <a:solidFill>
              <a:srgbClr val="FFCC00"/>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19" name="Oval 20"/>
          <p:cNvSpPr>
            <a:spLocks noChangeArrowheads="1"/>
          </p:cNvSpPr>
          <p:nvPr/>
        </p:nvSpPr>
        <p:spPr bwMode="auto">
          <a:xfrm>
            <a:off x="871983" y="2028205"/>
            <a:ext cx="2286000" cy="2286000"/>
          </a:xfrm>
          <a:prstGeom prst="ellipse">
            <a:avLst/>
          </a:prstGeom>
          <a:noFill/>
          <a:ln w="57150" cap="rnd" cmpd="thinThick">
            <a:solidFill>
              <a:srgbClr val="FFCC00"/>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20" name="Oval 21"/>
          <p:cNvSpPr>
            <a:spLocks noChangeArrowheads="1"/>
          </p:cNvSpPr>
          <p:nvPr/>
        </p:nvSpPr>
        <p:spPr bwMode="auto">
          <a:xfrm>
            <a:off x="1113283" y="2269505"/>
            <a:ext cx="1828800" cy="1828800"/>
          </a:xfrm>
          <a:prstGeom prst="ellipse">
            <a:avLst/>
          </a:prstGeom>
          <a:noFill/>
          <a:ln w="57150" cap="rnd" cmpd="thinThick">
            <a:solidFill>
              <a:srgbClr val="FFCC00"/>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21" name="Oval 22"/>
          <p:cNvSpPr>
            <a:spLocks noChangeArrowheads="1"/>
          </p:cNvSpPr>
          <p:nvPr/>
        </p:nvSpPr>
        <p:spPr bwMode="auto">
          <a:xfrm>
            <a:off x="1335533" y="2504455"/>
            <a:ext cx="1371600" cy="1371600"/>
          </a:xfrm>
          <a:prstGeom prst="ellipse">
            <a:avLst/>
          </a:prstGeom>
          <a:noFill/>
          <a:ln w="57150" cap="rnd" cmpd="thinThick">
            <a:solidFill>
              <a:srgbClr val="FFCC00"/>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22" name="Oval 23"/>
          <p:cNvSpPr>
            <a:spLocks noChangeArrowheads="1"/>
          </p:cNvSpPr>
          <p:nvPr/>
        </p:nvSpPr>
        <p:spPr bwMode="auto">
          <a:xfrm>
            <a:off x="1551433" y="2752105"/>
            <a:ext cx="914400" cy="914400"/>
          </a:xfrm>
          <a:prstGeom prst="ellipse">
            <a:avLst/>
          </a:prstGeom>
          <a:noFill/>
          <a:ln w="57150" cap="rnd" cmpd="thinThick">
            <a:solidFill>
              <a:srgbClr val="FFCC00"/>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23" name="Oval 24"/>
          <p:cNvSpPr>
            <a:spLocks noChangeArrowheads="1"/>
          </p:cNvSpPr>
          <p:nvPr/>
        </p:nvSpPr>
        <p:spPr bwMode="auto">
          <a:xfrm>
            <a:off x="440183" y="1558305"/>
            <a:ext cx="3198813" cy="3198813"/>
          </a:xfrm>
          <a:prstGeom prst="ellipse">
            <a:avLst/>
          </a:prstGeom>
          <a:noFill/>
          <a:ln w="57150" cap="rnd" cmpd="thinThick">
            <a:solidFill>
              <a:srgbClr val="FFCC00"/>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24" name="Line 25"/>
          <p:cNvSpPr>
            <a:spLocks noChangeShapeType="1"/>
          </p:cNvSpPr>
          <p:nvPr/>
        </p:nvSpPr>
        <p:spPr bwMode="auto">
          <a:xfrm flipH="1">
            <a:off x="1868933" y="3393455"/>
            <a:ext cx="88900" cy="361950"/>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25" name="Line 26"/>
          <p:cNvSpPr>
            <a:spLocks noChangeShapeType="1"/>
          </p:cNvSpPr>
          <p:nvPr/>
        </p:nvSpPr>
        <p:spPr bwMode="auto">
          <a:xfrm flipV="1">
            <a:off x="1900683" y="3387105"/>
            <a:ext cx="76200" cy="349250"/>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26" name="Line 27"/>
          <p:cNvSpPr>
            <a:spLocks noChangeShapeType="1"/>
          </p:cNvSpPr>
          <p:nvPr/>
        </p:nvSpPr>
        <p:spPr bwMode="auto">
          <a:xfrm flipH="1" flipV="1">
            <a:off x="1030733" y="2396505"/>
            <a:ext cx="825500" cy="685800"/>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27" name="Line 28"/>
          <p:cNvSpPr>
            <a:spLocks noChangeShapeType="1"/>
          </p:cNvSpPr>
          <p:nvPr/>
        </p:nvSpPr>
        <p:spPr bwMode="auto">
          <a:xfrm>
            <a:off x="1049783" y="2377455"/>
            <a:ext cx="825500" cy="679450"/>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28" name="Line 29"/>
          <p:cNvSpPr>
            <a:spLocks noChangeShapeType="1"/>
          </p:cNvSpPr>
          <p:nvPr/>
        </p:nvSpPr>
        <p:spPr bwMode="auto">
          <a:xfrm>
            <a:off x="2224533" y="3215655"/>
            <a:ext cx="673100" cy="0"/>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29" name="Line 30"/>
          <p:cNvSpPr>
            <a:spLocks noChangeShapeType="1"/>
          </p:cNvSpPr>
          <p:nvPr/>
        </p:nvSpPr>
        <p:spPr bwMode="auto">
          <a:xfrm flipH="1" flipV="1">
            <a:off x="2205483" y="3190255"/>
            <a:ext cx="673100" cy="0"/>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0" name="Line 31"/>
          <p:cNvSpPr>
            <a:spLocks noChangeShapeType="1"/>
          </p:cNvSpPr>
          <p:nvPr/>
        </p:nvSpPr>
        <p:spPr bwMode="auto">
          <a:xfrm flipH="1">
            <a:off x="1100583" y="3222005"/>
            <a:ext cx="742950" cy="184150"/>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1" name="Line 32"/>
          <p:cNvSpPr>
            <a:spLocks noChangeShapeType="1"/>
          </p:cNvSpPr>
          <p:nvPr/>
        </p:nvSpPr>
        <p:spPr bwMode="auto">
          <a:xfrm flipV="1">
            <a:off x="1100583" y="3253755"/>
            <a:ext cx="742950" cy="177800"/>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2" name="Line 33"/>
          <p:cNvSpPr>
            <a:spLocks noChangeShapeType="1"/>
          </p:cNvSpPr>
          <p:nvPr/>
        </p:nvSpPr>
        <p:spPr bwMode="auto">
          <a:xfrm>
            <a:off x="1002158" y="2355230"/>
            <a:ext cx="860425" cy="727075"/>
          </a:xfrm>
          <a:prstGeom prst="line">
            <a:avLst/>
          </a:prstGeom>
          <a:noFill/>
          <a:ln w="9525">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3" name="Line 34"/>
          <p:cNvSpPr>
            <a:spLocks noChangeShapeType="1"/>
          </p:cNvSpPr>
          <p:nvPr/>
        </p:nvSpPr>
        <p:spPr bwMode="auto">
          <a:xfrm>
            <a:off x="1961008" y="2444130"/>
            <a:ext cx="41275" cy="542925"/>
          </a:xfrm>
          <a:prstGeom prst="line">
            <a:avLst/>
          </a:prstGeom>
          <a:noFill/>
          <a:ln w="9525">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 name="Line 35"/>
          <p:cNvSpPr>
            <a:spLocks noChangeShapeType="1"/>
          </p:cNvSpPr>
          <p:nvPr/>
        </p:nvSpPr>
        <p:spPr bwMode="auto">
          <a:xfrm flipV="1">
            <a:off x="1078358" y="3228355"/>
            <a:ext cx="771525" cy="180975"/>
          </a:xfrm>
          <a:prstGeom prst="line">
            <a:avLst/>
          </a:prstGeom>
          <a:noFill/>
          <a:ln w="9525">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5" name="Line 36"/>
          <p:cNvSpPr>
            <a:spLocks noChangeShapeType="1"/>
          </p:cNvSpPr>
          <p:nvPr/>
        </p:nvSpPr>
        <p:spPr bwMode="auto">
          <a:xfrm flipH="1">
            <a:off x="1849883" y="3364880"/>
            <a:ext cx="123825" cy="384175"/>
          </a:xfrm>
          <a:prstGeom prst="line">
            <a:avLst/>
          </a:prstGeom>
          <a:noFill/>
          <a:ln w="9525">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6" name="Line 37"/>
          <p:cNvSpPr>
            <a:spLocks noChangeShapeType="1"/>
          </p:cNvSpPr>
          <p:nvPr/>
        </p:nvSpPr>
        <p:spPr bwMode="auto">
          <a:xfrm>
            <a:off x="2202308" y="3187080"/>
            <a:ext cx="714375" cy="22225"/>
          </a:xfrm>
          <a:prstGeom prst="line">
            <a:avLst/>
          </a:prstGeom>
          <a:noFill/>
          <a:ln w="9525">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nvGrpSpPr>
          <p:cNvPr id="37" name="Group 80"/>
          <p:cNvGrpSpPr>
            <a:grpSpLocks/>
          </p:cNvGrpSpPr>
          <p:nvPr/>
        </p:nvGrpSpPr>
        <p:grpSpPr bwMode="auto">
          <a:xfrm>
            <a:off x="6110733" y="2021855"/>
            <a:ext cx="2925763" cy="2709863"/>
            <a:chOff x="3720" y="1456"/>
            <a:chExt cx="1843" cy="1707"/>
          </a:xfrm>
        </p:grpSpPr>
        <p:sp>
          <p:nvSpPr>
            <p:cNvPr id="38" name="Oval 39"/>
            <p:cNvSpPr>
              <a:spLocks noChangeArrowheads="1"/>
            </p:cNvSpPr>
            <p:nvPr/>
          </p:nvSpPr>
          <p:spPr bwMode="auto">
            <a:xfrm>
              <a:off x="3720" y="2296"/>
              <a:ext cx="115" cy="115"/>
            </a:xfrm>
            <a:prstGeom prst="ellipse">
              <a:avLst/>
            </a:prstGeom>
            <a:gradFill rotWithShape="0">
              <a:gsLst>
                <a:gs pos="0">
                  <a:srgbClr val="FFFF00"/>
                </a:gs>
                <a:gs pos="100000">
                  <a:srgbClr val="FF33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39" name="Oval 40"/>
            <p:cNvSpPr>
              <a:spLocks noChangeArrowheads="1"/>
            </p:cNvSpPr>
            <p:nvPr/>
          </p:nvSpPr>
          <p:spPr bwMode="auto">
            <a:xfrm>
              <a:off x="4552" y="1528"/>
              <a:ext cx="115" cy="115"/>
            </a:xfrm>
            <a:prstGeom prst="ellipse">
              <a:avLst/>
            </a:prstGeom>
            <a:gradFill rotWithShape="0">
              <a:gsLst>
                <a:gs pos="0">
                  <a:srgbClr val="CCFFCC"/>
                </a:gs>
                <a:gs pos="100000">
                  <a:srgbClr val="0080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40" name="Oval 41"/>
            <p:cNvSpPr>
              <a:spLocks noChangeArrowheads="1"/>
            </p:cNvSpPr>
            <p:nvPr/>
          </p:nvSpPr>
          <p:spPr bwMode="auto">
            <a:xfrm>
              <a:off x="5448" y="2128"/>
              <a:ext cx="115" cy="115"/>
            </a:xfrm>
            <a:prstGeom prst="ellipse">
              <a:avLst/>
            </a:prstGeom>
            <a:gradFill rotWithShape="0">
              <a:gsLst>
                <a:gs pos="0">
                  <a:srgbClr val="CCFFCC"/>
                </a:gs>
                <a:gs pos="100000">
                  <a:srgbClr val="0080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41" name="Oval 42"/>
            <p:cNvSpPr>
              <a:spLocks noChangeArrowheads="1"/>
            </p:cNvSpPr>
            <p:nvPr/>
          </p:nvSpPr>
          <p:spPr bwMode="auto">
            <a:xfrm>
              <a:off x="4176" y="2240"/>
              <a:ext cx="115" cy="115"/>
            </a:xfrm>
            <a:prstGeom prst="ellipse">
              <a:avLst/>
            </a:prstGeom>
            <a:gradFill rotWithShape="0">
              <a:gsLst>
                <a:gs pos="0">
                  <a:srgbClr val="CCFFCC"/>
                </a:gs>
                <a:gs pos="100000">
                  <a:srgbClr val="0080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42" name="Oval 43"/>
            <p:cNvSpPr>
              <a:spLocks noChangeArrowheads="1"/>
            </p:cNvSpPr>
            <p:nvPr/>
          </p:nvSpPr>
          <p:spPr bwMode="auto">
            <a:xfrm>
              <a:off x="4918" y="2056"/>
              <a:ext cx="115" cy="115"/>
            </a:xfrm>
            <a:prstGeom prst="ellipse">
              <a:avLst/>
            </a:prstGeom>
            <a:gradFill rotWithShape="0">
              <a:gsLst>
                <a:gs pos="0">
                  <a:srgbClr val="CCFFCC"/>
                </a:gs>
                <a:gs pos="100000">
                  <a:srgbClr val="0080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43" name="Oval 44"/>
            <p:cNvSpPr>
              <a:spLocks noChangeArrowheads="1"/>
            </p:cNvSpPr>
            <p:nvPr/>
          </p:nvSpPr>
          <p:spPr bwMode="auto">
            <a:xfrm>
              <a:off x="4600" y="2384"/>
              <a:ext cx="115" cy="115"/>
            </a:xfrm>
            <a:prstGeom prst="ellipse">
              <a:avLst/>
            </a:prstGeom>
            <a:gradFill rotWithShape="0">
              <a:gsLst>
                <a:gs pos="0">
                  <a:srgbClr val="CCFFCC"/>
                </a:gs>
                <a:gs pos="100000">
                  <a:srgbClr val="0080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44" name="Oval 45"/>
            <p:cNvSpPr>
              <a:spLocks noChangeArrowheads="1"/>
            </p:cNvSpPr>
            <p:nvPr/>
          </p:nvSpPr>
          <p:spPr bwMode="auto">
            <a:xfrm>
              <a:off x="4432" y="2624"/>
              <a:ext cx="115" cy="115"/>
            </a:xfrm>
            <a:prstGeom prst="ellipse">
              <a:avLst/>
            </a:prstGeom>
            <a:gradFill rotWithShape="0">
              <a:gsLst>
                <a:gs pos="0">
                  <a:srgbClr val="CCFFCC"/>
                </a:gs>
                <a:gs pos="100000">
                  <a:srgbClr val="0080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45" name="Oval 46"/>
            <p:cNvSpPr>
              <a:spLocks noChangeArrowheads="1"/>
            </p:cNvSpPr>
            <p:nvPr/>
          </p:nvSpPr>
          <p:spPr bwMode="auto">
            <a:xfrm>
              <a:off x="4880" y="2856"/>
              <a:ext cx="115" cy="115"/>
            </a:xfrm>
            <a:prstGeom prst="ellipse">
              <a:avLst/>
            </a:prstGeom>
            <a:gradFill rotWithShape="0">
              <a:gsLst>
                <a:gs pos="0">
                  <a:srgbClr val="CCFFCC"/>
                </a:gs>
                <a:gs pos="100000">
                  <a:srgbClr val="0080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46" name="Oval 47"/>
            <p:cNvSpPr>
              <a:spLocks noChangeArrowheads="1"/>
            </p:cNvSpPr>
            <p:nvPr/>
          </p:nvSpPr>
          <p:spPr bwMode="auto">
            <a:xfrm>
              <a:off x="4222" y="3014"/>
              <a:ext cx="115" cy="115"/>
            </a:xfrm>
            <a:prstGeom prst="ellipse">
              <a:avLst/>
            </a:prstGeom>
            <a:gradFill rotWithShape="0">
              <a:gsLst>
                <a:gs pos="0">
                  <a:srgbClr val="CCFFCC"/>
                </a:gs>
                <a:gs pos="100000">
                  <a:srgbClr val="0080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47" name="Oval 48"/>
            <p:cNvSpPr>
              <a:spLocks noChangeArrowheads="1"/>
            </p:cNvSpPr>
            <p:nvPr/>
          </p:nvSpPr>
          <p:spPr bwMode="auto">
            <a:xfrm>
              <a:off x="5224" y="2632"/>
              <a:ext cx="115" cy="115"/>
            </a:xfrm>
            <a:prstGeom prst="ellipse">
              <a:avLst/>
            </a:prstGeom>
            <a:gradFill rotWithShape="0">
              <a:gsLst>
                <a:gs pos="0">
                  <a:srgbClr val="CCFFCC"/>
                </a:gs>
                <a:gs pos="100000">
                  <a:srgbClr val="0080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48" name="Oval 49"/>
            <p:cNvSpPr>
              <a:spLocks noChangeArrowheads="1"/>
            </p:cNvSpPr>
            <p:nvPr/>
          </p:nvSpPr>
          <p:spPr bwMode="auto">
            <a:xfrm>
              <a:off x="4152" y="1456"/>
              <a:ext cx="115" cy="115"/>
            </a:xfrm>
            <a:prstGeom prst="ellipse">
              <a:avLst/>
            </a:prstGeom>
            <a:gradFill rotWithShape="0">
              <a:gsLst>
                <a:gs pos="0">
                  <a:srgbClr val="FFFF00"/>
                </a:gs>
                <a:gs pos="100000">
                  <a:srgbClr val="FF33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49" name="Oval 50"/>
            <p:cNvSpPr>
              <a:spLocks noChangeArrowheads="1"/>
            </p:cNvSpPr>
            <p:nvPr/>
          </p:nvSpPr>
          <p:spPr bwMode="auto">
            <a:xfrm>
              <a:off x="5056" y="1552"/>
              <a:ext cx="115" cy="115"/>
            </a:xfrm>
            <a:prstGeom prst="ellipse">
              <a:avLst/>
            </a:prstGeom>
            <a:gradFill rotWithShape="0">
              <a:gsLst>
                <a:gs pos="0">
                  <a:srgbClr val="FFFF00"/>
                </a:gs>
                <a:gs pos="100000">
                  <a:srgbClr val="FF33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50" name="Oval 51"/>
            <p:cNvSpPr>
              <a:spLocks noChangeArrowheads="1"/>
            </p:cNvSpPr>
            <p:nvPr/>
          </p:nvSpPr>
          <p:spPr bwMode="auto">
            <a:xfrm>
              <a:off x="4576" y="3048"/>
              <a:ext cx="115" cy="115"/>
            </a:xfrm>
            <a:prstGeom prst="ellipse">
              <a:avLst/>
            </a:prstGeom>
            <a:gradFill rotWithShape="0">
              <a:gsLst>
                <a:gs pos="0">
                  <a:srgbClr val="FFFF00"/>
                </a:gs>
                <a:gs pos="100000">
                  <a:srgbClr val="FF33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51" name="Oval 52"/>
            <p:cNvSpPr>
              <a:spLocks noChangeArrowheads="1"/>
            </p:cNvSpPr>
            <p:nvPr/>
          </p:nvSpPr>
          <p:spPr bwMode="auto">
            <a:xfrm>
              <a:off x="4386" y="1980"/>
              <a:ext cx="173" cy="173"/>
            </a:xfrm>
            <a:prstGeom prst="ellipse">
              <a:avLst/>
            </a:prstGeom>
            <a:gradFill rotWithShape="0">
              <a:gsLst>
                <a:gs pos="0">
                  <a:srgbClr val="CCECFF"/>
                </a:gs>
                <a:gs pos="100000">
                  <a:srgbClr val="0000FF"/>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52" name="Oval 53"/>
            <p:cNvSpPr>
              <a:spLocks noChangeArrowheads="1"/>
            </p:cNvSpPr>
            <p:nvPr/>
          </p:nvSpPr>
          <p:spPr bwMode="auto">
            <a:xfrm>
              <a:off x="4144" y="2600"/>
              <a:ext cx="115" cy="115"/>
            </a:xfrm>
            <a:prstGeom prst="ellipse">
              <a:avLst/>
            </a:prstGeom>
            <a:gradFill rotWithShape="0">
              <a:gsLst>
                <a:gs pos="0">
                  <a:srgbClr val="FFFF00"/>
                </a:gs>
                <a:gs pos="100000">
                  <a:srgbClr val="FF33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53" name="Oval 54"/>
            <p:cNvSpPr>
              <a:spLocks noChangeArrowheads="1"/>
            </p:cNvSpPr>
            <p:nvPr/>
          </p:nvSpPr>
          <p:spPr bwMode="auto">
            <a:xfrm>
              <a:off x="5120" y="2192"/>
              <a:ext cx="115" cy="115"/>
            </a:xfrm>
            <a:prstGeom prst="ellipse">
              <a:avLst/>
            </a:prstGeom>
            <a:gradFill rotWithShape="0">
              <a:gsLst>
                <a:gs pos="0">
                  <a:srgbClr val="FFFF00"/>
                </a:gs>
                <a:gs pos="100000">
                  <a:srgbClr val="FF33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54" name="Oval 55"/>
            <p:cNvSpPr>
              <a:spLocks noChangeArrowheads="1"/>
            </p:cNvSpPr>
            <p:nvPr/>
          </p:nvSpPr>
          <p:spPr bwMode="auto">
            <a:xfrm>
              <a:off x="4928" y="2576"/>
              <a:ext cx="115" cy="115"/>
            </a:xfrm>
            <a:prstGeom prst="ellipse">
              <a:avLst/>
            </a:prstGeom>
            <a:gradFill rotWithShape="0">
              <a:gsLst>
                <a:gs pos="0">
                  <a:srgbClr val="FFFF00"/>
                </a:gs>
                <a:gs pos="100000">
                  <a:srgbClr val="FF33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
          <p:nvSpPr>
            <p:cNvPr id="55" name="Line 56"/>
            <p:cNvSpPr>
              <a:spLocks noChangeShapeType="1"/>
            </p:cNvSpPr>
            <p:nvPr/>
          </p:nvSpPr>
          <p:spPr bwMode="auto">
            <a:xfrm flipH="1" flipV="1">
              <a:off x="4271" y="1526"/>
              <a:ext cx="261" cy="39"/>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6" name="Line 57"/>
            <p:cNvSpPr>
              <a:spLocks noChangeShapeType="1"/>
            </p:cNvSpPr>
            <p:nvPr/>
          </p:nvSpPr>
          <p:spPr bwMode="auto">
            <a:xfrm flipH="1">
              <a:off x="3853" y="2308"/>
              <a:ext cx="294" cy="3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7" name="Line 58"/>
            <p:cNvSpPr>
              <a:spLocks noChangeShapeType="1"/>
            </p:cNvSpPr>
            <p:nvPr/>
          </p:nvSpPr>
          <p:spPr bwMode="auto">
            <a:xfrm flipV="1">
              <a:off x="4494" y="1652"/>
              <a:ext cx="91" cy="31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8" name="Line 59"/>
            <p:cNvSpPr>
              <a:spLocks noChangeShapeType="1"/>
            </p:cNvSpPr>
            <p:nvPr/>
          </p:nvSpPr>
          <p:spPr bwMode="auto">
            <a:xfrm flipH="1" flipV="1">
              <a:off x="4566" y="2079"/>
              <a:ext cx="338" cy="2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9" name="Line 60"/>
            <p:cNvSpPr>
              <a:spLocks noChangeShapeType="1"/>
            </p:cNvSpPr>
            <p:nvPr/>
          </p:nvSpPr>
          <p:spPr bwMode="auto">
            <a:xfrm flipH="1" flipV="1">
              <a:off x="4700" y="1583"/>
              <a:ext cx="328" cy="2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0" name="Line 61"/>
            <p:cNvSpPr>
              <a:spLocks noChangeShapeType="1"/>
            </p:cNvSpPr>
            <p:nvPr/>
          </p:nvSpPr>
          <p:spPr bwMode="auto">
            <a:xfrm>
              <a:off x="4262" y="2347"/>
              <a:ext cx="172" cy="263"/>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1" name="Line 62"/>
            <p:cNvSpPr>
              <a:spLocks noChangeShapeType="1"/>
            </p:cNvSpPr>
            <p:nvPr/>
          </p:nvSpPr>
          <p:spPr bwMode="auto">
            <a:xfrm flipH="1">
              <a:off x="5324" y="2265"/>
              <a:ext cx="152" cy="329"/>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2" name="Line 63"/>
            <p:cNvSpPr>
              <a:spLocks noChangeShapeType="1"/>
            </p:cNvSpPr>
            <p:nvPr/>
          </p:nvSpPr>
          <p:spPr bwMode="auto">
            <a:xfrm flipH="1">
              <a:off x="4527" y="2499"/>
              <a:ext cx="95" cy="13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3" name="Line 64"/>
            <p:cNvSpPr>
              <a:spLocks noChangeShapeType="1"/>
            </p:cNvSpPr>
            <p:nvPr/>
          </p:nvSpPr>
          <p:spPr bwMode="auto">
            <a:xfrm flipH="1" flipV="1">
              <a:off x="4258" y="2669"/>
              <a:ext cx="163"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4" name="Line 65"/>
            <p:cNvSpPr>
              <a:spLocks noChangeShapeType="1"/>
            </p:cNvSpPr>
            <p:nvPr/>
          </p:nvSpPr>
          <p:spPr bwMode="auto">
            <a:xfrm flipH="1">
              <a:off x="4278" y="2122"/>
              <a:ext cx="120" cy="13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5" name="Line 66"/>
            <p:cNvSpPr>
              <a:spLocks noChangeShapeType="1"/>
            </p:cNvSpPr>
            <p:nvPr/>
          </p:nvSpPr>
          <p:spPr bwMode="auto">
            <a:xfrm flipH="1">
              <a:off x="5226" y="2178"/>
              <a:ext cx="217" cy="3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6" name="Line 67"/>
            <p:cNvSpPr>
              <a:spLocks noChangeShapeType="1"/>
            </p:cNvSpPr>
            <p:nvPr/>
          </p:nvSpPr>
          <p:spPr bwMode="auto">
            <a:xfrm>
              <a:off x="3942" y="1870"/>
              <a:ext cx="438" cy="14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7" name="Line 68"/>
            <p:cNvSpPr>
              <a:spLocks noChangeShapeType="1"/>
            </p:cNvSpPr>
            <p:nvPr/>
          </p:nvSpPr>
          <p:spPr bwMode="auto">
            <a:xfrm>
              <a:off x="4716" y="2470"/>
              <a:ext cx="204" cy="12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8" name="Line 69"/>
            <p:cNvSpPr>
              <a:spLocks noChangeShapeType="1"/>
            </p:cNvSpPr>
            <p:nvPr/>
          </p:nvSpPr>
          <p:spPr bwMode="auto">
            <a:xfrm flipH="1">
              <a:off x="4950" y="2692"/>
              <a:ext cx="30" cy="16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9" name="Line 70"/>
            <p:cNvSpPr>
              <a:spLocks noChangeShapeType="1"/>
            </p:cNvSpPr>
            <p:nvPr/>
          </p:nvSpPr>
          <p:spPr bwMode="auto">
            <a:xfrm>
              <a:off x="5040" y="2644"/>
              <a:ext cx="168" cy="2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0" name="Line 71"/>
            <p:cNvSpPr>
              <a:spLocks noChangeShapeType="1"/>
            </p:cNvSpPr>
            <p:nvPr/>
          </p:nvSpPr>
          <p:spPr bwMode="auto">
            <a:xfrm flipV="1">
              <a:off x="4690" y="2960"/>
              <a:ext cx="194" cy="11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1" name="Line 72"/>
            <p:cNvSpPr>
              <a:spLocks noChangeShapeType="1"/>
            </p:cNvSpPr>
            <p:nvPr/>
          </p:nvSpPr>
          <p:spPr bwMode="auto">
            <a:xfrm>
              <a:off x="4338" y="3076"/>
              <a:ext cx="228" cy="2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2" name="Line 73"/>
            <p:cNvSpPr>
              <a:spLocks noChangeShapeType="1"/>
            </p:cNvSpPr>
            <p:nvPr/>
          </p:nvSpPr>
          <p:spPr bwMode="auto">
            <a:xfrm>
              <a:off x="5190" y="2316"/>
              <a:ext cx="80" cy="30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3" name="Line 74"/>
            <p:cNvSpPr>
              <a:spLocks noChangeShapeType="1"/>
            </p:cNvSpPr>
            <p:nvPr/>
          </p:nvSpPr>
          <p:spPr bwMode="auto">
            <a:xfrm flipH="1" flipV="1">
              <a:off x="4524" y="2151"/>
              <a:ext cx="74" cy="213"/>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4" name="Oval 76"/>
            <p:cNvSpPr>
              <a:spLocks noChangeArrowheads="1"/>
            </p:cNvSpPr>
            <p:nvPr/>
          </p:nvSpPr>
          <p:spPr bwMode="auto">
            <a:xfrm>
              <a:off x="3832" y="1792"/>
              <a:ext cx="115" cy="115"/>
            </a:xfrm>
            <a:prstGeom prst="ellipse">
              <a:avLst/>
            </a:prstGeom>
            <a:gradFill rotWithShape="0">
              <a:gsLst>
                <a:gs pos="0">
                  <a:srgbClr val="CCFFCC"/>
                </a:gs>
                <a:gs pos="100000">
                  <a:srgbClr val="008000"/>
                </a:gs>
              </a:gsLst>
              <a:path path="shape">
                <a:fillToRect l="50000" t="50000" r="50000" b="50000"/>
              </a:path>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grpSp>
      <p:sp>
        <p:nvSpPr>
          <p:cNvPr id="75" name="Text Box 77"/>
          <p:cNvSpPr txBox="1">
            <a:spLocks noChangeArrowheads="1"/>
          </p:cNvSpPr>
          <p:nvPr/>
        </p:nvSpPr>
        <p:spPr bwMode="auto">
          <a:xfrm>
            <a:off x="3481833" y="2209180"/>
            <a:ext cx="3251200" cy="222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spcBef>
                <a:spcPct val="50000"/>
              </a:spcBef>
              <a:buClr>
                <a:srgbClr val="FF0000"/>
              </a:buClr>
              <a:buFontTx/>
              <a:buChar char="•"/>
            </a:pPr>
            <a:r>
              <a:rPr lang="en-US" altLang="zh-TW" sz="2000">
                <a:solidFill>
                  <a:srgbClr val="008000"/>
                </a:solidFill>
                <a:latin typeface="Arial" pitchFamily="34" charset="0"/>
              </a:rPr>
              <a:t> Home Networking</a:t>
            </a:r>
          </a:p>
          <a:p>
            <a:pPr eaLnBrk="1" hangingPunct="1">
              <a:spcBef>
                <a:spcPct val="50000"/>
              </a:spcBef>
              <a:buClr>
                <a:srgbClr val="FF0000"/>
              </a:buClr>
              <a:buFontTx/>
              <a:buChar char="•"/>
            </a:pPr>
            <a:r>
              <a:rPr lang="en-US" altLang="zh-TW" sz="2000">
                <a:solidFill>
                  <a:srgbClr val="008000"/>
                </a:solidFill>
                <a:latin typeface="Arial" pitchFamily="34" charset="0"/>
              </a:rPr>
              <a:t> Automotive Networks</a:t>
            </a:r>
          </a:p>
          <a:p>
            <a:pPr eaLnBrk="1" hangingPunct="1">
              <a:spcBef>
                <a:spcPct val="50000"/>
              </a:spcBef>
              <a:buClr>
                <a:srgbClr val="FF0000"/>
              </a:buClr>
              <a:buFontTx/>
              <a:buChar char="•"/>
            </a:pPr>
            <a:r>
              <a:rPr lang="en-US" altLang="zh-TW" sz="2000">
                <a:solidFill>
                  <a:srgbClr val="008000"/>
                </a:solidFill>
                <a:latin typeface="Arial" pitchFamily="34" charset="0"/>
              </a:rPr>
              <a:t> Industrial Networks</a:t>
            </a:r>
          </a:p>
          <a:p>
            <a:pPr eaLnBrk="1" hangingPunct="1">
              <a:spcBef>
                <a:spcPct val="50000"/>
              </a:spcBef>
              <a:buClr>
                <a:srgbClr val="FF0000"/>
              </a:buClr>
              <a:buFontTx/>
              <a:buChar char="•"/>
            </a:pPr>
            <a:r>
              <a:rPr lang="en-US" altLang="zh-TW" sz="2000">
                <a:solidFill>
                  <a:srgbClr val="008000"/>
                </a:solidFill>
                <a:latin typeface="Arial" pitchFamily="34" charset="0"/>
              </a:rPr>
              <a:t> Interactive Toys</a:t>
            </a:r>
          </a:p>
          <a:p>
            <a:pPr eaLnBrk="1" hangingPunct="1">
              <a:spcBef>
                <a:spcPct val="50000"/>
              </a:spcBef>
              <a:buClr>
                <a:srgbClr val="FF0000"/>
              </a:buClr>
              <a:buFontTx/>
              <a:buChar char="•"/>
            </a:pPr>
            <a:r>
              <a:rPr lang="en-US" altLang="zh-TW" sz="2000">
                <a:solidFill>
                  <a:srgbClr val="008000"/>
                </a:solidFill>
                <a:latin typeface="Arial" pitchFamily="34" charset="0"/>
              </a:rPr>
              <a:t> Remote Metering</a:t>
            </a:r>
            <a:endParaRPr lang="en-US" altLang="zh-TW" sz="2400">
              <a:latin typeface="Arial" pitchFamily="34" charset="0"/>
            </a:endParaRPr>
          </a:p>
        </p:txBody>
      </p:sp>
    </p:spTree>
    <p:extLst>
      <p:ext uri="{BB962C8B-B14F-4D97-AF65-F5344CB8AC3E}">
        <p14:creationId xmlns:p14="http://schemas.microsoft.com/office/powerpoint/2010/main" val="3766749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pPr algn="ctr"/>
            <a:r>
              <a:rPr lang="en-US" altLang="zh-TW" dirty="0">
                <a:latin typeface="Times New Roman" panose="02020603050405020304" pitchFamily="18" charset="0"/>
                <a:cs typeface="Times New Roman" panose="02020603050405020304" pitchFamily="18" charset="0"/>
              </a:rPr>
              <a:t>Wireless Technology </a:t>
            </a:r>
            <a:r>
              <a:rPr lang="en-US" altLang="zh-TW" dirty="0" smtClean="0">
                <a:latin typeface="Times New Roman" panose="02020603050405020304" pitchFamily="18" charset="0"/>
                <a:cs typeface="Times New Roman" panose="02020603050405020304" pitchFamily="18" charset="0"/>
              </a:rPr>
              <a:t/>
            </a:r>
            <a:br>
              <a:rPr lang="en-US" altLang="zh-TW" dirty="0" smtClean="0">
                <a:latin typeface="Times New Roman" panose="02020603050405020304" pitchFamily="18" charset="0"/>
                <a:cs typeface="Times New Roman" panose="02020603050405020304" pitchFamily="18" charset="0"/>
              </a:rPr>
            </a:br>
            <a:r>
              <a:rPr lang="en-US" altLang="zh-TW" sz="2700" dirty="0" smtClean="0">
                <a:solidFill>
                  <a:srgbClr val="00B050"/>
                </a:solidFill>
                <a:latin typeface="Times New Roman" panose="02020603050405020304" pitchFamily="18" charset="0"/>
                <a:cs typeface="Times New Roman" panose="02020603050405020304" pitchFamily="18" charset="0"/>
              </a:rPr>
              <a:t>Comparison </a:t>
            </a:r>
            <a:r>
              <a:rPr lang="en-US" altLang="zh-TW" sz="2700" dirty="0">
                <a:solidFill>
                  <a:srgbClr val="00B050"/>
                </a:solidFill>
                <a:latin typeface="Times New Roman" panose="02020603050405020304" pitchFamily="18" charset="0"/>
                <a:cs typeface="Times New Roman" panose="02020603050405020304" pitchFamily="18" charset="0"/>
              </a:rPr>
              <a:t>Chart</a:t>
            </a:r>
            <a:endParaRPr lang="zh-TW" altLang="en-US" sz="2700" dirty="0">
              <a:solidFill>
                <a:srgbClr val="00B050"/>
              </a:solidFill>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20</a:t>
            </a:fld>
            <a:endParaRPr lang="en-US">
              <a:latin typeface="Times New Roman" panose="02020603050405020304" pitchFamily="18" charset="0"/>
              <a:cs typeface="Times New Roman" panose="02020603050405020304" pitchFamily="18" charset="0"/>
            </a:endParaRPr>
          </a:p>
        </p:txBody>
      </p:sp>
      <p:pic>
        <p:nvPicPr>
          <p:cNvPr id="5" name="Picture 4"/>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1772568" y="1514040"/>
            <a:ext cx="7376864" cy="3298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422794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802.15.4/ZigBee Products</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21</a:t>
            </a:fld>
            <a:endParaRPr lang="en-US">
              <a:latin typeface="Times New Roman" panose="02020603050405020304" pitchFamily="18" charset="0"/>
              <a:cs typeface="Times New Roman" panose="02020603050405020304" pitchFamily="18" charset="0"/>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t="13333" b="13333"/>
          <a:stretch>
            <a:fillRect/>
          </a:stretch>
        </p:blipFill>
        <p:spPr bwMode="auto">
          <a:xfrm>
            <a:off x="6215756" y="1123281"/>
            <a:ext cx="1295400"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7356" y="1199481"/>
            <a:ext cx="1371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 name="Text Box 7"/>
          <p:cNvSpPr txBox="1">
            <a:spLocks noChangeArrowheads="1"/>
          </p:cNvSpPr>
          <p:nvPr/>
        </p:nvSpPr>
        <p:spPr bwMode="auto">
          <a:xfrm>
            <a:off x="3472556" y="2113881"/>
            <a:ext cx="237807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dirty="0" smtClean="0">
                <a:latin typeface="Times New Roman" panose="02020603050405020304" pitchFamily="18" charset="0"/>
                <a:ea typeface="ＭＳ Ｐゴシック" charset="0"/>
                <a:cs typeface="Times New Roman" panose="02020603050405020304" pitchFamily="18" charset="0"/>
              </a:rPr>
              <a:t>Control for </a:t>
            </a:r>
            <a:r>
              <a:rPr lang="en-US" dirty="0">
                <a:latin typeface="Times New Roman" panose="02020603050405020304" pitchFamily="18" charset="0"/>
                <a:ea typeface="ＭＳ Ｐゴシック" charset="0"/>
                <a:cs typeface="Times New Roman" panose="02020603050405020304" pitchFamily="18" charset="0"/>
              </a:rPr>
              <a:t>Home Automation System</a:t>
            </a:r>
          </a:p>
          <a:p>
            <a:pPr>
              <a:defRPr/>
            </a:pPr>
            <a:r>
              <a:rPr lang="en-US" dirty="0">
                <a:latin typeface="Times New Roman" panose="02020603050405020304" pitchFamily="18" charset="0"/>
                <a:ea typeface="ＭＳ Ｐゴシック" charset="0"/>
                <a:cs typeface="Times New Roman" panose="02020603050405020304" pitchFamily="18" charset="0"/>
                <a:hlinkClick r:id="rId4"/>
              </a:rPr>
              <a:t>http://www.control4.com/products/components/complete.htm</a:t>
            </a:r>
            <a:r>
              <a:rPr lang="en-US" dirty="0">
                <a:latin typeface="Times New Roman" panose="02020603050405020304" pitchFamily="18" charset="0"/>
                <a:ea typeface="ＭＳ Ｐゴシック" charset="0"/>
                <a:cs typeface="Times New Roman" panose="02020603050405020304" pitchFamily="18" charset="0"/>
              </a:rPr>
              <a:t> </a:t>
            </a:r>
          </a:p>
        </p:txBody>
      </p:sp>
      <p:sp>
        <p:nvSpPr>
          <p:cNvPr id="8" name="Text Box 8"/>
          <p:cNvSpPr txBox="1">
            <a:spLocks noChangeArrowheads="1"/>
          </p:cNvSpPr>
          <p:nvPr/>
        </p:nvSpPr>
        <p:spPr bwMode="auto">
          <a:xfrm>
            <a:off x="5987156" y="2113881"/>
            <a:ext cx="254528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dirty="0">
                <a:latin typeface="Times New Roman" panose="02020603050405020304" pitchFamily="18" charset="0"/>
                <a:ea typeface="ＭＳ Ｐゴシック" charset="0"/>
                <a:cs typeface="Times New Roman" panose="02020603050405020304" pitchFamily="18" charset="0"/>
              </a:rPr>
              <a:t>Eaton Home </a:t>
            </a:r>
            <a:r>
              <a:rPr lang="en-US" dirty="0" err="1">
                <a:latin typeface="Times New Roman" panose="02020603050405020304" pitchFamily="18" charset="0"/>
                <a:ea typeface="ＭＳ Ｐゴシック" charset="0"/>
                <a:cs typeface="Times New Roman" panose="02020603050405020304" pitchFamily="18" charset="0"/>
              </a:rPr>
              <a:t>HeartBeat</a:t>
            </a:r>
            <a:r>
              <a:rPr lang="en-US" dirty="0">
                <a:latin typeface="Times New Roman" panose="02020603050405020304" pitchFamily="18" charset="0"/>
                <a:ea typeface="ＭＳ Ｐゴシック" charset="0"/>
                <a:cs typeface="Times New Roman" panose="02020603050405020304" pitchFamily="18" charset="0"/>
              </a:rPr>
              <a:t> monitoring system</a:t>
            </a:r>
          </a:p>
          <a:p>
            <a:pPr>
              <a:defRPr/>
            </a:pPr>
            <a:r>
              <a:rPr lang="en-US" dirty="0">
                <a:latin typeface="Times New Roman" panose="02020603050405020304" pitchFamily="18" charset="0"/>
                <a:ea typeface="ＭＳ Ｐゴシック" charset="0"/>
                <a:cs typeface="Times New Roman" panose="02020603050405020304" pitchFamily="18" charset="0"/>
                <a:hlinkClick r:id="rId5"/>
              </a:rPr>
              <a:t>www.homeheartbeat.com</a:t>
            </a:r>
            <a:r>
              <a:rPr lang="en-US" dirty="0">
                <a:latin typeface="Times New Roman" panose="02020603050405020304" pitchFamily="18" charset="0"/>
                <a:ea typeface="ＭＳ Ｐゴシック" charset="0"/>
                <a:cs typeface="Times New Roman" panose="02020603050405020304" pitchFamily="18" charset="0"/>
              </a:rPr>
              <a:t> </a:t>
            </a:r>
          </a:p>
        </p:txBody>
      </p:sp>
      <p:pic>
        <p:nvPicPr>
          <p:cNvPr id="9" name="Picture 10"/>
          <p:cNvPicPr>
            <a:picLocks noChangeAspect="1" noChangeArrowheads="1"/>
          </p:cNvPicPr>
          <p:nvPr/>
        </p:nvPicPr>
        <p:blipFill>
          <a:blip r:embed="rId6">
            <a:extLst>
              <a:ext uri="{28A0092B-C50C-407E-A947-70E740481C1C}">
                <a14:useLocalDpi xmlns:a14="http://schemas.microsoft.com/office/drawing/2010/main" val="0"/>
              </a:ext>
            </a:extLst>
          </a:blip>
          <a:srcRect l="13333" b="13333"/>
          <a:stretch>
            <a:fillRect/>
          </a:stretch>
        </p:blipFill>
        <p:spPr bwMode="auto">
          <a:xfrm>
            <a:off x="6538664" y="3234656"/>
            <a:ext cx="68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0" name="Text Box 11"/>
          <p:cNvSpPr txBox="1">
            <a:spLocks noChangeArrowheads="1"/>
          </p:cNvSpPr>
          <p:nvPr/>
        </p:nvSpPr>
        <p:spPr bwMode="auto">
          <a:xfrm>
            <a:off x="5725864" y="3920456"/>
            <a:ext cx="30226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111125" indent="-111125"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r>
              <a:rPr lang="en-US" altLang="zh-TW">
                <a:cs typeface="Times New Roman" panose="02020603050405020304" pitchFamily="18" charset="0"/>
              </a:rPr>
              <a:t>Chip Sets</a:t>
            </a:r>
          </a:p>
          <a:p>
            <a:pPr eaLnBrk="1" hangingPunct="1">
              <a:buFontTx/>
              <a:buChar char="•"/>
            </a:pPr>
            <a:r>
              <a:rPr lang="en-US" altLang="zh-TW">
                <a:cs typeface="Times New Roman" panose="02020603050405020304" pitchFamily="18" charset="0"/>
              </a:rPr>
              <a:t>Ember, </a:t>
            </a:r>
            <a:r>
              <a:rPr lang="en-US" altLang="zh-TW">
                <a:cs typeface="Times New Roman" panose="02020603050405020304" pitchFamily="18" charset="0"/>
                <a:hlinkClick r:id="rId7"/>
              </a:rPr>
              <a:t>http://www.ember.com/index.html</a:t>
            </a:r>
            <a:r>
              <a:rPr lang="en-US" altLang="zh-TW">
                <a:cs typeface="Times New Roman" panose="02020603050405020304" pitchFamily="18" charset="0"/>
              </a:rPr>
              <a:t> </a:t>
            </a:r>
          </a:p>
          <a:p>
            <a:pPr eaLnBrk="1" hangingPunct="1">
              <a:buFontTx/>
              <a:buChar char="•"/>
            </a:pPr>
            <a:r>
              <a:rPr lang="en-US" altLang="zh-TW">
                <a:cs typeface="Times New Roman" panose="02020603050405020304" pitchFamily="18" charset="0"/>
              </a:rPr>
              <a:t>ChipCon, </a:t>
            </a:r>
            <a:r>
              <a:rPr lang="en-US" altLang="zh-TW">
                <a:cs typeface="Times New Roman" panose="02020603050405020304" pitchFamily="18" charset="0"/>
                <a:hlinkClick r:id="rId8"/>
              </a:rPr>
              <a:t>http://www.chipcon.com</a:t>
            </a:r>
            <a:r>
              <a:rPr lang="en-US" altLang="zh-TW">
                <a:cs typeface="Times New Roman" panose="02020603050405020304" pitchFamily="18" charset="0"/>
              </a:rPr>
              <a:t> </a:t>
            </a:r>
          </a:p>
          <a:p>
            <a:pPr eaLnBrk="1" hangingPunct="1">
              <a:buFontTx/>
              <a:buChar char="•"/>
            </a:pPr>
            <a:r>
              <a:rPr lang="en-US" altLang="zh-TW">
                <a:cs typeface="Times New Roman" panose="02020603050405020304" pitchFamily="18" charset="0"/>
              </a:rPr>
              <a:t>Freescale, </a:t>
            </a:r>
            <a:r>
              <a:rPr lang="en-US" altLang="zh-TW">
                <a:cs typeface="Times New Roman" panose="02020603050405020304" pitchFamily="18" charset="0"/>
                <a:hlinkClick r:id="rId9"/>
              </a:rPr>
              <a:t>http://www.freescale.com</a:t>
            </a:r>
            <a:r>
              <a:rPr lang="en-US" altLang="zh-TW">
                <a:cs typeface="Times New Roman" panose="02020603050405020304" pitchFamily="18" charset="0"/>
              </a:rPr>
              <a:t> </a:t>
            </a:r>
          </a:p>
          <a:p>
            <a:pPr eaLnBrk="1" hangingPunct="1">
              <a:buFontTx/>
              <a:buChar char="•"/>
            </a:pPr>
            <a:endParaRPr lang="en-US" altLang="zh-TW">
              <a:cs typeface="Times New Roman" panose="02020603050405020304" pitchFamily="18" charset="0"/>
            </a:endParaRPr>
          </a:p>
        </p:txBody>
      </p:sp>
      <p:sp>
        <p:nvSpPr>
          <p:cNvPr id="11" name="Text Box 12"/>
          <p:cNvSpPr txBox="1">
            <a:spLocks noChangeArrowheads="1"/>
          </p:cNvSpPr>
          <p:nvPr/>
        </p:nvSpPr>
        <p:spPr bwMode="auto">
          <a:xfrm>
            <a:off x="1761877" y="3832225"/>
            <a:ext cx="23780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111125" indent="-111125"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r>
              <a:rPr lang="en-US" altLang="zh-TW" dirty="0">
                <a:cs typeface="Times New Roman" panose="02020603050405020304" pitchFamily="18" charset="0"/>
              </a:rPr>
              <a:t>Software, Development Kits</a:t>
            </a:r>
          </a:p>
          <a:p>
            <a:pPr eaLnBrk="1" hangingPunct="1">
              <a:buFontTx/>
              <a:buChar char="•"/>
            </a:pPr>
            <a:r>
              <a:rPr lang="en-US" altLang="zh-TW" dirty="0" err="1">
                <a:cs typeface="Times New Roman" panose="02020603050405020304" pitchFamily="18" charset="0"/>
              </a:rPr>
              <a:t>AirBee</a:t>
            </a:r>
            <a:r>
              <a:rPr lang="en-US" altLang="zh-TW" dirty="0">
                <a:cs typeface="Times New Roman" panose="02020603050405020304" pitchFamily="18" charset="0"/>
              </a:rPr>
              <a:t>, </a:t>
            </a:r>
            <a:r>
              <a:rPr lang="en-US" altLang="zh-TW" dirty="0">
                <a:cs typeface="Times New Roman" panose="02020603050405020304" pitchFamily="18" charset="0"/>
                <a:hlinkClick r:id="rId10"/>
              </a:rPr>
              <a:t>http://www.airbeewireless.com/products.php</a:t>
            </a:r>
            <a:endParaRPr lang="en-US" altLang="zh-TW" dirty="0">
              <a:cs typeface="Times New Roman" panose="02020603050405020304" pitchFamily="18" charset="0"/>
            </a:endParaRPr>
          </a:p>
          <a:p>
            <a:pPr eaLnBrk="1" hangingPunct="1">
              <a:buFontTx/>
              <a:buChar char="•"/>
            </a:pPr>
            <a:r>
              <a:rPr lang="en-US" altLang="zh-TW" dirty="0">
                <a:cs typeface="Times New Roman" panose="02020603050405020304" pitchFamily="18" charset="0"/>
              </a:rPr>
              <a:t>Software Technologies Group, </a:t>
            </a:r>
            <a:r>
              <a:rPr lang="en-US" altLang="zh-TW" dirty="0">
                <a:cs typeface="Times New Roman" panose="02020603050405020304" pitchFamily="18" charset="0"/>
                <a:hlinkClick r:id="rId11"/>
              </a:rPr>
              <a:t>http://www.stg.com/wireless/</a:t>
            </a:r>
            <a:r>
              <a:rPr lang="en-US" altLang="zh-TW" dirty="0">
                <a:cs typeface="Times New Roman" panose="02020603050405020304" pitchFamily="18" charset="0"/>
              </a:rPr>
              <a:t> </a:t>
            </a:r>
          </a:p>
        </p:txBody>
      </p:sp>
      <p:pic>
        <p:nvPicPr>
          <p:cNvPr id="12" name="Picture 1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363540" y="2571750"/>
            <a:ext cx="901700" cy="104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903579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195736" y="-92546"/>
            <a:ext cx="6491064" cy="857250"/>
          </a:xfrm>
        </p:spPr>
        <p:txBody>
          <a:bodyPr>
            <a:normAutofit/>
          </a:bodyPr>
          <a:lstStyle/>
          <a:p>
            <a:r>
              <a:rPr lang="en-US" altLang="zh-TW" sz="3600" dirty="0">
                <a:latin typeface="Times New Roman" panose="02020603050405020304" pitchFamily="18" charset="0"/>
                <a:cs typeface="Times New Roman" panose="02020603050405020304" pitchFamily="18" charset="0"/>
              </a:rPr>
              <a:t>Motorola Activity</a:t>
            </a:r>
            <a:endParaRPr lang="zh-TW" altLang="en-US" sz="36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22</a:t>
            </a:fld>
            <a:endParaRPr lang="en-US">
              <a:latin typeface="Times New Roman" panose="02020603050405020304" pitchFamily="18" charset="0"/>
              <a:cs typeface="Times New Roman" panose="02020603050405020304" pitchFamily="18" charset="0"/>
            </a:endParaRPr>
          </a:p>
        </p:txBody>
      </p:sp>
      <p:sp>
        <p:nvSpPr>
          <p:cNvPr id="5" name="Rectangle 3"/>
          <p:cNvSpPr txBox="1">
            <a:spLocks noChangeArrowheads="1"/>
          </p:cNvSpPr>
          <p:nvPr/>
        </p:nvSpPr>
        <p:spPr>
          <a:xfrm>
            <a:off x="395536" y="597000"/>
            <a:ext cx="4711700" cy="4699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defRPr/>
            </a:pPr>
            <a:r>
              <a:rPr lang="en-US" sz="2200" dirty="0" smtClean="0">
                <a:solidFill>
                  <a:srgbClr val="C00000"/>
                </a:solidFill>
                <a:latin typeface="Times New Roman" panose="02020603050405020304" pitchFamily="18" charset="0"/>
                <a:cs typeface="Times New Roman" panose="02020603050405020304" pitchFamily="18" charset="0"/>
              </a:rPr>
              <a:t>Implementation of 802.15.4 &amp; ZigBee</a:t>
            </a:r>
          </a:p>
          <a:p>
            <a:pPr>
              <a:lnSpc>
                <a:spcPct val="90000"/>
              </a:lnSpc>
              <a:defRPr/>
            </a:pPr>
            <a:r>
              <a:rPr lang="en-US" sz="2200" dirty="0" smtClean="0">
                <a:solidFill>
                  <a:srgbClr val="C00000"/>
                </a:solidFill>
                <a:latin typeface="Times New Roman" panose="02020603050405020304" pitchFamily="18" charset="0"/>
                <a:cs typeface="Times New Roman" panose="02020603050405020304" pitchFamily="18" charset="0"/>
              </a:rPr>
              <a:t>Aimed at enterprises</a:t>
            </a:r>
          </a:p>
          <a:p>
            <a:pPr lvl="1">
              <a:lnSpc>
                <a:spcPct val="90000"/>
              </a:lnSpc>
              <a:defRPr/>
            </a:pPr>
            <a:r>
              <a:rPr lang="en-US" sz="2200" dirty="0" smtClean="0">
                <a:solidFill>
                  <a:srgbClr val="C00000"/>
                </a:solidFill>
                <a:latin typeface="Times New Roman" panose="02020603050405020304" pitchFamily="18" charset="0"/>
                <a:cs typeface="Times New Roman" panose="02020603050405020304" pitchFamily="18" charset="0"/>
              </a:rPr>
              <a:t>Asset Tracking</a:t>
            </a:r>
          </a:p>
          <a:p>
            <a:pPr lvl="1">
              <a:lnSpc>
                <a:spcPct val="90000"/>
              </a:lnSpc>
              <a:defRPr/>
            </a:pPr>
            <a:r>
              <a:rPr lang="en-US" sz="2200" dirty="0" smtClean="0">
                <a:solidFill>
                  <a:srgbClr val="C00000"/>
                </a:solidFill>
                <a:latin typeface="Times New Roman" panose="02020603050405020304" pitchFamily="18" charset="0"/>
                <a:cs typeface="Times New Roman" panose="02020603050405020304" pitchFamily="18" charset="0"/>
              </a:rPr>
              <a:t>Security</a:t>
            </a:r>
          </a:p>
          <a:p>
            <a:pPr lvl="1">
              <a:lnSpc>
                <a:spcPct val="90000"/>
              </a:lnSpc>
              <a:defRPr/>
            </a:pPr>
            <a:r>
              <a:rPr lang="en-US" sz="2200" dirty="0" smtClean="0">
                <a:solidFill>
                  <a:srgbClr val="C00000"/>
                </a:solidFill>
                <a:latin typeface="Times New Roman" panose="02020603050405020304" pitchFamily="18" charset="0"/>
                <a:cs typeface="Times New Roman" panose="02020603050405020304" pitchFamily="18" charset="0"/>
              </a:rPr>
              <a:t>Public Safety</a:t>
            </a:r>
          </a:p>
          <a:p>
            <a:pPr>
              <a:lnSpc>
                <a:spcPct val="90000"/>
              </a:lnSpc>
              <a:defRPr/>
            </a:pPr>
            <a:r>
              <a:rPr lang="en-US" sz="2200" dirty="0" smtClean="0">
                <a:solidFill>
                  <a:srgbClr val="C00000"/>
                </a:solidFill>
                <a:latin typeface="Times New Roman" panose="02020603050405020304" pitchFamily="18" charset="0"/>
                <a:cs typeface="Times New Roman" panose="02020603050405020304" pitchFamily="18" charset="0"/>
              </a:rPr>
              <a:t>Range: 10m</a:t>
            </a:r>
          </a:p>
          <a:p>
            <a:pPr>
              <a:lnSpc>
                <a:spcPct val="90000"/>
              </a:lnSpc>
              <a:defRPr/>
            </a:pPr>
            <a:r>
              <a:rPr lang="en-US" sz="2200" dirty="0" smtClean="0">
                <a:solidFill>
                  <a:srgbClr val="C00000"/>
                </a:solidFill>
                <a:latin typeface="Times New Roman" panose="02020603050405020304" pitchFamily="18" charset="0"/>
                <a:cs typeface="Times New Roman" panose="02020603050405020304" pitchFamily="18" charset="0"/>
              </a:rPr>
              <a:t>Transmission interval: ~ 4 minutes</a:t>
            </a:r>
          </a:p>
          <a:p>
            <a:pPr>
              <a:lnSpc>
                <a:spcPct val="90000"/>
              </a:lnSpc>
              <a:defRPr/>
            </a:pPr>
            <a:r>
              <a:rPr lang="en-US" sz="2200" dirty="0" smtClean="0">
                <a:solidFill>
                  <a:srgbClr val="C00000"/>
                </a:solidFill>
                <a:latin typeface="Times New Roman" panose="02020603050405020304" pitchFamily="18" charset="0"/>
                <a:cs typeface="Times New Roman" panose="02020603050405020304" pitchFamily="18" charset="0"/>
              </a:rPr>
              <a:t>Nodes move, Controller does not</a:t>
            </a:r>
          </a:p>
          <a:p>
            <a:pPr>
              <a:lnSpc>
                <a:spcPct val="90000"/>
              </a:lnSpc>
              <a:defRPr/>
            </a:pPr>
            <a:r>
              <a:rPr lang="en-US" sz="2200" dirty="0" smtClean="0">
                <a:solidFill>
                  <a:srgbClr val="C00000"/>
                </a:solidFill>
                <a:latin typeface="Times New Roman" panose="02020603050405020304" pitchFamily="18" charset="0"/>
                <a:cs typeface="Times New Roman" panose="02020603050405020304" pitchFamily="18" charset="0"/>
              </a:rPr>
              <a:t>Battery life: 1 week to several years (nodes with 2 AA batteries)</a:t>
            </a:r>
          </a:p>
          <a:p>
            <a:pPr>
              <a:lnSpc>
                <a:spcPct val="90000"/>
              </a:lnSpc>
              <a:defRPr/>
            </a:pPr>
            <a:r>
              <a:rPr lang="en-US" sz="2200" dirty="0" smtClean="0">
                <a:solidFill>
                  <a:srgbClr val="C00000"/>
                </a:solidFill>
                <a:latin typeface="Times New Roman" panose="02020603050405020304" pitchFamily="18" charset="0"/>
                <a:cs typeface="Times New Roman" panose="02020603050405020304" pitchFamily="18" charset="0"/>
              </a:rPr>
              <a:t>Interfaces: machine-only</a:t>
            </a:r>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9254" y="632446"/>
            <a:ext cx="4114800" cy="299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nvGrpSpPr>
          <p:cNvPr id="8" name="Group 17"/>
          <p:cNvGrpSpPr>
            <a:grpSpLocks/>
          </p:cNvGrpSpPr>
          <p:nvPr/>
        </p:nvGrpSpPr>
        <p:grpSpPr bwMode="auto">
          <a:xfrm>
            <a:off x="6146662" y="3533775"/>
            <a:ext cx="1981200" cy="1609725"/>
            <a:chOff x="3744" y="3216"/>
            <a:chExt cx="960" cy="780"/>
          </a:xfrm>
        </p:grpSpPr>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4" y="3216"/>
              <a:ext cx="960" cy="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0" name="Line 10"/>
            <p:cNvSpPr>
              <a:spLocks noChangeShapeType="1"/>
            </p:cNvSpPr>
            <p:nvPr/>
          </p:nvSpPr>
          <p:spPr bwMode="auto">
            <a:xfrm>
              <a:off x="3942" y="3216"/>
              <a:ext cx="300" cy="66"/>
            </a:xfrm>
            <a:prstGeom prst="line">
              <a:avLst/>
            </a:prstGeom>
            <a:noFill/>
            <a:ln w="381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11" name="Line 11"/>
            <p:cNvSpPr>
              <a:spLocks noChangeShapeType="1"/>
            </p:cNvSpPr>
            <p:nvPr/>
          </p:nvSpPr>
          <p:spPr bwMode="auto">
            <a:xfrm flipV="1">
              <a:off x="4275" y="3216"/>
              <a:ext cx="360" cy="69"/>
            </a:xfrm>
            <a:prstGeom prst="line">
              <a:avLst/>
            </a:prstGeom>
            <a:noFill/>
            <a:ln w="381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12" name="Line 12"/>
            <p:cNvSpPr>
              <a:spLocks noChangeShapeType="1"/>
            </p:cNvSpPr>
            <p:nvPr/>
          </p:nvSpPr>
          <p:spPr bwMode="auto">
            <a:xfrm flipV="1">
              <a:off x="3876" y="3912"/>
              <a:ext cx="162" cy="78"/>
            </a:xfrm>
            <a:prstGeom prst="line">
              <a:avLst/>
            </a:prstGeom>
            <a:noFill/>
            <a:ln w="381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13" name="Line 13"/>
            <p:cNvSpPr>
              <a:spLocks noChangeShapeType="1"/>
            </p:cNvSpPr>
            <p:nvPr/>
          </p:nvSpPr>
          <p:spPr bwMode="auto">
            <a:xfrm>
              <a:off x="4041" y="3912"/>
              <a:ext cx="636" cy="84"/>
            </a:xfrm>
            <a:prstGeom prst="line">
              <a:avLst/>
            </a:prstGeom>
            <a:noFill/>
            <a:ln w="5715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14" name="Line 9"/>
            <p:cNvSpPr>
              <a:spLocks noChangeShapeType="1"/>
            </p:cNvSpPr>
            <p:nvPr/>
          </p:nvSpPr>
          <p:spPr bwMode="auto">
            <a:xfrm>
              <a:off x="3888" y="3231"/>
              <a:ext cx="76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15" name="Line 14"/>
            <p:cNvSpPr>
              <a:spLocks noChangeShapeType="1"/>
            </p:cNvSpPr>
            <p:nvPr/>
          </p:nvSpPr>
          <p:spPr bwMode="auto">
            <a:xfrm>
              <a:off x="3864" y="3981"/>
              <a:ext cx="80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16" name="Line 16"/>
            <p:cNvSpPr>
              <a:spLocks noChangeShapeType="1"/>
            </p:cNvSpPr>
            <p:nvPr/>
          </p:nvSpPr>
          <p:spPr bwMode="auto">
            <a:xfrm>
              <a:off x="4203" y="3285"/>
              <a:ext cx="123" cy="0"/>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grpSp>
    </p:spTree>
    <p:extLst>
      <p:ext uri="{BB962C8B-B14F-4D97-AF65-F5344CB8AC3E}">
        <p14:creationId xmlns:p14="http://schemas.microsoft.com/office/powerpoint/2010/main" val="4025036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Sensor Platforms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1979712" y="1200151"/>
            <a:ext cx="6707088" cy="2307703"/>
          </a:xfrm>
        </p:spPr>
        <p:txBody>
          <a:bodyPr>
            <a:normAutofit fontScale="92500" lnSpcReduction="20000"/>
          </a:bodyPr>
          <a:lstStyle/>
          <a:p>
            <a:pPr marL="342900" lvl="1" indent="-342900">
              <a:buFont typeface="Arial" panose="020B0604020202020204" pitchFamily="34" charset="0"/>
              <a:buChar char="•"/>
            </a:pPr>
            <a:r>
              <a:rPr lang="en-US" altLang="zh-TW" dirty="0">
                <a:solidFill>
                  <a:srgbClr val="0070C0"/>
                </a:solidFill>
                <a:latin typeface="Times New Roman" pitchFamily="18" charset="0"/>
                <a:cs typeface="Times New Roman" pitchFamily="18" charset="0"/>
              </a:rPr>
              <a:t>Sensor node/Mote: </a:t>
            </a:r>
            <a:r>
              <a:rPr lang="en-US" altLang="zh-TW" dirty="0">
                <a:latin typeface="Times New Roman" pitchFamily="18" charset="0"/>
                <a:cs typeface="Times New Roman" pitchFamily="18" charset="0"/>
              </a:rPr>
              <a:t>Small cache, low-speed CPU, wireless interface for transmission, battery, possibly with location </a:t>
            </a:r>
            <a:r>
              <a:rPr lang="en-US" altLang="zh-TW" dirty="0" smtClean="0">
                <a:latin typeface="Times New Roman" pitchFamily="18" charset="0"/>
                <a:cs typeface="Times New Roman" pitchFamily="18" charset="0"/>
              </a:rPr>
              <a:t>information</a:t>
            </a:r>
          </a:p>
          <a:p>
            <a:pPr marL="342900" lvl="1" indent="-342900">
              <a:buFont typeface="Arial" panose="020B0604020202020204" pitchFamily="34" charset="0"/>
              <a:buChar char="•"/>
            </a:pPr>
            <a:r>
              <a:rPr lang="en-US" altLang="zh-TW" dirty="0" smtClean="0">
                <a:solidFill>
                  <a:srgbClr val="0070C0"/>
                </a:solidFill>
                <a:latin typeface="Times New Roman" pitchFamily="18" charset="0"/>
                <a:cs typeface="Times New Roman" pitchFamily="18" charset="0"/>
              </a:rPr>
              <a:t>Sink node/Gateway: </a:t>
            </a:r>
            <a:r>
              <a:rPr lang="en-US" altLang="zh-TW" dirty="0" smtClean="0">
                <a:latin typeface="Times New Roman" pitchFamily="18" charset="0"/>
                <a:cs typeface="Times New Roman" pitchFamily="18" charset="0"/>
              </a:rPr>
              <a:t>gather data from sensor nodes and forward gathered data to end-users.</a:t>
            </a:r>
          </a:p>
          <a:p>
            <a:pPr marL="342900" lvl="1" indent="-342900">
              <a:buFont typeface="Arial" panose="020B0604020202020204" pitchFamily="34" charset="0"/>
              <a:buChar char="•"/>
            </a:pPr>
            <a:r>
              <a:rPr lang="en-US" altLang="zh-TW" dirty="0" smtClean="0">
                <a:solidFill>
                  <a:srgbClr val="0070C0"/>
                </a:solidFill>
                <a:latin typeface="Times New Roman" pitchFamily="18" charset="0"/>
                <a:cs typeface="Times New Roman" pitchFamily="18" charset="0"/>
              </a:rPr>
              <a:t>UC Berkeley, Smart Dust</a:t>
            </a:r>
            <a:endParaRPr lang="en-US" altLang="zh-TW" dirty="0" smtClean="0">
              <a:latin typeface="Times New Roman" pitchFamily="18" charset="0"/>
              <a:cs typeface="Times New Roman" pitchFamily="18" charset="0"/>
            </a:endParaRPr>
          </a:p>
          <a:p>
            <a:pPr marL="342900" lvl="1" indent="-342900">
              <a:buFont typeface="Arial" panose="020B0604020202020204" pitchFamily="34" charset="0"/>
              <a:buChar char="•"/>
            </a:pPr>
            <a:endParaRPr lang="en-US" altLang="zh-TW" dirty="0" smtClean="0">
              <a:latin typeface="Times New Roman" pitchFamily="18" charset="0"/>
              <a:cs typeface="Times New Roman" pitchFamily="18" charset="0"/>
            </a:endParaRPr>
          </a:p>
          <a:p>
            <a:pPr marL="342900" lvl="1" indent="-342900">
              <a:buFont typeface="Arial" panose="020B0604020202020204" pitchFamily="34" charset="0"/>
              <a:buChar char="•"/>
            </a:pPr>
            <a:endParaRPr lang="en-US" altLang="zh-TW" dirty="0" smtClean="0">
              <a:latin typeface="Times New Roman" pitchFamily="18" charset="0"/>
              <a:cs typeface="Times New Roman" pitchFamily="18" charset="0"/>
            </a:endParaRPr>
          </a:p>
          <a:p>
            <a:endParaRPr lang="zh-TW" altLang="en-US" dirty="0"/>
          </a:p>
        </p:txBody>
      </p:sp>
      <p:sp>
        <p:nvSpPr>
          <p:cNvPr id="4" name="投影片編號版面配置區 3"/>
          <p:cNvSpPr>
            <a:spLocks noGrp="1"/>
          </p:cNvSpPr>
          <p:nvPr>
            <p:ph type="sldNum" sz="quarter" idx="12"/>
          </p:nvPr>
        </p:nvSpPr>
        <p:spPr/>
        <p:txBody>
          <a:bodyPr/>
          <a:lstStyle/>
          <a:p>
            <a:fld id="{E6E29A2B-F04D-4A71-A113-CB1C5C232691}" type="slidenum">
              <a:rPr lang="en-US" smtClean="0"/>
              <a:pPr/>
              <a:t>23</a:t>
            </a:fld>
            <a:endParaRPr lang="en-US"/>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0152" y="3581625"/>
            <a:ext cx="2647528" cy="1212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35696" y="3581625"/>
            <a:ext cx="1478652" cy="1206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圖片 7" descr="畫面剪輯"/>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19872" y="3793102"/>
            <a:ext cx="1057653" cy="822619"/>
          </a:xfrm>
          <a:prstGeom prst="rect">
            <a:avLst/>
          </a:prstGeom>
        </p:spPr>
      </p:pic>
      <p:pic>
        <p:nvPicPr>
          <p:cNvPr id="9" name="3 Imagen"/>
          <p:cNvPicPr/>
          <p:nvPr/>
        </p:nvPicPr>
        <p:blipFill>
          <a:blip r:embed="rId6" cstate="print"/>
          <a:srcRect l="11956" r="27329"/>
          <a:stretch>
            <a:fillRect/>
          </a:stretch>
        </p:blipFill>
        <p:spPr bwMode="auto">
          <a:xfrm>
            <a:off x="4788024" y="3783078"/>
            <a:ext cx="899219" cy="876343"/>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320702123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Sensor Platforms</a:t>
            </a:r>
            <a:endParaRPr lang="zh-TW" altLang="en-US" dirty="0">
              <a:latin typeface="Times New Roman" pitchFamily="18" charset="0"/>
              <a:cs typeface="Times New Roman" pitchFamily="18" charset="0"/>
            </a:endParaRPr>
          </a:p>
        </p:txBody>
      </p:sp>
      <p:sp>
        <p:nvSpPr>
          <p:cNvPr id="3" name="日期版面配置區 2"/>
          <p:cNvSpPr>
            <a:spLocks noGrp="1"/>
          </p:cNvSpPr>
          <p:nvPr>
            <p:ph type="dt" sz="half" idx="4294967295"/>
          </p:nvPr>
        </p:nvSpPr>
        <p:spPr>
          <a:xfrm>
            <a:off x="6400800" y="4767263"/>
            <a:ext cx="2289048" cy="274320"/>
          </a:xfrm>
          <a:prstGeom prst="rect">
            <a:avLst/>
          </a:prstGeom>
        </p:spPr>
        <p:txBody>
          <a:bodyPr/>
          <a:lstStyle/>
          <a:p>
            <a:fld id="{B0D9F263-4148-4A18-BD53-C7C12DD8BA8B}" type="datetime1">
              <a:rPr lang="zh-TW" altLang="en-US" smtClean="0">
                <a:latin typeface="Times New Roman" panose="02020603050405020304" pitchFamily="18" charset="0"/>
                <a:cs typeface="Times New Roman" pitchFamily="18" charset="0"/>
              </a:rPr>
              <a:pPr/>
              <a:t>2016/11/29</a:t>
            </a:fld>
            <a:endParaRPr lang="zh-TW" altLang="en-US">
              <a:latin typeface="Times New Roman" pitchFamily="18" charset="0"/>
              <a:cs typeface="Times New Roman" pitchFamily="18" charset="0"/>
            </a:endParaRP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latin typeface="Times New Roman" panose="02020603050405020304" pitchFamily="18" charset="0"/>
                <a:cs typeface="Times New Roman" pitchFamily="18" charset="0"/>
              </a:rPr>
              <a:pPr/>
              <a:t>24</a:t>
            </a:fld>
            <a:endParaRPr lang="zh-TW" altLang="en-US">
              <a:latin typeface="Times New Roman" pitchFamily="18" charset="0"/>
              <a:cs typeface="Times New Roman" pitchFamily="18" charset="0"/>
            </a:endParaRPr>
          </a:p>
        </p:txBody>
      </p:sp>
      <p:sp>
        <p:nvSpPr>
          <p:cNvPr id="5" name="內容版面配置區 4"/>
          <p:cNvSpPr>
            <a:spLocks noGrp="1"/>
          </p:cNvSpPr>
          <p:nvPr>
            <p:ph sz="quarter" idx="1"/>
          </p:nvPr>
        </p:nvSpPr>
        <p:spPr>
          <a:xfrm>
            <a:off x="1619672" y="1200151"/>
            <a:ext cx="4896544" cy="3394472"/>
          </a:xfrm>
        </p:spPr>
        <p:txBody>
          <a:bodyPr>
            <a:normAutofit fontScale="70000" lnSpcReduction="20000"/>
          </a:bodyPr>
          <a:lstStyle/>
          <a:p>
            <a:r>
              <a:rPr lang="en-US" altLang="zh-TW" dirty="0" smtClean="0">
                <a:latin typeface="Times New Roman" pitchFamily="18" charset="0"/>
                <a:cs typeface="Times New Roman" pitchFamily="18" charset="0"/>
              </a:rPr>
              <a:t>Popular Sensor Platforms</a:t>
            </a:r>
          </a:p>
          <a:p>
            <a:pPr lvl="1"/>
            <a:r>
              <a:rPr lang="en-US" altLang="zh-TW" dirty="0" smtClean="0">
                <a:latin typeface="Times New Roman" pitchFamily="18" charset="0"/>
                <a:cs typeface="Times New Roman" pitchFamily="18" charset="0"/>
              </a:rPr>
              <a:t>NTU</a:t>
            </a:r>
          </a:p>
          <a:p>
            <a:pPr lvl="2"/>
            <a:r>
              <a:rPr lang="en-US" altLang="zh-TW" dirty="0" smtClean="0">
                <a:latin typeface="Times New Roman" pitchFamily="18" charset="0"/>
                <a:cs typeface="Times New Roman" pitchFamily="18" charset="0"/>
              </a:rPr>
              <a:t>Simple node / Super node / </a:t>
            </a:r>
            <a:r>
              <a:rPr lang="en-US" altLang="zh-TW" dirty="0" err="1" smtClean="0">
                <a:latin typeface="Times New Roman" pitchFamily="18" charset="0"/>
                <a:cs typeface="Times New Roman" pitchFamily="18" charset="0"/>
              </a:rPr>
              <a:t>Taroko</a:t>
            </a:r>
            <a:endParaRPr lang="en-US" altLang="zh-TW" dirty="0" smtClean="0">
              <a:latin typeface="Times New Roman" pitchFamily="18" charset="0"/>
              <a:cs typeface="Times New Roman" pitchFamily="18" charset="0"/>
            </a:endParaRPr>
          </a:p>
          <a:p>
            <a:endParaRPr lang="en-US" altLang="zh-TW" dirty="0">
              <a:latin typeface="Times New Roman" pitchFamily="18" charset="0"/>
              <a:cs typeface="Times New Roman" pitchFamily="18" charset="0"/>
            </a:endParaRPr>
          </a:p>
          <a:p>
            <a:endParaRPr lang="en-US" altLang="zh-TW" dirty="0" smtClean="0">
              <a:latin typeface="Times New Roman" pitchFamily="18" charset="0"/>
              <a:cs typeface="Times New Roman" pitchFamily="18" charset="0"/>
            </a:endParaRPr>
          </a:p>
          <a:p>
            <a:pPr lvl="1"/>
            <a:r>
              <a:rPr lang="en-US" altLang="zh-TW" dirty="0" smtClean="0">
                <a:latin typeface="Times New Roman" pitchFamily="18" charset="0"/>
                <a:cs typeface="Times New Roman" pitchFamily="18" charset="0"/>
              </a:rPr>
              <a:t>NTHU</a:t>
            </a:r>
          </a:p>
          <a:p>
            <a:pPr lvl="2"/>
            <a:r>
              <a:rPr lang="en-US" altLang="zh-TW" dirty="0" smtClean="0">
                <a:latin typeface="Times New Roman" pitchFamily="18" charset="0"/>
                <a:cs typeface="Times New Roman" pitchFamily="18" charset="0"/>
              </a:rPr>
              <a:t>Octopus II / Octopus X</a:t>
            </a:r>
          </a:p>
          <a:p>
            <a:pPr lvl="2"/>
            <a:endParaRPr lang="en-US" altLang="zh-TW" dirty="0">
              <a:latin typeface="Times New Roman" pitchFamily="18" charset="0"/>
              <a:cs typeface="Times New Roman" pitchFamily="18" charset="0"/>
            </a:endParaRPr>
          </a:p>
          <a:p>
            <a:pPr lvl="2"/>
            <a:endParaRPr lang="en-US" altLang="zh-TW" dirty="0" smtClean="0">
              <a:latin typeface="Times New Roman" pitchFamily="18" charset="0"/>
              <a:cs typeface="Times New Roman" pitchFamily="18" charset="0"/>
            </a:endParaRPr>
          </a:p>
          <a:p>
            <a:pPr lvl="1"/>
            <a:r>
              <a:rPr lang="en-US" altLang="zh-TW" dirty="0" smtClean="0">
                <a:latin typeface="Times New Roman" pitchFamily="18" charset="0"/>
                <a:cs typeface="Times New Roman" pitchFamily="18" charset="0"/>
              </a:rPr>
              <a:t>NCTU</a:t>
            </a:r>
          </a:p>
          <a:p>
            <a:pPr lvl="2"/>
            <a:r>
              <a:rPr lang="en-US" altLang="zh-TW" dirty="0" smtClean="0">
                <a:latin typeface="Times New Roman" pitchFamily="18" charset="0"/>
                <a:cs typeface="Times New Roman" pitchFamily="18" charset="0"/>
              </a:rPr>
              <a:t>Eco node</a:t>
            </a:r>
            <a:endParaRPr lang="zh-TW" altLang="en-US"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0179" y="2185593"/>
            <a:ext cx="221932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9" descr="Telos_S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4048" y="2067694"/>
            <a:ext cx="979488" cy="558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75880" y="3294721"/>
            <a:ext cx="24479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89632" y="4443958"/>
            <a:ext cx="9906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 name="群組 13"/>
          <p:cNvGrpSpPr/>
          <p:nvPr/>
        </p:nvGrpSpPr>
        <p:grpSpPr>
          <a:xfrm>
            <a:off x="5652120" y="1200151"/>
            <a:ext cx="6707088" cy="2927052"/>
            <a:chOff x="5785792" y="1200151"/>
            <a:chExt cx="6707088" cy="2927052"/>
          </a:xfrm>
        </p:grpSpPr>
        <p:sp>
          <p:nvSpPr>
            <p:cNvPr id="10" name="內容版面配置區 2"/>
            <p:cNvSpPr txBox="1">
              <a:spLocks/>
            </p:cNvSpPr>
            <p:nvPr/>
          </p:nvSpPr>
          <p:spPr>
            <a:xfrm>
              <a:off x="5785792" y="1200151"/>
              <a:ext cx="6707088" cy="2667743"/>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0" lang="en-US" altLang="zh-TW"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UC Berkeley</a:t>
              </a:r>
            </a:p>
            <a:p>
              <a:pPr marL="1143000" marR="0" lvl="2"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Tmote</a:t>
              </a:r>
              <a:r>
                <a:rPr kumimoji="0" lang="en-US" altLang="zh-TW"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Sky</a:t>
              </a:r>
            </a:p>
            <a:p>
              <a:pPr marL="1143000" marR="0" lvl="2"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0" lang="en-US" altLang="zh-TW"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M. </a:t>
              </a:r>
              <a:r>
                <a:rPr kumimoji="0" lang="en-US" altLang="zh-TW" sz="2800" b="0" i="0"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Banzi</a:t>
              </a:r>
              <a:r>
                <a:rPr kumimoji="0" lang="en-US" altLang="zh-TW"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et. al.</a:t>
              </a:r>
            </a:p>
            <a:p>
              <a:pPr marL="1143000" marR="0" lvl="2"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Arduino</a:t>
              </a:r>
              <a:endParaRPr kumimoji="0" lang="en-US" altLang="zh-TW"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1143000" marR="0" lvl="2"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0" lang="en-US" altLang="zh-TW"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Raspberry Pi Foundation</a:t>
              </a:r>
            </a:p>
            <a:p>
              <a:pPr marL="1143000" marR="0" lvl="2"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Raspberry Pi</a:t>
              </a:r>
            </a:p>
            <a:p>
              <a:pPr marL="1143000" marR="0" lvl="2"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0" lang="en-US" altLang="zh-TW"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0" lang="zh-TW"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pic>
          <p:nvPicPr>
            <p:cNvPr id="11"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35675" y="1779662"/>
              <a:ext cx="720080" cy="454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descr="http://wishtrac.com/Raspberry_Pi/raspberrypi-main-1280x1024.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35675" y="3579862"/>
              <a:ext cx="683958" cy="54734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http://arthurschmitt.com/wp-content/uploads/2012/10/Arduino-vector-isometric.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335675" y="2643758"/>
              <a:ext cx="720080" cy="47180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8763622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3C8376A6-A48A-4C3C-A7D7-B9F261D0D90C}" type="slidenum">
              <a:rPr lang="en-US" smtClean="0"/>
              <a:t>25</a:t>
            </a:fld>
            <a:endParaRPr lang="en-US"/>
          </a:p>
        </p:txBody>
      </p:sp>
      <p:sp>
        <p:nvSpPr>
          <p:cNvPr id="5" name="矩形 4"/>
          <p:cNvSpPr/>
          <p:nvPr/>
        </p:nvSpPr>
        <p:spPr>
          <a:xfrm>
            <a:off x="3659393" y="1647840"/>
            <a:ext cx="3624838" cy="707886"/>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altLang="zh-TW" sz="4000" b="1" cap="none" spc="0" dirty="0" err="1" smtClean="0">
                <a:ln/>
                <a:solidFill>
                  <a:schemeClr val="accent3"/>
                </a:solidFill>
                <a:effectLst/>
              </a:rPr>
              <a:t>Xbee</a:t>
            </a:r>
            <a:r>
              <a:rPr lang="en-US" altLang="zh-TW" sz="4000" b="1" cap="none" spc="0" dirty="0" smtClean="0">
                <a:ln/>
                <a:solidFill>
                  <a:schemeClr val="accent3"/>
                </a:solidFill>
                <a:effectLst/>
              </a:rPr>
              <a:t> / </a:t>
            </a:r>
            <a:r>
              <a:rPr lang="en-US" altLang="zh-TW" sz="4000" b="1" cap="none" spc="0" dirty="0" err="1" smtClean="0">
                <a:ln/>
                <a:solidFill>
                  <a:schemeClr val="accent3"/>
                </a:solidFill>
                <a:effectLst/>
              </a:rPr>
              <a:t>Xbee</a:t>
            </a:r>
            <a:r>
              <a:rPr lang="en-US" altLang="zh-TW" sz="4000" b="1" cap="none" spc="0" dirty="0" smtClean="0">
                <a:ln/>
                <a:solidFill>
                  <a:schemeClr val="accent3"/>
                </a:solidFill>
                <a:effectLst/>
              </a:rPr>
              <a:t> Pro</a:t>
            </a:r>
            <a:endParaRPr lang="zh-TW" altLang="en-US" sz="4000" b="1" cap="none" spc="0" dirty="0">
              <a:ln/>
              <a:solidFill>
                <a:schemeClr val="accent3"/>
              </a:solidFill>
              <a:effectLst/>
            </a:endParaRPr>
          </a:p>
        </p:txBody>
      </p:sp>
      <p:pic>
        <p:nvPicPr>
          <p:cNvPr id="6" name="圖片 5"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864" y="2859782"/>
            <a:ext cx="3596952" cy="1463167"/>
          </a:xfrm>
          <a:prstGeom prst="rect">
            <a:avLst/>
          </a:prstGeom>
        </p:spPr>
      </p:pic>
    </p:spTree>
    <p:extLst>
      <p:ext uri="{BB962C8B-B14F-4D97-AF65-F5344CB8AC3E}">
        <p14:creationId xmlns:p14="http://schemas.microsoft.com/office/powerpoint/2010/main" val="769705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195736" y="205979"/>
            <a:ext cx="6840760" cy="857250"/>
          </a:xfrm>
        </p:spPr>
        <p:txBody>
          <a:bodyPr>
            <a:normAutofit fontScale="90000"/>
          </a:bodyPr>
          <a:lstStyle/>
          <a:p>
            <a:r>
              <a:rPr lang="en-US" altLang="zh-TW" dirty="0" err="1" smtClean="0">
                <a:latin typeface="Times New Roman" panose="02020603050405020304" pitchFamily="18" charset="0"/>
                <a:cs typeface="Times New Roman" panose="02020603050405020304" pitchFamily="18" charset="0"/>
              </a:rPr>
              <a:t>XBee</a:t>
            </a:r>
            <a:r>
              <a:rPr lang="en-US" altLang="zh-TW" dirty="0" smtClean="0">
                <a:latin typeface="Times New Roman" panose="02020603050405020304" pitchFamily="18" charset="0"/>
                <a:cs typeface="Times New Roman" panose="02020603050405020304" pitchFamily="18" charset="0"/>
              </a:rPr>
              <a:t>/</a:t>
            </a:r>
            <a:r>
              <a:rPr lang="en-US" altLang="zh-TW" dirty="0" err="1" smtClean="0">
                <a:latin typeface="Times New Roman" panose="02020603050405020304" pitchFamily="18" charset="0"/>
                <a:cs typeface="Times New Roman" panose="02020603050405020304" pitchFamily="18" charset="0"/>
              </a:rPr>
              <a:t>XBee</a:t>
            </a:r>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PRO RF </a:t>
            </a:r>
            <a:r>
              <a:rPr lang="en-US" altLang="zh-TW" dirty="0">
                <a:latin typeface="Times New Roman" panose="02020603050405020304" pitchFamily="18" charset="0"/>
                <a:cs typeface="Times New Roman" panose="02020603050405020304" pitchFamily="18" charset="0"/>
              </a:rPr>
              <a:t>Modules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2195736" y="1200151"/>
            <a:ext cx="6491064" cy="2811759"/>
          </a:xfrm>
        </p:spPr>
        <p:txBody>
          <a:bodyPr>
            <a:normAutofit fontScale="70000" lnSpcReduction="20000"/>
          </a:bodyPr>
          <a:lstStyle/>
          <a:p>
            <a:r>
              <a:rPr lang="en-US" altLang="zh-TW" dirty="0">
                <a:latin typeface="Times New Roman" panose="02020603050405020304" pitchFamily="18" charset="0"/>
                <a:cs typeface="Times New Roman" panose="02020603050405020304" pitchFamily="18" charset="0"/>
              </a:rPr>
              <a:t>The </a:t>
            </a:r>
            <a:r>
              <a:rPr lang="en-US" altLang="zh-TW" dirty="0" err="1">
                <a:latin typeface="Times New Roman" panose="02020603050405020304" pitchFamily="18" charset="0"/>
                <a:cs typeface="Times New Roman" panose="02020603050405020304" pitchFamily="18" charset="0"/>
              </a:rPr>
              <a:t>XBee</a:t>
            </a:r>
            <a:r>
              <a:rPr lang="en-US" altLang="zh-TW" dirty="0">
                <a:latin typeface="Times New Roman" panose="02020603050405020304" pitchFamily="18" charset="0"/>
                <a:cs typeface="Times New Roman" panose="02020603050405020304" pitchFamily="18" charset="0"/>
              </a:rPr>
              <a:t> and </a:t>
            </a:r>
            <a:r>
              <a:rPr lang="en-US" altLang="zh-TW" dirty="0" err="1">
                <a:latin typeface="Times New Roman" panose="02020603050405020304" pitchFamily="18" charset="0"/>
                <a:cs typeface="Times New Roman" panose="02020603050405020304" pitchFamily="18" charset="0"/>
              </a:rPr>
              <a:t>XBee</a:t>
            </a:r>
            <a:r>
              <a:rPr lang="en-US" altLang="zh-TW" dirty="0">
                <a:latin typeface="Times New Roman" panose="02020603050405020304" pitchFamily="18" charset="0"/>
                <a:cs typeface="Times New Roman" panose="02020603050405020304" pitchFamily="18" charset="0"/>
              </a:rPr>
              <a:t>-PRO RF Modules were engineered to  meet IEEE 802.15.4 </a:t>
            </a:r>
            <a:r>
              <a:rPr lang="en-US" altLang="zh-TW" dirty="0" smtClean="0">
                <a:latin typeface="Times New Roman" panose="02020603050405020304" pitchFamily="18" charset="0"/>
                <a:cs typeface="Times New Roman" panose="02020603050405020304" pitchFamily="18" charset="0"/>
              </a:rPr>
              <a:t>standards </a:t>
            </a:r>
            <a:r>
              <a:rPr lang="en-US" altLang="zh-TW" dirty="0">
                <a:latin typeface="Times New Roman" panose="02020603050405020304" pitchFamily="18" charset="0"/>
                <a:cs typeface="Times New Roman" panose="02020603050405020304" pitchFamily="18" charset="0"/>
              </a:rPr>
              <a:t>and support the unique </a:t>
            </a:r>
            <a:r>
              <a:rPr lang="en-US" altLang="zh-TW" dirty="0" smtClean="0">
                <a:latin typeface="Times New Roman" panose="02020603050405020304" pitchFamily="18" charset="0"/>
                <a:cs typeface="Times New Roman" panose="02020603050405020304" pitchFamily="18" charset="0"/>
              </a:rPr>
              <a:t>needs </a:t>
            </a:r>
            <a:r>
              <a:rPr lang="en-US" altLang="zh-TW" dirty="0">
                <a:latin typeface="Times New Roman" panose="02020603050405020304" pitchFamily="18" charset="0"/>
                <a:cs typeface="Times New Roman" panose="02020603050405020304" pitchFamily="18" charset="0"/>
              </a:rPr>
              <a:t>of low-cost, low-power wireless sensor networks.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The </a:t>
            </a:r>
            <a:r>
              <a:rPr lang="en-US" altLang="zh-TW" dirty="0">
                <a:latin typeface="Times New Roman" panose="02020603050405020304" pitchFamily="18" charset="0"/>
                <a:cs typeface="Times New Roman" panose="02020603050405020304" pitchFamily="18" charset="0"/>
              </a:rPr>
              <a:t>modules require minimal </a:t>
            </a:r>
            <a:r>
              <a:rPr lang="en-US" altLang="zh-TW" dirty="0" smtClean="0">
                <a:latin typeface="Times New Roman" panose="02020603050405020304" pitchFamily="18" charset="0"/>
                <a:cs typeface="Times New Roman" panose="02020603050405020304" pitchFamily="18" charset="0"/>
              </a:rPr>
              <a:t>power </a:t>
            </a:r>
            <a:r>
              <a:rPr lang="en-US" altLang="zh-TW" dirty="0">
                <a:latin typeface="Times New Roman" panose="02020603050405020304" pitchFamily="18" charset="0"/>
                <a:cs typeface="Times New Roman" panose="02020603050405020304" pitchFamily="18" charset="0"/>
              </a:rPr>
              <a:t>and provide reliable </a:t>
            </a:r>
            <a:r>
              <a:rPr lang="en-US" altLang="zh-TW" dirty="0" smtClean="0">
                <a:latin typeface="Times New Roman" panose="02020603050405020304" pitchFamily="18" charset="0"/>
                <a:cs typeface="Times New Roman" panose="02020603050405020304" pitchFamily="18" charset="0"/>
              </a:rPr>
              <a:t>delivery </a:t>
            </a:r>
            <a:r>
              <a:rPr lang="en-US" altLang="zh-TW" dirty="0">
                <a:latin typeface="Times New Roman" panose="02020603050405020304" pitchFamily="18" charset="0"/>
                <a:cs typeface="Times New Roman" panose="02020603050405020304" pitchFamily="18" charset="0"/>
              </a:rPr>
              <a:t>of </a:t>
            </a:r>
            <a:r>
              <a:rPr lang="en-US" altLang="zh-TW" dirty="0" smtClean="0">
                <a:latin typeface="Times New Roman" panose="02020603050405020304" pitchFamily="18" charset="0"/>
                <a:cs typeface="Times New Roman" panose="02020603050405020304" pitchFamily="18" charset="0"/>
              </a:rPr>
              <a:t>data between </a:t>
            </a:r>
            <a:r>
              <a:rPr lang="en-US" altLang="zh-TW" dirty="0">
                <a:latin typeface="Times New Roman" panose="02020603050405020304" pitchFamily="18" charset="0"/>
                <a:cs typeface="Times New Roman" panose="02020603050405020304" pitchFamily="18" charset="0"/>
              </a:rPr>
              <a:t>devices.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The </a:t>
            </a:r>
            <a:r>
              <a:rPr lang="en-US" altLang="zh-TW" dirty="0">
                <a:latin typeface="Times New Roman" panose="02020603050405020304" pitchFamily="18" charset="0"/>
                <a:cs typeface="Times New Roman" panose="02020603050405020304" pitchFamily="18" charset="0"/>
              </a:rPr>
              <a:t>modules operate within the ISM 2.4 GHz </a:t>
            </a:r>
            <a:r>
              <a:rPr lang="en-US" altLang="zh-TW" dirty="0" smtClean="0">
                <a:latin typeface="Times New Roman" panose="02020603050405020304" pitchFamily="18" charset="0"/>
                <a:cs typeface="Times New Roman" panose="02020603050405020304" pitchFamily="18" charset="0"/>
              </a:rPr>
              <a:t>frequency </a:t>
            </a:r>
            <a:r>
              <a:rPr lang="en-US" altLang="zh-TW" dirty="0">
                <a:latin typeface="Times New Roman" panose="02020603050405020304" pitchFamily="18" charset="0"/>
                <a:cs typeface="Times New Roman" panose="02020603050405020304" pitchFamily="18" charset="0"/>
              </a:rPr>
              <a:t>band and are pin-for-pin </a:t>
            </a:r>
            <a:r>
              <a:rPr lang="en-US" altLang="zh-TW" dirty="0" smtClean="0">
                <a:latin typeface="Times New Roman" panose="02020603050405020304" pitchFamily="18" charset="0"/>
                <a:cs typeface="Times New Roman" panose="02020603050405020304" pitchFamily="18" charset="0"/>
              </a:rPr>
              <a:t>compatible </a:t>
            </a:r>
            <a:r>
              <a:rPr lang="en-US" altLang="zh-TW" dirty="0">
                <a:latin typeface="Times New Roman" panose="02020603050405020304" pitchFamily="18" charset="0"/>
                <a:cs typeface="Times New Roman" panose="02020603050405020304" pitchFamily="18" charset="0"/>
              </a:rPr>
              <a:t>with each other.</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26</a:t>
            </a:fld>
            <a:endParaRPr lang="en-US">
              <a:latin typeface="Times New Roman" panose="02020603050405020304" pitchFamily="18" charset="0"/>
              <a:cs typeface="Times New Roman" panose="02020603050405020304" pitchFamily="18" charset="0"/>
            </a:endParaRPr>
          </a:p>
        </p:txBody>
      </p:sp>
      <p:pic>
        <p:nvPicPr>
          <p:cNvPr id="5" name="圖片 4"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3888" y="3765711"/>
            <a:ext cx="3168352" cy="1288821"/>
          </a:xfrm>
          <a:prstGeom prst="rect">
            <a:avLst/>
          </a:prstGeom>
        </p:spPr>
      </p:pic>
    </p:spTree>
    <p:extLst>
      <p:ext uri="{BB962C8B-B14F-4D97-AF65-F5344CB8AC3E}">
        <p14:creationId xmlns:p14="http://schemas.microsoft.com/office/powerpoint/2010/main" val="2443854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Long Range Data Integrity</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27</a:t>
            </a:fld>
            <a:endParaRPr lang="en-US">
              <a:latin typeface="Times New Roman" panose="02020603050405020304" pitchFamily="18" charset="0"/>
              <a:cs typeface="Times New Roman" panose="02020603050405020304" pitchFamily="18" charset="0"/>
            </a:endParaRPr>
          </a:p>
        </p:txBody>
      </p:sp>
      <p:sp>
        <p:nvSpPr>
          <p:cNvPr id="7" name="文字方塊 6"/>
          <p:cNvSpPr txBox="1"/>
          <p:nvPr/>
        </p:nvSpPr>
        <p:spPr>
          <a:xfrm>
            <a:off x="2051720" y="1419622"/>
            <a:ext cx="3672408" cy="1754326"/>
          </a:xfrm>
          <a:prstGeom prst="rect">
            <a:avLst/>
          </a:prstGeom>
          <a:noFill/>
        </p:spPr>
        <p:txBody>
          <a:bodyPr wrap="square" rtlCol="0">
            <a:spAutoFit/>
          </a:bodyPr>
          <a:lstStyle/>
          <a:p>
            <a:r>
              <a:rPr lang="en-US" altLang="zh-TW" b="1" dirty="0" err="1">
                <a:latin typeface="Times New Roman" panose="02020603050405020304" pitchFamily="18" charset="0"/>
                <a:cs typeface="Times New Roman" panose="02020603050405020304" pitchFamily="18" charset="0"/>
              </a:rPr>
              <a:t>XBee</a:t>
            </a:r>
            <a:r>
              <a:rPr lang="en-US" altLang="zh-TW" b="1" dirty="0">
                <a:latin typeface="Times New Roman" panose="02020603050405020304" pitchFamily="18" charset="0"/>
                <a:cs typeface="Times New Roman" panose="02020603050405020304" pitchFamily="18" charset="0"/>
              </a:rPr>
              <a:t> </a:t>
            </a:r>
            <a:endParaRPr lang="en-US" altLang="zh-TW" b="1"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Indoor/Urban: up to 100’ (30 m)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Outdoor line-of-sight: up to 300’ (90 m)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Transmit Power: 1 </a:t>
            </a:r>
            <a:r>
              <a:rPr lang="en-US" altLang="zh-TW" dirty="0" err="1">
                <a:latin typeface="Times New Roman" panose="02020603050405020304" pitchFamily="18" charset="0"/>
                <a:cs typeface="Times New Roman" panose="02020603050405020304" pitchFamily="18" charset="0"/>
              </a:rPr>
              <a:t>mW</a:t>
            </a:r>
            <a:r>
              <a:rPr lang="en-US" altLang="zh-TW" dirty="0">
                <a:latin typeface="Times New Roman" panose="02020603050405020304" pitchFamily="18" charset="0"/>
                <a:cs typeface="Times New Roman" panose="02020603050405020304" pitchFamily="18" charset="0"/>
              </a:rPr>
              <a:t> (0 </a:t>
            </a:r>
            <a:r>
              <a:rPr lang="en-US" altLang="zh-TW" dirty="0" err="1">
                <a:latin typeface="Times New Roman" panose="02020603050405020304" pitchFamily="18" charset="0"/>
                <a:cs typeface="Times New Roman" panose="02020603050405020304" pitchFamily="18" charset="0"/>
              </a:rPr>
              <a:t>dBm</a:t>
            </a:r>
            <a:r>
              <a:rPr lang="en-US" altLang="zh-TW" dirty="0">
                <a:latin typeface="Times New Roman" panose="02020603050405020304" pitchFamily="18" charset="0"/>
                <a:cs typeface="Times New Roman" panose="02020603050405020304" pitchFamily="18" charset="0"/>
              </a:rPr>
              <a:t>)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Receiver Sensitivity: -92 </a:t>
            </a:r>
            <a:r>
              <a:rPr lang="en-US" altLang="zh-TW" dirty="0" err="1">
                <a:latin typeface="Times New Roman" panose="02020603050405020304" pitchFamily="18" charset="0"/>
                <a:cs typeface="Times New Roman" panose="02020603050405020304" pitchFamily="18" charset="0"/>
              </a:rPr>
              <a:t>dBm</a:t>
            </a:r>
            <a:endParaRPr lang="zh-TW" altLang="en-US" dirty="0">
              <a:latin typeface="Times New Roman" panose="02020603050405020304" pitchFamily="18" charset="0"/>
              <a:cs typeface="Times New Roman" panose="02020603050405020304" pitchFamily="18" charset="0"/>
            </a:endParaRPr>
          </a:p>
        </p:txBody>
      </p:sp>
      <p:sp>
        <p:nvSpPr>
          <p:cNvPr id="8" name="文字方塊 7"/>
          <p:cNvSpPr txBox="1"/>
          <p:nvPr/>
        </p:nvSpPr>
        <p:spPr>
          <a:xfrm>
            <a:off x="6012160" y="1429792"/>
            <a:ext cx="2915816" cy="3416320"/>
          </a:xfrm>
          <a:prstGeom prst="rect">
            <a:avLst/>
          </a:prstGeom>
          <a:noFill/>
        </p:spPr>
        <p:txBody>
          <a:bodyPr wrap="square" rtlCol="0">
            <a:spAutoFit/>
          </a:bodyPr>
          <a:lstStyle/>
          <a:p>
            <a:r>
              <a:rPr lang="en-US" altLang="zh-TW" b="1" dirty="0" err="1">
                <a:latin typeface="Times New Roman" panose="02020603050405020304" pitchFamily="18" charset="0"/>
                <a:cs typeface="Times New Roman" panose="02020603050405020304" pitchFamily="18" charset="0"/>
              </a:rPr>
              <a:t>XBee</a:t>
            </a:r>
            <a:r>
              <a:rPr lang="en-US" altLang="zh-TW" b="1" dirty="0">
                <a:latin typeface="Times New Roman" panose="02020603050405020304" pitchFamily="18" charset="0"/>
                <a:cs typeface="Times New Roman" panose="02020603050405020304" pitchFamily="18" charset="0"/>
              </a:rPr>
              <a:t>-PRO </a:t>
            </a:r>
            <a:endParaRPr lang="en-US" altLang="zh-TW" b="1"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Indoor/Urban: up to 300’ (90 m), 200' (60  m) for International variant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Outdoor line-of-sight: up to 1 mile (1600  m), 2500' (750 m) for  International variant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Transmit Power: 63mW (18dBm), 10mW  (10dBm) for International variant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Receiver Sensitivity: -100 </a:t>
            </a:r>
            <a:r>
              <a:rPr lang="en-US" altLang="zh-TW" dirty="0" err="1">
                <a:latin typeface="Times New Roman" panose="02020603050405020304" pitchFamily="18" charset="0"/>
                <a:cs typeface="Times New Roman" panose="02020603050405020304" pitchFamily="18" charset="0"/>
              </a:rPr>
              <a:t>dBm</a:t>
            </a:r>
            <a:endParaRPr lang="zh-TW" altLang="en-US" dirty="0">
              <a:latin typeface="Times New Roman" panose="02020603050405020304" pitchFamily="18" charset="0"/>
              <a:cs typeface="Times New Roman" panose="02020603050405020304" pitchFamily="18" charset="0"/>
            </a:endParaRPr>
          </a:p>
        </p:txBody>
      </p:sp>
      <p:sp>
        <p:nvSpPr>
          <p:cNvPr id="9" name="矩形 8"/>
          <p:cNvSpPr/>
          <p:nvPr/>
        </p:nvSpPr>
        <p:spPr>
          <a:xfrm>
            <a:off x="1829188" y="3939902"/>
            <a:ext cx="4294253" cy="523220"/>
          </a:xfrm>
          <a:prstGeom prst="rect">
            <a:avLst/>
          </a:prstGeom>
          <a:noFill/>
        </p:spPr>
        <p:txBody>
          <a:bodyPr wrap="none" lIns="91440" tIns="45720" rIns="91440" bIns="45720">
            <a:spAutoFit/>
          </a:bodyPr>
          <a:lstStyle/>
          <a:p>
            <a:pPr algn="ctr"/>
            <a:r>
              <a:rPr lang="en-US" altLang="zh-TW"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RF Data Rate: 250,000 bps</a:t>
            </a:r>
            <a:endParaRPr lang="zh-TW" altLang="en-US" sz="2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0393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Low </a:t>
            </a:r>
            <a:r>
              <a:rPr lang="en-US" altLang="zh-TW" dirty="0" smtClean="0">
                <a:latin typeface="Times New Roman" panose="02020603050405020304" pitchFamily="18" charset="0"/>
                <a:cs typeface="Times New Roman" panose="02020603050405020304" pitchFamily="18" charset="0"/>
              </a:rPr>
              <a:t>Power</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28</a:t>
            </a:fld>
            <a:endParaRPr lang="en-US">
              <a:latin typeface="Times New Roman" panose="02020603050405020304" pitchFamily="18" charset="0"/>
              <a:cs typeface="Times New Roman" panose="02020603050405020304" pitchFamily="18" charset="0"/>
            </a:endParaRPr>
          </a:p>
        </p:txBody>
      </p:sp>
      <p:sp>
        <p:nvSpPr>
          <p:cNvPr id="5" name="文字方塊 4"/>
          <p:cNvSpPr txBox="1"/>
          <p:nvPr/>
        </p:nvSpPr>
        <p:spPr>
          <a:xfrm>
            <a:off x="2195736" y="1851670"/>
            <a:ext cx="3630866" cy="1200329"/>
          </a:xfrm>
          <a:prstGeom prst="rect">
            <a:avLst/>
          </a:prstGeom>
          <a:noFill/>
        </p:spPr>
        <p:txBody>
          <a:bodyPr wrap="none" rtlCol="0">
            <a:spAutoFit/>
          </a:bodyPr>
          <a:lstStyle/>
          <a:p>
            <a:r>
              <a:rPr lang="en-US" altLang="zh-TW" b="1" dirty="0" err="1">
                <a:latin typeface="Times New Roman" panose="02020603050405020304" pitchFamily="18" charset="0"/>
                <a:cs typeface="Times New Roman" panose="02020603050405020304" pitchFamily="18" charset="0"/>
              </a:rPr>
              <a:t>XBee</a:t>
            </a:r>
            <a:r>
              <a:rPr lang="en-US" altLang="zh-TW" b="1" dirty="0">
                <a:latin typeface="Times New Roman" panose="02020603050405020304" pitchFamily="18" charset="0"/>
                <a:cs typeface="Times New Roman" panose="02020603050405020304" pitchFamily="18" charset="0"/>
              </a:rPr>
              <a:t> </a:t>
            </a:r>
            <a:endParaRPr lang="en-US" altLang="zh-TW" b="1"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TX Peak Current: 45 mA (@3.3 V)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RX Current: 50 mA (@3.3 V)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Power-down Current: &lt; 10 </a:t>
            </a:r>
            <a:r>
              <a:rPr lang="en-US" altLang="zh-TW" dirty="0" err="1">
                <a:latin typeface="Times New Roman" panose="02020603050405020304" pitchFamily="18" charset="0"/>
                <a:cs typeface="Times New Roman" panose="02020603050405020304" pitchFamily="18" charset="0"/>
              </a:rPr>
              <a:t>μA</a:t>
            </a:r>
            <a:endParaRPr lang="zh-TW" altLang="en-US" dirty="0">
              <a:latin typeface="Times New Roman" panose="02020603050405020304" pitchFamily="18" charset="0"/>
              <a:cs typeface="Times New Roman" panose="02020603050405020304" pitchFamily="18" charset="0"/>
            </a:endParaRPr>
          </a:p>
        </p:txBody>
      </p:sp>
      <p:sp>
        <p:nvSpPr>
          <p:cNvPr id="6" name="文字方塊 5"/>
          <p:cNvSpPr txBox="1"/>
          <p:nvPr/>
        </p:nvSpPr>
        <p:spPr>
          <a:xfrm>
            <a:off x="5724128" y="1851670"/>
            <a:ext cx="3672408" cy="2308324"/>
          </a:xfrm>
          <a:prstGeom prst="rect">
            <a:avLst/>
          </a:prstGeom>
          <a:noFill/>
        </p:spPr>
        <p:txBody>
          <a:bodyPr wrap="square" rtlCol="0">
            <a:spAutoFit/>
          </a:bodyPr>
          <a:lstStyle/>
          <a:p>
            <a:r>
              <a:rPr lang="en-US" altLang="zh-TW" b="1" dirty="0" err="1">
                <a:latin typeface="Times New Roman" panose="02020603050405020304" pitchFamily="18" charset="0"/>
                <a:cs typeface="Times New Roman" panose="02020603050405020304" pitchFamily="18" charset="0"/>
              </a:rPr>
              <a:t>XBee</a:t>
            </a:r>
            <a:r>
              <a:rPr lang="en-US" altLang="zh-TW" b="1" dirty="0">
                <a:latin typeface="Times New Roman" panose="02020603050405020304" pitchFamily="18" charset="0"/>
                <a:cs typeface="Times New Roman" panose="02020603050405020304" pitchFamily="18" charset="0"/>
              </a:rPr>
              <a:t>-PRO </a:t>
            </a:r>
            <a:endParaRPr lang="en-US" altLang="zh-TW" b="1"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TX Peak Current: 250mA (150mA for  international variant)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TX Peak Current (RPSMA module only):  340mA (180mA for international variant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RX Current: 55 mA (@3.3 V)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Power-down Current: &lt; 10 </a:t>
            </a:r>
            <a:r>
              <a:rPr lang="el-GR" altLang="zh-TW" dirty="0">
                <a:latin typeface="Times New Roman" panose="02020603050405020304" pitchFamily="18" charset="0"/>
                <a:cs typeface="Times New Roman" panose="02020603050405020304" pitchFamily="18" charset="0"/>
              </a:rPr>
              <a:t>μ</a:t>
            </a:r>
            <a:r>
              <a:rPr lang="en-US" altLang="zh-TW" dirty="0">
                <a:latin typeface="Times New Roman" panose="02020603050405020304" pitchFamily="18" charset="0"/>
                <a:cs typeface="Times New Roman" panose="02020603050405020304" pitchFamily="18" charset="0"/>
              </a:rPr>
              <a:t>A</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6092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3C8376A6-A48A-4C3C-A7D7-B9F261D0D90C}" type="slidenum">
              <a:rPr lang="en-US" smtClean="0"/>
              <a:t>29</a:t>
            </a:fld>
            <a:endParaRPr lang="en-US"/>
          </a:p>
        </p:txBody>
      </p:sp>
      <p:sp>
        <p:nvSpPr>
          <p:cNvPr id="5" name="矩形 4"/>
          <p:cNvSpPr/>
          <p:nvPr/>
        </p:nvSpPr>
        <p:spPr>
          <a:xfrm>
            <a:off x="3659393" y="1647840"/>
            <a:ext cx="3624838" cy="707886"/>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altLang="zh-TW" sz="4000" b="1" cap="none" spc="0" dirty="0" err="1" smtClean="0">
                <a:ln/>
                <a:solidFill>
                  <a:schemeClr val="accent3"/>
                </a:solidFill>
                <a:effectLst/>
              </a:rPr>
              <a:t>Xbee</a:t>
            </a:r>
            <a:r>
              <a:rPr lang="en-US" altLang="zh-TW" sz="4000" b="1" cap="none" spc="0" dirty="0" smtClean="0">
                <a:ln/>
                <a:solidFill>
                  <a:schemeClr val="accent3"/>
                </a:solidFill>
                <a:effectLst/>
              </a:rPr>
              <a:t> / </a:t>
            </a:r>
            <a:r>
              <a:rPr lang="en-US" altLang="zh-TW" sz="4000" b="1" cap="none" spc="0" dirty="0" err="1" smtClean="0">
                <a:ln/>
                <a:solidFill>
                  <a:schemeClr val="accent3"/>
                </a:solidFill>
                <a:effectLst/>
              </a:rPr>
              <a:t>Xbee</a:t>
            </a:r>
            <a:r>
              <a:rPr lang="en-US" altLang="zh-TW" sz="4000" b="1" cap="none" spc="0" dirty="0" smtClean="0">
                <a:ln/>
                <a:solidFill>
                  <a:schemeClr val="accent3"/>
                </a:solidFill>
                <a:effectLst/>
              </a:rPr>
              <a:t> Pro</a:t>
            </a:r>
            <a:endParaRPr lang="zh-TW" altLang="en-US" sz="4000" b="1" cap="none" spc="0" dirty="0">
              <a:ln/>
              <a:solidFill>
                <a:schemeClr val="accent3"/>
              </a:solidFill>
              <a:effectLst/>
            </a:endParaRPr>
          </a:p>
        </p:txBody>
      </p:sp>
      <p:pic>
        <p:nvPicPr>
          <p:cNvPr id="6" name="圖片 5"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864" y="2859782"/>
            <a:ext cx="3596952" cy="1463167"/>
          </a:xfrm>
          <a:prstGeom prst="rect">
            <a:avLst/>
          </a:prstGeom>
        </p:spPr>
      </p:pic>
    </p:spTree>
    <p:extLst>
      <p:ext uri="{BB962C8B-B14F-4D97-AF65-F5344CB8AC3E}">
        <p14:creationId xmlns:p14="http://schemas.microsoft.com/office/powerpoint/2010/main" val="137056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Verdana" pitchFamily="34" charset="0"/>
              <a:buChar char="−"/>
              <a:defRPr sz="2400">
                <a:solidFill>
                  <a:schemeClr val="tx1"/>
                </a:solidFill>
                <a:latin typeface="Verdana" pitchFamily="34" charset="0"/>
                <a:cs typeface="Arial" charset="0"/>
              </a:defRPr>
            </a:lvl1pPr>
            <a:lvl2pPr marL="742950" indent="-285750" eaLnBrk="0" hangingPunct="0">
              <a:spcBef>
                <a:spcPct val="20000"/>
              </a:spcBef>
              <a:buFont typeface="Verdana" pitchFamily="34" charset="0"/>
              <a:buChar char="−"/>
              <a:defRPr sz="2000">
                <a:solidFill>
                  <a:schemeClr val="tx1"/>
                </a:solidFill>
                <a:latin typeface="Verdana" pitchFamily="34" charset="0"/>
                <a:cs typeface="Arial" charset="0"/>
              </a:defRPr>
            </a:lvl2pPr>
            <a:lvl3pPr marL="1143000" indent="-228600" eaLnBrk="0" hangingPunct="0">
              <a:spcBef>
                <a:spcPct val="20000"/>
              </a:spcBef>
              <a:buFont typeface="Verdana" pitchFamily="34" charset="0"/>
              <a:buChar char="−"/>
              <a:defRPr>
                <a:solidFill>
                  <a:schemeClr val="tx1"/>
                </a:solidFill>
                <a:latin typeface="Verdana" pitchFamily="34" charset="0"/>
                <a:cs typeface="Arial" charset="0"/>
              </a:defRPr>
            </a:lvl3pPr>
            <a:lvl4pPr marL="1600200" indent="-228600" eaLnBrk="0" hangingPunct="0">
              <a:spcBef>
                <a:spcPct val="20000"/>
              </a:spcBef>
              <a:buFont typeface="Verdana" pitchFamily="34" charset="0"/>
              <a:buChar char="−"/>
              <a:defRPr sz="1600">
                <a:solidFill>
                  <a:schemeClr val="tx1"/>
                </a:solidFill>
                <a:latin typeface="Verdana" pitchFamily="34" charset="0"/>
                <a:cs typeface="Arial" charset="0"/>
              </a:defRPr>
            </a:lvl4pPr>
            <a:lvl5pPr marL="2057400" indent="-228600" eaLnBrk="0" hangingPunct="0">
              <a:spcBef>
                <a:spcPct val="20000"/>
              </a:spcBef>
              <a:buFont typeface="Verdana" pitchFamily="34" charset="0"/>
              <a:buChar char="−"/>
              <a:defRPr sz="1600">
                <a:solidFill>
                  <a:schemeClr val="tx1"/>
                </a:solidFill>
                <a:latin typeface="Verdana" pitchFamily="34" charset="0"/>
                <a:cs typeface="Arial" charset="0"/>
              </a:defRPr>
            </a:lvl5pPr>
            <a:lvl6pPr marL="2514600" indent="-228600" eaLnBrk="0" fontAlgn="base" hangingPunct="0">
              <a:spcBef>
                <a:spcPct val="20000"/>
              </a:spcBef>
              <a:spcAft>
                <a:spcPct val="0"/>
              </a:spcAft>
              <a:buFont typeface="Verdana" pitchFamily="34" charset="0"/>
              <a:buChar char="−"/>
              <a:defRPr sz="1600">
                <a:solidFill>
                  <a:schemeClr val="tx1"/>
                </a:solidFill>
                <a:latin typeface="Verdana" pitchFamily="34" charset="0"/>
                <a:cs typeface="Arial" charset="0"/>
              </a:defRPr>
            </a:lvl6pPr>
            <a:lvl7pPr marL="2971800" indent="-228600" eaLnBrk="0" fontAlgn="base" hangingPunct="0">
              <a:spcBef>
                <a:spcPct val="20000"/>
              </a:spcBef>
              <a:spcAft>
                <a:spcPct val="0"/>
              </a:spcAft>
              <a:buFont typeface="Verdana" pitchFamily="34" charset="0"/>
              <a:buChar char="−"/>
              <a:defRPr sz="1600">
                <a:solidFill>
                  <a:schemeClr val="tx1"/>
                </a:solidFill>
                <a:latin typeface="Verdana" pitchFamily="34" charset="0"/>
                <a:cs typeface="Arial" charset="0"/>
              </a:defRPr>
            </a:lvl7pPr>
            <a:lvl8pPr marL="3429000" indent="-228600" eaLnBrk="0" fontAlgn="base" hangingPunct="0">
              <a:spcBef>
                <a:spcPct val="20000"/>
              </a:spcBef>
              <a:spcAft>
                <a:spcPct val="0"/>
              </a:spcAft>
              <a:buFont typeface="Verdana" pitchFamily="34" charset="0"/>
              <a:buChar char="−"/>
              <a:defRPr sz="1600">
                <a:solidFill>
                  <a:schemeClr val="tx1"/>
                </a:solidFill>
                <a:latin typeface="Verdana" pitchFamily="34" charset="0"/>
                <a:cs typeface="Arial" charset="0"/>
              </a:defRPr>
            </a:lvl8pPr>
            <a:lvl9pPr marL="3886200" indent="-228600" eaLnBrk="0" fontAlgn="base" hangingPunct="0">
              <a:spcBef>
                <a:spcPct val="20000"/>
              </a:spcBef>
              <a:spcAft>
                <a:spcPct val="0"/>
              </a:spcAft>
              <a:buFont typeface="Verdana" pitchFamily="34" charset="0"/>
              <a:buChar char="−"/>
              <a:defRPr sz="1600">
                <a:solidFill>
                  <a:schemeClr val="tx1"/>
                </a:solidFill>
                <a:latin typeface="Verdana" pitchFamily="34" charset="0"/>
                <a:cs typeface="Arial" charset="0"/>
              </a:defRPr>
            </a:lvl9pPr>
          </a:lstStyle>
          <a:p>
            <a:pPr eaLnBrk="1" hangingPunct="1">
              <a:spcBef>
                <a:spcPct val="0"/>
              </a:spcBef>
              <a:buFontTx/>
              <a:buNone/>
            </a:pPr>
            <a:fld id="{48ECFCE8-DBB4-4073-9B28-F0FDC6D9C835}" type="slidenum">
              <a:rPr lang="en-GB" altLang="zh-TW" sz="1400">
                <a:latin typeface="Times New Roman" panose="02020603050405020304" pitchFamily="18" charset="0"/>
                <a:ea typeface="MS PGothic" pitchFamily="34" charset="-128"/>
                <a:cs typeface="Times New Roman" panose="02020603050405020304" pitchFamily="18" charset="0"/>
              </a:rPr>
              <a:pPr eaLnBrk="1" hangingPunct="1">
                <a:spcBef>
                  <a:spcPct val="0"/>
                </a:spcBef>
                <a:buFontTx/>
                <a:buNone/>
              </a:pPr>
              <a:t>3</a:t>
            </a:fld>
            <a:endParaRPr lang="en-GB" altLang="zh-TW" sz="1400">
              <a:latin typeface="Times New Roman" panose="02020603050405020304" pitchFamily="18" charset="0"/>
              <a:ea typeface="MS PGothic" pitchFamily="34" charset="-128"/>
              <a:cs typeface="Times New Roman" panose="02020603050405020304" pitchFamily="18" charset="0"/>
            </a:endParaRPr>
          </a:p>
        </p:txBody>
      </p:sp>
      <p:sp>
        <p:nvSpPr>
          <p:cNvPr id="9219" name="Rectangle 2"/>
          <p:cNvSpPr>
            <a:spLocks noGrp="1" noChangeArrowheads="1"/>
          </p:cNvSpPr>
          <p:nvPr>
            <p:ph type="title"/>
          </p:nvPr>
        </p:nvSpPr>
        <p:spPr/>
        <p:txBody>
          <a:bodyPr>
            <a:normAutofit fontScale="90000"/>
          </a:bodyPr>
          <a:lstStyle/>
          <a:p>
            <a:r>
              <a:rPr lang="en-US" altLang="zh-TW" dirty="0">
                <a:latin typeface="Times New Roman" panose="02020603050405020304" pitchFamily="18" charset="0"/>
                <a:cs typeface="Times New Roman" panose="02020603050405020304" pitchFamily="18" charset="0"/>
              </a:rPr>
              <a:t>Some needs in the sensor networks</a:t>
            </a:r>
            <a:endParaRPr lang="en-GB" altLang="zh-TW" dirty="0" smtClean="0">
              <a:latin typeface="Times New Roman" panose="02020603050405020304" pitchFamily="18" charset="0"/>
              <a:ea typeface="新細明體" charset="-120"/>
              <a:cs typeface="Times New Roman" panose="02020603050405020304" pitchFamily="18" charset="0"/>
            </a:endParaRPr>
          </a:p>
        </p:txBody>
      </p:sp>
      <p:pic>
        <p:nvPicPr>
          <p:cNvPr id="9220" name="Picture 3" desc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5575" y="2525316"/>
            <a:ext cx="409575" cy="4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4" desc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5212" y="1824038"/>
            <a:ext cx="409575" cy="4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5" desc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8887" y="2687241"/>
            <a:ext cx="409575" cy="4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6" desc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7962" y="2363391"/>
            <a:ext cx="409575" cy="4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7" desc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9537" y="1931195"/>
            <a:ext cx="409575" cy="4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8" desc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4862" y="3443288"/>
            <a:ext cx="576263" cy="283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6" name="Picture 9" desc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23999" y="1553766"/>
            <a:ext cx="425450"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7" name="Picture 10" desc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55800" y="1283495"/>
            <a:ext cx="447675" cy="4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9467" name="Line 11"/>
          <p:cNvSpPr>
            <a:spLocks noChangeShapeType="1"/>
          </p:cNvSpPr>
          <p:nvPr/>
        </p:nvSpPr>
        <p:spPr bwMode="auto">
          <a:xfrm>
            <a:off x="1182549" y="2147888"/>
            <a:ext cx="215900" cy="539354"/>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7961" dir="2700000" algn="ctr" rotWithShape="0">
                    <a:schemeClr val="tx1">
                      <a:gamma/>
                      <a:shade val="60000"/>
                      <a:invGamma/>
                      <a:alpha val="50000"/>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659468" name="Line 12"/>
          <p:cNvSpPr>
            <a:spLocks noChangeShapeType="1"/>
          </p:cNvSpPr>
          <p:nvPr/>
        </p:nvSpPr>
        <p:spPr bwMode="auto">
          <a:xfrm>
            <a:off x="1542911" y="2849166"/>
            <a:ext cx="865188" cy="10834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7961" dir="2700000" algn="ctr" rotWithShape="0">
                    <a:schemeClr val="tx1">
                      <a:gamma/>
                      <a:shade val="60000"/>
                      <a:invGamma/>
                      <a:alpha val="50000"/>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659469" name="Oval 13"/>
          <p:cNvSpPr>
            <a:spLocks noChangeArrowheads="1"/>
          </p:cNvSpPr>
          <p:nvPr/>
        </p:nvSpPr>
        <p:spPr bwMode="auto">
          <a:xfrm>
            <a:off x="5220072" y="2859782"/>
            <a:ext cx="719137" cy="269081"/>
          </a:xfrm>
          <a:prstGeom prst="ellipse">
            <a:avLst/>
          </a:prstGeom>
          <a:no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17961" dir="2700000" algn="ctr" rotWithShape="0">
                    <a:srgbClr val="008000">
                      <a:gamma/>
                      <a:shade val="60000"/>
                      <a:invGamma/>
                      <a:alpha val="50000"/>
                    </a:srgbClr>
                  </a:outerShdw>
                </a:effectLst>
              </a14:hiddenEffects>
            </a:ext>
          </a:extLst>
        </p:spPr>
        <p:txBody>
          <a:bodyPr wrap="none" lIns="0" anchor="ctr"/>
          <a:lstStyle/>
          <a:p>
            <a:pPr>
              <a:defRPr/>
            </a:pPr>
            <a:r>
              <a:rPr lang="en-GB" sz="1000" b="1" dirty="0" smtClean="0">
                <a:latin typeface="Times New Roman" panose="02020603050405020304" pitchFamily="18" charset="0"/>
                <a:ea typeface="ＭＳ Ｐゴシック" charset="0"/>
                <a:cs typeface="Times New Roman" panose="02020603050405020304" pitchFamily="18" charset="0"/>
              </a:rPr>
              <a:t>Sink node</a:t>
            </a:r>
            <a:endParaRPr lang="en-GB" sz="1000" b="1" dirty="0">
              <a:latin typeface="Times New Roman" panose="02020603050405020304" pitchFamily="18" charset="0"/>
              <a:ea typeface="ＭＳ Ｐゴシック" charset="0"/>
              <a:cs typeface="Times New Roman" panose="02020603050405020304" pitchFamily="18" charset="0"/>
            </a:endParaRPr>
          </a:p>
        </p:txBody>
      </p:sp>
      <p:sp>
        <p:nvSpPr>
          <p:cNvPr id="659470" name="Rectangle 14"/>
          <p:cNvSpPr>
            <a:spLocks noChangeArrowheads="1"/>
          </p:cNvSpPr>
          <p:nvPr/>
        </p:nvSpPr>
        <p:spPr bwMode="auto">
          <a:xfrm>
            <a:off x="6516216" y="3147814"/>
            <a:ext cx="647700" cy="21550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2700000" algn="ctr" rotWithShape="0">
                    <a:schemeClr val="bg2">
                      <a:gamma/>
                      <a:shade val="60000"/>
                      <a:invGamma/>
                      <a:alpha val="50000"/>
                    </a:schemeClr>
                  </a:outerShdw>
                </a:effectLst>
              </a14:hiddenEffects>
            </a:ext>
          </a:extLst>
        </p:spPr>
        <p:txBody>
          <a:bodyPr wrap="none" anchor="ctr"/>
          <a:lstStyle/>
          <a:p>
            <a:pPr>
              <a:defRPr/>
            </a:pPr>
            <a:r>
              <a:rPr lang="en-GB" sz="1000" b="1" dirty="0">
                <a:latin typeface="Times New Roman" panose="02020603050405020304" pitchFamily="18" charset="0"/>
                <a:ea typeface="ＭＳ Ｐゴシック" charset="0"/>
                <a:cs typeface="Times New Roman" panose="02020603050405020304" pitchFamily="18" charset="0"/>
              </a:rPr>
              <a:t>Gateway</a:t>
            </a:r>
          </a:p>
        </p:txBody>
      </p:sp>
      <p:pic>
        <p:nvPicPr>
          <p:cNvPr id="9232" name="Picture 15" descr="http://openclipart.org/image/800px/svg_to_png/14729/gabe_anguiano_Clou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60849" y="1229917"/>
            <a:ext cx="1727200" cy="99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9472" name="Line 16"/>
          <p:cNvSpPr>
            <a:spLocks noChangeShapeType="1"/>
          </p:cNvSpPr>
          <p:nvPr/>
        </p:nvSpPr>
        <p:spPr bwMode="auto">
          <a:xfrm>
            <a:off x="6656250" y="2201467"/>
            <a:ext cx="142875" cy="216694"/>
          </a:xfrm>
          <a:prstGeom prst="line">
            <a:avLst/>
          </a:prstGeom>
          <a:noFill/>
          <a:ln w="9525">
            <a:solidFill>
              <a:schemeClr val="tx1"/>
            </a:solidFill>
            <a:round/>
            <a:headEnd type="triangle" w="med" len="med"/>
            <a:tailEnd type="triangle" w="med" len="med"/>
          </a:ln>
          <a:effectLst>
            <a:prstShdw prst="shdw17" dist="17961" dir="2700000">
              <a:schemeClr val="tx1">
                <a:gamma/>
                <a:shade val="60000"/>
                <a:invGamma/>
                <a:alpha val="50000"/>
              </a:schemeClr>
            </a:prstShdw>
          </a:effectLst>
          <a:extLst>
            <a:ext uri="{909E8E84-426E-40DD-AFC4-6F175D3DCCD1}">
              <a14:hiddenFill xmlns:a14="http://schemas.microsoft.com/office/drawing/2010/main">
                <a:noFill/>
              </a14:hiddenFill>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659473" name="Line 17"/>
          <p:cNvSpPr>
            <a:spLocks noChangeShapeType="1"/>
          </p:cNvSpPr>
          <p:nvPr/>
        </p:nvSpPr>
        <p:spPr bwMode="auto">
          <a:xfrm>
            <a:off x="4422636" y="2633663"/>
            <a:ext cx="64928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7961" dir="2700000" algn="ctr" rotWithShape="0">
                    <a:schemeClr val="tx1">
                      <a:gamma/>
                      <a:shade val="60000"/>
                      <a:invGamma/>
                      <a:alpha val="50000"/>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659474" name="Line 18"/>
          <p:cNvSpPr>
            <a:spLocks noChangeShapeType="1"/>
          </p:cNvSpPr>
          <p:nvPr/>
        </p:nvSpPr>
        <p:spPr bwMode="auto">
          <a:xfrm>
            <a:off x="5900600" y="2633663"/>
            <a:ext cx="503237"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7961" dir="2700000" algn="ctr" rotWithShape="0">
                    <a:schemeClr val="tx1">
                      <a:gamma/>
                      <a:shade val="60000"/>
                      <a:invGamma/>
                      <a:alpha val="50000"/>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659475" name="Line 19"/>
          <p:cNvSpPr>
            <a:spLocks noChangeShapeType="1"/>
          </p:cNvSpPr>
          <p:nvPr/>
        </p:nvSpPr>
        <p:spPr bwMode="auto">
          <a:xfrm>
            <a:off x="2839899" y="2255044"/>
            <a:ext cx="1079500" cy="325041"/>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7961" dir="2700000" algn="ctr" rotWithShape="0">
                    <a:schemeClr val="tx1">
                      <a:gamma/>
                      <a:shade val="60000"/>
                      <a:invGamma/>
                      <a:alpha val="50000"/>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659476" name="Line 20"/>
          <p:cNvSpPr>
            <a:spLocks noChangeShapeType="1"/>
          </p:cNvSpPr>
          <p:nvPr/>
        </p:nvSpPr>
        <p:spPr bwMode="auto">
          <a:xfrm flipV="1">
            <a:off x="1614350" y="2255045"/>
            <a:ext cx="865187" cy="43219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7961" dir="2700000" algn="ctr" rotWithShape="0">
                    <a:schemeClr val="tx1">
                      <a:gamma/>
                      <a:shade val="60000"/>
                      <a:invGamma/>
                      <a:alpha val="50000"/>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659477" name="Line 21"/>
          <p:cNvSpPr>
            <a:spLocks noChangeShapeType="1"/>
          </p:cNvSpPr>
          <p:nvPr/>
        </p:nvSpPr>
        <p:spPr bwMode="auto">
          <a:xfrm flipH="1">
            <a:off x="2479537" y="2363392"/>
            <a:ext cx="144463" cy="48577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7961" dir="2700000" algn="ctr" rotWithShape="0">
                    <a:schemeClr val="tx1">
                      <a:gamma/>
                      <a:shade val="60000"/>
                      <a:invGamma/>
                      <a:alpha val="50000"/>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659478" name="Line 22"/>
          <p:cNvSpPr>
            <a:spLocks noChangeShapeType="1"/>
          </p:cNvSpPr>
          <p:nvPr/>
        </p:nvSpPr>
        <p:spPr bwMode="auto">
          <a:xfrm flipV="1">
            <a:off x="2766874" y="2687242"/>
            <a:ext cx="1008062" cy="216694"/>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7961" dir="2700000" algn="ctr" rotWithShape="0">
                    <a:schemeClr val="tx1">
                      <a:gamma/>
                      <a:shade val="60000"/>
                      <a:invGamma/>
                      <a:alpha val="50000"/>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659479" name="Line 23"/>
          <p:cNvSpPr>
            <a:spLocks noChangeShapeType="1"/>
          </p:cNvSpPr>
          <p:nvPr/>
        </p:nvSpPr>
        <p:spPr bwMode="auto">
          <a:xfrm flipV="1">
            <a:off x="2263636" y="3065860"/>
            <a:ext cx="287338" cy="43219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7961" dir="2700000" algn="ctr" rotWithShape="0">
                    <a:schemeClr val="tx1">
                      <a:gamma/>
                      <a:shade val="60000"/>
                      <a:invGamma/>
                      <a:alpha val="50000"/>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pic>
        <p:nvPicPr>
          <p:cNvPr id="9241" name="Picture 24" desc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8674" y="3336132"/>
            <a:ext cx="576262" cy="283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9481" name="Line 25"/>
          <p:cNvSpPr>
            <a:spLocks noChangeShapeType="1"/>
          </p:cNvSpPr>
          <p:nvPr/>
        </p:nvSpPr>
        <p:spPr bwMode="auto">
          <a:xfrm>
            <a:off x="2550975" y="3605213"/>
            <a:ext cx="720725"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7961" dir="2700000" algn="ctr" rotWithShape="0">
                    <a:schemeClr val="tx1">
                      <a:gamma/>
                      <a:shade val="60000"/>
                      <a:invGamma/>
                      <a:alpha val="50000"/>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659482" name="Line 26"/>
          <p:cNvSpPr>
            <a:spLocks noChangeShapeType="1"/>
          </p:cNvSpPr>
          <p:nvPr/>
        </p:nvSpPr>
        <p:spPr bwMode="auto">
          <a:xfrm flipV="1">
            <a:off x="3847961" y="2742011"/>
            <a:ext cx="1295400" cy="70127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7961" dir="2700000" algn="ctr" rotWithShape="0">
                    <a:schemeClr val="tx1">
                      <a:gamma/>
                      <a:shade val="60000"/>
                      <a:invGamma/>
                      <a:alpha val="50000"/>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659483" name="Line 27"/>
          <p:cNvSpPr>
            <a:spLocks noChangeShapeType="1"/>
          </p:cNvSpPr>
          <p:nvPr/>
        </p:nvSpPr>
        <p:spPr bwMode="auto">
          <a:xfrm>
            <a:off x="3559037" y="1607344"/>
            <a:ext cx="360363" cy="16192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7961" dir="2700000" algn="ctr" rotWithShape="0">
                    <a:schemeClr val="tx1">
                      <a:gamma/>
                      <a:shade val="60000"/>
                      <a:invGamma/>
                      <a:alpha val="50000"/>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659484" name="Line 28"/>
          <p:cNvSpPr>
            <a:spLocks noChangeShapeType="1"/>
          </p:cNvSpPr>
          <p:nvPr/>
        </p:nvSpPr>
        <p:spPr bwMode="auto">
          <a:xfrm>
            <a:off x="3127237" y="1824038"/>
            <a:ext cx="792163" cy="53579"/>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7961" dir="2700000" algn="ctr" rotWithShape="0">
                    <a:schemeClr val="tx1">
                      <a:gamma/>
                      <a:shade val="60000"/>
                      <a:invGamma/>
                      <a:alpha val="50000"/>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659485" name="Line 29"/>
          <p:cNvSpPr>
            <a:spLocks noChangeShapeType="1"/>
          </p:cNvSpPr>
          <p:nvPr/>
        </p:nvSpPr>
        <p:spPr bwMode="auto">
          <a:xfrm>
            <a:off x="4711561" y="1824038"/>
            <a:ext cx="64928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7961" dir="2700000" algn="ctr" rotWithShape="0">
                    <a:schemeClr val="tx1">
                      <a:gamma/>
                      <a:shade val="60000"/>
                      <a:invGamma/>
                      <a:alpha val="50000"/>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9247" name="Text Box 30"/>
          <p:cNvSpPr txBox="1">
            <a:spLocks noChangeArrowheads="1"/>
          </p:cNvSpPr>
          <p:nvPr/>
        </p:nvSpPr>
        <p:spPr bwMode="auto">
          <a:xfrm>
            <a:off x="5719625" y="1462013"/>
            <a:ext cx="1027845" cy="461665"/>
          </a:xfrm>
          <a:prstGeom prst="rect">
            <a:avLst/>
          </a:prstGeom>
          <a:noFill/>
          <a:ln>
            <a:noFill/>
          </a:ln>
          <a:effectLst>
            <a:prstShdw prst="shdw17" dist="17961" dir="2700000">
              <a:srgbClr val="999999">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spcBef>
                <a:spcPct val="20000"/>
              </a:spcBef>
              <a:buFont typeface="Verdana" pitchFamily="34" charset="0"/>
              <a:buChar char="−"/>
              <a:defRPr sz="2400">
                <a:solidFill>
                  <a:schemeClr val="tx1"/>
                </a:solidFill>
                <a:latin typeface="Verdana" pitchFamily="34" charset="0"/>
                <a:cs typeface="Arial" charset="0"/>
              </a:defRPr>
            </a:lvl1pPr>
            <a:lvl2pPr marL="742950" indent="-285750" eaLnBrk="0" hangingPunct="0">
              <a:spcBef>
                <a:spcPct val="20000"/>
              </a:spcBef>
              <a:buFont typeface="Verdana" pitchFamily="34" charset="0"/>
              <a:buChar char="−"/>
              <a:defRPr sz="2000">
                <a:solidFill>
                  <a:schemeClr val="tx1"/>
                </a:solidFill>
                <a:latin typeface="Verdana" pitchFamily="34" charset="0"/>
                <a:cs typeface="Arial" charset="0"/>
              </a:defRPr>
            </a:lvl2pPr>
            <a:lvl3pPr marL="1143000" indent="-228600" eaLnBrk="0" hangingPunct="0">
              <a:spcBef>
                <a:spcPct val="20000"/>
              </a:spcBef>
              <a:buFont typeface="Verdana" pitchFamily="34" charset="0"/>
              <a:buChar char="−"/>
              <a:defRPr>
                <a:solidFill>
                  <a:schemeClr val="tx1"/>
                </a:solidFill>
                <a:latin typeface="Verdana" pitchFamily="34" charset="0"/>
                <a:cs typeface="Arial" charset="0"/>
              </a:defRPr>
            </a:lvl3pPr>
            <a:lvl4pPr marL="1600200" indent="-228600" eaLnBrk="0" hangingPunct="0">
              <a:spcBef>
                <a:spcPct val="20000"/>
              </a:spcBef>
              <a:buFont typeface="Verdana" pitchFamily="34" charset="0"/>
              <a:buChar char="−"/>
              <a:defRPr sz="1600">
                <a:solidFill>
                  <a:schemeClr val="tx1"/>
                </a:solidFill>
                <a:latin typeface="Verdana" pitchFamily="34" charset="0"/>
                <a:cs typeface="Arial" charset="0"/>
              </a:defRPr>
            </a:lvl4pPr>
            <a:lvl5pPr marL="2057400" indent="-228600" eaLnBrk="0" hangingPunct="0">
              <a:spcBef>
                <a:spcPct val="20000"/>
              </a:spcBef>
              <a:buFont typeface="Verdana" pitchFamily="34" charset="0"/>
              <a:buChar char="−"/>
              <a:defRPr sz="1600">
                <a:solidFill>
                  <a:schemeClr val="tx1"/>
                </a:solidFill>
                <a:latin typeface="Verdana" pitchFamily="34" charset="0"/>
                <a:cs typeface="Arial" charset="0"/>
              </a:defRPr>
            </a:lvl5pPr>
            <a:lvl6pPr marL="2514600" indent="-228600" eaLnBrk="0" fontAlgn="base" hangingPunct="0">
              <a:spcBef>
                <a:spcPct val="20000"/>
              </a:spcBef>
              <a:spcAft>
                <a:spcPct val="0"/>
              </a:spcAft>
              <a:buFont typeface="Verdana" pitchFamily="34" charset="0"/>
              <a:buChar char="−"/>
              <a:defRPr sz="1600">
                <a:solidFill>
                  <a:schemeClr val="tx1"/>
                </a:solidFill>
                <a:latin typeface="Verdana" pitchFamily="34" charset="0"/>
                <a:cs typeface="Arial" charset="0"/>
              </a:defRPr>
            </a:lvl6pPr>
            <a:lvl7pPr marL="2971800" indent="-228600" eaLnBrk="0" fontAlgn="base" hangingPunct="0">
              <a:spcBef>
                <a:spcPct val="20000"/>
              </a:spcBef>
              <a:spcAft>
                <a:spcPct val="0"/>
              </a:spcAft>
              <a:buFont typeface="Verdana" pitchFamily="34" charset="0"/>
              <a:buChar char="−"/>
              <a:defRPr sz="1600">
                <a:solidFill>
                  <a:schemeClr val="tx1"/>
                </a:solidFill>
                <a:latin typeface="Verdana" pitchFamily="34" charset="0"/>
                <a:cs typeface="Arial" charset="0"/>
              </a:defRPr>
            </a:lvl7pPr>
            <a:lvl8pPr marL="3429000" indent="-228600" eaLnBrk="0" fontAlgn="base" hangingPunct="0">
              <a:spcBef>
                <a:spcPct val="20000"/>
              </a:spcBef>
              <a:spcAft>
                <a:spcPct val="0"/>
              </a:spcAft>
              <a:buFont typeface="Verdana" pitchFamily="34" charset="0"/>
              <a:buChar char="−"/>
              <a:defRPr sz="1600">
                <a:solidFill>
                  <a:schemeClr val="tx1"/>
                </a:solidFill>
                <a:latin typeface="Verdana" pitchFamily="34" charset="0"/>
                <a:cs typeface="Arial" charset="0"/>
              </a:defRPr>
            </a:lvl8pPr>
            <a:lvl9pPr marL="3886200" indent="-228600" eaLnBrk="0" fontAlgn="base" hangingPunct="0">
              <a:spcBef>
                <a:spcPct val="20000"/>
              </a:spcBef>
              <a:spcAft>
                <a:spcPct val="0"/>
              </a:spcAft>
              <a:buFont typeface="Verdana" pitchFamily="34" charset="0"/>
              <a:buChar char="−"/>
              <a:defRPr sz="1600">
                <a:solidFill>
                  <a:schemeClr val="tx1"/>
                </a:solidFill>
                <a:latin typeface="Verdana" pitchFamily="34" charset="0"/>
                <a:cs typeface="Arial" charset="0"/>
              </a:defRPr>
            </a:lvl9pPr>
          </a:lstStyle>
          <a:p>
            <a:pPr eaLnBrk="1" hangingPunct="1">
              <a:spcBef>
                <a:spcPct val="0"/>
              </a:spcBef>
              <a:buFontTx/>
              <a:buNone/>
            </a:pPr>
            <a:r>
              <a:rPr lang="en-GB" altLang="zh-TW" sz="1200" dirty="0">
                <a:latin typeface="Times New Roman" panose="02020603050405020304" pitchFamily="18" charset="0"/>
                <a:ea typeface="MS PGothic" pitchFamily="34" charset="-128"/>
                <a:cs typeface="Times New Roman" panose="02020603050405020304" pitchFamily="18" charset="0"/>
              </a:rPr>
              <a:t>Core network</a:t>
            </a:r>
          </a:p>
          <a:p>
            <a:pPr eaLnBrk="1" hangingPunct="1">
              <a:spcBef>
                <a:spcPct val="0"/>
              </a:spcBef>
              <a:buFontTx/>
              <a:buNone/>
            </a:pPr>
            <a:r>
              <a:rPr lang="en-GB" altLang="zh-TW" sz="1200" dirty="0">
                <a:latin typeface="Times New Roman" panose="02020603050405020304" pitchFamily="18" charset="0"/>
                <a:ea typeface="MS PGothic" pitchFamily="34" charset="-128"/>
                <a:cs typeface="Times New Roman" panose="02020603050405020304" pitchFamily="18" charset="0"/>
              </a:rPr>
              <a:t>e.g. Internet</a:t>
            </a:r>
          </a:p>
        </p:txBody>
      </p:sp>
      <p:sp>
        <p:nvSpPr>
          <p:cNvPr id="659488" name="Line 32"/>
          <p:cNvSpPr>
            <a:spLocks noChangeShapeType="1"/>
          </p:cNvSpPr>
          <p:nvPr/>
        </p:nvSpPr>
        <p:spPr bwMode="auto">
          <a:xfrm flipV="1">
            <a:off x="7159487" y="1498998"/>
            <a:ext cx="576263" cy="16311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7961" dir="2700000" algn="ctr" rotWithShape="0">
                    <a:schemeClr val="tx1">
                      <a:gamma/>
                      <a:shade val="60000"/>
                      <a:invGamma/>
                      <a:alpha val="50000"/>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659489" name="Line 33"/>
          <p:cNvSpPr>
            <a:spLocks noChangeShapeType="1"/>
          </p:cNvSpPr>
          <p:nvPr/>
        </p:nvSpPr>
        <p:spPr bwMode="auto">
          <a:xfrm>
            <a:off x="7159487" y="1825230"/>
            <a:ext cx="576263" cy="10596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7961" dir="2700000" algn="ctr" rotWithShape="0">
                    <a:schemeClr val="tx1">
                      <a:gamma/>
                      <a:shade val="60000"/>
                      <a:invGamma/>
                      <a:alpha val="50000"/>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pic>
        <p:nvPicPr>
          <p:cNvPr id="9251" name="Picture 34" desc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07186" y="1121569"/>
            <a:ext cx="6413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52" name="Group 35"/>
          <p:cNvGrpSpPr>
            <a:grpSpLocks/>
          </p:cNvGrpSpPr>
          <p:nvPr/>
        </p:nvGrpSpPr>
        <p:grpSpPr bwMode="auto">
          <a:xfrm>
            <a:off x="7880212" y="1877617"/>
            <a:ext cx="752475" cy="702469"/>
            <a:chOff x="4422" y="2659"/>
            <a:chExt cx="565" cy="726"/>
          </a:xfrm>
        </p:grpSpPr>
        <p:pic>
          <p:nvPicPr>
            <p:cNvPr id="9256" name="Picture 36" desc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22" y="2659"/>
              <a:ext cx="565"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7" name="Picture 37" desc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649" y="2795"/>
              <a:ext cx="21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53" name="Text Box 38"/>
          <p:cNvSpPr txBox="1">
            <a:spLocks noChangeArrowheads="1"/>
          </p:cNvSpPr>
          <p:nvPr/>
        </p:nvSpPr>
        <p:spPr bwMode="auto">
          <a:xfrm>
            <a:off x="8456474" y="1283495"/>
            <a:ext cx="649537" cy="246221"/>
          </a:xfrm>
          <a:prstGeom prst="rect">
            <a:avLst/>
          </a:prstGeom>
          <a:noFill/>
          <a:ln>
            <a:noFill/>
          </a:ln>
          <a:effectLst>
            <a:prstShdw prst="shdw17" dist="17961" dir="2700000">
              <a:srgbClr val="999999">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spcBef>
                <a:spcPct val="20000"/>
              </a:spcBef>
              <a:buFont typeface="Verdana" pitchFamily="34" charset="0"/>
              <a:buChar char="−"/>
              <a:defRPr sz="2400">
                <a:solidFill>
                  <a:schemeClr val="tx1"/>
                </a:solidFill>
                <a:latin typeface="Verdana" pitchFamily="34" charset="0"/>
                <a:cs typeface="Arial" charset="0"/>
              </a:defRPr>
            </a:lvl1pPr>
            <a:lvl2pPr marL="742950" indent="-285750" eaLnBrk="0" hangingPunct="0">
              <a:spcBef>
                <a:spcPct val="20000"/>
              </a:spcBef>
              <a:buFont typeface="Verdana" pitchFamily="34" charset="0"/>
              <a:buChar char="−"/>
              <a:defRPr sz="2000">
                <a:solidFill>
                  <a:schemeClr val="tx1"/>
                </a:solidFill>
                <a:latin typeface="Verdana" pitchFamily="34" charset="0"/>
                <a:cs typeface="Arial" charset="0"/>
              </a:defRPr>
            </a:lvl2pPr>
            <a:lvl3pPr marL="1143000" indent="-228600" eaLnBrk="0" hangingPunct="0">
              <a:spcBef>
                <a:spcPct val="20000"/>
              </a:spcBef>
              <a:buFont typeface="Verdana" pitchFamily="34" charset="0"/>
              <a:buChar char="−"/>
              <a:defRPr>
                <a:solidFill>
                  <a:schemeClr val="tx1"/>
                </a:solidFill>
                <a:latin typeface="Verdana" pitchFamily="34" charset="0"/>
                <a:cs typeface="Arial" charset="0"/>
              </a:defRPr>
            </a:lvl3pPr>
            <a:lvl4pPr marL="1600200" indent="-228600" eaLnBrk="0" hangingPunct="0">
              <a:spcBef>
                <a:spcPct val="20000"/>
              </a:spcBef>
              <a:buFont typeface="Verdana" pitchFamily="34" charset="0"/>
              <a:buChar char="−"/>
              <a:defRPr sz="1600">
                <a:solidFill>
                  <a:schemeClr val="tx1"/>
                </a:solidFill>
                <a:latin typeface="Verdana" pitchFamily="34" charset="0"/>
                <a:cs typeface="Arial" charset="0"/>
              </a:defRPr>
            </a:lvl4pPr>
            <a:lvl5pPr marL="2057400" indent="-228600" eaLnBrk="0" hangingPunct="0">
              <a:spcBef>
                <a:spcPct val="20000"/>
              </a:spcBef>
              <a:buFont typeface="Verdana" pitchFamily="34" charset="0"/>
              <a:buChar char="−"/>
              <a:defRPr sz="1600">
                <a:solidFill>
                  <a:schemeClr val="tx1"/>
                </a:solidFill>
                <a:latin typeface="Verdana" pitchFamily="34" charset="0"/>
                <a:cs typeface="Arial" charset="0"/>
              </a:defRPr>
            </a:lvl5pPr>
            <a:lvl6pPr marL="2514600" indent="-228600" eaLnBrk="0" fontAlgn="base" hangingPunct="0">
              <a:spcBef>
                <a:spcPct val="20000"/>
              </a:spcBef>
              <a:spcAft>
                <a:spcPct val="0"/>
              </a:spcAft>
              <a:buFont typeface="Verdana" pitchFamily="34" charset="0"/>
              <a:buChar char="−"/>
              <a:defRPr sz="1600">
                <a:solidFill>
                  <a:schemeClr val="tx1"/>
                </a:solidFill>
                <a:latin typeface="Verdana" pitchFamily="34" charset="0"/>
                <a:cs typeface="Arial" charset="0"/>
              </a:defRPr>
            </a:lvl6pPr>
            <a:lvl7pPr marL="2971800" indent="-228600" eaLnBrk="0" fontAlgn="base" hangingPunct="0">
              <a:spcBef>
                <a:spcPct val="20000"/>
              </a:spcBef>
              <a:spcAft>
                <a:spcPct val="0"/>
              </a:spcAft>
              <a:buFont typeface="Verdana" pitchFamily="34" charset="0"/>
              <a:buChar char="−"/>
              <a:defRPr sz="1600">
                <a:solidFill>
                  <a:schemeClr val="tx1"/>
                </a:solidFill>
                <a:latin typeface="Verdana" pitchFamily="34" charset="0"/>
                <a:cs typeface="Arial" charset="0"/>
              </a:defRPr>
            </a:lvl7pPr>
            <a:lvl8pPr marL="3429000" indent="-228600" eaLnBrk="0" fontAlgn="base" hangingPunct="0">
              <a:spcBef>
                <a:spcPct val="20000"/>
              </a:spcBef>
              <a:spcAft>
                <a:spcPct val="0"/>
              </a:spcAft>
              <a:buFont typeface="Verdana" pitchFamily="34" charset="0"/>
              <a:buChar char="−"/>
              <a:defRPr sz="1600">
                <a:solidFill>
                  <a:schemeClr val="tx1"/>
                </a:solidFill>
                <a:latin typeface="Verdana" pitchFamily="34" charset="0"/>
                <a:cs typeface="Arial" charset="0"/>
              </a:defRPr>
            </a:lvl8pPr>
            <a:lvl9pPr marL="3886200" indent="-228600" eaLnBrk="0" fontAlgn="base" hangingPunct="0">
              <a:spcBef>
                <a:spcPct val="20000"/>
              </a:spcBef>
              <a:spcAft>
                <a:spcPct val="0"/>
              </a:spcAft>
              <a:buFont typeface="Verdana" pitchFamily="34" charset="0"/>
              <a:buChar char="−"/>
              <a:defRPr sz="1600">
                <a:solidFill>
                  <a:schemeClr val="tx1"/>
                </a:solidFill>
                <a:latin typeface="Verdana" pitchFamily="34" charset="0"/>
                <a:cs typeface="Arial" charset="0"/>
              </a:defRPr>
            </a:lvl9pPr>
          </a:lstStyle>
          <a:p>
            <a:pPr eaLnBrk="1" hangingPunct="1">
              <a:spcBef>
                <a:spcPct val="0"/>
              </a:spcBef>
              <a:buFontTx/>
              <a:buNone/>
            </a:pPr>
            <a:r>
              <a:rPr lang="en-GB" altLang="zh-TW" sz="1000">
                <a:latin typeface="Times New Roman" panose="02020603050405020304" pitchFamily="18" charset="0"/>
                <a:ea typeface="MS PGothic" pitchFamily="34" charset="-128"/>
                <a:cs typeface="Times New Roman" panose="02020603050405020304" pitchFamily="18" charset="0"/>
              </a:rPr>
              <a:t>End-user</a:t>
            </a:r>
          </a:p>
        </p:txBody>
      </p:sp>
      <p:sp>
        <p:nvSpPr>
          <p:cNvPr id="9254" name="Text Box 39"/>
          <p:cNvSpPr txBox="1">
            <a:spLocks noChangeArrowheads="1"/>
          </p:cNvSpPr>
          <p:nvPr/>
        </p:nvSpPr>
        <p:spPr bwMode="auto">
          <a:xfrm>
            <a:off x="7807187" y="2580086"/>
            <a:ext cx="1144865" cy="246221"/>
          </a:xfrm>
          <a:prstGeom prst="rect">
            <a:avLst/>
          </a:prstGeom>
          <a:noFill/>
          <a:ln>
            <a:noFill/>
          </a:ln>
          <a:effectLst>
            <a:prstShdw prst="shdw17" dist="17961" dir="2700000">
              <a:srgbClr val="999999">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spcBef>
                <a:spcPct val="20000"/>
              </a:spcBef>
              <a:buFont typeface="Verdana" pitchFamily="34" charset="0"/>
              <a:buChar char="−"/>
              <a:defRPr sz="2400">
                <a:solidFill>
                  <a:schemeClr val="tx1"/>
                </a:solidFill>
                <a:latin typeface="Verdana" pitchFamily="34" charset="0"/>
                <a:cs typeface="Arial" charset="0"/>
              </a:defRPr>
            </a:lvl1pPr>
            <a:lvl2pPr marL="742950" indent="-285750" eaLnBrk="0" hangingPunct="0">
              <a:spcBef>
                <a:spcPct val="20000"/>
              </a:spcBef>
              <a:buFont typeface="Verdana" pitchFamily="34" charset="0"/>
              <a:buChar char="−"/>
              <a:defRPr sz="2000">
                <a:solidFill>
                  <a:schemeClr val="tx1"/>
                </a:solidFill>
                <a:latin typeface="Verdana" pitchFamily="34" charset="0"/>
                <a:cs typeface="Arial" charset="0"/>
              </a:defRPr>
            </a:lvl2pPr>
            <a:lvl3pPr marL="1143000" indent="-228600" eaLnBrk="0" hangingPunct="0">
              <a:spcBef>
                <a:spcPct val="20000"/>
              </a:spcBef>
              <a:buFont typeface="Verdana" pitchFamily="34" charset="0"/>
              <a:buChar char="−"/>
              <a:defRPr>
                <a:solidFill>
                  <a:schemeClr val="tx1"/>
                </a:solidFill>
                <a:latin typeface="Verdana" pitchFamily="34" charset="0"/>
                <a:cs typeface="Arial" charset="0"/>
              </a:defRPr>
            </a:lvl3pPr>
            <a:lvl4pPr marL="1600200" indent="-228600" eaLnBrk="0" hangingPunct="0">
              <a:spcBef>
                <a:spcPct val="20000"/>
              </a:spcBef>
              <a:buFont typeface="Verdana" pitchFamily="34" charset="0"/>
              <a:buChar char="−"/>
              <a:defRPr sz="1600">
                <a:solidFill>
                  <a:schemeClr val="tx1"/>
                </a:solidFill>
                <a:latin typeface="Verdana" pitchFamily="34" charset="0"/>
                <a:cs typeface="Arial" charset="0"/>
              </a:defRPr>
            </a:lvl4pPr>
            <a:lvl5pPr marL="2057400" indent="-228600" eaLnBrk="0" hangingPunct="0">
              <a:spcBef>
                <a:spcPct val="20000"/>
              </a:spcBef>
              <a:buFont typeface="Verdana" pitchFamily="34" charset="0"/>
              <a:buChar char="−"/>
              <a:defRPr sz="1600">
                <a:solidFill>
                  <a:schemeClr val="tx1"/>
                </a:solidFill>
                <a:latin typeface="Verdana" pitchFamily="34" charset="0"/>
                <a:cs typeface="Arial" charset="0"/>
              </a:defRPr>
            </a:lvl5pPr>
            <a:lvl6pPr marL="2514600" indent="-228600" eaLnBrk="0" fontAlgn="base" hangingPunct="0">
              <a:spcBef>
                <a:spcPct val="20000"/>
              </a:spcBef>
              <a:spcAft>
                <a:spcPct val="0"/>
              </a:spcAft>
              <a:buFont typeface="Verdana" pitchFamily="34" charset="0"/>
              <a:buChar char="−"/>
              <a:defRPr sz="1600">
                <a:solidFill>
                  <a:schemeClr val="tx1"/>
                </a:solidFill>
                <a:latin typeface="Verdana" pitchFamily="34" charset="0"/>
                <a:cs typeface="Arial" charset="0"/>
              </a:defRPr>
            </a:lvl6pPr>
            <a:lvl7pPr marL="2971800" indent="-228600" eaLnBrk="0" fontAlgn="base" hangingPunct="0">
              <a:spcBef>
                <a:spcPct val="20000"/>
              </a:spcBef>
              <a:spcAft>
                <a:spcPct val="0"/>
              </a:spcAft>
              <a:buFont typeface="Verdana" pitchFamily="34" charset="0"/>
              <a:buChar char="−"/>
              <a:defRPr sz="1600">
                <a:solidFill>
                  <a:schemeClr val="tx1"/>
                </a:solidFill>
                <a:latin typeface="Verdana" pitchFamily="34" charset="0"/>
                <a:cs typeface="Arial" charset="0"/>
              </a:defRPr>
            </a:lvl7pPr>
            <a:lvl8pPr marL="3429000" indent="-228600" eaLnBrk="0" fontAlgn="base" hangingPunct="0">
              <a:spcBef>
                <a:spcPct val="20000"/>
              </a:spcBef>
              <a:spcAft>
                <a:spcPct val="0"/>
              </a:spcAft>
              <a:buFont typeface="Verdana" pitchFamily="34" charset="0"/>
              <a:buChar char="−"/>
              <a:defRPr sz="1600">
                <a:solidFill>
                  <a:schemeClr val="tx1"/>
                </a:solidFill>
                <a:latin typeface="Verdana" pitchFamily="34" charset="0"/>
                <a:cs typeface="Arial" charset="0"/>
              </a:defRPr>
            </a:lvl8pPr>
            <a:lvl9pPr marL="3886200" indent="-228600" eaLnBrk="0" fontAlgn="base" hangingPunct="0">
              <a:spcBef>
                <a:spcPct val="20000"/>
              </a:spcBef>
              <a:spcAft>
                <a:spcPct val="0"/>
              </a:spcAft>
              <a:buFont typeface="Verdana" pitchFamily="34" charset="0"/>
              <a:buChar char="−"/>
              <a:defRPr sz="1600">
                <a:solidFill>
                  <a:schemeClr val="tx1"/>
                </a:solidFill>
                <a:latin typeface="Verdana" pitchFamily="34" charset="0"/>
                <a:cs typeface="Arial" charset="0"/>
              </a:defRPr>
            </a:lvl9pPr>
          </a:lstStyle>
          <a:p>
            <a:pPr eaLnBrk="1" hangingPunct="1">
              <a:spcBef>
                <a:spcPct val="0"/>
              </a:spcBef>
              <a:buFontTx/>
              <a:buNone/>
            </a:pPr>
            <a:r>
              <a:rPr lang="en-GB" altLang="zh-TW" sz="1000">
                <a:latin typeface="Times New Roman" panose="02020603050405020304" pitchFamily="18" charset="0"/>
                <a:ea typeface="MS PGothic" pitchFamily="34" charset="-128"/>
                <a:cs typeface="Times New Roman" panose="02020603050405020304" pitchFamily="18" charset="0"/>
              </a:rPr>
              <a:t>Computer services</a:t>
            </a:r>
          </a:p>
        </p:txBody>
      </p:sp>
      <p:pic>
        <p:nvPicPr>
          <p:cNvPr id="44" name="Picture 19" descr="Telos_SM"/>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292080" y="2499742"/>
            <a:ext cx="600932" cy="342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圖片 7" descr="畫面剪輯"/>
          <p:cNvPicPr>
            <a:picLocks noChangeAspect="1"/>
          </p:cNvPicPr>
          <p:nvPr/>
        </p:nvPicPr>
        <p:blipFill>
          <a:blip r:embed="rId12" cstate="print"/>
          <a:srcRect/>
          <a:stretch>
            <a:fillRect/>
          </a:stretch>
        </p:blipFill>
        <p:spPr bwMode="auto">
          <a:xfrm rot="19094182">
            <a:off x="6448322" y="2525678"/>
            <a:ext cx="699298" cy="495356"/>
          </a:xfrm>
          <a:prstGeom prst="rect">
            <a:avLst/>
          </a:prstGeom>
          <a:noFill/>
          <a:ln w="9525">
            <a:noFill/>
            <a:miter lim="800000"/>
            <a:headEnd/>
            <a:tailEnd/>
          </a:ln>
        </p:spPr>
      </p:pic>
      <p:pic>
        <p:nvPicPr>
          <p:cNvPr id="46" name="圖片 7" descr="畫面剪輯"/>
          <p:cNvPicPr>
            <a:picLocks noChangeAspect="1"/>
          </p:cNvPicPr>
          <p:nvPr/>
        </p:nvPicPr>
        <p:blipFill>
          <a:blip r:embed="rId12" cstate="print"/>
          <a:srcRect/>
          <a:stretch>
            <a:fillRect/>
          </a:stretch>
        </p:blipFill>
        <p:spPr bwMode="auto">
          <a:xfrm rot="19094182">
            <a:off x="4000050" y="1517566"/>
            <a:ext cx="699298" cy="495356"/>
          </a:xfrm>
          <a:prstGeom prst="rect">
            <a:avLst/>
          </a:prstGeom>
          <a:noFill/>
          <a:ln w="9525">
            <a:noFill/>
            <a:miter lim="800000"/>
            <a:headEnd/>
            <a:tailEnd/>
          </a:ln>
        </p:spPr>
      </p:pic>
      <p:sp>
        <p:nvSpPr>
          <p:cNvPr id="47" name="Rectangle 14"/>
          <p:cNvSpPr>
            <a:spLocks noChangeArrowheads="1"/>
          </p:cNvSpPr>
          <p:nvPr/>
        </p:nvSpPr>
        <p:spPr bwMode="auto">
          <a:xfrm>
            <a:off x="3995936" y="2139702"/>
            <a:ext cx="647700" cy="21550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2700000" algn="ctr" rotWithShape="0">
                    <a:schemeClr val="bg2">
                      <a:gamma/>
                      <a:shade val="60000"/>
                      <a:invGamma/>
                      <a:alpha val="50000"/>
                    </a:schemeClr>
                  </a:outerShdw>
                </a:effectLst>
              </a14:hiddenEffects>
            </a:ext>
          </a:extLst>
        </p:spPr>
        <p:txBody>
          <a:bodyPr wrap="none" anchor="ctr"/>
          <a:lstStyle/>
          <a:p>
            <a:pPr>
              <a:defRPr/>
            </a:pPr>
            <a:r>
              <a:rPr lang="en-GB" sz="1000" b="1" dirty="0">
                <a:latin typeface="Times New Roman" panose="02020603050405020304" pitchFamily="18" charset="0"/>
                <a:ea typeface="ＭＳ Ｐゴシック" charset="0"/>
                <a:cs typeface="Times New Roman" panose="02020603050405020304" pitchFamily="18" charset="0"/>
              </a:rPr>
              <a:t>Gateway</a:t>
            </a:r>
          </a:p>
        </p:txBody>
      </p:sp>
      <p:sp>
        <p:nvSpPr>
          <p:cNvPr id="2" name="文字方塊 1"/>
          <p:cNvSpPr txBox="1"/>
          <p:nvPr/>
        </p:nvSpPr>
        <p:spPr>
          <a:xfrm>
            <a:off x="2002553" y="3767970"/>
            <a:ext cx="6579054" cy="369332"/>
          </a:xfrm>
          <a:prstGeom prst="rect">
            <a:avLst/>
          </a:prstGeom>
          <a:noFill/>
        </p:spPr>
        <p:txBody>
          <a:bodyPr wrap="square" rtlCol="0">
            <a:spAutoFit/>
          </a:bodyPr>
          <a:lstStyle/>
          <a:p>
            <a:pPr>
              <a:spcBef>
                <a:spcPct val="0"/>
              </a:spcBef>
              <a:buFontTx/>
              <a:buChar char="-"/>
            </a:pPr>
            <a:r>
              <a:rPr lang="en-GB" altLang="zh-TW" dirty="0">
                <a:latin typeface="Times New Roman" panose="02020603050405020304" pitchFamily="18" charset="0"/>
                <a:ea typeface="MS PGothic" pitchFamily="34" charset="-128"/>
                <a:cs typeface="Times New Roman" panose="02020603050405020304" pitchFamily="18" charset="0"/>
              </a:rPr>
              <a:t>The networks typically run Low Power </a:t>
            </a:r>
            <a:r>
              <a:rPr lang="en-GB" altLang="zh-TW" dirty="0" smtClean="0">
                <a:latin typeface="Times New Roman" panose="02020603050405020304" pitchFamily="18" charset="0"/>
                <a:ea typeface="MS PGothic" pitchFamily="34" charset="-128"/>
                <a:cs typeface="Times New Roman" panose="02020603050405020304" pitchFamily="18" charset="0"/>
              </a:rPr>
              <a:t>Devices</a:t>
            </a:r>
            <a:endParaRPr lang="en-GB" altLang="zh-TW" dirty="0">
              <a:latin typeface="Times New Roman" panose="02020603050405020304" pitchFamily="18" charset="0"/>
              <a:ea typeface="MS PGothic" pitchFamily="34" charset="-128"/>
              <a:cs typeface="Times New Roman" panose="02020603050405020304" pitchFamily="18" charset="0"/>
            </a:endParaRPr>
          </a:p>
        </p:txBody>
      </p:sp>
      <p:sp>
        <p:nvSpPr>
          <p:cNvPr id="3" name="矩形 2"/>
          <p:cNvSpPr/>
          <p:nvPr/>
        </p:nvSpPr>
        <p:spPr>
          <a:xfrm>
            <a:off x="1992412" y="4083918"/>
            <a:ext cx="6456124" cy="369332"/>
          </a:xfrm>
          <a:prstGeom prst="rect">
            <a:avLst/>
          </a:prstGeom>
        </p:spPr>
        <p:txBody>
          <a:bodyPr wrap="square">
            <a:spAutoFit/>
          </a:bodyPr>
          <a:lstStyle/>
          <a:p>
            <a:pPr>
              <a:spcBef>
                <a:spcPct val="0"/>
              </a:spcBef>
              <a:buFontTx/>
              <a:buChar char="-"/>
            </a:pPr>
            <a:r>
              <a:rPr lang="en-GB" altLang="zh-TW" dirty="0">
                <a:latin typeface="Times New Roman" panose="02020603050405020304" pitchFamily="18" charset="0"/>
                <a:ea typeface="MS PGothic" pitchFamily="34" charset="-128"/>
                <a:cs typeface="Times New Roman" panose="02020603050405020304" pitchFamily="18" charset="0"/>
              </a:rPr>
              <a:t>Consist of one or more sensors, could be different type of </a:t>
            </a:r>
            <a:r>
              <a:rPr lang="en-GB" altLang="zh-TW" dirty="0" smtClean="0">
                <a:latin typeface="Times New Roman" panose="02020603050405020304" pitchFamily="18" charset="0"/>
                <a:ea typeface="MS PGothic" pitchFamily="34" charset="-128"/>
                <a:cs typeface="Times New Roman" panose="02020603050405020304" pitchFamily="18" charset="0"/>
              </a:rPr>
              <a:t>sensors</a:t>
            </a:r>
            <a:endParaRPr lang="en-GB" altLang="zh-TW" dirty="0">
              <a:latin typeface="Times New Roman" panose="02020603050405020304" pitchFamily="18" charset="0"/>
              <a:ea typeface="MS PGothic" pitchFamily="34" charset="-128"/>
              <a:cs typeface="Times New Roman" panose="02020603050405020304" pitchFamily="18" charset="0"/>
            </a:endParaRPr>
          </a:p>
        </p:txBody>
      </p:sp>
      <p:sp>
        <p:nvSpPr>
          <p:cNvPr id="4" name="矩形 3"/>
          <p:cNvSpPr/>
          <p:nvPr/>
        </p:nvSpPr>
        <p:spPr>
          <a:xfrm>
            <a:off x="1992412" y="4384724"/>
            <a:ext cx="7404124" cy="369332"/>
          </a:xfrm>
          <a:prstGeom prst="rect">
            <a:avLst/>
          </a:prstGeom>
        </p:spPr>
        <p:txBody>
          <a:bodyPr wrap="square">
            <a:spAutoFit/>
          </a:bodyPr>
          <a:lstStyle/>
          <a:p>
            <a:pPr>
              <a:spcBef>
                <a:spcPct val="0"/>
              </a:spcBef>
              <a:buFontTx/>
              <a:buChar char="-"/>
            </a:pPr>
            <a:r>
              <a:rPr lang="en-GB" altLang="zh-TW" dirty="0" smtClean="0">
                <a:latin typeface="Times New Roman" panose="02020603050405020304" pitchFamily="18" charset="0"/>
                <a:ea typeface="MS PGothic" pitchFamily="34" charset="-128"/>
                <a:cs typeface="Times New Roman" panose="02020603050405020304" pitchFamily="18" charset="0"/>
              </a:rPr>
              <a:t>Use wireless communication protocols such as </a:t>
            </a:r>
            <a:r>
              <a:rPr lang="en-GB" altLang="zh-TW" dirty="0">
                <a:latin typeface="Times New Roman" panose="02020603050405020304" pitchFamily="18" charset="0"/>
                <a:ea typeface="MS PGothic" pitchFamily="34" charset="-128"/>
                <a:cs typeface="Times New Roman" panose="02020603050405020304" pitchFamily="18" charset="0"/>
              </a:rPr>
              <a:t>IEEE 802.15.4 </a:t>
            </a:r>
          </a:p>
        </p:txBody>
      </p:sp>
      <p:sp>
        <p:nvSpPr>
          <p:cNvPr id="5" name="矩形 4"/>
          <p:cNvSpPr/>
          <p:nvPr/>
        </p:nvSpPr>
        <p:spPr>
          <a:xfrm>
            <a:off x="1992412" y="4722698"/>
            <a:ext cx="4262705" cy="369332"/>
          </a:xfrm>
          <a:prstGeom prst="rect">
            <a:avLst/>
          </a:prstGeom>
        </p:spPr>
        <p:txBody>
          <a:bodyPr wrap="none">
            <a:spAutoFit/>
          </a:bodyPr>
          <a:lstStyle/>
          <a:p>
            <a:pPr>
              <a:spcBef>
                <a:spcPct val="0"/>
              </a:spcBef>
              <a:buFontTx/>
              <a:buChar char="-"/>
            </a:pPr>
            <a:r>
              <a:rPr lang="en-GB" altLang="zh-TW" dirty="0">
                <a:latin typeface="Times New Roman" panose="02020603050405020304" pitchFamily="18" charset="0"/>
                <a:ea typeface="MS PGothic" pitchFamily="34" charset="-128"/>
                <a:cs typeface="Times New Roman" panose="02020603050405020304" pitchFamily="18" charset="0"/>
              </a:rPr>
              <a:t>Operate at 2.4 GHz and 250KB/s data rates</a:t>
            </a:r>
          </a:p>
        </p:txBody>
      </p:sp>
      <p:sp>
        <p:nvSpPr>
          <p:cNvPr id="48" name="Rectangle 14"/>
          <p:cNvSpPr>
            <a:spLocks noChangeArrowheads="1"/>
          </p:cNvSpPr>
          <p:nvPr/>
        </p:nvSpPr>
        <p:spPr bwMode="auto">
          <a:xfrm>
            <a:off x="2555776" y="3003798"/>
            <a:ext cx="647700" cy="21550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2700000" algn="ctr" rotWithShape="0">
                    <a:schemeClr val="bg2">
                      <a:gamma/>
                      <a:shade val="60000"/>
                      <a:invGamma/>
                      <a:alpha val="50000"/>
                    </a:schemeClr>
                  </a:outerShdw>
                </a:effectLst>
              </a14:hiddenEffects>
            </a:ext>
          </a:extLst>
        </p:spPr>
        <p:txBody>
          <a:bodyPr wrap="none" anchor="ctr"/>
          <a:lstStyle/>
          <a:p>
            <a:pPr>
              <a:defRPr/>
            </a:pPr>
            <a:r>
              <a:rPr lang="en-GB" sz="1000" b="1" dirty="0" smtClean="0">
                <a:latin typeface="Times New Roman" panose="02020603050405020304" pitchFamily="18" charset="0"/>
                <a:ea typeface="ＭＳ Ｐゴシック" charset="0"/>
                <a:cs typeface="Times New Roman" panose="02020603050405020304" pitchFamily="18" charset="0"/>
              </a:rPr>
              <a:t>Sensor node</a:t>
            </a:r>
            <a:endParaRPr lang="en-GB" sz="1000" b="1" dirty="0">
              <a:latin typeface="Times New Roman" panose="02020603050405020304" pitchFamily="18" charset="0"/>
              <a:ea typeface="ＭＳ Ｐゴシック" charset="0"/>
              <a:cs typeface="Times New Roman" panose="02020603050405020304" pitchFamily="18" charset="0"/>
            </a:endParaRPr>
          </a:p>
        </p:txBody>
      </p:sp>
    </p:spTree>
    <p:extLst>
      <p:ext uri="{BB962C8B-B14F-4D97-AF65-F5344CB8AC3E}">
        <p14:creationId xmlns:p14="http://schemas.microsoft.com/office/powerpoint/2010/main" val="85293601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500"/>
                            </p:stCondLst>
                            <p:childTnLst>
                              <p:par>
                                <p:cTn id="14" presetID="21" presetClass="entr" presetSubtype="4" fill="hold" nodeType="afterEffect">
                                  <p:stCondLst>
                                    <p:cond delay="0"/>
                                  </p:stCondLst>
                                  <p:childTnLst>
                                    <p:set>
                                      <p:cBhvr>
                                        <p:cTn id="15" dur="1" fill="hold">
                                          <p:stCondLst>
                                            <p:cond delay="0"/>
                                          </p:stCondLst>
                                        </p:cTn>
                                        <p:tgtEl>
                                          <p:spTgt spid="9221"/>
                                        </p:tgtEl>
                                        <p:attrNameLst>
                                          <p:attrName>style.visibility</p:attrName>
                                        </p:attrNameLst>
                                      </p:cBhvr>
                                      <p:to>
                                        <p:strVal val="visible"/>
                                      </p:to>
                                    </p:set>
                                    <p:animEffect transition="in" filter="wheel(4)">
                                      <p:cBhvr>
                                        <p:cTn id="16" dur="2000"/>
                                        <p:tgtEl>
                                          <p:spTgt spid="9221"/>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wheel(1)">
                                      <p:cBhvr>
                                        <p:cTn id="19" dur="2000"/>
                                        <p:tgtEl>
                                          <p:spTgt spid="47"/>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659469"/>
                                        </p:tgtEl>
                                        <p:attrNameLst>
                                          <p:attrName>style.visibility</p:attrName>
                                        </p:attrNameLst>
                                      </p:cBhvr>
                                      <p:to>
                                        <p:strVal val="visible"/>
                                      </p:to>
                                    </p:set>
                                    <p:animEffect transition="in" filter="wheel(1)">
                                      <p:cBhvr>
                                        <p:cTn id="22" dur="2000"/>
                                        <p:tgtEl>
                                          <p:spTgt spid="659469"/>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659470"/>
                                        </p:tgtEl>
                                        <p:attrNameLst>
                                          <p:attrName>style.visibility</p:attrName>
                                        </p:attrNameLst>
                                      </p:cBhvr>
                                      <p:to>
                                        <p:strVal val="visible"/>
                                      </p:to>
                                    </p:set>
                                    <p:animEffect transition="in" filter="wheel(1)">
                                      <p:cBhvr>
                                        <p:cTn id="25" dur="2000"/>
                                        <p:tgtEl>
                                          <p:spTgt spid="659470"/>
                                        </p:tgtEl>
                                      </p:cBhvr>
                                    </p:animEffect>
                                  </p:childTnLst>
                                </p:cTn>
                              </p:par>
                              <p:par>
                                <p:cTn id="26" presetID="21" presetClass="entr" presetSubtype="4" fill="hold" nodeType="withEffect">
                                  <p:stCondLst>
                                    <p:cond delay="0"/>
                                  </p:stCondLst>
                                  <p:childTnLst>
                                    <p:set>
                                      <p:cBhvr>
                                        <p:cTn id="27" dur="1" fill="hold">
                                          <p:stCondLst>
                                            <p:cond delay="0"/>
                                          </p:stCondLst>
                                        </p:cTn>
                                        <p:tgtEl>
                                          <p:spTgt spid="9227"/>
                                        </p:tgtEl>
                                        <p:attrNameLst>
                                          <p:attrName>style.visibility</p:attrName>
                                        </p:attrNameLst>
                                      </p:cBhvr>
                                      <p:to>
                                        <p:strVal val="visible"/>
                                      </p:to>
                                    </p:set>
                                    <p:animEffect transition="in" filter="wheel(4)">
                                      <p:cBhvr>
                                        <p:cTn id="28" dur="2000"/>
                                        <p:tgtEl>
                                          <p:spTgt spid="9227"/>
                                        </p:tgtEl>
                                      </p:cBhvr>
                                    </p:animEffect>
                                  </p:childTnLst>
                                </p:cTn>
                              </p:par>
                              <p:par>
                                <p:cTn id="29" presetID="21" presetClass="entr" presetSubtype="4" fill="hold" nodeType="withEffect">
                                  <p:stCondLst>
                                    <p:cond delay="0"/>
                                  </p:stCondLst>
                                  <p:childTnLst>
                                    <p:set>
                                      <p:cBhvr>
                                        <p:cTn id="30" dur="1" fill="hold">
                                          <p:stCondLst>
                                            <p:cond delay="0"/>
                                          </p:stCondLst>
                                        </p:cTn>
                                        <p:tgtEl>
                                          <p:spTgt spid="9226"/>
                                        </p:tgtEl>
                                        <p:attrNameLst>
                                          <p:attrName>style.visibility</p:attrName>
                                        </p:attrNameLst>
                                      </p:cBhvr>
                                      <p:to>
                                        <p:strVal val="visible"/>
                                      </p:to>
                                    </p:set>
                                    <p:animEffect transition="in" filter="wheel(4)">
                                      <p:cBhvr>
                                        <p:cTn id="31" dur="2000"/>
                                        <p:tgtEl>
                                          <p:spTgt spid="9226"/>
                                        </p:tgtEl>
                                      </p:cBhvr>
                                    </p:animEffect>
                                  </p:childTnLst>
                                </p:cTn>
                              </p:par>
                              <p:par>
                                <p:cTn id="32" presetID="21" presetClass="entr" presetSubtype="4" fill="hold" nodeType="withEffect">
                                  <p:stCondLst>
                                    <p:cond delay="0"/>
                                  </p:stCondLst>
                                  <p:childTnLst>
                                    <p:set>
                                      <p:cBhvr>
                                        <p:cTn id="33" dur="1" fill="hold">
                                          <p:stCondLst>
                                            <p:cond delay="0"/>
                                          </p:stCondLst>
                                        </p:cTn>
                                        <p:tgtEl>
                                          <p:spTgt spid="9225"/>
                                        </p:tgtEl>
                                        <p:attrNameLst>
                                          <p:attrName>style.visibility</p:attrName>
                                        </p:attrNameLst>
                                      </p:cBhvr>
                                      <p:to>
                                        <p:strVal val="visible"/>
                                      </p:to>
                                    </p:set>
                                    <p:animEffect transition="in" filter="wheel(4)">
                                      <p:cBhvr>
                                        <p:cTn id="34" dur="2000"/>
                                        <p:tgtEl>
                                          <p:spTgt spid="9225"/>
                                        </p:tgtEl>
                                      </p:cBhvr>
                                    </p:animEffect>
                                  </p:childTnLst>
                                </p:cTn>
                              </p:par>
                              <p:par>
                                <p:cTn id="35" presetID="21" presetClass="entr" presetSubtype="4"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wheel(4)">
                                      <p:cBhvr>
                                        <p:cTn id="37" dur="2000"/>
                                        <p:tgtEl>
                                          <p:spTgt spid="46"/>
                                        </p:tgtEl>
                                      </p:cBhvr>
                                    </p:animEffect>
                                  </p:childTnLst>
                                </p:cTn>
                              </p:par>
                              <p:par>
                                <p:cTn id="38" presetID="21" presetClass="entr" presetSubtype="4"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wheel(4)">
                                      <p:cBhvr>
                                        <p:cTn id="40" dur="2000"/>
                                        <p:tgtEl>
                                          <p:spTgt spid="44"/>
                                        </p:tgtEl>
                                      </p:cBhvr>
                                    </p:animEffect>
                                  </p:childTnLst>
                                </p:cTn>
                              </p:par>
                              <p:par>
                                <p:cTn id="41" presetID="21" presetClass="entr" presetSubtype="4" fill="hold"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wheel(4)">
                                      <p:cBhvr>
                                        <p:cTn id="43" dur="2000"/>
                                        <p:tgtEl>
                                          <p:spTgt spid="45"/>
                                        </p:tgtEl>
                                      </p:cBhvr>
                                    </p:animEffect>
                                  </p:childTnLst>
                                </p:cTn>
                              </p:par>
                              <p:par>
                                <p:cTn id="44" presetID="21" presetClass="entr" presetSubtype="4" fill="hold" nodeType="withEffect">
                                  <p:stCondLst>
                                    <p:cond delay="0"/>
                                  </p:stCondLst>
                                  <p:childTnLst>
                                    <p:set>
                                      <p:cBhvr>
                                        <p:cTn id="45" dur="1" fill="hold">
                                          <p:stCondLst>
                                            <p:cond delay="0"/>
                                          </p:stCondLst>
                                        </p:cTn>
                                        <p:tgtEl>
                                          <p:spTgt spid="9220"/>
                                        </p:tgtEl>
                                        <p:attrNameLst>
                                          <p:attrName>style.visibility</p:attrName>
                                        </p:attrNameLst>
                                      </p:cBhvr>
                                      <p:to>
                                        <p:strVal val="visible"/>
                                      </p:to>
                                    </p:set>
                                    <p:animEffect transition="in" filter="wheel(4)">
                                      <p:cBhvr>
                                        <p:cTn id="46" dur="2000"/>
                                        <p:tgtEl>
                                          <p:spTgt spid="9220"/>
                                        </p:tgtEl>
                                      </p:cBhvr>
                                    </p:animEffect>
                                  </p:childTnLst>
                                </p:cTn>
                              </p:par>
                              <p:par>
                                <p:cTn id="47" presetID="21" presetClass="entr" presetSubtype="4" fill="hold" nodeType="withEffect">
                                  <p:stCondLst>
                                    <p:cond delay="0"/>
                                  </p:stCondLst>
                                  <p:childTnLst>
                                    <p:set>
                                      <p:cBhvr>
                                        <p:cTn id="48" dur="1" fill="hold">
                                          <p:stCondLst>
                                            <p:cond delay="0"/>
                                          </p:stCondLst>
                                        </p:cTn>
                                        <p:tgtEl>
                                          <p:spTgt spid="9224"/>
                                        </p:tgtEl>
                                        <p:attrNameLst>
                                          <p:attrName>style.visibility</p:attrName>
                                        </p:attrNameLst>
                                      </p:cBhvr>
                                      <p:to>
                                        <p:strVal val="visible"/>
                                      </p:to>
                                    </p:set>
                                    <p:animEffect transition="in" filter="wheel(4)">
                                      <p:cBhvr>
                                        <p:cTn id="49" dur="2000"/>
                                        <p:tgtEl>
                                          <p:spTgt spid="9224"/>
                                        </p:tgtEl>
                                      </p:cBhvr>
                                    </p:animEffect>
                                  </p:childTnLst>
                                </p:cTn>
                              </p:par>
                              <p:par>
                                <p:cTn id="50" presetID="21" presetClass="entr" presetSubtype="4" fill="hold" nodeType="withEffect">
                                  <p:stCondLst>
                                    <p:cond delay="0"/>
                                  </p:stCondLst>
                                  <p:childTnLst>
                                    <p:set>
                                      <p:cBhvr>
                                        <p:cTn id="51" dur="1" fill="hold">
                                          <p:stCondLst>
                                            <p:cond delay="0"/>
                                          </p:stCondLst>
                                        </p:cTn>
                                        <p:tgtEl>
                                          <p:spTgt spid="9222"/>
                                        </p:tgtEl>
                                        <p:attrNameLst>
                                          <p:attrName>style.visibility</p:attrName>
                                        </p:attrNameLst>
                                      </p:cBhvr>
                                      <p:to>
                                        <p:strVal val="visible"/>
                                      </p:to>
                                    </p:set>
                                    <p:animEffect transition="in" filter="wheel(4)">
                                      <p:cBhvr>
                                        <p:cTn id="52" dur="2000"/>
                                        <p:tgtEl>
                                          <p:spTgt spid="9222"/>
                                        </p:tgtEl>
                                      </p:cBhvr>
                                    </p:animEffect>
                                  </p:childTnLst>
                                </p:cTn>
                              </p:par>
                              <p:par>
                                <p:cTn id="53" presetID="21" presetClass="entr" presetSubtype="1"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wheel(1)">
                                      <p:cBhvr>
                                        <p:cTn id="55" dur="2000"/>
                                        <p:tgtEl>
                                          <p:spTgt spid="48"/>
                                        </p:tgtEl>
                                      </p:cBhvr>
                                    </p:animEffect>
                                  </p:childTnLst>
                                </p:cTn>
                              </p:par>
                              <p:par>
                                <p:cTn id="56" presetID="21" presetClass="entr" presetSubtype="4" fill="hold" nodeType="withEffect">
                                  <p:stCondLst>
                                    <p:cond delay="0"/>
                                  </p:stCondLst>
                                  <p:childTnLst>
                                    <p:set>
                                      <p:cBhvr>
                                        <p:cTn id="57" dur="1" fill="hold">
                                          <p:stCondLst>
                                            <p:cond delay="0"/>
                                          </p:stCondLst>
                                        </p:cTn>
                                        <p:tgtEl>
                                          <p:spTgt spid="9223"/>
                                        </p:tgtEl>
                                        <p:attrNameLst>
                                          <p:attrName>style.visibility</p:attrName>
                                        </p:attrNameLst>
                                      </p:cBhvr>
                                      <p:to>
                                        <p:strVal val="visible"/>
                                      </p:to>
                                    </p:set>
                                    <p:animEffect transition="in" filter="wheel(4)">
                                      <p:cBhvr>
                                        <p:cTn id="58" dur="2000"/>
                                        <p:tgtEl>
                                          <p:spTgt spid="9223"/>
                                        </p:tgtEl>
                                      </p:cBhvr>
                                    </p:animEffect>
                                  </p:childTnLst>
                                </p:cTn>
                              </p:par>
                              <p:par>
                                <p:cTn id="59" presetID="21" presetClass="entr" presetSubtype="4" fill="hold" nodeType="withEffect">
                                  <p:stCondLst>
                                    <p:cond delay="0"/>
                                  </p:stCondLst>
                                  <p:childTnLst>
                                    <p:set>
                                      <p:cBhvr>
                                        <p:cTn id="60" dur="1" fill="hold">
                                          <p:stCondLst>
                                            <p:cond delay="0"/>
                                          </p:stCondLst>
                                        </p:cTn>
                                        <p:tgtEl>
                                          <p:spTgt spid="9241"/>
                                        </p:tgtEl>
                                        <p:attrNameLst>
                                          <p:attrName>style.visibility</p:attrName>
                                        </p:attrNameLst>
                                      </p:cBhvr>
                                      <p:to>
                                        <p:strVal val="visible"/>
                                      </p:to>
                                    </p:set>
                                    <p:animEffect transition="in" filter="wheel(4)">
                                      <p:cBhvr>
                                        <p:cTn id="61" dur="2000"/>
                                        <p:tgtEl>
                                          <p:spTgt spid="924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500"/>
                                        <p:tgtEl>
                                          <p:spTgt spid="4"/>
                                        </p:tgtEl>
                                      </p:cBhvr>
                                    </p:animEffect>
                                  </p:childTnLst>
                                </p:cTn>
                              </p:par>
                            </p:childTnLst>
                          </p:cTn>
                        </p:par>
                        <p:par>
                          <p:cTn id="67" fill="hold">
                            <p:stCondLst>
                              <p:cond delay="500"/>
                            </p:stCondLst>
                            <p:childTnLst>
                              <p:par>
                                <p:cTn id="68" presetID="16" presetClass="entr" presetSubtype="21" fill="hold" grpId="0" nodeType="afterEffect">
                                  <p:stCondLst>
                                    <p:cond delay="0"/>
                                  </p:stCondLst>
                                  <p:childTnLst>
                                    <p:set>
                                      <p:cBhvr>
                                        <p:cTn id="69" dur="1" fill="hold">
                                          <p:stCondLst>
                                            <p:cond delay="0"/>
                                          </p:stCondLst>
                                        </p:cTn>
                                        <p:tgtEl>
                                          <p:spTgt spid="659476"/>
                                        </p:tgtEl>
                                        <p:attrNameLst>
                                          <p:attrName>style.visibility</p:attrName>
                                        </p:attrNameLst>
                                      </p:cBhvr>
                                      <p:to>
                                        <p:strVal val="visible"/>
                                      </p:to>
                                    </p:set>
                                    <p:animEffect transition="in" filter="barn(inVertical)">
                                      <p:cBhvr>
                                        <p:cTn id="70" dur="500"/>
                                        <p:tgtEl>
                                          <p:spTgt spid="659476"/>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659467"/>
                                        </p:tgtEl>
                                        <p:attrNameLst>
                                          <p:attrName>style.visibility</p:attrName>
                                        </p:attrNameLst>
                                      </p:cBhvr>
                                      <p:to>
                                        <p:strVal val="visible"/>
                                      </p:to>
                                    </p:set>
                                    <p:animEffect transition="in" filter="barn(inVertical)">
                                      <p:cBhvr>
                                        <p:cTn id="73" dur="500"/>
                                        <p:tgtEl>
                                          <p:spTgt spid="659467"/>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659468"/>
                                        </p:tgtEl>
                                        <p:attrNameLst>
                                          <p:attrName>style.visibility</p:attrName>
                                        </p:attrNameLst>
                                      </p:cBhvr>
                                      <p:to>
                                        <p:strVal val="visible"/>
                                      </p:to>
                                    </p:set>
                                    <p:animEffect transition="in" filter="barn(inVertical)">
                                      <p:cBhvr>
                                        <p:cTn id="76" dur="500"/>
                                        <p:tgtEl>
                                          <p:spTgt spid="659468"/>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659477"/>
                                        </p:tgtEl>
                                        <p:attrNameLst>
                                          <p:attrName>style.visibility</p:attrName>
                                        </p:attrNameLst>
                                      </p:cBhvr>
                                      <p:to>
                                        <p:strVal val="visible"/>
                                      </p:to>
                                    </p:set>
                                    <p:animEffect transition="in" filter="barn(inVertical)">
                                      <p:cBhvr>
                                        <p:cTn id="79" dur="500"/>
                                        <p:tgtEl>
                                          <p:spTgt spid="659477"/>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659475"/>
                                        </p:tgtEl>
                                        <p:attrNameLst>
                                          <p:attrName>style.visibility</p:attrName>
                                        </p:attrNameLst>
                                      </p:cBhvr>
                                      <p:to>
                                        <p:strVal val="visible"/>
                                      </p:to>
                                    </p:set>
                                    <p:animEffect transition="in" filter="barn(inVertical)">
                                      <p:cBhvr>
                                        <p:cTn id="82" dur="500"/>
                                        <p:tgtEl>
                                          <p:spTgt spid="659475"/>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659484"/>
                                        </p:tgtEl>
                                        <p:attrNameLst>
                                          <p:attrName>style.visibility</p:attrName>
                                        </p:attrNameLst>
                                      </p:cBhvr>
                                      <p:to>
                                        <p:strVal val="visible"/>
                                      </p:to>
                                    </p:set>
                                    <p:animEffect transition="in" filter="barn(inVertical)">
                                      <p:cBhvr>
                                        <p:cTn id="85" dur="500"/>
                                        <p:tgtEl>
                                          <p:spTgt spid="659484"/>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659483"/>
                                        </p:tgtEl>
                                        <p:attrNameLst>
                                          <p:attrName>style.visibility</p:attrName>
                                        </p:attrNameLst>
                                      </p:cBhvr>
                                      <p:to>
                                        <p:strVal val="visible"/>
                                      </p:to>
                                    </p:set>
                                    <p:animEffect transition="in" filter="barn(inVertical)">
                                      <p:cBhvr>
                                        <p:cTn id="88" dur="500"/>
                                        <p:tgtEl>
                                          <p:spTgt spid="659483"/>
                                        </p:tgtEl>
                                      </p:cBhvr>
                                    </p:animEffect>
                                  </p:childTnLst>
                                </p:cTn>
                              </p:par>
                              <p:par>
                                <p:cTn id="89" presetID="16" presetClass="entr" presetSubtype="21" fill="hold" grpId="0" nodeType="withEffect">
                                  <p:stCondLst>
                                    <p:cond delay="0"/>
                                  </p:stCondLst>
                                  <p:childTnLst>
                                    <p:set>
                                      <p:cBhvr>
                                        <p:cTn id="90" dur="1" fill="hold">
                                          <p:stCondLst>
                                            <p:cond delay="0"/>
                                          </p:stCondLst>
                                        </p:cTn>
                                        <p:tgtEl>
                                          <p:spTgt spid="659478"/>
                                        </p:tgtEl>
                                        <p:attrNameLst>
                                          <p:attrName>style.visibility</p:attrName>
                                        </p:attrNameLst>
                                      </p:cBhvr>
                                      <p:to>
                                        <p:strVal val="visible"/>
                                      </p:to>
                                    </p:set>
                                    <p:animEffect transition="in" filter="barn(inVertical)">
                                      <p:cBhvr>
                                        <p:cTn id="91" dur="500"/>
                                        <p:tgtEl>
                                          <p:spTgt spid="659478"/>
                                        </p:tgtEl>
                                      </p:cBhvr>
                                    </p:animEffect>
                                  </p:childTnLst>
                                </p:cTn>
                              </p:par>
                              <p:par>
                                <p:cTn id="92" presetID="16" presetClass="entr" presetSubtype="21" fill="hold" grpId="0" nodeType="withEffect">
                                  <p:stCondLst>
                                    <p:cond delay="0"/>
                                  </p:stCondLst>
                                  <p:childTnLst>
                                    <p:set>
                                      <p:cBhvr>
                                        <p:cTn id="93" dur="1" fill="hold">
                                          <p:stCondLst>
                                            <p:cond delay="0"/>
                                          </p:stCondLst>
                                        </p:cTn>
                                        <p:tgtEl>
                                          <p:spTgt spid="659479"/>
                                        </p:tgtEl>
                                        <p:attrNameLst>
                                          <p:attrName>style.visibility</p:attrName>
                                        </p:attrNameLst>
                                      </p:cBhvr>
                                      <p:to>
                                        <p:strVal val="visible"/>
                                      </p:to>
                                    </p:set>
                                    <p:animEffect transition="in" filter="barn(inVertical)">
                                      <p:cBhvr>
                                        <p:cTn id="94" dur="500"/>
                                        <p:tgtEl>
                                          <p:spTgt spid="659479"/>
                                        </p:tgtEl>
                                      </p:cBhvr>
                                    </p:animEffect>
                                  </p:childTnLst>
                                </p:cTn>
                              </p:par>
                              <p:par>
                                <p:cTn id="95" presetID="16" presetClass="entr" presetSubtype="21" fill="hold" grpId="0" nodeType="withEffect">
                                  <p:stCondLst>
                                    <p:cond delay="0"/>
                                  </p:stCondLst>
                                  <p:childTnLst>
                                    <p:set>
                                      <p:cBhvr>
                                        <p:cTn id="96" dur="1" fill="hold">
                                          <p:stCondLst>
                                            <p:cond delay="0"/>
                                          </p:stCondLst>
                                        </p:cTn>
                                        <p:tgtEl>
                                          <p:spTgt spid="659481"/>
                                        </p:tgtEl>
                                        <p:attrNameLst>
                                          <p:attrName>style.visibility</p:attrName>
                                        </p:attrNameLst>
                                      </p:cBhvr>
                                      <p:to>
                                        <p:strVal val="visible"/>
                                      </p:to>
                                    </p:set>
                                    <p:animEffect transition="in" filter="barn(inVertical)">
                                      <p:cBhvr>
                                        <p:cTn id="97" dur="500"/>
                                        <p:tgtEl>
                                          <p:spTgt spid="659481"/>
                                        </p:tgtEl>
                                      </p:cBhvr>
                                    </p:animEffect>
                                  </p:childTnLst>
                                </p:cTn>
                              </p:par>
                              <p:par>
                                <p:cTn id="98" presetID="16" presetClass="entr" presetSubtype="21" fill="hold" grpId="0" nodeType="withEffect">
                                  <p:stCondLst>
                                    <p:cond delay="0"/>
                                  </p:stCondLst>
                                  <p:childTnLst>
                                    <p:set>
                                      <p:cBhvr>
                                        <p:cTn id="99" dur="1" fill="hold">
                                          <p:stCondLst>
                                            <p:cond delay="0"/>
                                          </p:stCondLst>
                                        </p:cTn>
                                        <p:tgtEl>
                                          <p:spTgt spid="659482"/>
                                        </p:tgtEl>
                                        <p:attrNameLst>
                                          <p:attrName>style.visibility</p:attrName>
                                        </p:attrNameLst>
                                      </p:cBhvr>
                                      <p:to>
                                        <p:strVal val="visible"/>
                                      </p:to>
                                    </p:set>
                                    <p:animEffect transition="in" filter="barn(inVertical)">
                                      <p:cBhvr>
                                        <p:cTn id="100" dur="500"/>
                                        <p:tgtEl>
                                          <p:spTgt spid="659482"/>
                                        </p:tgtEl>
                                      </p:cBhvr>
                                    </p:animEffect>
                                  </p:childTnLst>
                                </p:cTn>
                              </p:par>
                              <p:par>
                                <p:cTn id="101" presetID="16" presetClass="entr" presetSubtype="21" fill="hold" grpId="0" nodeType="withEffect">
                                  <p:stCondLst>
                                    <p:cond delay="0"/>
                                  </p:stCondLst>
                                  <p:childTnLst>
                                    <p:set>
                                      <p:cBhvr>
                                        <p:cTn id="102" dur="1" fill="hold">
                                          <p:stCondLst>
                                            <p:cond delay="0"/>
                                          </p:stCondLst>
                                        </p:cTn>
                                        <p:tgtEl>
                                          <p:spTgt spid="659473"/>
                                        </p:tgtEl>
                                        <p:attrNameLst>
                                          <p:attrName>style.visibility</p:attrName>
                                        </p:attrNameLst>
                                      </p:cBhvr>
                                      <p:to>
                                        <p:strVal val="visible"/>
                                      </p:to>
                                    </p:set>
                                    <p:animEffect transition="in" filter="barn(inVertical)">
                                      <p:cBhvr>
                                        <p:cTn id="103" dur="500"/>
                                        <p:tgtEl>
                                          <p:spTgt spid="659473"/>
                                        </p:tgtEl>
                                      </p:cBhvr>
                                    </p:animEffect>
                                  </p:childTnLst>
                                </p:cTn>
                              </p:par>
                              <p:par>
                                <p:cTn id="104" presetID="16" presetClass="entr" presetSubtype="21" fill="hold" grpId="0" nodeType="withEffect">
                                  <p:stCondLst>
                                    <p:cond delay="0"/>
                                  </p:stCondLst>
                                  <p:childTnLst>
                                    <p:set>
                                      <p:cBhvr>
                                        <p:cTn id="105" dur="1" fill="hold">
                                          <p:stCondLst>
                                            <p:cond delay="0"/>
                                          </p:stCondLst>
                                        </p:cTn>
                                        <p:tgtEl>
                                          <p:spTgt spid="659474"/>
                                        </p:tgtEl>
                                        <p:attrNameLst>
                                          <p:attrName>style.visibility</p:attrName>
                                        </p:attrNameLst>
                                      </p:cBhvr>
                                      <p:to>
                                        <p:strVal val="visible"/>
                                      </p:to>
                                    </p:set>
                                    <p:animEffect transition="in" filter="barn(inVertical)">
                                      <p:cBhvr>
                                        <p:cTn id="106" dur="500"/>
                                        <p:tgtEl>
                                          <p:spTgt spid="659474"/>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5"/>
                                        </p:tgtEl>
                                        <p:attrNameLst>
                                          <p:attrName>style.visibility</p:attrName>
                                        </p:attrNameLst>
                                      </p:cBhvr>
                                      <p:to>
                                        <p:strVal val="visible"/>
                                      </p:to>
                                    </p:set>
                                    <p:animEffect transition="in" filter="fade">
                                      <p:cBhvr>
                                        <p:cTn id="109" dur="500"/>
                                        <p:tgtEl>
                                          <p:spTgt spid="5"/>
                                        </p:tgtEl>
                                      </p:cBhvr>
                                    </p:animEffect>
                                  </p:childTnLst>
                                </p:cTn>
                              </p:par>
                            </p:childTnLst>
                          </p:cTn>
                        </p:par>
                      </p:childTnLst>
                    </p:cTn>
                  </p:par>
                  <p:par>
                    <p:cTn id="110" fill="hold">
                      <p:stCondLst>
                        <p:cond delay="indefinite"/>
                      </p:stCondLst>
                      <p:childTnLst>
                        <p:par>
                          <p:cTn id="111" fill="hold">
                            <p:stCondLst>
                              <p:cond delay="0"/>
                            </p:stCondLst>
                            <p:childTnLst>
                              <p:par>
                                <p:cTn id="112" presetID="16" presetClass="entr" presetSubtype="21" fill="hold" grpId="0" nodeType="clickEffect">
                                  <p:stCondLst>
                                    <p:cond delay="0"/>
                                  </p:stCondLst>
                                  <p:childTnLst>
                                    <p:set>
                                      <p:cBhvr>
                                        <p:cTn id="113" dur="1" fill="hold">
                                          <p:stCondLst>
                                            <p:cond delay="0"/>
                                          </p:stCondLst>
                                        </p:cTn>
                                        <p:tgtEl>
                                          <p:spTgt spid="659485"/>
                                        </p:tgtEl>
                                        <p:attrNameLst>
                                          <p:attrName>style.visibility</p:attrName>
                                        </p:attrNameLst>
                                      </p:cBhvr>
                                      <p:to>
                                        <p:strVal val="visible"/>
                                      </p:to>
                                    </p:set>
                                    <p:animEffect transition="in" filter="barn(inVertical)">
                                      <p:cBhvr>
                                        <p:cTn id="114" dur="500"/>
                                        <p:tgtEl>
                                          <p:spTgt spid="659485"/>
                                        </p:tgtEl>
                                      </p:cBhvr>
                                    </p:animEffect>
                                  </p:childTnLst>
                                </p:cTn>
                              </p:par>
                              <p:par>
                                <p:cTn id="115" presetID="16" presetClass="entr" presetSubtype="21" fill="hold" grpId="0" nodeType="withEffect">
                                  <p:stCondLst>
                                    <p:cond delay="0"/>
                                  </p:stCondLst>
                                  <p:childTnLst>
                                    <p:set>
                                      <p:cBhvr>
                                        <p:cTn id="116" dur="1" fill="hold">
                                          <p:stCondLst>
                                            <p:cond delay="0"/>
                                          </p:stCondLst>
                                        </p:cTn>
                                        <p:tgtEl>
                                          <p:spTgt spid="659472"/>
                                        </p:tgtEl>
                                        <p:attrNameLst>
                                          <p:attrName>style.visibility</p:attrName>
                                        </p:attrNameLst>
                                      </p:cBhvr>
                                      <p:to>
                                        <p:strVal val="visible"/>
                                      </p:to>
                                    </p:set>
                                    <p:animEffect transition="in" filter="barn(inVertical)">
                                      <p:cBhvr>
                                        <p:cTn id="117" dur="500"/>
                                        <p:tgtEl>
                                          <p:spTgt spid="659472"/>
                                        </p:tgtEl>
                                      </p:cBhvr>
                                    </p:animEffect>
                                  </p:childTnLst>
                                </p:cTn>
                              </p:par>
                              <p:par>
                                <p:cTn id="118" presetID="16" presetClass="entr" presetSubtype="21" fill="hold" nodeType="withEffect">
                                  <p:stCondLst>
                                    <p:cond delay="0"/>
                                  </p:stCondLst>
                                  <p:childTnLst>
                                    <p:set>
                                      <p:cBhvr>
                                        <p:cTn id="119" dur="1" fill="hold">
                                          <p:stCondLst>
                                            <p:cond delay="0"/>
                                          </p:stCondLst>
                                        </p:cTn>
                                        <p:tgtEl>
                                          <p:spTgt spid="9232"/>
                                        </p:tgtEl>
                                        <p:attrNameLst>
                                          <p:attrName>style.visibility</p:attrName>
                                        </p:attrNameLst>
                                      </p:cBhvr>
                                      <p:to>
                                        <p:strVal val="visible"/>
                                      </p:to>
                                    </p:set>
                                    <p:animEffect transition="in" filter="barn(inVertical)">
                                      <p:cBhvr>
                                        <p:cTn id="120" dur="500"/>
                                        <p:tgtEl>
                                          <p:spTgt spid="9232"/>
                                        </p:tgtEl>
                                      </p:cBhvr>
                                    </p:animEffect>
                                  </p:childTnLst>
                                </p:cTn>
                              </p:par>
                              <p:par>
                                <p:cTn id="121" presetID="16" presetClass="entr" presetSubtype="21" fill="hold" grpId="0" nodeType="withEffect">
                                  <p:stCondLst>
                                    <p:cond delay="0"/>
                                  </p:stCondLst>
                                  <p:childTnLst>
                                    <p:set>
                                      <p:cBhvr>
                                        <p:cTn id="122" dur="1" fill="hold">
                                          <p:stCondLst>
                                            <p:cond delay="0"/>
                                          </p:stCondLst>
                                        </p:cTn>
                                        <p:tgtEl>
                                          <p:spTgt spid="659488"/>
                                        </p:tgtEl>
                                        <p:attrNameLst>
                                          <p:attrName>style.visibility</p:attrName>
                                        </p:attrNameLst>
                                      </p:cBhvr>
                                      <p:to>
                                        <p:strVal val="visible"/>
                                      </p:to>
                                    </p:set>
                                    <p:animEffect transition="in" filter="barn(inVertical)">
                                      <p:cBhvr>
                                        <p:cTn id="123" dur="500"/>
                                        <p:tgtEl>
                                          <p:spTgt spid="659488"/>
                                        </p:tgtEl>
                                      </p:cBhvr>
                                    </p:animEffect>
                                  </p:childTnLst>
                                </p:cTn>
                              </p:par>
                              <p:par>
                                <p:cTn id="124" presetID="16" presetClass="entr" presetSubtype="21" fill="hold" grpId="0" nodeType="withEffect">
                                  <p:stCondLst>
                                    <p:cond delay="0"/>
                                  </p:stCondLst>
                                  <p:childTnLst>
                                    <p:set>
                                      <p:cBhvr>
                                        <p:cTn id="125" dur="1" fill="hold">
                                          <p:stCondLst>
                                            <p:cond delay="0"/>
                                          </p:stCondLst>
                                        </p:cTn>
                                        <p:tgtEl>
                                          <p:spTgt spid="659489"/>
                                        </p:tgtEl>
                                        <p:attrNameLst>
                                          <p:attrName>style.visibility</p:attrName>
                                        </p:attrNameLst>
                                      </p:cBhvr>
                                      <p:to>
                                        <p:strVal val="visible"/>
                                      </p:to>
                                    </p:set>
                                    <p:animEffect transition="in" filter="barn(inVertical)">
                                      <p:cBhvr>
                                        <p:cTn id="126" dur="500"/>
                                        <p:tgtEl>
                                          <p:spTgt spid="659489"/>
                                        </p:tgtEl>
                                      </p:cBhvr>
                                    </p:animEffect>
                                  </p:childTnLst>
                                </p:cTn>
                              </p:par>
                              <p:par>
                                <p:cTn id="127" presetID="16" presetClass="entr" presetSubtype="21" fill="hold" nodeType="withEffect">
                                  <p:stCondLst>
                                    <p:cond delay="0"/>
                                  </p:stCondLst>
                                  <p:childTnLst>
                                    <p:set>
                                      <p:cBhvr>
                                        <p:cTn id="128" dur="1" fill="hold">
                                          <p:stCondLst>
                                            <p:cond delay="0"/>
                                          </p:stCondLst>
                                        </p:cTn>
                                        <p:tgtEl>
                                          <p:spTgt spid="9251"/>
                                        </p:tgtEl>
                                        <p:attrNameLst>
                                          <p:attrName>style.visibility</p:attrName>
                                        </p:attrNameLst>
                                      </p:cBhvr>
                                      <p:to>
                                        <p:strVal val="visible"/>
                                      </p:to>
                                    </p:set>
                                    <p:animEffect transition="in" filter="barn(inVertical)">
                                      <p:cBhvr>
                                        <p:cTn id="129" dur="500"/>
                                        <p:tgtEl>
                                          <p:spTgt spid="9251"/>
                                        </p:tgtEl>
                                      </p:cBhvr>
                                    </p:animEffect>
                                  </p:childTnLst>
                                </p:cTn>
                              </p:par>
                              <p:par>
                                <p:cTn id="130" presetID="16" presetClass="entr" presetSubtype="21" fill="hold" grpId="0" nodeType="withEffect">
                                  <p:stCondLst>
                                    <p:cond delay="0"/>
                                  </p:stCondLst>
                                  <p:childTnLst>
                                    <p:set>
                                      <p:cBhvr>
                                        <p:cTn id="131" dur="1" fill="hold">
                                          <p:stCondLst>
                                            <p:cond delay="0"/>
                                          </p:stCondLst>
                                        </p:cTn>
                                        <p:tgtEl>
                                          <p:spTgt spid="9253"/>
                                        </p:tgtEl>
                                        <p:attrNameLst>
                                          <p:attrName>style.visibility</p:attrName>
                                        </p:attrNameLst>
                                      </p:cBhvr>
                                      <p:to>
                                        <p:strVal val="visible"/>
                                      </p:to>
                                    </p:set>
                                    <p:animEffect transition="in" filter="barn(inVertical)">
                                      <p:cBhvr>
                                        <p:cTn id="132" dur="500"/>
                                        <p:tgtEl>
                                          <p:spTgt spid="9253"/>
                                        </p:tgtEl>
                                      </p:cBhvr>
                                    </p:animEffect>
                                  </p:childTnLst>
                                </p:cTn>
                              </p:par>
                              <p:par>
                                <p:cTn id="133" presetID="16" presetClass="entr" presetSubtype="21" fill="hold" nodeType="withEffect">
                                  <p:stCondLst>
                                    <p:cond delay="0"/>
                                  </p:stCondLst>
                                  <p:childTnLst>
                                    <p:set>
                                      <p:cBhvr>
                                        <p:cTn id="134" dur="1" fill="hold">
                                          <p:stCondLst>
                                            <p:cond delay="0"/>
                                          </p:stCondLst>
                                        </p:cTn>
                                        <p:tgtEl>
                                          <p:spTgt spid="9252"/>
                                        </p:tgtEl>
                                        <p:attrNameLst>
                                          <p:attrName>style.visibility</p:attrName>
                                        </p:attrNameLst>
                                      </p:cBhvr>
                                      <p:to>
                                        <p:strVal val="visible"/>
                                      </p:to>
                                    </p:set>
                                    <p:animEffect transition="in" filter="barn(inVertical)">
                                      <p:cBhvr>
                                        <p:cTn id="135" dur="500"/>
                                        <p:tgtEl>
                                          <p:spTgt spid="9252"/>
                                        </p:tgtEl>
                                      </p:cBhvr>
                                    </p:animEffect>
                                  </p:childTnLst>
                                </p:cTn>
                              </p:par>
                              <p:par>
                                <p:cTn id="136" presetID="16" presetClass="entr" presetSubtype="21" fill="hold" grpId="0" nodeType="withEffect">
                                  <p:stCondLst>
                                    <p:cond delay="0"/>
                                  </p:stCondLst>
                                  <p:childTnLst>
                                    <p:set>
                                      <p:cBhvr>
                                        <p:cTn id="137" dur="1" fill="hold">
                                          <p:stCondLst>
                                            <p:cond delay="0"/>
                                          </p:stCondLst>
                                        </p:cTn>
                                        <p:tgtEl>
                                          <p:spTgt spid="9254"/>
                                        </p:tgtEl>
                                        <p:attrNameLst>
                                          <p:attrName>style.visibility</p:attrName>
                                        </p:attrNameLst>
                                      </p:cBhvr>
                                      <p:to>
                                        <p:strVal val="visible"/>
                                      </p:to>
                                    </p:set>
                                    <p:animEffect transition="in" filter="barn(inVertical)">
                                      <p:cBhvr>
                                        <p:cTn id="138" dur="500"/>
                                        <p:tgtEl>
                                          <p:spTgt spid="9254"/>
                                        </p:tgtEl>
                                      </p:cBhvr>
                                    </p:animEffect>
                                  </p:childTnLst>
                                </p:cTn>
                              </p:par>
                              <p:par>
                                <p:cTn id="139" presetID="16" presetClass="entr" presetSubtype="21" fill="hold" grpId="0" nodeType="withEffect">
                                  <p:stCondLst>
                                    <p:cond delay="0"/>
                                  </p:stCondLst>
                                  <p:childTnLst>
                                    <p:set>
                                      <p:cBhvr>
                                        <p:cTn id="140" dur="1" fill="hold">
                                          <p:stCondLst>
                                            <p:cond delay="0"/>
                                          </p:stCondLst>
                                        </p:cTn>
                                        <p:tgtEl>
                                          <p:spTgt spid="9247"/>
                                        </p:tgtEl>
                                        <p:attrNameLst>
                                          <p:attrName>style.visibility</p:attrName>
                                        </p:attrNameLst>
                                      </p:cBhvr>
                                      <p:to>
                                        <p:strVal val="visible"/>
                                      </p:to>
                                    </p:set>
                                    <p:animEffect transition="in" filter="barn(inVertical)">
                                      <p:cBhvr>
                                        <p:cTn id="141" dur="500"/>
                                        <p:tgtEl>
                                          <p:spTgt spid="9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467" grpId="0" animBg="1"/>
      <p:bldP spid="659468" grpId="0" animBg="1"/>
      <p:bldP spid="659469" grpId="0"/>
      <p:bldP spid="659470" grpId="0"/>
      <p:bldP spid="659472" grpId="0" animBg="1"/>
      <p:bldP spid="659473" grpId="0" animBg="1"/>
      <p:bldP spid="659474" grpId="0" animBg="1"/>
      <p:bldP spid="659475" grpId="0" animBg="1"/>
      <p:bldP spid="659476" grpId="0" animBg="1"/>
      <p:bldP spid="659477" grpId="0" animBg="1"/>
      <p:bldP spid="659478" grpId="0" animBg="1"/>
      <p:bldP spid="659479" grpId="0" animBg="1"/>
      <p:bldP spid="659481" grpId="0" animBg="1"/>
      <p:bldP spid="659482" grpId="0" animBg="1"/>
      <p:bldP spid="659483" grpId="0" animBg="1"/>
      <p:bldP spid="659484" grpId="0" animBg="1"/>
      <p:bldP spid="659485" grpId="0" animBg="1"/>
      <p:bldP spid="9247" grpId="0"/>
      <p:bldP spid="659488" grpId="0" animBg="1"/>
      <p:bldP spid="659489" grpId="0" animBg="1"/>
      <p:bldP spid="9253" grpId="0"/>
      <p:bldP spid="9254" grpId="0"/>
      <p:bldP spid="47" grpId="0"/>
      <p:bldP spid="2" grpId="0"/>
      <p:bldP spid="3" grpId="0"/>
      <p:bldP spid="4" grpId="0"/>
      <p:bldP spid="5" grpId="0"/>
      <p:bldP spid="4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XBee</a:t>
            </a:r>
            <a:endParaRPr lang="zh-TW" altLang="en-US" dirty="0"/>
          </a:p>
        </p:txBody>
      </p:sp>
      <p:sp>
        <p:nvSpPr>
          <p:cNvPr id="3" name="內容版面配置區 2"/>
          <p:cNvSpPr>
            <a:spLocks noGrp="1"/>
          </p:cNvSpPr>
          <p:nvPr>
            <p:ph idx="1"/>
          </p:nvPr>
        </p:nvSpPr>
        <p:spPr/>
        <p:txBody>
          <a:bodyPr>
            <a:normAutofit fontScale="85000" lnSpcReduction="20000"/>
          </a:bodyPr>
          <a:lstStyle/>
          <a:p>
            <a:r>
              <a:rPr lang="en-US" altLang="zh-TW" dirty="0"/>
              <a:t>This is the new 2.4GHz </a:t>
            </a:r>
            <a:r>
              <a:rPr lang="en-US" altLang="zh-TW" dirty="0" err="1"/>
              <a:t>XBee</a:t>
            </a:r>
            <a:r>
              <a:rPr lang="en-US" altLang="zh-TW" dirty="0"/>
              <a:t> module from </a:t>
            </a:r>
            <a:r>
              <a:rPr lang="en-US" altLang="zh-TW" dirty="0" smtClean="0"/>
              <a:t>Digi. These </a:t>
            </a:r>
            <a:r>
              <a:rPr lang="en-US" altLang="zh-TW" dirty="0"/>
              <a:t>modules take the 802.15.4 stack (</a:t>
            </a:r>
            <a:r>
              <a:rPr lang="en-US" altLang="zh-TW" dirty="0" smtClean="0"/>
              <a:t>the basis </a:t>
            </a:r>
            <a:r>
              <a:rPr lang="en-US" altLang="zh-TW" dirty="0"/>
              <a:t>for </a:t>
            </a:r>
            <a:r>
              <a:rPr lang="en-US" altLang="zh-TW" dirty="0" err="1"/>
              <a:t>Zigbee</a:t>
            </a:r>
            <a:r>
              <a:rPr lang="en-US" altLang="zh-TW" dirty="0"/>
              <a:t>) and wrap it into a simple to </a:t>
            </a:r>
            <a:r>
              <a:rPr lang="en-US" altLang="zh-TW" dirty="0" smtClean="0"/>
              <a:t>use serial </a:t>
            </a:r>
            <a:r>
              <a:rPr lang="en-US" altLang="zh-TW" dirty="0"/>
              <a:t>command set.</a:t>
            </a:r>
          </a:p>
          <a:p>
            <a:pPr lvl="1"/>
            <a:r>
              <a:rPr lang="en-US" altLang="zh-TW" dirty="0" smtClean="0"/>
              <a:t>250kbps </a:t>
            </a:r>
            <a:r>
              <a:rPr lang="en-US" altLang="zh-TW" dirty="0"/>
              <a:t>Max data rate</a:t>
            </a:r>
          </a:p>
          <a:p>
            <a:pPr lvl="1"/>
            <a:r>
              <a:rPr lang="en-US" altLang="zh-TW" dirty="0" smtClean="0"/>
              <a:t>400ft </a:t>
            </a:r>
            <a:r>
              <a:rPr lang="en-US" altLang="zh-TW" dirty="0"/>
              <a:t>(120m) range</a:t>
            </a:r>
          </a:p>
          <a:p>
            <a:pPr lvl="1"/>
            <a:r>
              <a:rPr lang="en-US" altLang="zh-TW" dirty="0" smtClean="0"/>
              <a:t>6 </a:t>
            </a:r>
            <a:r>
              <a:rPr lang="en-US" altLang="zh-TW" dirty="0"/>
              <a:t>10-bit ADC input pins and 8 digital IO pins</a:t>
            </a:r>
          </a:p>
          <a:p>
            <a:pPr lvl="1"/>
            <a:r>
              <a:rPr lang="en-US" altLang="zh-TW" dirty="0" smtClean="0"/>
              <a:t>128-bit </a:t>
            </a:r>
            <a:r>
              <a:rPr lang="en-US" altLang="zh-TW" dirty="0"/>
              <a:t>encryption</a:t>
            </a:r>
          </a:p>
          <a:p>
            <a:pPr lvl="1"/>
            <a:r>
              <a:rPr lang="en-US" altLang="zh-TW" dirty="0" smtClean="0"/>
              <a:t>Local </a:t>
            </a:r>
            <a:r>
              <a:rPr lang="en-US" altLang="zh-TW" dirty="0"/>
              <a:t>or over-air configuration</a:t>
            </a:r>
            <a:endParaRPr lang="zh-TW" altLang="en-US" dirty="0"/>
          </a:p>
        </p:txBody>
      </p:sp>
      <p:sp>
        <p:nvSpPr>
          <p:cNvPr id="4" name="投影片編號版面配置區 3"/>
          <p:cNvSpPr>
            <a:spLocks noGrp="1"/>
          </p:cNvSpPr>
          <p:nvPr>
            <p:ph type="sldNum" sz="quarter" idx="12"/>
          </p:nvPr>
        </p:nvSpPr>
        <p:spPr/>
        <p:txBody>
          <a:bodyPr/>
          <a:lstStyle/>
          <a:p>
            <a:fld id="{3C8376A6-A48A-4C3C-A7D7-B9F261D0D90C}" type="slidenum">
              <a:rPr lang="en-US" smtClean="0"/>
              <a:t>30</a:t>
            </a:fld>
            <a:endParaRPr lang="en-US"/>
          </a:p>
        </p:txBody>
      </p:sp>
      <p:pic>
        <p:nvPicPr>
          <p:cNvPr id="5" name="圖片 4"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928" y="267494"/>
            <a:ext cx="1028789" cy="899238"/>
          </a:xfrm>
          <a:prstGeom prst="rect">
            <a:avLst/>
          </a:prstGeom>
        </p:spPr>
      </p:pic>
    </p:spTree>
    <p:extLst>
      <p:ext uri="{BB962C8B-B14F-4D97-AF65-F5344CB8AC3E}">
        <p14:creationId xmlns:p14="http://schemas.microsoft.com/office/powerpoint/2010/main" val="33361647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195736" y="205979"/>
            <a:ext cx="6840760" cy="857250"/>
          </a:xfrm>
        </p:spPr>
        <p:txBody>
          <a:bodyPr>
            <a:normAutofit fontScale="90000"/>
          </a:bodyPr>
          <a:lstStyle/>
          <a:p>
            <a:r>
              <a:rPr lang="en-US" altLang="zh-TW" dirty="0" err="1" smtClean="0">
                <a:latin typeface="Times New Roman" panose="02020603050405020304" pitchFamily="18" charset="0"/>
                <a:cs typeface="Times New Roman" panose="02020603050405020304" pitchFamily="18" charset="0"/>
              </a:rPr>
              <a:t>XBee</a:t>
            </a:r>
            <a:r>
              <a:rPr lang="en-US" altLang="zh-TW" dirty="0" smtClean="0">
                <a:latin typeface="Times New Roman" panose="02020603050405020304" pitchFamily="18" charset="0"/>
                <a:cs typeface="Times New Roman" panose="02020603050405020304" pitchFamily="18" charset="0"/>
              </a:rPr>
              <a:t>/</a:t>
            </a:r>
            <a:r>
              <a:rPr lang="en-US" altLang="zh-TW" dirty="0" err="1" smtClean="0">
                <a:latin typeface="Times New Roman" panose="02020603050405020304" pitchFamily="18" charset="0"/>
                <a:cs typeface="Times New Roman" panose="02020603050405020304" pitchFamily="18" charset="0"/>
              </a:rPr>
              <a:t>XBee</a:t>
            </a:r>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PRO RF </a:t>
            </a:r>
            <a:r>
              <a:rPr lang="en-US" altLang="zh-TW" dirty="0">
                <a:latin typeface="Times New Roman" panose="02020603050405020304" pitchFamily="18" charset="0"/>
                <a:cs typeface="Times New Roman" panose="02020603050405020304" pitchFamily="18" charset="0"/>
              </a:rPr>
              <a:t>Modules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2195736" y="1200151"/>
            <a:ext cx="6491064" cy="2811759"/>
          </a:xfrm>
        </p:spPr>
        <p:txBody>
          <a:bodyPr>
            <a:normAutofit fontScale="70000" lnSpcReduction="20000"/>
          </a:bodyPr>
          <a:lstStyle/>
          <a:p>
            <a:r>
              <a:rPr lang="en-US" altLang="zh-TW" dirty="0">
                <a:latin typeface="Times New Roman" panose="02020603050405020304" pitchFamily="18" charset="0"/>
                <a:cs typeface="Times New Roman" panose="02020603050405020304" pitchFamily="18" charset="0"/>
              </a:rPr>
              <a:t>The </a:t>
            </a:r>
            <a:r>
              <a:rPr lang="en-US" altLang="zh-TW" dirty="0" err="1">
                <a:latin typeface="Times New Roman" panose="02020603050405020304" pitchFamily="18" charset="0"/>
                <a:cs typeface="Times New Roman" panose="02020603050405020304" pitchFamily="18" charset="0"/>
              </a:rPr>
              <a:t>XBee</a:t>
            </a:r>
            <a:r>
              <a:rPr lang="en-US" altLang="zh-TW" dirty="0">
                <a:latin typeface="Times New Roman" panose="02020603050405020304" pitchFamily="18" charset="0"/>
                <a:cs typeface="Times New Roman" panose="02020603050405020304" pitchFamily="18" charset="0"/>
              </a:rPr>
              <a:t> and </a:t>
            </a:r>
            <a:r>
              <a:rPr lang="en-US" altLang="zh-TW" dirty="0" err="1">
                <a:latin typeface="Times New Roman" panose="02020603050405020304" pitchFamily="18" charset="0"/>
                <a:cs typeface="Times New Roman" panose="02020603050405020304" pitchFamily="18" charset="0"/>
              </a:rPr>
              <a:t>XBee</a:t>
            </a:r>
            <a:r>
              <a:rPr lang="en-US" altLang="zh-TW" dirty="0">
                <a:latin typeface="Times New Roman" panose="02020603050405020304" pitchFamily="18" charset="0"/>
                <a:cs typeface="Times New Roman" panose="02020603050405020304" pitchFamily="18" charset="0"/>
              </a:rPr>
              <a:t>-PRO RF Modules were engineered to  meet IEEE 802.15.4 </a:t>
            </a:r>
            <a:r>
              <a:rPr lang="en-US" altLang="zh-TW" dirty="0" smtClean="0">
                <a:latin typeface="Times New Roman" panose="02020603050405020304" pitchFamily="18" charset="0"/>
                <a:cs typeface="Times New Roman" panose="02020603050405020304" pitchFamily="18" charset="0"/>
              </a:rPr>
              <a:t>standards </a:t>
            </a:r>
            <a:r>
              <a:rPr lang="en-US" altLang="zh-TW" dirty="0">
                <a:latin typeface="Times New Roman" panose="02020603050405020304" pitchFamily="18" charset="0"/>
                <a:cs typeface="Times New Roman" panose="02020603050405020304" pitchFamily="18" charset="0"/>
              </a:rPr>
              <a:t>and support the unique </a:t>
            </a:r>
            <a:r>
              <a:rPr lang="en-US" altLang="zh-TW" dirty="0" smtClean="0">
                <a:latin typeface="Times New Roman" panose="02020603050405020304" pitchFamily="18" charset="0"/>
                <a:cs typeface="Times New Roman" panose="02020603050405020304" pitchFamily="18" charset="0"/>
              </a:rPr>
              <a:t>needs </a:t>
            </a:r>
            <a:r>
              <a:rPr lang="en-US" altLang="zh-TW" dirty="0">
                <a:latin typeface="Times New Roman" panose="02020603050405020304" pitchFamily="18" charset="0"/>
                <a:cs typeface="Times New Roman" panose="02020603050405020304" pitchFamily="18" charset="0"/>
              </a:rPr>
              <a:t>of low-cost, low-power wireless sensor networks.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The </a:t>
            </a:r>
            <a:r>
              <a:rPr lang="en-US" altLang="zh-TW" dirty="0">
                <a:latin typeface="Times New Roman" panose="02020603050405020304" pitchFamily="18" charset="0"/>
                <a:cs typeface="Times New Roman" panose="02020603050405020304" pitchFamily="18" charset="0"/>
              </a:rPr>
              <a:t>modules require minimal </a:t>
            </a:r>
            <a:r>
              <a:rPr lang="en-US" altLang="zh-TW" dirty="0" smtClean="0">
                <a:latin typeface="Times New Roman" panose="02020603050405020304" pitchFamily="18" charset="0"/>
                <a:cs typeface="Times New Roman" panose="02020603050405020304" pitchFamily="18" charset="0"/>
              </a:rPr>
              <a:t>power </a:t>
            </a:r>
            <a:r>
              <a:rPr lang="en-US" altLang="zh-TW" dirty="0">
                <a:latin typeface="Times New Roman" panose="02020603050405020304" pitchFamily="18" charset="0"/>
                <a:cs typeface="Times New Roman" panose="02020603050405020304" pitchFamily="18" charset="0"/>
              </a:rPr>
              <a:t>and provide reliable </a:t>
            </a:r>
            <a:r>
              <a:rPr lang="en-US" altLang="zh-TW" dirty="0" smtClean="0">
                <a:latin typeface="Times New Roman" panose="02020603050405020304" pitchFamily="18" charset="0"/>
                <a:cs typeface="Times New Roman" panose="02020603050405020304" pitchFamily="18" charset="0"/>
              </a:rPr>
              <a:t>delivery </a:t>
            </a:r>
            <a:r>
              <a:rPr lang="en-US" altLang="zh-TW" dirty="0">
                <a:latin typeface="Times New Roman" panose="02020603050405020304" pitchFamily="18" charset="0"/>
                <a:cs typeface="Times New Roman" panose="02020603050405020304" pitchFamily="18" charset="0"/>
              </a:rPr>
              <a:t>of </a:t>
            </a:r>
            <a:r>
              <a:rPr lang="en-US" altLang="zh-TW" dirty="0" smtClean="0">
                <a:latin typeface="Times New Roman" panose="02020603050405020304" pitchFamily="18" charset="0"/>
                <a:cs typeface="Times New Roman" panose="02020603050405020304" pitchFamily="18" charset="0"/>
              </a:rPr>
              <a:t>data between </a:t>
            </a:r>
            <a:r>
              <a:rPr lang="en-US" altLang="zh-TW" dirty="0">
                <a:latin typeface="Times New Roman" panose="02020603050405020304" pitchFamily="18" charset="0"/>
                <a:cs typeface="Times New Roman" panose="02020603050405020304" pitchFamily="18" charset="0"/>
              </a:rPr>
              <a:t>devices.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The </a:t>
            </a:r>
            <a:r>
              <a:rPr lang="en-US" altLang="zh-TW" dirty="0">
                <a:latin typeface="Times New Roman" panose="02020603050405020304" pitchFamily="18" charset="0"/>
                <a:cs typeface="Times New Roman" panose="02020603050405020304" pitchFamily="18" charset="0"/>
              </a:rPr>
              <a:t>modules operate within the ISM 2.4 GHz </a:t>
            </a:r>
            <a:r>
              <a:rPr lang="en-US" altLang="zh-TW" dirty="0" smtClean="0">
                <a:latin typeface="Times New Roman" panose="02020603050405020304" pitchFamily="18" charset="0"/>
                <a:cs typeface="Times New Roman" panose="02020603050405020304" pitchFamily="18" charset="0"/>
              </a:rPr>
              <a:t>frequency </a:t>
            </a:r>
            <a:r>
              <a:rPr lang="en-US" altLang="zh-TW" dirty="0">
                <a:latin typeface="Times New Roman" panose="02020603050405020304" pitchFamily="18" charset="0"/>
                <a:cs typeface="Times New Roman" panose="02020603050405020304" pitchFamily="18" charset="0"/>
              </a:rPr>
              <a:t>band and are pin-for-pin </a:t>
            </a:r>
            <a:r>
              <a:rPr lang="en-US" altLang="zh-TW" dirty="0" smtClean="0">
                <a:latin typeface="Times New Roman" panose="02020603050405020304" pitchFamily="18" charset="0"/>
                <a:cs typeface="Times New Roman" panose="02020603050405020304" pitchFamily="18" charset="0"/>
              </a:rPr>
              <a:t>compatible </a:t>
            </a:r>
            <a:r>
              <a:rPr lang="en-US" altLang="zh-TW" dirty="0">
                <a:latin typeface="Times New Roman" panose="02020603050405020304" pitchFamily="18" charset="0"/>
                <a:cs typeface="Times New Roman" panose="02020603050405020304" pitchFamily="18" charset="0"/>
              </a:rPr>
              <a:t>with each other.</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31</a:t>
            </a:fld>
            <a:endParaRPr lang="en-US">
              <a:latin typeface="Times New Roman" panose="02020603050405020304" pitchFamily="18" charset="0"/>
              <a:cs typeface="Times New Roman" panose="02020603050405020304" pitchFamily="18" charset="0"/>
            </a:endParaRPr>
          </a:p>
        </p:txBody>
      </p:sp>
      <p:pic>
        <p:nvPicPr>
          <p:cNvPr id="5" name="圖片 4"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3888" y="3765711"/>
            <a:ext cx="3168352" cy="1288821"/>
          </a:xfrm>
          <a:prstGeom prst="rect">
            <a:avLst/>
          </a:prstGeom>
        </p:spPr>
      </p:pic>
    </p:spTree>
    <p:extLst>
      <p:ext uri="{BB962C8B-B14F-4D97-AF65-F5344CB8AC3E}">
        <p14:creationId xmlns:p14="http://schemas.microsoft.com/office/powerpoint/2010/main" val="3591116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Long Range Data Integrity</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32</a:t>
            </a:fld>
            <a:endParaRPr lang="en-US">
              <a:latin typeface="Times New Roman" panose="02020603050405020304" pitchFamily="18" charset="0"/>
              <a:cs typeface="Times New Roman" panose="02020603050405020304" pitchFamily="18" charset="0"/>
            </a:endParaRPr>
          </a:p>
        </p:txBody>
      </p:sp>
      <p:sp>
        <p:nvSpPr>
          <p:cNvPr id="7" name="文字方塊 6"/>
          <p:cNvSpPr txBox="1"/>
          <p:nvPr/>
        </p:nvSpPr>
        <p:spPr>
          <a:xfrm>
            <a:off x="2051720" y="1419622"/>
            <a:ext cx="3672408" cy="1477328"/>
          </a:xfrm>
          <a:prstGeom prst="rect">
            <a:avLst/>
          </a:prstGeom>
          <a:noFill/>
        </p:spPr>
        <p:txBody>
          <a:bodyPr wrap="square" rtlCol="0">
            <a:spAutoFit/>
          </a:bodyPr>
          <a:lstStyle/>
          <a:p>
            <a:r>
              <a:rPr lang="en-US" altLang="zh-TW" b="1" dirty="0" err="1">
                <a:latin typeface="Times New Roman" panose="02020603050405020304" pitchFamily="18" charset="0"/>
                <a:cs typeface="Times New Roman" panose="02020603050405020304" pitchFamily="18" charset="0"/>
              </a:rPr>
              <a:t>XBee</a:t>
            </a:r>
            <a:r>
              <a:rPr lang="en-US" altLang="zh-TW" b="1" dirty="0">
                <a:latin typeface="Times New Roman" panose="02020603050405020304" pitchFamily="18" charset="0"/>
                <a:cs typeface="Times New Roman" panose="02020603050405020304" pitchFamily="18" charset="0"/>
              </a:rPr>
              <a:t> </a:t>
            </a:r>
            <a:endParaRPr lang="en-US" altLang="zh-TW" b="1"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Indoor/Urban: up to </a:t>
            </a:r>
            <a:r>
              <a:rPr lang="en-US" altLang="zh-TW" dirty="0" smtClean="0">
                <a:latin typeface="Times New Roman" panose="02020603050405020304" pitchFamily="18" charset="0"/>
                <a:cs typeface="Times New Roman" panose="02020603050405020304" pitchFamily="18" charset="0"/>
              </a:rPr>
              <a:t>30 m </a:t>
            </a:r>
          </a:p>
          <a:p>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Outdoor line-of-sight: up to </a:t>
            </a:r>
            <a:r>
              <a:rPr lang="en-US" altLang="zh-TW" dirty="0" smtClean="0">
                <a:latin typeface="Times New Roman" panose="02020603050405020304" pitchFamily="18" charset="0"/>
                <a:cs typeface="Times New Roman" panose="02020603050405020304" pitchFamily="18" charset="0"/>
              </a:rPr>
              <a:t>90 m </a:t>
            </a:r>
          </a:p>
          <a:p>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Transmit Power: 1 </a:t>
            </a:r>
            <a:r>
              <a:rPr lang="en-US" altLang="zh-TW" dirty="0" err="1">
                <a:latin typeface="Times New Roman" panose="02020603050405020304" pitchFamily="18" charset="0"/>
                <a:cs typeface="Times New Roman" panose="02020603050405020304" pitchFamily="18" charset="0"/>
              </a:rPr>
              <a:t>mW</a:t>
            </a:r>
            <a:r>
              <a:rPr lang="en-US" altLang="zh-TW" dirty="0">
                <a:latin typeface="Times New Roman" panose="02020603050405020304" pitchFamily="18" charset="0"/>
                <a:cs typeface="Times New Roman" panose="02020603050405020304" pitchFamily="18" charset="0"/>
              </a:rPr>
              <a:t> (0 </a:t>
            </a:r>
            <a:r>
              <a:rPr lang="en-US" altLang="zh-TW" dirty="0" err="1">
                <a:latin typeface="Times New Roman" panose="02020603050405020304" pitchFamily="18" charset="0"/>
                <a:cs typeface="Times New Roman" panose="02020603050405020304" pitchFamily="18" charset="0"/>
              </a:rPr>
              <a:t>dBm</a:t>
            </a:r>
            <a:r>
              <a:rPr lang="en-US" altLang="zh-TW" dirty="0">
                <a:latin typeface="Times New Roman" panose="02020603050405020304" pitchFamily="18" charset="0"/>
                <a:cs typeface="Times New Roman" panose="02020603050405020304" pitchFamily="18" charset="0"/>
              </a:rPr>
              <a:t>)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Receiver Sensitivity: -92 </a:t>
            </a:r>
            <a:r>
              <a:rPr lang="en-US" altLang="zh-TW" dirty="0" err="1">
                <a:latin typeface="Times New Roman" panose="02020603050405020304" pitchFamily="18" charset="0"/>
                <a:cs typeface="Times New Roman" panose="02020603050405020304" pitchFamily="18" charset="0"/>
              </a:rPr>
              <a:t>dBm</a:t>
            </a:r>
            <a:endParaRPr lang="zh-TW" altLang="en-US" dirty="0">
              <a:latin typeface="Times New Roman" panose="02020603050405020304" pitchFamily="18" charset="0"/>
              <a:cs typeface="Times New Roman" panose="02020603050405020304" pitchFamily="18" charset="0"/>
            </a:endParaRPr>
          </a:p>
        </p:txBody>
      </p:sp>
      <p:sp>
        <p:nvSpPr>
          <p:cNvPr id="8" name="文字方塊 7"/>
          <p:cNvSpPr txBox="1"/>
          <p:nvPr/>
        </p:nvSpPr>
        <p:spPr>
          <a:xfrm>
            <a:off x="6012160" y="1429792"/>
            <a:ext cx="2915816" cy="2308324"/>
          </a:xfrm>
          <a:prstGeom prst="rect">
            <a:avLst/>
          </a:prstGeom>
          <a:noFill/>
        </p:spPr>
        <p:txBody>
          <a:bodyPr wrap="square" rtlCol="0">
            <a:spAutoFit/>
          </a:bodyPr>
          <a:lstStyle/>
          <a:p>
            <a:r>
              <a:rPr lang="en-US" altLang="zh-TW" b="1" dirty="0" err="1">
                <a:latin typeface="Times New Roman" panose="02020603050405020304" pitchFamily="18" charset="0"/>
                <a:cs typeface="Times New Roman" panose="02020603050405020304" pitchFamily="18" charset="0"/>
              </a:rPr>
              <a:t>XBee</a:t>
            </a:r>
            <a:r>
              <a:rPr lang="en-US" altLang="zh-TW" b="1" dirty="0">
                <a:latin typeface="Times New Roman" panose="02020603050405020304" pitchFamily="18" charset="0"/>
                <a:cs typeface="Times New Roman" panose="02020603050405020304" pitchFamily="18" charset="0"/>
              </a:rPr>
              <a:t>-PRO </a:t>
            </a:r>
            <a:endParaRPr lang="en-US" altLang="zh-TW" b="1"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Indoor/Urban: up to </a:t>
            </a:r>
            <a:r>
              <a:rPr lang="en-US" altLang="zh-TW" dirty="0" smtClean="0">
                <a:latin typeface="Times New Roman" panose="02020603050405020304" pitchFamily="18" charset="0"/>
                <a:cs typeface="Times New Roman" panose="02020603050405020304" pitchFamily="18" charset="0"/>
              </a:rPr>
              <a:t>90 m </a:t>
            </a:r>
          </a:p>
          <a:p>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Outdoor line-of-sight: up to </a:t>
            </a:r>
            <a:r>
              <a:rPr lang="en-US" altLang="zh-TW" dirty="0" smtClean="0">
                <a:latin typeface="Times New Roman" panose="02020603050405020304" pitchFamily="18" charset="0"/>
                <a:cs typeface="Times New Roman" panose="02020603050405020304" pitchFamily="18" charset="0"/>
              </a:rPr>
              <a:t>1600  m</a:t>
            </a:r>
          </a:p>
          <a:p>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Transmit Power: 63mW (18dBm</a:t>
            </a:r>
            <a:r>
              <a:rPr lang="en-US" altLang="zh-TW" dirty="0" smtClean="0">
                <a:latin typeface="Times New Roman" panose="02020603050405020304" pitchFamily="18" charset="0"/>
                <a:cs typeface="Times New Roman" panose="02020603050405020304" pitchFamily="18" charset="0"/>
              </a:rPr>
              <a:t>) </a:t>
            </a:r>
          </a:p>
          <a:p>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Receiver Sensitivity: -100 </a:t>
            </a:r>
            <a:r>
              <a:rPr lang="en-US" altLang="zh-TW" dirty="0" err="1">
                <a:latin typeface="Times New Roman" panose="02020603050405020304" pitchFamily="18" charset="0"/>
                <a:cs typeface="Times New Roman" panose="02020603050405020304" pitchFamily="18" charset="0"/>
              </a:rPr>
              <a:t>dBm</a:t>
            </a:r>
            <a:endParaRPr lang="zh-TW" altLang="en-US" dirty="0">
              <a:latin typeface="Times New Roman" panose="02020603050405020304" pitchFamily="18" charset="0"/>
              <a:cs typeface="Times New Roman" panose="02020603050405020304" pitchFamily="18" charset="0"/>
            </a:endParaRPr>
          </a:p>
        </p:txBody>
      </p:sp>
      <p:sp>
        <p:nvSpPr>
          <p:cNvPr id="9" name="矩形 8"/>
          <p:cNvSpPr/>
          <p:nvPr/>
        </p:nvSpPr>
        <p:spPr>
          <a:xfrm>
            <a:off x="2915816" y="4011910"/>
            <a:ext cx="4294253" cy="523220"/>
          </a:xfrm>
          <a:prstGeom prst="rect">
            <a:avLst/>
          </a:prstGeom>
          <a:noFill/>
        </p:spPr>
        <p:txBody>
          <a:bodyPr wrap="none" lIns="91440" tIns="45720" rIns="91440" bIns="45720">
            <a:spAutoFit/>
          </a:bodyPr>
          <a:lstStyle/>
          <a:p>
            <a:pPr algn="ctr"/>
            <a:r>
              <a:rPr lang="en-US" altLang="zh-TW"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RF Data Rate: 250,000 bps</a:t>
            </a:r>
            <a:endParaRPr lang="zh-TW" altLang="en-US" sz="2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5903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Low </a:t>
            </a:r>
            <a:r>
              <a:rPr lang="en-US" altLang="zh-TW" dirty="0" smtClean="0">
                <a:latin typeface="Times New Roman" panose="02020603050405020304" pitchFamily="18" charset="0"/>
                <a:cs typeface="Times New Roman" panose="02020603050405020304" pitchFamily="18" charset="0"/>
              </a:rPr>
              <a:t>Power</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33</a:t>
            </a:fld>
            <a:endParaRPr lang="en-US">
              <a:latin typeface="Times New Roman" panose="02020603050405020304" pitchFamily="18" charset="0"/>
              <a:cs typeface="Times New Roman" panose="02020603050405020304" pitchFamily="18" charset="0"/>
            </a:endParaRPr>
          </a:p>
        </p:txBody>
      </p:sp>
      <p:sp>
        <p:nvSpPr>
          <p:cNvPr id="5" name="文字方塊 4"/>
          <p:cNvSpPr txBox="1"/>
          <p:nvPr/>
        </p:nvSpPr>
        <p:spPr>
          <a:xfrm>
            <a:off x="2195736" y="1851670"/>
            <a:ext cx="3630866" cy="1200329"/>
          </a:xfrm>
          <a:prstGeom prst="rect">
            <a:avLst/>
          </a:prstGeom>
          <a:noFill/>
        </p:spPr>
        <p:txBody>
          <a:bodyPr wrap="none" rtlCol="0">
            <a:spAutoFit/>
          </a:bodyPr>
          <a:lstStyle/>
          <a:p>
            <a:r>
              <a:rPr lang="en-US" altLang="zh-TW" b="1" dirty="0" err="1">
                <a:latin typeface="Times New Roman" panose="02020603050405020304" pitchFamily="18" charset="0"/>
                <a:cs typeface="Times New Roman" panose="02020603050405020304" pitchFamily="18" charset="0"/>
              </a:rPr>
              <a:t>XBee</a:t>
            </a:r>
            <a:r>
              <a:rPr lang="en-US" altLang="zh-TW" b="1" dirty="0">
                <a:latin typeface="Times New Roman" panose="02020603050405020304" pitchFamily="18" charset="0"/>
                <a:cs typeface="Times New Roman" panose="02020603050405020304" pitchFamily="18" charset="0"/>
              </a:rPr>
              <a:t> </a:t>
            </a:r>
            <a:endParaRPr lang="en-US" altLang="zh-TW" b="1"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TX Peak Current: 45 mA (@3.3 V)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RX Current: 50 mA (@3.3 V)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Power-down Current: &lt; 10 </a:t>
            </a:r>
            <a:r>
              <a:rPr lang="en-US" altLang="zh-TW" dirty="0" err="1">
                <a:latin typeface="Times New Roman" panose="02020603050405020304" pitchFamily="18" charset="0"/>
                <a:cs typeface="Times New Roman" panose="02020603050405020304" pitchFamily="18" charset="0"/>
              </a:rPr>
              <a:t>μA</a:t>
            </a:r>
            <a:endParaRPr lang="zh-TW" altLang="en-US" dirty="0">
              <a:latin typeface="Times New Roman" panose="02020603050405020304" pitchFamily="18" charset="0"/>
              <a:cs typeface="Times New Roman" panose="02020603050405020304" pitchFamily="18" charset="0"/>
            </a:endParaRPr>
          </a:p>
        </p:txBody>
      </p:sp>
      <p:sp>
        <p:nvSpPr>
          <p:cNvPr id="6" name="文字方塊 5"/>
          <p:cNvSpPr txBox="1"/>
          <p:nvPr/>
        </p:nvSpPr>
        <p:spPr>
          <a:xfrm>
            <a:off x="5724128" y="1851670"/>
            <a:ext cx="3672408" cy="1200329"/>
          </a:xfrm>
          <a:prstGeom prst="rect">
            <a:avLst/>
          </a:prstGeom>
          <a:noFill/>
        </p:spPr>
        <p:txBody>
          <a:bodyPr wrap="square" rtlCol="0">
            <a:spAutoFit/>
          </a:bodyPr>
          <a:lstStyle/>
          <a:p>
            <a:r>
              <a:rPr lang="en-US" altLang="zh-TW" b="1" dirty="0" err="1">
                <a:latin typeface="Times New Roman" panose="02020603050405020304" pitchFamily="18" charset="0"/>
                <a:cs typeface="Times New Roman" panose="02020603050405020304" pitchFamily="18" charset="0"/>
              </a:rPr>
              <a:t>XBee</a:t>
            </a:r>
            <a:r>
              <a:rPr lang="en-US" altLang="zh-TW" b="1" dirty="0">
                <a:latin typeface="Times New Roman" panose="02020603050405020304" pitchFamily="18" charset="0"/>
                <a:cs typeface="Times New Roman" panose="02020603050405020304" pitchFamily="18" charset="0"/>
              </a:rPr>
              <a:t>-PRO </a:t>
            </a:r>
            <a:endParaRPr lang="en-US" altLang="zh-TW" b="1"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TX Peak Current: 250mA </a:t>
            </a:r>
            <a:r>
              <a:rPr lang="en-US" altLang="zh-TW" dirty="0" smtClean="0">
                <a:latin typeface="Times New Roman" panose="02020603050405020304" pitchFamily="18" charset="0"/>
                <a:cs typeface="Times New Roman" panose="02020603050405020304" pitchFamily="18" charset="0"/>
              </a:rPr>
              <a:t> </a:t>
            </a:r>
          </a:p>
          <a:p>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RX Current: 55 mA (@3.3 V)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Power-down Current: &lt; 10 </a:t>
            </a:r>
            <a:r>
              <a:rPr lang="el-GR" altLang="zh-TW" dirty="0">
                <a:latin typeface="Times New Roman" panose="02020603050405020304" pitchFamily="18" charset="0"/>
                <a:cs typeface="Times New Roman" panose="02020603050405020304" pitchFamily="18" charset="0"/>
              </a:rPr>
              <a:t>μ</a:t>
            </a:r>
            <a:r>
              <a:rPr lang="en-US" altLang="zh-TW" dirty="0">
                <a:latin typeface="Times New Roman" panose="02020603050405020304" pitchFamily="18" charset="0"/>
                <a:cs typeface="Times New Roman" panose="02020603050405020304" pitchFamily="18" charset="0"/>
              </a:rPr>
              <a:t>A</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1203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ADC and I/O line </a:t>
            </a:r>
            <a:r>
              <a:rPr lang="en-US" altLang="zh-TW" dirty="0" smtClean="0">
                <a:latin typeface="Times New Roman" panose="02020603050405020304" pitchFamily="18" charset="0"/>
                <a:cs typeface="Times New Roman" panose="02020603050405020304" pitchFamily="18" charset="0"/>
              </a:rPr>
              <a:t>support</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a:latin typeface="Times New Roman" panose="02020603050405020304" pitchFamily="18" charset="0"/>
                <a:cs typeface="Times New Roman" panose="02020603050405020304" pitchFamily="18" charset="0"/>
              </a:rPr>
              <a:t>Analog-to-digital conversion, Digital </a:t>
            </a:r>
            <a:r>
              <a:rPr lang="en-US" altLang="zh-TW" dirty="0" smtClean="0">
                <a:latin typeface="Times New Roman" panose="02020603050405020304" pitchFamily="18" charset="0"/>
                <a:cs typeface="Times New Roman" panose="02020603050405020304" pitchFamily="18" charset="0"/>
              </a:rPr>
              <a:t>I/O </a:t>
            </a:r>
            <a:r>
              <a:rPr lang="en-US" altLang="zh-TW" dirty="0">
                <a:latin typeface="Times New Roman" panose="02020603050405020304" pitchFamily="18" charset="0"/>
                <a:cs typeface="Times New Roman" panose="02020603050405020304" pitchFamily="18" charset="0"/>
              </a:rPr>
              <a:t>Line Passing</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34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2089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Easy-to-Use</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92500" lnSpcReduction="10000"/>
          </a:bodyPr>
          <a:lstStyle/>
          <a:p>
            <a:r>
              <a:rPr lang="en-US" altLang="zh-TW" dirty="0">
                <a:latin typeface="Times New Roman" panose="02020603050405020304" pitchFamily="18" charset="0"/>
                <a:cs typeface="Times New Roman" panose="02020603050405020304" pitchFamily="18" charset="0"/>
              </a:rPr>
              <a:t>No configuration necessary for </a:t>
            </a:r>
            <a:r>
              <a:rPr lang="en-US" altLang="zh-TW" dirty="0" smtClean="0">
                <a:latin typeface="Times New Roman" panose="02020603050405020304" pitchFamily="18" charset="0"/>
                <a:cs typeface="Times New Roman" panose="02020603050405020304" pitchFamily="18" charset="0"/>
              </a:rPr>
              <a:t>out-of- </a:t>
            </a:r>
            <a:r>
              <a:rPr lang="en-US" altLang="zh-TW" dirty="0">
                <a:latin typeface="Times New Roman" panose="02020603050405020304" pitchFamily="18" charset="0"/>
                <a:cs typeface="Times New Roman" panose="02020603050405020304" pitchFamily="18" charset="0"/>
              </a:rPr>
              <a:t>box RF communications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Free </a:t>
            </a:r>
            <a:r>
              <a:rPr lang="en-US" altLang="zh-TW" dirty="0">
                <a:latin typeface="Times New Roman" panose="02020603050405020304" pitchFamily="18" charset="0"/>
                <a:cs typeface="Times New Roman" panose="02020603050405020304" pitchFamily="18" charset="0"/>
              </a:rPr>
              <a:t>X-CTU Software (Testing and configuration software)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AT </a:t>
            </a:r>
            <a:r>
              <a:rPr lang="en-US" altLang="zh-TW" dirty="0">
                <a:latin typeface="Times New Roman" panose="02020603050405020304" pitchFamily="18" charset="0"/>
                <a:cs typeface="Times New Roman" panose="02020603050405020304" pitchFamily="18" charset="0"/>
              </a:rPr>
              <a:t>and API Command Modes for  configuring module parameters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Extensive </a:t>
            </a:r>
            <a:r>
              <a:rPr lang="en-US" altLang="zh-TW" dirty="0">
                <a:latin typeface="Times New Roman" panose="02020603050405020304" pitchFamily="18" charset="0"/>
                <a:cs typeface="Times New Roman" panose="02020603050405020304" pitchFamily="18" charset="0"/>
              </a:rPr>
              <a:t>command set </a:t>
            </a:r>
            <a:endParaRPr lang="en-US" altLang="zh-TW" dirty="0" smtClean="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35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31422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AT vs API</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92500" lnSpcReduction="10000"/>
          </a:bodyPr>
          <a:lstStyle/>
          <a:p>
            <a:r>
              <a:rPr lang="en-US" altLang="zh-TW" dirty="0">
                <a:latin typeface="Times New Roman" panose="02020603050405020304" pitchFamily="18" charset="0"/>
                <a:cs typeface="Times New Roman" panose="02020603050405020304" pitchFamily="18" charset="0"/>
              </a:rPr>
              <a:t>In AT Command mode(Transparent Mode) , everything got in RX of </a:t>
            </a:r>
            <a:r>
              <a:rPr lang="en-US" altLang="zh-TW" dirty="0" err="1">
                <a:latin typeface="Times New Roman" panose="02020603050405020304" pitchFamily="18" charset="0"/>
                <a:cs typeface="Times New Roman" panose="02020603050405020304" pitchFamily="18" charset="0"/>
              </a:rPr>
              <a:t>XBee</a:t>
            </a:r>
            <a:r>
              <a:rPr lang="en-US" altLang="zh-TW" dirty="0">
                <a:latin typeface="Times New Roman" panose="02020603050405020304" pitchFamily="18" charset="0"/>
                <a:cs typeface="Times New Roman" panose="02020603050405020304" pitchFamily="18" charset="0"/>
              </a:rPr>
              <a:t> will be sent out via antenna , the incoming data from antenna will go to TX. </a:t>
            </a:r>
            <a:r>
              <a:rPr lang="en-US" altLang="zh-TW" dirty="0" smtClean="0">
                <a:latin typeface="Times New Roman" panose="02020603050405020304" pitchFamily="18" charset="0"/>
                <a:cs typeface="Times New Roman" panose="02020603050405020304" pitchFamily="18" charset="0"/>
              </a:rPr>
              <a:t>But </a:t>
            </a:r>
            <a:r>
              <a:rPr lang="en-US" altLang="zh-TW" dirty="0">
                <a:latin typeface="Times New Roman" panose="02020603050405020304" pitchFamily="18" charset="0"/>
                <a:cs typeface="Times New Roman" panose="02020603050405020304" pitchFamily="18" charset="0"/>
              </a:rPr>
              <a:t>in API Mode , it won't send out anything until it received the correct form of commands from serial interface. </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36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02237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API</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92500" lnSpcReduction="10000"/>
          </a:bodyPr>
          <a:lstStyle/>
          <a:p>
            <a:r>
              <a:rPr lang="en-US" altLang="zh-TW" b="1" dirty="0">
                <a:latin typeface="Times New Roman" panose="02020603050405020304" pitchFamily="18" charset="0"/>
                <a:cs typeface="Times New Roman" panose="02020603050405020304" pitchFamily="18" charset="0"/>
              </a:rPr>
              <a:t>The API allows the programmer the ability to:</a:t>
            </a:r>
            <a:endParaRPr lang="en-US" altLang="zh-TW" dirty="0">
              <a:latin typeface="Times New Roman" panose="02020603050405020304" pitchFamily="18" charset="0"/>
              <a:cs typeface="Times New Roman" panose="02020603050405020304" pitchFamily="18" charset="0"/>
            </a:endParaRPr>
          </a:p>
          <a:p>
            <a:pPr lvl="1"/>
            <a:r>
              <a:rPr lang="en-US" altLang="zh-TW" dirty="0">
                <a:latin typeface="Times New Roman" panose="02020603050405020304" pitchFamily="18" charset="0"/>
                <a:cs typeface="Times New Roman" panose="02020603050405020304" pitchFamily="18" charset="0"/>
              </a:rPr>
              <a:t>Change parameters without entering command </a:t>
            </a:r>
            <a:r>
              <a:rPr lang="en-US" altLang="zh-TW" dirty="0" smtClean="0">
                <a:latin typeface="Times New Roman" panose="02020603050405020304" pitchFamily="18" charset="0"/>
                <a:cs typeface="Times New Roman" panose="02020603050405020304" pitchFamily="18" charset="0"/>
              </a:rPr>
              <a:t>mode</a:t>
            </a:r>
            <a:endParaRPr lang="en-US" altLang="zh-TW" dirty="0">
              <a:latin typeface="Times New Roman" panose="02020603050405020304" pitchFamily="18" charset="0"/>
              <a:cs typeface="Times New Roman" panose="02020603050405020304" pitchFamily="18" charset="0"/>
            </a:endParaRPr>
          </a:p>
          <a:p>
            <a:pPr lvl="1"/>
            <a:r>
              <a:rPr lang="en-US" altLang="zh-TW" dirty="0">
                <a:latin typeface="Times New Roman" panose="02020603050405020304" pitchFamily="18" charset="0"/>
                <a:cs typeface="Times New Roman" panose="02020603050405020304" pitchFamily="18" charset="0"/>
              </a:rPr>
              <a:t>View RSSI and source address on a packet by packet </a:t>
            </a:r>
            <a:r>
              <a:rPr lang="en-US" altLang="zh-TW" dirty="0" smtClean="0">
                <a:latin typeface="Times New Roman" panose="02020603050405020304" pitchFamily="18" charset="0"/>
                <a:cs typeface="Times New Roman" panose="02020603050405020304" pitchFamily="18" charset="0"/>
              </a:rPr>
              <a:t>basis</a:t>
            </a:r>
            <a:endParaRPr lang="en-US" altLang="zh-TW" dirty="0">
              <a:latin typeface="Times New Roman" panose="02020603050405020304" pitchFamily="18" charset="0"/>
              <a:cs typeface="Times New Roman" panose="02020603050405020304" pitchFamily="18" charset="0"/>
            </a:endParaRPr>
          </a:p>
          <a:p>
            <a:pPr lvl="1"/>
            <a:r>
              <a:rPr lang="en-US" altLang="zh-TW" dirty="0">
                <a:latin typeface="Times New Roman" panose="02020603050405020304" pitchFamily="18" charset="0"/>
                <a:cs typeface="Times New Roman" panose="02020603050405020304" pitchFamily="18" charset="0"/>
              </a:rPr>
              <a:t>Receive packet delivery confirmation on every transmitted packet</a:t>
            </a:r>
          </a:p>
          <a:p>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37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65378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API</a:t>
            </a:r>
            <a:endParaRPr lang="zh-TW" altLang="en-US" dirty="0">
              <a:latin typeface="Times New Roman" panose="02020603050405020304" pitchFamily="18" charset="0"/>
              <a:cs typeface="Times New Roman" panose="02020603050405020304" pitchFamily="18" charset="0"/>
            </a:endParaRPr>
          </a:p>
        </p:txBody>
      </p:sp>
      <p:pic>
        <p:nvPicPr>
          <p:cNvPr id="5" name="內容版面配置區 4" descr="畫面剪輯"/>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9792" y="1491630"/>
            <a:ext cx="4824536" cy="2964610"/>
          </a:xfrm>
        </p:spPr>
      </p:pic>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38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1460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Specifications</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39</a:t>
            </a:fld>
            <a:endParaRPr lang="en-US">
              <a:latin typeface="Times New Roman" panose="02020603050405020304" pitchFamily="18" charset="0"/>
              <a:cs typeface="Times New Roman" panose="02020603050405020304" pitchFamily="18" charset="0"/>
            </a:endParaRPr>
          </a:p>
        </p:txBody>
      </p:sp>
      <p:pic>
        <p:nvPicPr>
          <p:cNvPr id="5" name="圖片 4"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1419622"/>
            <a:ext cx="7094835" cy="2575783"/>
          </a:xfrm>
          <a:prstGeom prst="rect">
            <a:avLst/>
          </a:prstGeom>
        </p:spPr>
      </p:pic>
    </p:spTree>
    <p:extLst>
      <p:ext uri="{BB962C8B-B14F-4D97-AF65-F5344CB8AC3E}">
        <p14:creationId xmlns:p14="http://schemas.microsoft.com/office/powerpoint/2010/main" val="3337543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latin typeface="Times New Roman" panose="02020603050405020304" pitchFamily="18" charset="0"/>
                <a:cs typeface="Times New Roman" panose="02020603050405020304" pitchFamily="18" charset="0"/>
              </a:rPr>
              <a:t>802.15.4 General Characteristics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25000" lnSpcReduction="20000"/>
          </a:bodyPr>
          <a:lstStyle/>
          <a:p>
            <a:pPr algn="just">
              <a:lnSpc>
                <a:spcPts val="2400"/>
              </a:lnSpc>
              <a:spcAft>
                <a:spcPct val="20000"/>
              </a:spcAft>
              <a:buClr>
                <a:srgbClr val="FF0066"/>
              </a:buClr>
            </a:pPr>
            <a:r>
              <a:rPr lang="en-US" altLang="zh-TW" sz="7200" dirty="0">
                <a:solidFill>
                  <a:schemeClr val="tx1"/>
                </a:solidFill>
                <a:latin typeface="Times New Roman" panose="02020603050405020304" pitchFamily="18" charset="0"/>
                <a:cs typeface="Times New Roman" panose="02020603050405020304" pitchFamily="18" charset="0"/>
              </a:rPr>
              <a:t>Data rates of 250 kb/s, 40 kb/s and 20 kb/s.</a:t>
            </a:r>
          </a:p>
          <a:p>
            <a:pPr algn="just">
              <a:lnSpc>
                <a:spcPts val="2400"/>
              </a:lnSpc>
              <a:spcAft>
                <a:spcPct val="20000"/>
              </a:spcAft>
              <a:buClr>
                <a:srgbClr val="FF0066"/>
              </a:buClr>
            </a:pPr>
            <a:r>
              <a:rPr lang="en-US" altLang="zh-TW" sz="7200" dirty="0">
                <a:solidFill>
                  <a:schemeClr val="tx1"/>
                </a:solidFill>
                <a:latin typeface="Times New Roman" panose="02020603050405020304" pitchFamily="18" charset="0"/>
                <a:cs typeface="Times New Roman" panose="02020603050405020304" pitchFamily="18" charset="0"/>
              </a:rPr>
              <a:t>Star or Peer-to-Peer operation.</a:t>
            </a:r>
          </a:p>
          <a:p>
            <a:pPr algn="just">
              <a:lnSpc>
                <a:spcPts val="2400"/>
              </a:lnSpc>
              <a:spcAft>
                <a:spcPct val="20000"/>
              </a:spcAft>
              <a:buClr>
                <a:srgbClr val="FF0066"/>
              </a:buClr>
            </a:pPr>
            <a:r>
              <a:rPr lang="en-US" altLang="zh-TW" sz="7200" dirty="0">
                <a:solidFill>
                  <a:schemeClr val="tx1"/>
                </a:solidFill>
                <a:latin typeface="Times New Roman" panose="02020603050405020304" pitchFamily="18" charset="0"/>
                <a:cs typeface="Times New Roman" panose="02020603050405020304" pitchFamily="18" charset="0"/>
              </a:rPr>
              <a:t>Support for low latency devices.</a:t>
            </a:r>
          </a:p>
          <a:p>
            <a:pPr algn="just">
              <a:lnSpc>
                <a:spcPts val="2400"/>
              </a:lnSpc>
              <a:spcAft>
                <a:spcPct val="20000"/>
              </a:spcAft>
              <a:buClr>
                <a:srgbClr val="FF0066"/>
              </a:buClr>
            </a:pPr>
            <a:r>
              <a:rPr lang="en-US" altLang="zh-TW" sz="7200" dirty="0">
                <a:solidFill>
                  <a:schemeClr val="tx1"/>
                </a:solidFill>
                <a:latin typeface="Times New Roman" panose="02020603050405020304" pitchFamily="18" charset="0"/>
                <a:cs typeface="Times New Roman" panose="02020603050405020304" pitchFamily="18" charset="0"/>
              </a:rPr>
              <a:t>Fully </a:t>
            </a:r>
            <a:r>
              <a:rPr lang="en-US" altLang="zh-TW" sz="7200" dirty="0" smtClean="0">
                <a:solidFill>
                  <a:schemeClr val="tx1"/>
                </a:solidFill>
                <a:latin typeface="Times New Roman" panose="02020603050405020304" pitchFamily="18" charset="0"/>
                <a:cs typeface="Times New Roman" panose="02020603050405020304" pitchFamily="18" charset="0"/>
              </a:rPr>
              <a:t>hand-</a:t>
            </a:r>
            <a:r>
              <a:rPr lang="en-US" altLang="zh-TW" sz="7200" dirty="0" err="1" smtClean="0">
                <a:solidFill>
                  <a:schemeClr val="tx1"/>
                </a:solidFill>
                <a:latin typeface="Times New Roman" panose="02020603050405020304" pitchFamily="18" charset="0"/>
                <a:cs typeface="Times New Roman" panose="02020603050405020304" pitchFamily="18" charset="0"/>
              </a:rPr>
              <a:t>shaked</a:t>
            </a:r>
            <a:r>
              <a:rPr lang="en-US" altLang="zh-TW" sz="7200" dirty="0" smtClean="0">
                <a:solidFill>
                  <a:schemeClr val="tx1"/>
                </a:solidFill>
                <a:latin typeface="Times New Roman" panose="02020603050405020304" pitchFamily="18" charset="0"/>
                <a:cs typeface="Times New Roman" panose="02020603050405020304" pitchFamily="18" charset="0"/>
              </a:rPr>
              <a:t> </a:t>
            </a:r>
            <a:r>
              <a:rPr lang="en-US" altLang="zh-TW" sz="7200" dirty="0">
                <a:solidFill>
                  <a:schemeClr val="tx1"/>
                </a:solidFill>
                <a:latin typeface="Times New Roman" panose="02020603050405020304" pitchFamily="18" charset="0"/>
                <a:cs typeface="Times New Roman" panose="02020603050405020304" pitchFamily="18" charset="0"/>
              </a:rPr>
              <a:t>protocol for transfer reliability.</a:t>
            </a:r>
          </a:p>
          <a:p>
            <a:pPr algn="just">
              <a:lnSpc>
                <a:spcPts val="2400"/>
              </a:lnSpc>
              <a:spcAft>
                <a:spcPct val="20000"/>
              </a:spcAft>
              <a:buClr>
                <a:srgbClr val="FF0066"/>
              </a:buClr>
            </a:pPr>
            <a:r>
              <a:rPr lang="en-US" altLang="zh-TW" sz="7200" dirty="0">
                <a:solidFill>
                  <a:schemeClr val="tx1"/>
                </a:solidFill>
                <a:latin typeface="Times New Roman" panose="02020603050405020304" pitchFamily="18" charset="0"/>
                <a:cs typeface="Times New Roman" panose="02020603050405020304" pitchFamily="18" charset="0"/>
              </a:rPr>
              <a:t>Low power consumption.</a:t>
            </a:r>
          </a:p>
          <a:p>
            <a:pPr algn="just">
              <a:lnSpc>
                <a:spcPts val="2400"/>
              </a:lnSpc>
              <a:spcAft>
                <a:spcPct val="20000"/>
              </a:spcAft>
              <a:buClr>
                <a:srgbClr val="FF0066"/>
              </a:buClr>
            </a:pPr>
            <a:r>
              <a:rPr lang="en-US" altLang="zh-TW" sz="7200" dirty="0">
                <a:solidFill>
                  <a:schemeClr val="tx1"/>
                </a:solidFill>
                <a:latin typeface="Times New Roman" panose="02020603050405020304" pitchFamily="18" charset="0"/>
                <a:cs typeface="Times New Roman" panose="02020603050405020304" pitchFamily="18" charset="0"/>
              </a:rPr>
              <a:t>Frequency Bands of Operation</a:t>
            </a:r>
          </a:p>
          <a:p>
            <a:pPr lvl="1" algn="just">
              <a:lnSpc>
                <a:spcPts val="2400"/>
              </a:lnSpc>
              <a:spcAft>
                <a:spcPct val="20000"/>
              </a:spcAft>
              <a:buClr>
                <a:srgbClr val="FF0066"/>
              </a:buClr>
            </a:pPr>
            <a:r>
              <a:rPr lang="en-US" altLang="zh-TW" sz="7200" dirty="0">
                <a:solidFill>
                  <a:schemeClr val="tx1"/>
                </a:solidFill>
                <a:latin typeface="Times New Roman" panose="02020603050405020304" pitchFamily="18" charset="0"/>
                <a:cs typeface="Times New Roman" panose="02020603050405020304" pitchFamily="18" charset="0"/>
              </a:rPr>
              <a:t>16 channels in the 2.4GHz ISM* band</a:t>
            </a:r>
          </a:p>
          <a:p>
            <a:pPr lvl="1" algn="just">
              <a:lnSpc>
                <a:spcPts val="2400"/>
              </a:lnSpc>
              <a:spcAft>
                <a:spcPct val="20000"/>
              </a:spcAft>
              <a:buClr>
                <a:srgbClr val="FF0066"/>
              </a:buClr>
            </a:pPr>
            <a:r>
              <a:rPr lang="en-US" altLang="zh-TW" sz="7200" dirty="0">
                <a:solidFill>
                  <a:schemeClr val="tx1"/>
                </a:solidFill>
                <a:latin typeface="Times New Roman" panose="02020603050405020304" pitchFamily="18" charset="0"/>
                <a:cs typeface="Times New Roman" panose="02020603050405020304" pitchFamily="18" charset="0"/>
              </a:rPr>
              <a:t>10 channels in the 915MHz ISM band </a:t>
            </a:r>
          </a:p>
          <a:p>
            <a:pPr lvl="1" algn="just">
              <a:lnSpc>
                <a:spcPts val="2400"/>
              </a:lnSpc>
              <a:spcAft>
                <a:spcPct val="20000"/>
              </a:spcAft>
              <a:buClr>
                <a:srgbClr val="FF0066"/>
              </a:buClr>
            </a:pPr>
            <a:r>
              <a:rPr lang="en-US" altLang="zh-TW" sz="7200" dirty="0">
                <a:solidFill>
                  <a:schemeClr val="tx1"/>
                </a:solidFill>
                <a:latin typeface="Times New Roman" panose="02020603050405020304" pitchFamily="18" charset="0"/>
                <a:cs typeface="Times New Roman" panose="02020603050405020304" pitchFamily="18" charset="0"/>
              </a:rPr>
              <a:t>1 channel in the European 868MHz band.</a:t>
            </a:r>
          </a:p>
          <a:p>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85673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Specifications</a:t>
            </a:r>
            <a:endParaRPr lang="zh-TW" altLang="en-US" dirty="0"/>
          </a:p>
        </p:txBody>
      </p:sp>
      <p:pic>
        <p:nvPicPr>
          <p:cNvPr id="5" name="內容版面配置區 4" descr="畫面剪輯"/>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5513" y="1601026"/>
            <a:ext cx="6491287" cy="2842932"/>
          </a:xfrm>
        </p:spPr>
      </p:pic>
      <p:sp>
        <p:nvSpPr>
          <p:cNvPr id="4" name="投影片編號版面配置區 3"/>
          <p:cNvSpPr>
            <a:spLocks noGrp="1"/>
          </p:cNvSpPr>
          <p:nvPr>
            <p:ph type="sldNum" sz="quarter" idx="12"/>
          </p:nvPr>
        </p:nvSpPr>
        <p:spPr/>
        <p:txBody>
          <a:bodyPr/>
          <a:lstStyle/>
          <a:p>
            <a:fld id="{3C8376A6-A48A-4C3C-A7D7-B9F261D0D90C}" type="slidenum">
              <a:rPr lang="en-US" smtClean="0"/>
              <a:t>40</a:t>
            </a:fld>
            <a:endParaRPr lang="en-US"/>
          </a:p>
        </p:txBody>
      </p:sp>
    </p:spTree>
    <p:extLst>
      <p:ext uri="{BB962C8B-B14F-4D97-AF65-F5344CB8AC3E}">
        <p14:creationId xmlns:p14="http://schemas.microsoft.com/office/powerpoint/2010/main" val="11541757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Mechanical Drawings</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41</a:t>
            </a:fld>
            <a:endParaRPr lang="en-US">
              <a:latin typeface="Times New Roman" panose="02020603050405020304" pitchFamily="18" charset="0"/>
              <a:cs typeface="Times New Roman" panose="02020603050405020304" pitchFamily="18" charset="0"/>
            </a:endParaRPr>
          </a:p>
        </p:txBody>
      </p:sp>
      <p:pic>
        <p:nvPicPr>
          <p:cNvPr id="5" name="圖片 4"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2457" y="1436271"/>
            <a:ext cx="6345412" cy="3079695"/>
          </a:xfrm>
          <a:prstGeom prst="rect">
            <a:avLst/>
          </a:prstGeom>
        </p:spPr>
      </p:pic>
    </p:spTree>
    <p:extLst>
      <p:ext uri="{BB962C8B-B14F-4D97-AF65-F5344CB8AC3E}">
        <p14:creationId xmlns:p14="http://schemas.microsoft.com/office/powerpoint/2010/main" val="4010088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Pin Signals</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42</a:t>
            </a:fld>
            <a:endParaRPr lang="en-US">
              <a:latin typeface="Times New Roman" panose="02020603050405020304" pitchFamily="18" charset="0"/>
              <a:cs typeface="Times New Roman" panose="02020603050405020304" pitchFamily="18" charset="0"/>
            </a:endParaRPr>
          </a:p>
        </p:txBody>
      </p:sp>
      <p:pic>
        <p:nvPicPr>
          <p:cNvPr id="5" name="圖片 4"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899" y="1121173"/>
            <a:ext cx="4746317" cy="3394794"/>
          </a:xfrm>
          <a:prstGeom prst="rect">
            <a:avLst/>
          </a:prstGeom>
        </p:spPr>
      </p:pic>
      <p:pic>
        <p:nvPicPr>
          <p:cNvPr id="6" name="圖片 5"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1745" y="123478"/>
            <a:ext cx="2743438" cy="876376"/>
          </a:xfrm>
          <a:prstGeom prst="rect">
            <a:avLst/>
          </a:prstGeom>
        </p:spPr>
      </p:pic>
      <p:pic>
        <p:nvPicPr>
          <p:cNvPr id="7" name="Picture 2" descr="XBee模組接腳圖"/>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5688" y="1779662"/>
            <a:ext cx="2808312" cy="1825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443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RF Module Operation</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85000" lnSpcReduction="20000"/>
          </a:bodyPr>
          <a:lstStyle/>
          <a:p>
            <a:r>
              <a:rPr lang="en-US" altLang="zh-TW" dirty="0">
                <a:latin typeface="Times New Roman" panose="02020603050405020304" pitchFamily="18" charset="0"/>
                <a:cs typeface="Times New Roman" panose="02020603050405020304" pitchFamily="18" charset="0"/>
              </a:rPr>
              <a:t>Serial </a:t>
            </a:r>
            <a:r>
              <a:rPr lang="en-US" altLang="zh-TW" dirty="0" smtClean="0">
                <a:latin typeface="Times New Roman" panose="02020603050405020304" pitchFamily="18" charset="0"/>
                <a:cs typeface="Times New Roman" panose="02020603050405020304" pitchFamily="18" charset="0"/>
              </a:rPr>
              <a:t>Communications</a:t>
            </a:r>
          </a:p>
          <a:p>
            <a:pPr lvl="1"/>
            <a:r>
              <a:rPr lang="en-US" altLang="zh-TW" dirty="0">
                <a:latin typeface="Times New Roman" panose="02020603050405020304" pitchFamily="18" charset="0"/>
                <a:cs typeface="Times New Roman" panose="02020603050405020304" pitchFamily="18" charset="0"/>
              </a:rPr>
              <a:t>The </a:t>
            </a:r>
            <a:r>
              <a:rPr lang="en-US" altLang="zh-TW" dirty="0" err="1" smtClean="0">
                <a:latin typeface="Times New Roman" panose="02020603050405020304" pitchFamily="18" charset="0"/>
                <a:cs typeface="Times New Roman" panose="02020603050405020304" pitchFamily="18" charset="0"/>
              </a:rPr>
              <a:t>XBee</a:t>
            </a:r>
            <a:r>
              <a:rPr lang="en-US" altLang="zh-TW" dirty="0" smtClean="0">
                <a:latin typeface="Times New Roman" panose="02020603050405020304" pitchFamily="18" charset="0"/>
                <a:cs typeface="Times New Roman" panose="02020603050405020304" pitchFamily="18" charset="0"/>
              </a:rPr>
              <a:t>/</a:t>
            </a:r>
            <a:r>
              <a:rPr lang="en-US" altLang="zh-TW" dirty="0" err="1" smtClean="0">
                <a:latin typeface="Times New Roman" panose="02020603050405020304" pitchFamily="18" charset="0"/>
                <a:cs typeface="Times New Roman" panose="02020603050405020304" pitchFamily="18" charset="0"/>
              </a:rPr>
              <a:t>XBee</a:t>
            </a:r>
            <a:r>
              <a:rPr lang="en-US" altLang="zh-TW" dirty="0" smtClean="0">
                <a:latin typeface="Times New Roman" panose="02020603050405020304" pitchFamily="18" charset="0"/>
                <a:cs typeface="Times New Roman" panose="02020603050405020304" pitchFamily="18" charset="0"/>
              </a:rPr>
              <a:t>-PRO </a:t>
            </a:r>
            <a:r>
              <a:rPr lang="en-US" altLang="zh-TW" dirty="0">
                <a:latin typeface="Times New Roman" panose="02020603050405020304" pitchFamily="18" charset="0"/>
                <a:cs typeface="Times New Roman" panose="02020603050405020304" pitchFamily="18" charset="0"/>
              </a:rPr>
              <a:t>RF Modules interface to a host device through a logic-level asynchronous  serial port. </a:t>
            </a:r>
            <a:endParaRPr lang="en-US" altLang="zh-TW" dirty="0" smtClean="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Through </a:t>
            </a:r>
            <a:r>
              <a:rPr lang="en-US" altLang="zh-TW" dirty="0">
                <a:latin typeface="Times New Roman" panose="02020603050405020304" pitchFamily="18" charset="0"/>
                <a:cs typeface="Times New Roman" panose="02020603050405020304" pitchFamily="18" charset="0"/>
              </a:rPr>
              <a:t>its serial </a:t>
            </a:r>
            <a:r>
              <a:rPr lang="en-US" altLang="zh-TW" dirty="0" smtClean="0">
                <a:latin typeface="Times New Roman" panose="02020603050405020304" pitchFamily="18" charset="0"/>
                <a:cs typeface="Times New Roman" panose="02020603050405020304" pitchFamily="18" charset="0"/>
              </a:rPr>
              <a:t>port</a:t>
            </a:r>
            <a:r>
              <a:rPr lang="en-US" altLang="zh-TW" dirty="0">
                <a:latin typeface="Times New Roman" panose="02020603050405020304" pitchFamily="18" charset="0"/>
                <a:cs typeface="Times New Roman" panose="02020603050405020304" pitchFamily="18" charset="0"/>
              </a:rPr>
              <a:t>, the module can communicate </a:t>
            </a:r>
            <a:r>
              <a:rPr lang="en-US" altLang="zh-TW" dirty="0" smtClean="0">
                <a:latin typeface="Times New Roman" panose="02020603050405020304" pitchFamily="18" charset="0"/>
                <a:cs typeface="Times New Roman" panose="02020603050405020304" pitchFamily="18" charset="0"/>
              </a:rPr>
              <a:t>with </a:t>
            </a:r>
            <a:r>
              <a:rPr lang="en-US" altLang="zh-TW" dirty="0">
                <a:latin typeface="Times New Roman" panose="02020603050405020304" pitchFamily="18" charset="0"/>
                <a:cs typeface="Times New Roman" panose="02020603050405020304" pitchFamily="18" charset="0"/>
              </a:rPr>
              <a:t>any logic and voltage </a:t>
            </a:r>
            <a:r>
              <a:rPr lang="en-US" altLang="zh-TW" dirty="0" smtClean="0">
                <a:latin typeface="Times New Roman" panose="02020603050405020304" pitchFamily="18" charset="0"/>
                <a:cs typeface="Times New Roman" panose="02020603050405020304" pitchFamily="18" charset="0"/>
              </a:rPr>
              <a:t>compatible UART. </a:t>
            </a:r>
          </a:p>
          <a:p>
            <a:pPr lvl="1"/>
            <a:r>
              <a:rPr lang="en-US" altLang="zh-TW" dirty="0">
                <a:latin typeface="Times New Roman" panose="02020603050405020304" pitchFamily="18" charset="0"/>
                <a:cs typeface="Times New Roman" panose="02020603050405020304" pitchFamily="18" charset="0"/>
              </a:rPr>
              <a:t>O</a:t>
            </a:r>
            <a:r>
              <a:rPr lang="en-US" altLang="zh-TW" dirty="0" smtClean="0">
                <a:latin typeface="Times New Roman" panose="02020603050405020304" pitchFamily="18" charset="0"/>
                <a:cs typeface="Times New Roman" panose="02020603050405020304" pitchFamily="18" charset="0"/>
              </a:rPr>
              <a:t>r </a:t>
            </a:r>
            <a:r>
              <a:rPr lang="en-US" altLang="zh-TW" dirty="0">
                <a:latin typeface="Times New Roman" panose="02020603050405020304" pitchFamily="18" charset="0"/>
                <a:cs typeface="Times New Roman" panose="02020603050405020304" pitchFamily="18" charset="0"/>
              </a:rPr>
              <a:t>through a level translator to any </a:t>
            </a:r>
            <a:r>
              <a:rPr lang="en-US" altLang="zh-TW" dirty="0" smtClean="0">
                <a:latin typeface="Times New Roman" panose="02020603050405020304" pitchFamily="18" charset="0"/>
                <a:cs typeface="Times New Roman" panose="02020603050405020304" pitchFamily="18" charset="0"/>
              </a:rPr>
              <a:t>serial </a:t>
            </a:r>
            <a:r>
              <a:rPr lang="en-US" altLang="zh-TW" dirty="0">
                <a:latin typeface="Times New Roman" panose="02020603050405020304" pitchFamily="18" charset="0"/>
                <a:cs typeface="Times New Roman" panose="02020603050405020304" pitchFamily="18" charset="0"/>
              </a:rPr>
              <a:t>device (For </a:t>
            </a:r>
            <a:r>
              <a:rPr lang="en-US" altLang="zh-TW" dirty="0" smtClean="0">
                <a:latin typeface="Times New Roman" panose="02020603050405020304" pitchFamily="18" charset="0"/>
                <a:cs typeface="Times New Roman" panose="02020603050405020304" pitchFamily="18" charset="0"/>
              </a:rPr>
              <a:t>example</a:t>
            </a:r>
            <a:r>
              <a:rPr lang="en-US" altLang="zh-TW" dirty="0">
                <a:latin typeface="Times New Roman" panose="02020603050405020304" pitchFamily="18" charset="0"/>
                <a:cs typeface="Times New Roman" panose="02020603050405020304" pitchFamily="18" charset="0"/>
              </a:rPr>
              <a:t>: Through a </a:t>
            </a:r>
            <a:r>
              <a:rPr lang="en-US" altLang="zh-TW" dirty="0" smtClean="0">
                <a:latin typeface="Times New Roman" panose="02020603050405020304" pitchFamily="18" charset="0"/>
                <a:cs typeface="Times New Roman" panose="02020603050405020304" pitchFamily="18" charset="0"/>
              </a:rPr>
              <a:t>RS-232 </a:t>
            </a:r>
            <a:r>
              <a:rPr lang="en-US" altLang="zh-TW" dirty="0">
                <a:latin typeface="Times New Roman" panose="02020603050405020304" pitchFamily="18" charset="0"/>
                <a:cs typeface="Times New Roman" panose="02020603050405020304" pitchFamily="18" charset="0"/>
              </a:rPr>
              <a:t>or USB interface board).</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43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9115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UART Data Flow</a:t>
            </a:r>
            <a:endParaRPr lang="zh-TW" altLang="en-US" dirty="0">
              <a:latin typeface="Times New Roman" panose="02020603050405020304" pitchFamily="18" charset="0"/>
              <a:cs typeface="Times New Roman" panose="02020603050405020304" pitchFamily="18" charset="0"/>
            </a:endParaRPr>
          </a:p>
        </p:txBody>
      </p:sp>
      <p:pic>
        <p:nvPicPr>
          <p:cNvPr id="5" name="內容版面配置區 4" descr="畫面剪輯"/>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3728" y="1707654"/>
            <a:ext cx="6823816" cy="1944216"/>
          </a:xfrm>
        </p:spPr>
      </p:pic>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44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59852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Serial Data</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2195736" y="1200151"/>
            <a:ext cx="6491064" cy="2235695"/>
          </a:xfrm>
        </p:spPr>
        <p:txBody>
          <a:bodyPr>
            <a:normAutofit fontScale="62500" lnSpcReduction="20000"/>
          </a:bodyPr>
          <a:lstStyle/>
          <a:p>
            <a:r>
              <a:rPr lang="en-US" altLang="zh-TW" dirty="0">
                <a:latin typeface="Times New Roman" panose="02020603050405020304" pitchFamily="18" charset="0"/>
                <a:cs typeface="Times New Roman" panose="02020603050405020304" pitchFamily="18" charset="0"/>
              </a:rPr>
              <a:t>Data enters the module UART through the DI pin (pin 3) as an asynchronous serial signal. </a:t>
            </a:r>
            <a:endParaRPr lang="en-US" altLang="zh-TW" dirty="0" smtClean="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The signal </a:t>
            </a:r>
            <a:r>
              <a:rPr lang="en-US" altLang="zh-TW" dirty="0">
                <a:latin typeface="Times New Roman" panose="02020603050405020304" pitchFamily="18" charset="0"/>
                <a:cs typeface="Times New Roman" panose="02020603050405020304" pitchFamily="18" charset="0"/>
              </a:rPr>
              <a:t>should idle high when no data is being transmitted.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Each </a:t>
            </a:r>
            <a:r>
              <a:rPr lang="en-US" altLang="zh-TW" dirty="0">
                <a:latin typeface="Times New Roman" panose="02020603050405020304" pitchFamily="18" charset="0"/>
                <a:cs typeface="Times New Roman" panose="02020603050405020304" pitchFamily="18" charset="0"/>
              </a:rPr>
              <a:t>data byte consists of a </a:t>
            </a:r>
            <a:r>
              <a:rPr lang="en-US" altLang="zh-TW" dirty="0" smtClean="0">
                <a:latin typeface="Times New Roman" panose="02020603050405020304" pitchFamily="18" charset="0"/>
                <a:cs typeface="Times New Roman" panose="02020603050405020304" pitchFamily="18" charset="0"/>
              </a:rPr>
              <a:t>start </a:t>
            </a:r>
            <a:r>
              <a:rPr lang="en-US" altLang="zh-TW" dirty="0">
                <a:latin typeface="Times New Roman" panose="02020603050405020304" pitchFamily="18" charset="0"/>
                <a:cs typeface="Times New Roman" panose="02020603050405020304" pitchFamily="18" charset="0"/>
              </a:rPr>
              <a:t>bit (low), 8 data bits (least </a:t>
            </a:r>
            <a:r>
              <a:rPr lang="en-US" altLang="zh-TW" dirty="0" smtClean="0">
                <a:latin typeface="Times New Roman" panose="02020603050405020304" pitchFamily="18" charset="0"/>
                <a:cs typeface="Times New Roman" panose="02020603050405020304" pitchFamily="18" charset="0"/>
              </a:rPr>
              <a:t>significant </a:t>
            </a:r>
            <a:r>
              <a:rPr lang="en-US" altLang="zh-TW" dirty="0">
                <a:latin typeface="Times New Roman" panose="02020603050405020304" pitchFamily="18" charset="0"/>
                <a:cs typeface="Times New Roman" panose="02020603050405020304" pitchFamily="18" charset="0"/>
              </a:rPr>
              <a:t>bit first) and a stop bit  (high). </a:t>
            </a:r>
            <a:endParaRPr lang="en-US" altLang="zh-TW" dirty="0" smtClean="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The </a:t>
            </a:r>
            <a:r>
              <a:rPr lang="en-US" altLang="zh-TW" dirty="0">
                <a:latin typeface="Times New Roman" panose="02020603050405020304" pitchFamily="18" charset="0"/>
                <a:cs typeface="Times New Roman" panose="02020603050405020304" pitchFamily="18" charset="0"/>
              </a:rPr>
              <a:t>following figure </a:t>
            </a:r>
            <a:r>
              <a:rPr lang="en-US" altLang="zh-TW" dirty="0" smtClean="0">
                <a:latin typeface="Times New Roman" panose="02020603050405020304" pitchFamily="18" charset="0"/>
                <a:cs typeface="Times New Roman" panose="02020603050405020304" pitchFamily="18" charset="0"/>
              </a:rPr>
              <a:t>illustrates </a:t>
            </a:r>
            <a:r>
              <a:rPr lang="en-US" altLang="zh-TW" dirty="0">
                <a:latin typeface="Times New Roman" panose="02020603050405020304" pitchFamily="18" charset="0"/>
                <a:cs typeface="Times New Roman" panose="02020603050405020304" pitchFamily="18" charset="0"/>
              </a:rPr>
              <a:t>the serial bit pattern of  data passing through the </a:t>
            </a:r>
            <a:r>
              <a:rPr lang="en-US" altLang="zh-TW" dirty="0" smtClean="0">
                <a:latin typeface="Times New Roman" panose="02020603050405020304" pitchFamily="18" charset="0"/>
                <a:cs typeface="Times New Roman" panose="02020603050405020304" pitchFamily="18" charset="0"/>
              </a:rPr>
              <a:t>module.</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45</a:t>
            </a:fld>
            <a:endParaRPr lang="en-US">
              <a:latin typeface="Times New Roman" panose="02020603050405020304" pitchFamily="18" charset="0"/>
              <a:cs typeface="Times New Roman" panose="02020603050405020304" pitchFamily="18" charset="0"/>
            </a:endParaRPr>
          </a:p>
        </p:txBody>
      </p:sp>
      <p:pic>
        <p:nvPicPr>
          <p:cNvPr id="6" name="圖片 5"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0075" y="4771962"/>
            <a:ext cx="5189670" cy="320068"/>
          </a:xfrm>
          <a:prstGeom prst="rect">
            <a:avLst/>
          </a:prstGeom>
        </p:spPr>
      </p:pic>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7824" y="3363838"/>
            <a:ext cx="4398287" cy="13361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70281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Serial Data</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85000" lnSpcReduction="10000"/>
          </a:bodyPr>
          <a:lstStyle/>
          <a:p>
            <a:r>
              <a:rPr lang="en-US" altLang="zh-TW" dirty="0">
                <a:latin typeface="Times New Roman" panose="02020603050405020304" pitchFamily="18" charset="0"/>
                <a:cs typeface="Times New Roman" panose="02020603050405020304" pitchFamily="18" charset="0"/>
              </a:rPr>
              <a:t>Serial communications depend on the two UARTs (</a:t>
            </a:r>
            <a:r>
              <a:rPr lang="en-US" altLang="zh-TW" dirty="0" smtClean="0">
                <a:latin typeface="Times New Roman" panose="02020603050405020304" pitchFamily="18" charset="0"/>
                <a:cs typeface="Times New Roman" panose="02020603050405020304" pitchFamily="18" charset="0"/>
              </a:rPr>
              <a:t>the </a:t>
            </a:r>
            <a:r>
              <a:rPr lang="en-US" altLang="zh-TW" dirty="0">
                <a:latin typeface="Times New Roman" panose="02020603050405020304" pitchFamily="18" charset="0"/>
                <a:cs typeface="Times New Roman" panose="02020603050405020304" pitchFamily="18" charset="0"/>
              </a:rPr>
              <a:t>microcontroller's and  the RF module's) to be </a:t>
            </a:r>
            <a:r>
              <a:rPr lang="en-US" altLang="zh-TW" dirty="0" smtClean="0">
                <a:latin typeface="Times New Roman" panose="02020603050405020304" pitchFamily="18" charset="0"/>
                <a:cs typeface="Times New Roman" panose="02020603050405020304" pitchFamily="18" charset="0"/>
              </a:rPr>
              <a:t>configured </a:t>
            </a:r>
            <a:r>
              <a:rPr lang="en-US" altLang="zh-TW" dirty="0">
                <a:latin typeface="Times New Roman" panose="02020603050405020304" pitchFamily="18" charset="0"/>
                <a:cs typeface="Times New Roman" panose="02020603050405020304" pitchFamily="18" charset="0"/>
              </a:rPr>
              <a:t>with compatible settings (</a:t>
            </a:r>
            <a:r>
              <a:rPr lang="en-US" altLang="zh-TW" b="1" dirty="0">
                <a:latin typeface="Times New Roman" panose="02020603050405020304" pitchFamily="18" charset="0"/>
                <a:cs typeface="Times New Roman" panose="02020603050405020304" pitchFamily="18" charset="0"/>
              </a:rPr>
              <a:t>baud </a:t>
            </a:r>
            <a:r>
              <a:rPr lang="en-US" altLang="zh-TW" b="1" dirty="0" smtClean="0">
                <a:latin typeface="Times New Roman" panose="02020603050405020304" pitchFamily="18" charset="0"/>
                <a:cs typeface="Times New Roman" panose="02020603050405020304" pitchFamily="18" charset="0"/>
              </a:rPr>
              <a:t>rate</a:t>
            </a:r>
            <a:r>
              <a:rPr lang="en-US" altLang="zh-TW" b="1" dirty="0">
                <a:latin typeface="Times New Roman" panose="02020603050405020304" pitchFamily="18" charset="0"/>
                <a:cs typeface="Times New Roman" panose="02020603050405020304" pitchFamily="18" charset="0"/>
              </a:rPr>
              <a:t>, parity, start bits, </a:t>
            </a:r>
            <a:r>
              <a:rPr lang="en-US" altLang="zh-TW" b="1" dirty="0" smtClean="0">
                <a:latin typeface="Times New Roman" panose="02020603050405020304" pitchFamily="18" charset="0"/>
                <a:cs typeface="Times New Roman" panose="02020603050405020304" pitchFamily="18" charset="0"/>
              </a:rPr>
              <a:t>stop </a:t>
            </a:r>
            <a:r>
              <a:rPr lang="en-US" altLang="zh-TW" b="1" dirty="0">
                <a:latin typeface="Times New Roman" panose="02020603050405020304" pitchFamily="18" charset="0"/>
                <a:cs typeface="Times New Roman" panose="02020603050405020304" pitchFamily="18" charset="0"/>
              </a:rPr>
              <a:t>bits, data bits</a:t>
            </a:r>
            <a:r>
              <a:rPr lang="en-US" altLang="zh-TW" dirty="0">
                <a:latin typeface="Times New Roman" panose="02020603050405020304" pitchFamily="18" charset="0"/>
                <a:cs typeface="Times New Roman" panose="02020603050405020304" pitchFamily="18" charset="0"/>
              </a:rPr>
              <a:t>).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The </a:t>
            </a:r>
            <a:r>
              <a:rPr lang="en-US" altLang="zh-TW" dirty="0">
                <a:latin typeface="Times New Roman" panose="02020603050405020304" pitchFamily="18" charset="0"/>
                <a:cs typeface="Times New Roman" panose="02020603050405020304" pitchFamily="18" charset="0"/>
              </a:rPr>
              <a:t>UART baud rate and parity settings on the </a:t>
            </a:r>
            <a:r>
              <a:rPr lang="en-US" altLang="zh-TW" dirty="0" err="1" smtClean="0">
                <a:latin typeface="Times New Roman" panose="02020603050405020304" pitchFamily="18" charset="0"/>
                <a:cs typeface="Times New Roman" panose="02020603050405020304" pitchFamily="18" charset="0"/>
              </a:rPr>
              <a:t>XBee</a:t>
            </a:r>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module can be configured with the </a:t>
            </a:r>
            <a:r>
              <a:rPr lang="en-US" altLang="zh-TW" b="1" dirty="0">
                <a:latin typeface="Times New Roman" panose="02020603050405020304" pitchFamily="18" charset="0"/>
                <a:cs typeface="Times New Roman" panose="02020603050405020304" pitchFamily="18" charset="0"/>
              </a:rPr>
              <a:t>BD</a:t>
            </a:r>
            <a:r>
              <a:rPr lang="en-US" altLang="zh-TW" dirty="0">
                <a:latin typeface="Times New Roman" panose="02020603050405020304" pitchFamily="18" charset="0"/>
                <a:cs typeface="Times New Roman" panose="02020603050405020304" pitchFamily="18" charset="0"/>
              </a:rPr>
              <a:t> and </a:t>
            </a:r>
            <a:r>
              <a:rPr lang="en-US" altLang="zh-TW" b="1" dirty="0" smtClean="0">
                <a:latin typeface="Times New Roman" panose="02020603050405020304" pitchFamily="18" charset="0"/>
                <a:cs typeface="Times New Roman" panose="02020603050405020304" pitchFamily="18" charset="0"/>
              </a:rPr>
              <a:t>SB</a:t>
            </a:r>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commands, respectively. </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46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5266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chemeClr val="tx1"/>
                </a:solidFill>
                <a:latin typeface="Times New Roman" panose="02020603050405020304" pitchFamily="18" charset="0"/>
                <a:cs typeface="Times New Roman" panose="02020603050405020304" pitchFamily="18" charset="0"/>
              </a:rPr>
              <a:t>Transparent </a:t>
            </a:r>
            <a:r>
              <a:rPr lang="en-US" altLang="zh-TW" dirty="0">
                <a:solidFill>
                  <a:schemeClr val="tx1"/>
                </a:solidFill>
                <a:latin typeface="Times New Roman" panose="02020603050405020304" pitchFamily="18" charset="0"/>
                <a:cs typeface="Times New Roman" panose="02020603050405020304" pitchFamily="18" charset="0"/>
              </a:rPr>
              <a:t>Operation</a:t>
            </a:r>
            <a:endParaRPr lang="zh-TW" altLang="en-US" dirty="0">
              <a:solidFill>
                <a:schemeClr val="tx1"/>
              </a:solidFill>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92500"/>
          </a:bodyPr>
          <a:lstStyle/>
          <a:p>
            <a:r>
              <a:rPr lang="en-US" altLang="zh-TW" dirty="0">
                <a:solidFill>
                  <a:schemeClr val="tx1"/>
                </a:solidFill>
                <a:latin typeface="Times New Roman" panose="02020603050405020304" pitchFamily="18" charset="0"/>
                <a:cs typeface="Times New Roman" panose="02020603050405020304" pitchFamily="18" charset="0"/>
              </a:rPr>
              <a:t>By default, </a:t>
            </a:r>
            <a:r>
              <a:rPr lang="en-US" altLang="zh-TW" dirty="0" err="1" smtClean="0">
                <a:solidFill>
                  <a:schemeClr val="tx1"/>
                </a:solidFill>
                <a:latin typeface="Times New Roman" panose="02020603050405020304" pitchFamily="18" charset="0"/>
                <a:cs typeface="Times New Roman" panose="02020603050405020304" pitchFamily="18" charset="0"/>
              </a:rPr>
              <a:t>XBee</a:t>
            </a:r>
            <a:r>
              <a:rPr lang="en-US" altLang="zh-TW" dirty="0" smtClean="0">
                <a:solidFill>
                  <a:schemeClr val="tx1"/>
                </a:solidFill>
                <a:latin typeface="Times New Roman" panose="02020603050405020304" pitchFamily="18" charset="0"/>
                <a:cs typeface="Times New Roman" panose="02020603050405020304" pitchFamily="18" charset="0"/>
              </a:rPr>
              <a:t>/</a:t>
            </a:r>
            <a:r>
              <a:rPr lang="en-US" altLang="zh-TW" dirty="0" err="1" smtClean="0">
                <a:solidFill>
                  <a:schemeClr val="tx1"/>
                </a:solidFill>
                <a:latin typeface="Times New Roman" panose="02020603050405020304" pitchFamily="18" charset="0"/>
                <a:cs typeface="Times New Roman" panose="02020603050405020304" pitchFamily="18" charset="0"/>
              </a:rPr>
              <a:t>XBee</a:t>
            </a:r>
            <a:r>
              <a:rPr lang="en-US" altLang="zh-TW" dirty="0" smtClean="0">
                <a:solidFill>
                  <a:schemeClr val="tx1"/>
                </a:solidFill>
                <a:latin typeface="Times New Roman" panose="02020603050405020304" pitchFamily="18" charset="0"/>
                <a:cs typeface="Times New Roman" panose="02020603050405020304" pitchFamily="18" charset="0"/>
              </a:rPr>
              <a:t>-PRO </a:t>
            </a:r>
            <a:r>
              <a:rPr lang="en-US" altLang="zh-TW" dirty="0">
                <a:solidFill>
                  <a:schemeClr val="tx1"/>
                </a:solidFill>
                <a:latin typeface="Times New Roman" panose="02020603050405020304" pitchFamily="18" charset="0"/>
                <a:cs typeface="Times New Roman" panose="02020603050405020304" pitchFamily="18" charset="0"/>
              </a:rPr>
              <a:t>RF Modules operate in Transparent Mode. </a:t>
            </a:r>
            <a:endParaRPr lang="en-US" altLang="zh-TW" dirty="0" smtClean="0">
              <a:solidFill>
                <a:schemeClr val="tx1"/>
              </a:solidFill>
              <a:latin typeface="Times New Roman" panose="02020603050405020304" pitchFamily="18" charset="0"/>
              <a:cs typeface="Times New Roman" panose="02020603050405020304" pitchFamily="18" charset="0"/>
            </a:endParaRPr>
          </a:p>
          <a:p>
            <a:pPr lvl="1"/>
            <a:r>
              <a:rPr lang="en-US" altLang="zh-TW" dirty="0" smtClean="0">
                <a:solidFill>
                  <a:schemeClr val="tx1"/>
                </a:solidFill>
                <a:latin typeface="Times New Roman" panose="02020603050405020304" pitchFamily="18" charset="0"/>
                <a:cs typeface="Times New Roman" panose="02020603050405020304" pitchFamily="18" charset="0"/>
              </a:rPr>
              <a:t>When </a:t>
            </a:r>
            <a:r>
              <a:rPr lang="en-US" altLang="zh-TW" dirty="0">
                <a:solidFill>
                  <a:schemeClr val="tx1"/>
                </a:solidFill>
                <a:latin typeface="Times New Roman" panose="02020603050405020304" pitchFamily="18" charset="0"/>
                <a:cs typeface="Times New Roman" panose="02020603050405020304" pitchFamily="18" charset="0"/>
              </a:rPr>
              <a:t>operating in this </a:t>
            </a:r>
            <a:r>
              <a:rPr lang="en-US" altLang="zh-TW" dirty="0" smtClean="0">
                <a:solidFill>
                  <a:schemeClr val="tx1"/>
                </a:solidFill>
                <a:latin typeface="Times New Roman" panose="02020603050405020304" pitchFamily="18" charset="0"/>
                <a:cs typeface="Times New Roman" panose="02020603050405020304" pitchFamily="18" charset="0"/>
              </a:rPr>
              <a:t>mode</a:t>
            </a:r>
            <a:r>
              <a:rPr lang="en-US" altLang="zh-TW" dirty="0">
                <a:solidFill>
                  <a:schemeClr val="tx1"/>
                </a:solidFill>
                <a:latin typeface="Times New Roman" panose="02020603050405020304" pitchFamily="18" charset="0"/>
                <a:cs typeface="Times New Roman" panose="02020603050405020304" pitchFamily="18" charset="0"/>
              </a:rPr>
              <a:t>, the modules act as a </a:t>
            </a:r>
            <a:r>
              <a:rPr lang="en-US" altLang="zh-TW" dirty="0" smtClean="0">
                <a:solidFill>
                  <a:schemeClr val="tx1"/>
                </a:solidFill>
                <a:latin typeface="Times New Roman" panose="02020603050405020304" pitchFamily="18" charset="0"/>
                <a:cs typeface="Times New Roman" panose="02020603050405020304" pitchFamily="18" charset="0"/>
              </a:rPr>
              <a:t>serial </a:t>
            </a:r>
            <a:r>
              <a:rPr lang="en-US" altLang="zh-TW" dirty="0">
                <a:solidFill>
                  <a:schemeClr val="tx1"/>
                </a:solidFill>
                <a:latin typeface="Times New Roman" panose="02020603050405020304" pitchFamily="18" charset="0"/>
                <a:cs typeface="Times New Roman" panose="02020603050405020304" pitchFamily="18" charset="0"/>
              </a:rPr>
              <a:t>line </a:t>
            </a:r>
            <a:r>
              <a:rPr lang="en-US" altLang="zh-TW" dirty="0" smtClean="0">
                <a:solidFill>
                  <a:schemeClr val="tx1"/>
                </a:solidFill>
                <a:latin typeface="Times New Roman" panose="02020603050405020304" pitchFamily="18" charset="0"/>
                <a:cs typeface="Times New Roman" panose="02020603050405020304" pitchFamily="18" charset="0"/>
              </a:rPr>
              <a:t>replacement</a:t>
            </a:r>
          </a:p>
          <a:p>
            <a:pPr lvl="2"/>
            <a:r>
              <a:rPr lang="en-US" altLang="zh-TW" dirty="0" smtClean="0">
                <a:solidFill>
                  <a:schemeClr val="tx1"/>
                </a:solidFill>
                <a:latin typeface="Times New Roman" panose="02020603050405020304" pitchFamily="18" charset="0"/>
                <a:cs typeface="Times New Roman" panose="02020603050405020304" pitchFamily="18" charset="0"/>
              </a:rPr>
              <a:t>all </a:t>
            </a:r>
            <a:r>
              <a:rPr lang="en-US" altLang="zh-TW" dirty="0">
                <a:solidFill>
                  <a:schemeClr val="tx1"/>
                </a:solidFill>
                <a:latin typeface="Times New Roman" panose="02020603050405020304" pitchFamily="18" charset="0"/>
                <a:cs typeface="Times New Roman" panose="02020603050405020304" pitchFamily="18" charset="0"/>
              </a:rPr>
              <a:t>UART </a:t>
            </a:r>
            <a:r>
              <a:rPr lang="en-US" altLang="zh-TW" dirty="0" smtClean="0">
                <a:solidFill>
                  <a:schemeClr val="tx1"/>
                </a:solidFill>
                <a:latin typeface="Times New Roman" panose="02020603050405020304" pitchFamily="18" charset="0"/>
                <a:cs typeface="Times New Roman" panose="02020603050405020304" pitchFamily="18" charset="0"/>
              </a:rPr>
              <a:t>data </a:t>
            </a:r>
            <a:r>
              <a:rPr lang="en-US" altLang="zh-TW" dirty="0">
                <a:solidFill>
                  <a:schemeClr val="tx1"/>
                </a:solidFill>
                <a:latin typeface="Times New Roman" panose="02020603050405020304" pitchFamily="18" charset="0"/>
                <a:cs typeface="Times New Roman" panose="02020603050405020304" pitchFamily="18" charset="0"/>
              </a:rPr>
              <a:t>received through the DI pin is </a:t>
            </a:r>
            <a:r>
              <a:rPr lang="en-US" altLang="zh-TW" dirty="0" smtClean="0">
                <a:solidFill>
                  <a:schemeClr val="tx1"/>
                </a:solidFill>
                <a:latin typeface="Times New Roman" panose="02020603050405020304" pitchFamily="18" charset="0"/>
                <a:cs typeface="Times New Roman" panose="02020603050405020304" pitchFamily="18" charset="0"/>
              </a:rPr>
              <a:t>queued </a:t>
            </a:r>
            <a:r>
              <a:rPr lang="en-US" altLang="zh-TW" dirty="0">
                <a:solidFill>
                  <a:schemeClr val="tx1"/>
                </a:solidFill>
                <a:latin typeface="Times New Roman" panose="02020603050405020304" pitchFamily="18" charset="0"/>
                <a:cs typeface="Times New Roman" panose="02020603050405020304" pitchFamily="18" charset="0"/>
              </a:rPr>
              <a:t>up for RF transmission. When RF data  is received, the data </a:t>
            </a:r>
            <a:r>
              <a:rPr lang="en-US" altLang="zh-TW" dirty="0" smtClean="0">
                <a:solidFill>
                  <a:schemeClr val="tx1"/>
                </a:solidFill>
                <a:latin typeface="Times New Roman" panose="02020603050405020304" pitchFamily="18" charset="0"/>
                <a:cs typeface="Times New Roman" panose="02020603050405020304" pitchFamily="18" charset="0"/>
              </a:rPr>
              <a:t>is </a:t>
            </a:r>
            <a:r>
              <a:rPr lang="en-US" altLang="zh-TW" dirty="0">
                <a:solidFill>
                  <a:schemeClr val="tx1"/>
                </a:solidFill>
                <a:latin typeface="Times New Roman" panose="02020603050405020304" pitchFamily="18" charset="0"/>
                <a:cs typeface="Times New Roman" panose="02020603050405020304" pitchFamily="18" charset="0"/>
              </a:rPr>
              <a:t>sent out the DO </a:t>
            </a:r>
            <a:r>
              <a:rPr lang="en-US" altLang="zh-TW" dirty="0" smtClean="0">
                <a:solidFill>
                  <a:schemeClr val="tx1"/>
                </a:solidFill>
                <a:latin typeface="Times New Roman" panose="02020603050405020304" pitchFamily="18" charset="0"/>
                <a:cs typeface="Times New Roman" panose="02020603050405020304" pitchFamily="18" charset="0"/>
              </a:rPr>
              <a:t>pin.</a:t>
            </a:r>
          </a:p>
          <a:p>
            <a:endParaRPr lang="zh-TW" altLang="en-US" dirty="0">
              <a:solidFill>
                <a:schemeClr val="tx1"/>
              </a:solidFill>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solidFill>
                  <a:schemeClr val="tx1"/>
                </a:solidFill>
                <a:latin typeface="Times New Roman" panose="02020603050405020304" pitchFamily="18" charset="0"/>
                <a:cs typeface="Times New Roman" panose="02020603050405020304" pitchFamily="18" charset="0"/>
              </a:rPr>
              <a:t>47</a:t>
            </a:fld>
            <a:endParaRPr 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97206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Serial-to-RF  </a:t>
            </a:r>
            <a:r>
              <a:rPr lang="en-US" altLang="zh-TW" dirty="0" err="1" smtClean="0">
                <a:latin typeface="Times New Roman" panose="02020603050405020304" pitchFamily="18" charset="0"/>
                <a:cs typeface="Times New Roman" panose="02020603050405020304" pitchFamily="18" charset="0"/>
              </a:rPr>
              <a:t>Packetization</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2195736" y="1200150"/>
            <a:ext cx="6491064" cy="3747863"/>
          </a:xfrm>
        </p:spPr>
        <p:txBody>
          <a:bodyPr>
            <a:normAutofit fontScale="70000" lnSpcReduction="20000"/>
          </a:bodyPr>
          <a:lstStyle/>
          <a:p>
            <a:r>
              <a:rPr lang="en-US" altLang="zh-TW" dirty="0">
                <a:latin typeface="Times New Roman" panose="02020603050405020304" pitchFamily="18" charset="0"/>
                <a:cs typeface="Times New Roman" panose="02020603050405020304" pitchFamily="18" charset="0"/>
              </a:rPr>
              <a:t>Data is buffered in the DI buffer </a:t>
            </a:r>
            <a:r>
              <a:rPr lang="en-US" altLang="zh-TW" dirty="0" smtClean="0">
                <a:latin typeface="Times New Roman" panose="02020603050405020304" pitchFamily="18" charset="0"/>
                <a:cs typeface="Times New Roman" panose="02020603050405020304" pitchFamily="18" charset="0"/>
              </a:rPr>
              <a:t>until </a:t>
            </a:r>
            <a:r>
              <a:rPr lang="en-US" altLang="zh-TW" dirty="0">
                <a:latin typeface="Times New Roman" panose="02020603050405020304" pitchFamily="18" charset="0"/>
                <a:cs typeface="Times New Roman" panose="02020603050405020304" pitchFamily="18" charset="0"/>
              </a:rPr>
              <a:t>one of the following causes  the data to be packetized and  </a:t>
            </a:r>
            <a:r>
              <a:rPr lang="en-US" altLang="zh-TW" dirty="0" smtClean="0">
                <a:latin typeface="Times New Roman" panose="02020603050405020304" pitchFamily="18" charset="0"/>
                <a:cs typeface="Times New Roman" panose="02020603050405020304" pitchFamily="18" charset="0"/>
              </a:rPr>
              <a:t>transmitted:</a:t>
            </a:r>
          </a:p>
          <a:p>
            <a:pPr lvl="1"/>
            <a:r>
              <a:rPr lang="en-US" altLang="zh-TW" dirty="0">
                <a:latin typeface="Times New Roman" panose="02020603050405020304" pitchFamily="18" charset="0"/>
                <a:cs typeface="Times New Roman" panose="02020603050405020304" pitchFamily="18" charset="0"/>
              </a:rPr>
              <a:t>No serial characters are </a:t>
            </a:r>
            <a:r>
              <a:rPr lang="en-US" altLang="zh-TW" dirty="0" smtClean="0">
                <a:latin typeface="Times New Roman" panose="02020603050405020304" pitchFamily="18" charset="0"/>
                <a:cs typeface="Times New Roman" panose="02020603050405020304" pitchFamily="18" charset="0"/>
              </a:rPr>
              <a:t>received </a:t>
            </a:r>
            <a:r>
              <a:rPr lang="en-US" altLang="zh-TW" dirty="0">
                <a:latin typeface="Times New Roman" panose="02020603050405020304" pitchFamily="18" charset="0"/>
                <a:cs typeface="Times New Roman" panose="02020603050405020304" pitchFamily="18" charset="0"/>
              </a:rPr>
              <a:t>for the amount </a:t>
            </a:r>
            <a:r>
              <a:rPr lang="en-US" altLang="zh-TW" dirty="0" smtClean="0">
                <a:latin typeface="Times New Roman" panose="02020603050405020304" pitchFamily="18" charset="0"/>
                <a:cs typeface="Times New Roman" panose="02020603050405020304" pitchFamily="18" charset="0"/>
              </a:rPr>
              <a:t>of </a:t>
            </a:r>
            <a:r>
              <a:rPr lang="en-US" altLang="zh-TW" dirty="0">
                <a:latin typeface="Times New Roman" panose="02020603050405020304" pitchFamily="18" charset="0"/>
                <a:cs typeface="Times New Roman" panose="02020603050405020304" pitchFamily="18" charset="0"/>
              </a:rPr>
              <a:t>time determined by the RO (</a:t>
            </a:r>
            <a:r>
              <a:rPr lang="en-US" altLang="zh-TW" dirty="0" err="1" smtClean="0">
                <a:latin typeface="Times New Roman" panose="02020603050405020304" pitchFamily="18" charset="0"/>
                <a:cs typeface="Times New Roman" panose="02020603050405020304" pitchFamily="18" charset="0"/>
              </a:rPr>
              <a:t>Packetization</a:t>
            </a:r>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Timeout) parameter. </a:t>
            </a:r>
            <a:endParaRPr lang="en-US" altLang="zh-TW" dirty="0" smtClean="0">
              <a:latin typeface="Times New Roman" panose="02020603050405020304" pitchFamily="18" charset="0"/>
              <a:cs typeface="Times New Roman" panose="02020603050405020304" pitchFamily="18" charset="0"/>
            </a:endParaRPr>
          </a:p>
          <a:p>
            <a:pPr lvl="2"/>
            <a:r>
              <a:rPr lang="en-US" altLang="zh-TW" dirty="0" smtClean="0">
                <a:latin typeface="Times New Roman" panose="02020603050405020304" pitchFamily="18" charset="0"/>
                <a:cs typeface="Times New Roman" panose="02020603050405020304" pitchFamily="18" charset="0"/>
              </a:rPr>
              <a:t>If </a:t>
            </a:r>
            <a:r>
              <a:rPr lang="en-US" altLang="zh-TW" dirty="0">
                <a:latin typeface="Times New Roman" panose="02020603050405020304" pitchFamily="18" charset="0"/>
                <a:cs typeface="Times New Roman" panose="02020603050405020304" pitchFamily="18" charset="0"/>
              </a:rPr>
              <a:t>RO = 0, </a:t>
            </a:r>
            <a:r>
              <a:rPr lang="en-US" altLang="zh-TW" dirty="0" err="1" smtClean="0">
                <a:latin typeface="Times New Roman" panose="02020603050405020304" pitchFamily="18" charset="0"/>
                <a:cs typeface="Times New Roman" panose="02020603050405020304" pitchFamily="18" charset="0"/>
              </a:rPr>
              <a:t>packetization</a:t>
            </a:r>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begins when a  character is  received. </a:t>
            </a:r>
            <a:endParaRPr lang="en-US" altLang="zh-TW" dirty="0" smtClean="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The </a:t>
            </a:r>
            <a:r>
              <a:rPr lang="en-US" altLang="zh-TW" dirty="0">
                <a:latin typeface="Times New Roman" panose="02020603050405020304" pitchFamily="18" charset="0"/>
                <a:cs typeface="Times New Roman" panose="02020603050405020304" pitchFamily="18" charset="0"/>
              </a:rPr>
              <a:t>maximum number of characters that </a:t>
            </a:r>
            <a:r>
              <a:rPr lang="en-US" altLang="zh-TW" dirty="0" smtClean="0">
                <a:latin typeface="Times New Roman" panose="02020603050405020304" pitchFamily="18" charset="0"/>
                <a:cs typeface="Times New Roman" panose="02020603050405020304" pitchFamily="18" charset="0"/>
              </a:rPr>
              <a:t>will </a:t>
            </a:r>
            <a:r>
              <a:rPr lang="en-US" altLang="zh-TW" dirty="0">
                <a:latin typeface="Times New Roman" panose="02020603050405020304" pitchFamily="18" charset="0"/>
                <a:cs typeface="Times New Roman" panose="02020603050405020304" pitchFamily="18" charset="0"/>
              </a:rPr>
              <a:t>fit in an RF packet </a:t>
            </a:r>
            <a:r>
              <a:rPr lang="en-US" altLang="zh-TW" dirty="0" smtClean="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cs typeface="Times New Roman" panose="02020603050405020304" pitchFamily="18" charset="0"/>
              </a:rPr>
              <a:t>100) is received. </a:t>
            </a:r>
            <a:endParaRPr lang="en-US" altLang="zh-TW" dirty="0" smtClean="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The </a:t>
            </a:r>
            <a:r>
              <a:rPr lang="en-US" altLang="zh-TW" dirty="0">
                <a:latin typeface="Times New Roman" panose="02020603050405020304" pitchFamily="18" charset="0"/>
                <a:cs typeface="Times New Roman" panose="02020603050405020304" pitchFamily="18" charset="0"/>
              </a:rPr>
              <a:t>Command Mode Sequence (GT + CC </a:t>
            </a:r>
            <a:r>
              <a:rPr lang="en-US" altLang="zh-TW">
                <a:latin typeface="Times New Roman" panose="02020603050405020304" pitchFamily="18" charset="0"/>
                <a:cs typeface="Times New Roman" panose="02020603050405020304" pitchFamily="18" charset="0"/>
              </a:rPr>
              <a:t>+ </a:t>
            </a:r>
            <a:r>
              <a:rPr lang="en-US" altLang="zh-TW" smtClean="0">
                <a:latin typeface="Times New Roman" panose="02020603050405020304" pitchFamily="18" charset="0"/>
                <a:cs typeface="Times New Roman" panose="02020603050405020304" pitchFamily="18" charset="0"/>
              </a:rPr>
              <a:t>CT</a:t>
            </a:r>
            <a:r>
              <a:rPr lang="en-US" altLang="zh-TW" dirty="0">
                <a:latin typeface="Times New Roman" panose="02020603050405020304" pitchFamily="18" charset="0"/>
                <a:cs typeface="Times New Roman" panose="02020603050405020304" pitchFamily="18" charset="0"/>
              </a:rPr>
              <a:t>)  is received. </a:t>
            </a:r>
          </a:p>
          <a:p>
            <a:pPr lvl="2"/>
            <a:r>
              <a:rPr lang="en-US" altLang="zh-TW" dirty="0" smtClean="0">
                <a:latin typeface="Times New Roman" panose="02020603050405020304" pitchFamily="18" charset="0"/>
                <a:cs typeface="Times New Roman" panose="02020603050405020304" pitchFamily="18" charset="0"/>
              </a:rPr>
              <a:t>Any character </a:t>
            </a:r>
            <a:r>
              <a:rPr lang="en-US" altLang="zh-TW" dirty="0">
                <a:latin typeface="Times New Roman" panose="02020603050405020304" pitchFamily="18" charset="0"/>
                <a:cs typeface="Times New Roman" panose="02020603050405020304" pitchFamily="18" charset="0"/>
              </a:rPr>
              <a:t>buffered in the </a:t>
            </a:r>
            <a:r>
              <a:rPr lang="en-US" altLang="zh-TW" dirty="0" smtClean="0">
                <a:latin typeface="Times New Roman" panose="02020603050405020304" pitchFamily="18" charset="0"/>
                <a:cs typeface="Times New Roman" panose="02020603050405020304" pitchFamily="18" charset="0"/>
              </a:rPr>
              <a:t>DI </a:t>
            </a:r>
            <a:r>
              <a:rPr lang="en-US" altLang="zh-TW" dirty="0">
                <a:latin typeface="Times New Roman" panose="02020603050405020304" pitchFamily="18" charset="0"/>
                <a:cs typeface="Times New Roman" panose="02020603050405020304" pitchFamily="18" charset="0"/>
              </a:rPr>
              <a:t>buffer before the </a:t>
            </a:r>
            <a:r>
              <a:rPr lang="en-US" altLang="zh-TW" dirty="0" smtClean="0">
                <a:latin typeface="Times New Roman" panose="02020603050405020304" pitchFamily="18" charset="0"/>
                <a:cs typeface="Times New Roman" panose="02020603050405020304" pitchFamily="18" charset="0"/>
              </a:rPr>
              <a:t>sequence </a:t>
            </a:r>
            <a:r>
              <a:rPr lang="en-US" altLang="zh-TW" dirty="0">
                <a:latin typeface="Times New Roman" panose="02020603050405020304" pitchFamily="18" charset="0"/>
                <a:cs typeface="Times New Roman" panose="02020603050405020304" pitchFamily="18" charset="0"/>
              </a:rPr>
              <a:t>is transmitted</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48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14516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Serial-to-RF </a:t>
            </a:r>
            <a:r>
              <a:rPr lang="en-US" altLang="zh-TW" dirty="0" err="1" smtClean="0">
                <a:latin typeface="Times New Roman" panose="02020603050405020304" pitchFamily="18" charset="0"/>
                <a:cs typeface="Times New Roman" panose="02020603050405020304" pitchFamily="18" charset="0"/>
              </a:rPr>
              <a:t>Packetization</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77500" lnSpcReduction="20000"/>
          </a:bodyPr>
          <a:lstStyle/>
          <a:p>
            <a:r>
              <a:rPr lang="en-US" altLang="zh-TW" dirty="0">
                <a:latin typeface="Times New Roman" panose="02020603050405020304" pitchFamily="18" charset="0"/>
                <a:cs typeface="Times New Roman" panose="02020603050405020304" pitchFamily="18" charset="0"/>
              </a:rPr>
              <a:t>If the module cannot immediately transmit (for </a:t>
            </a:r>
            <a:r>
              <a:rPr lang="en-US" altLang="zh-TW" dirty="0" smtClean="0">
                <a:latin typeface="Times New Roman" panose="02020603050405020304" pitchFamily="18" charset="0"/>
                <a:cs typeface="Times New Roman" panose="02020603050405020304" pitchFamily="18" charset="0"/>
              </a:rPr>
              <a:t>instance</a:t>
            </a:r>
            <a:r>
              <a:rPr lang="en-US" altLang="zh-TW" dirty="0">
                <a:latin typeface="Times New Roman" panose="02020603050405020304" pitchFamily="18" charset="0"/>
                <a:cs typeface="Times New Roman" panose="02020603050405020304" pitchFamily="18" charset="0"/>
              </a:rPr>
              <a:t>, if it is already receiving RF data), the  serial data is stored in the DI Buffer. The data  is packetized and sent at </a:t>
            </a:r>
            <a:r>
              <a:rPr lang="en-US" altLang="zh-TW" dirty="0" smtClean="0">
                <a:latin typeface="Times New Roman" panose="02020603050405020304" pitchFamily="18" charset="0"/>
                <a:cs typeface="Times New Roman" panose="02020603050405020304" pitchFamily="18" charset="0"/>
              </a:rPr>
              <a:t>any </a:t>
            </a:r>
            <a:r>
              <a:rPr lang="en-US" altLang="zh-TW" dirty="0">
                <a:latin typeface="Times New Roman" panose="02020603050405020304" pitchFamily="18" charset="0"/>
                <a:cs typeface="Times New Roman" panose="02020603050405020304" pitchFamily="18" charset="0"/>
              </a:rPr>
              <a:t>RO timeout or when </a:t>
            </a:r>
            <a:r>
              <a:rPr lang="en-US" altLang="zh-TW" dirty="0" smtClean="0">
                <a:latin typeface="Times New Roman" panose="02020603050405020304" pitchFamily="18" charset="0"/>
                <a:cs typeface="Times New Roman" panose="02020603050405020304" pitchFamily="18" charset="0"/>
              </a:rPr>
              <a:t>100 </a:t>
            </a:r>
            <a:r>
              <a:rPr lang="en-US" altLang="zh-TW" dirty="0">
                <a:latin typeface="Times New Roman" panose="02020603050405020304" pitchFamily="18" charset="0"/>
                <a:cs typeface="Times New Roman" panose="02020603050405020304" pitchFamily="18" charset="0"/>
              </a:rPr>
              <a:t>bytes (maximum packet size) are received.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If </a:t>
            </a:r>
            <a:r>
              <a:rPr lang="en-US" altLang="zh-TW" dirty="0">
                <a:latin typeface="Times New Roman" panose="02020603050405020304" pitchFamily="18" charset="0"/>
                <a:cs typeface="Times New Roman" panose="02020603050405020304" pitchFamily="18" charset="0"/>
              </a:rPr>
              <a:t>the DI buffer becomes full, </a:t>
            </a:r>
            <a:r>
              <a:rPr lang="en-US" altLang="zh-TW" dirty="0" smtClean="0">
                <a:latin typeface="Times New Roman" panose="02020603050405020304" pitchFamily="18" charset="0"/>
                <a:cs typeface="Times New Roman" panose="02020603050405020304" pitchFamily="18" charset="0"/>
              </a:rPr>
              <a:t>hardware </a:t>
            </a:r>
            <a:r>
              <a:rPr lang="en-US" altLang="zh-TW" dirty="0">
                <a:latin typeface="Times New Roman" panose="02020603050405020304" pitchFamily="18" charset="0"/>
                <a:cs typeface="Times New Roman" panose="02020603050405020304" pitchFamily="18" charset="0"/>
              </a:rPr>
              <a:t>or software flow control </a:t>
            </a:r>
            <a:r>
              <a:rPr lang="en-US" altLang="zh-TW" dirty="0" smtClean="0">
                <a:latin typeface="Times New Roman" panose="02020603050405020304" pitchFamily="18" charset="0"/>
                <a:cs typeface="Times New Roman" panose="02020603050405020304" pitchFamily="18" charset="0"/>
              </a:rPr>
              <a:t>must </a:t>
            </a:r>
            <a:r>
              <a:rPr lang="en-US" altLang="zh-TW" dirty="0">
                <a:latin typeface="Times New Roman" panose="02020603050405020304" pitchFamily="18" charset="0"/>
                <a:cs typeface="Times New Roman" panose="02020603050405020304" pitchFamily="18" charset="0"/>
              </a:rPr>
              <a:t>be implemented in order to  prevent overflow (loss of data  between the host and module).</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49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2290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latin typeface="Times New Roman" panose="02020603050405020304" pitchFamily="18" charset="0"/>
                <a:cs typeface="Times New Roman" panose="02020603050405020304" pitchFamily="18" charset="0"/>
              </a:rPr>
              <a:t>802.15.4 / ZigBee Architecture</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grpSp>
        <p:nvGrpSpPr>
          <p:cNvPr id="5" name="Group 9"/>
          <p:cNvGrpSpPr>
            <a:grpSpLocks/>
          </p:cNvGrpSpPr>
          <p:nvPr/>
        </p:nvGrpSpPr>
        <p:grpSpPr bwMode="auto">
          <a:xfrm>
            <a:off x="2478088" y="3104356"/>
            <a:ext cx="4257675" cy="998538"/>
            <a:chOff x="1443" y="2416"/>
            <a:chExt cx="2682" cy="629"/>
          </a:xfrm>
        </p:grpSpPr>
        <p:sp>
          <p:nvSpPr>
            <p:cNvPr id="6" name="Freeform 6"/>
            <p:cNvSpPr>
              <a:spLocks/>
            </p:cNvSpPr>
            <p:nvPr/>
          </p:nvSpPr>
          <p:spPr bwMode="auto">
            <a:xfrm>
              <a:off x="4023" y="2416"/>
              <a:ext cx="102" cy="629"/>
            </a:xfrm>
            <a:custGeom>
              <a:avLst/>
              <a:gdLst>
                <a:gd name="T0" fmla="*/ 0 w 203"/>
                <a:gd name="T1" fmla="*/ 629 h 629"/>
                <a:gd name="T2" fmla="*/ 0 w 203"/>
                <a:gd name="T3" fmla="*/ 121 h 629"/>
                <a:gd name="T4" fmla="*/ 102 w 203"/>
                <a:gd name="T5" fmla="*/ 0 h 629"/>
                <a:gd name="T6" fmla="*/ 102 w 203"/>
                <a:gd name="T7" fmla="*/ 509 h 629"/>
                <a:gd name="T8" fmla="*/ 0 w 203"/>
                <a:gd name="T9" fmla="*/ 629 h 6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629">
                  <a:moveTo>
                    <a:pt x="0" y="629"/>
                  </a:moveTo>
                  <a:lnTo>
                    <a:pt x="0" y="121"/>
                  </a:lnTo>
                  <a:lnTo>
                    <a:pt x="203" y="0"/>
                  </a:lnTo>
                  <a:lnTo>
                    <a:pt x="203" y="509"/>
                  </a:lnTo>
                  <a:lnTo>
                    <a:pt x="0" y="629"/>
                  </a:lnTo>
                  <a:close/>
                </a:path>
              </a:pathLst>
            </a:custGeom>
            <a:solidFill>
              <a:srgbClr val="E0E0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7" name="Freeform 7"/>
            <p:cNvSpPr>
              <a:spLocks/>
            </p:cNvSpPr>
            <p:nvPr/>
          </p:nvSpPr>
          <p:spPr bwMode="auto">
            <a:xfrm>
              <a:off x="1443" y="2416"/>
              <a:ext cx="2682" cy="121"/>
            </a:xfrm>
            <a:custGeom>
              <a:avLst/>
              <a:gdLst>
                <a:gd name="T0" fmla="*/ 2581 w 5364"/>
                <a:gd name="T1" fmla="*/ 121 h 121"/>
                <a:gd name="T2" fmla="*/ 0 w 5364"/>
                <a:gd name="T3" fmla="*/ 121 h 121"/>
                <a:gd name="T4" fmla="*/ 102 w 5364"/>
                <a:gd name="T5" fmla="*/ 0 h 121"/>
                <a:gd name="T6" fmla="*/ 2682 w 5364"/>
                <a:gd name="T7" fmla="*/ 0 h 121"/>
                <a:gd name="T8" fmla="*/ 2581 w 5364"/>
                <a:gd name="T9" fmla="*/ 121 h 1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64" h="121">
                  <a:moveTo>
                    <a:pt x="5161" y="121"/>
                  </a:moveTo>
                  <a:lnTo>
                    <a:pt x="0" y="121"/>
                  </a:lnTo>
                  <a:lnTo>
                    <a:pt x="203" y="0"/>
                  </a:lnTo>
                  <a:lnTo>
                    <a:pt x="5364" y="0"/>
                  </a:lnTo>
                  <a:lnTo>
                    <a:pt x="5161" y="121"/>
                  </a:lnTo>
                  <a:close/>
                </a:path>
              </a:pathLst>
            </a:custGeom>
            <a:solidFill>
              <a:srgbClr val="97973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8" name="Rectangle 8"/>
            <p:cNvSpPr>
              <a:spLocks noChangeArrowheads="1"/>
            </p:cNvSpPr>
            <p:nvPr/>
          </p:nvSpPr>
          <p:spPr bwMode="auto">
            <a:xfrm>
              <a:off x="1443" y="2537"/>
              <a:ext cx="2580" cy="508"/>
            </a:xfrm>
            <a:prstGeom prst="rect">
              <a:avLst/>
            </a:prstGeom>
            <a:solidFill>
              <a:srgbClr val="C3C3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grpSp>
      <p:sp>
        <p:nvSpPr>
          <p:cNvPr id="9" name="Rectangle 10"/>
          <p:cNvSpPr>
            <a:spLocks noChangeArrowheads="1"/>
          </p:cNvSpPr>
          <p:nvPr/>
        </p:nvSpPr>
        <p:spPr bwMode="auto">
          <a:xfrm>
            <a:off x="3621088" y="3575844"/>
            <a:ext cx="173124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r>
              <a:rPr lang="en-US" altLang="zh-TW" sz="1600">
                <a:solidFill>
                  <a:srgbClr val="000000"/>
                </a:solidFill>
                <a:cs typeface="Times New Roman" panose="02020603050405020304" pitchFamily="18" charset="0"/>
              </a:rPr>
              <a:t>IEEE 802.15.4 MAC</a:t>
            </a:r>
            <a:endParaRPr lang="en-US" altLang="zh-TW" sz="1600">
              <a:cs typeface="Times New Roman" panose="02020603050405020304" pitchFamily="18" charset="0"/>
            </a:endParaRPr>
          </a:p>
        </p:txBody>
      </p:sp>
      <p:grpSp>
        <p:nvGrpSpPr>
          <p:cNvPr id="10" name="Group 14"/>
          <p:cNvGrpSpPr>
            <a:grpSpLocks/>
          </p:cNvGrpSpPr>
          <p:nvPr/>
        </p:nvGrpSpPr>
        <p:grpSpPr bwMode="auto">
          <a:xfrm>
            <a:off x="2478088" y="951706"/>
            <a:ext cx="4257675" cy="998538"/>
            <a:chOff x="1443" y="1060"/>
            <a:chExt cx="2682" cy="629"/>
          </a:xfrm>
        </p:grpSpPr>
        <p:sp>
          <p:nvSpPr>
            <p:cNvPr id="11" name="Freeform 11"/>
            <p:cNvSpPr>
              <a:spLocks/>
            </p:cNvSpPr>
            <p:nvPr/>
          </p:nvSpPr>
          <p:spPr bwMode="auto">
            <a:xfrm>
              <a:off x="4023" y="1060"/>
              <a:ext cx="102" cy="629"/>
            </a:xfrm>
            <a:custGeom>
              <a:avLst/>
              <a:gdLst>
                <a:gd name="T0" fmla="*/ 0 w 203"/>
                <a:gd name="T1" fmla="*/ 629 h 629"/>
                <a:gd name="T2" fmla="*/ 0 w 203"/>
                <a:gd name="T3" fmla="*/ 120 h 629"/>
                <a:gd name="T4" fmla="*/ 102 w 203"/>
                <a:gd name="T5" fmla="*/ 0 h 629"/>
                <a:gd name="T6" fmla="*/ 102 w 203"/>
                <a:gd name="T7" fmla="*/ 508 h 629"/>
                <a:gd name="T8" fmla="*/ 0 w 203"/>
                <a:gd name="T9" fmla="*/ 629 h 6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629">
                  <a:moveTo>
                    <a:pt x="0" y="629"/>
                  </a:moveTo>
                  <a:lnTo>
                    <a:pt x="0" y="120"/>
                  </a:lnTo>
                  <a:lnTo>
                    <a:pt x="203" y="0"/>
                  </a:lnTo>
                  <a:lnTo>
                    <a:pt x="203" y="508"/>
                  </a:lnTo>
                  <a:lnTo>
                    <a:pt x="0" y="62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12" name="Freeform 12"/>
            <p:cNvSpPr>
              <a:spLocks/>
            </p:cNvSpPr>
            <p:nvPr/>
          </p:nvSpPr>
          <p:spPr bwMode="auto">
            <a:xfrm>
              <a:off x="1443" y="1060"/>
              <a:ext cx="2682" cy="120"/>
            </a:xfrm>
            <a:custGeom>
              <a:avLst/>
              <a:gdLst>
                <a:gd name="T0" fmla="*/ 2581 w 5364"/>
                <a:gd name="T1" fmla="*/ 120 h 120"/>
                <a:gd name="T2" fmla="*/ 0 w 5364"/>
                <a:gd name="T3" fmla="*/ 120 h 120"/>
                <a:gd name="T4" fmla="*/ 102 w 5364"/>
                <a:gd name="T5" fmla="*/ 0 h 120"/>
                <a:gd name="T6" fmla="*/ 2682 w 5364"/>
                <a:gd name="T7" fmla="*/ 0 h 120"/>
                <a:gd name="T8" fmla="*/ 2581 w 5364"/>
                <a:gd name="T9" fmla="*/ 120 h 1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64" h="120">
                  <a:moveTo>
                    <a:pt x="5161" y="120"/>
                  </a:moveTo>
                  <a:lnTo>
                    <a:pt x="0" y="120"/>
                  </a:lnTo>
                  <a:lnTo>
                    <a:pt x="203" y="0"/>
                  </a:lnTo>
                  <a:lnTo>
                    <a:pt x="5364" y="0"/>
                  </a:lnTo>
                  <a:lnTo>
                    <a:pt x="5161" y="120"/>
                  </a:lnTo>
                  <a:close/>
                </a:path>
              </a:pathLst>
            </a:custGeom>
            <a:solidFill>
              <a:srgbClr val="9797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13" name="Rectangle 13"/>
            <p:cNvSpPr>
              <a:spLocks noChangeArrowheads="1"/>
            </p:cNvSpPr>
            <p:nvPr/>
          </p:nvSpPr>
          <p:spPr bwMode="auto">
            <a:xfrm>
              <a:off x="1443" y="1180"/>
              <a:ext cx="2580" cy="509"/>
            </a:xfrm>
            <a:prstGeom prst="rect">
              <a:avLst/>
            </a:prstGeom>
            <a:solidFill>
              <a:srgbClr val="C3C3C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grpSp>
      <p:sp>
        <p:nvSpPr>
          <p:cNvPr id="14" name="Rectangle 15"/>
          <p:cNvSpPr>
            <a:spLocks noChangeArrowheads="1"/>
          </p:cNvSpPr>
          <p:nvPr/>
        </p:nvSpPr>
        <p:spPr bwMode="auto">
          <a:xfrm>
            <a:off x="3919538" y="1421606"/>
            <a:ext cx="1092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r>
              <a:rPr lang="en-US" altLang="zh-TW" sz="1600">
                <a:solidFill>
                  <a:srgbClr val="000000"/>
                </a:solidFill>
                <a:cs typeface="Times New Roman" panose="02020603050405020304" pitchFamily="18" charset="0"/>
              </a:rPr>
              <a:t>Applications</a:t>
            </a:r>
            <a:endParaRPr lang="en-US" altLang="zh-TW" sz="1600">
              <a:cs typeface="Times New Roman" panose="02020603050405020304" pitchFamily="18" charset="0"/>
            </a:endParaRPr>
          </a:p>
        </p:txBody>
      </p:sp>
      <p:grpSp>
        <p:nvGrpSpPr>
          <p:cNvPr id="15" name="Group 30"/>
          <p:cNvGrpSpPr>
            <a:grpSpLocks/>
          </p:cNvGrpSpPr>
          <p:nvPr/>
        </p:nvGrpSpPr>
        <p:grpSpPr bwMode="auto">
          <a:xfrm>
            <a:off x="4678363" y="4182269"/>
            <a:ext cx="2057400" cy="998537"/>
            <a:chOff x="2829" y="3095"/>
            <a:chExt cx="1296" cy="629"/>
          </a:xfrm>
        </p:grpSpPr>
        <p:sp>
          <p:nvSpPr>
            <p:cNvPr id="16" name="Freeform 27"/>
            <p:cNvSpPr>
              <a:spLocks/>
            </p:cNvSpPr>
            <p:nvPr/>
          </p:nvSpPr>
          <p:spPr bwMode="auto">
            <a:xfrm>
              <a:off x="4023" y="3095"/>
              <a:ext cx="102" cy="629"/>
            </a:xfrm>
            <a:custGeom>
              <a:avLst/>
              <a:gdLst>
                <a:gd name="T0" fmla="*/ 0 w 203"/>
                <a:gd name="T1" fmla="*/ 629 h 629"/>
                <a:gd name="T2" fmla="*/ 0 w 203"/>
                <a:gd name="T3" fmla="*/ 120 h 629"/>
                <a:gd name="T4" fmla="*/ 102 w 203"/>
                <a:gd name="T5" fmla="*/ 0 h 629"/>
                <a:gd name="T6" fmla="*/ 102 w 203"/>
                <a:gd name="T7" fmla="*/ 509 h 629"/>
                <a:gd name="T8" fmla="*/ 0 w 203"/>
                <a:gd name="T9" fmla="*/ 629 h 6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629">
                  <a:moveTo>
                    <a:pt x="0" y="629"/>
                  </a:moveTo>
                  <a:lnTo>
                    <a:pt x="0" y="120"/>
                  </a:lnTo>
                  <a:lnTo>
                    <a:pt x="203" y="0"/>
                  </a:lnTo>
                  <a:lnTo>
                    <a:pt x="203" y="509"/>
                  </a:lnTo>
                  <a:lnTo>
                    <a:pt x="0" y="629"/>
                  </a:lnTo>
                  <a:close/>
                </a:path>
              </a:pathLst>
            </a:custGeom>
            <a:solidFill>
              <a:srgbClr val="E0E0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17" name="Freeform 28"/>
            <p:cNvSpPr>
              <a:spLocks/>
            </p:cNvSpPr>
            <p:nvPr/>
          </p:nvSpPr>
          <p:spPr bwMode="auto">
            <a:xfrm>
              <a:off x="2829" y="3095"/>
              <a:ext cx="1296" cy="120"/>
            </a:xfrm>
            <a:custGeom>
              <a:avLst/>
              <a:gdLst>
                <a:gd name="T0" fmla="*/ 1195 w 2592"/>
                <a:gd name="T1" fmla="*/ 120 h 120"/>
                <a:gd name="T2" fmla="*/ 0 w 2592"/>
                <a:gd name="T3" fmla="*/ 120 h 120"/>
                <a:gd name="T4" fmla="*/ 102 w 2592"/>
                <a:gd name="T5" fmla="*/ 0 h 120"/>
                <a:gd name="T6" fmla="*/ 1296 w 2592"/>
                <a:gd name="T7" fmla="*/ 0 h 120"/>
                <a:gd name="T8" fmla="*/ 1195 w 2592"/>
                <a:gd name="T9" fmla="*/ 120 h 1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92" h="120">
                  <a:moveTo>
                    <a:pt x="2389" y="120"/>
                  </a:moveTo>
                  <a:lnTo>
                    <a:pt x="0" y="120"/>
                  </a:lnTo>
                  <a:lnTo>
                    <a:pt x="203" y="0"/>
                  </a:lnTo>
                  <a:lnTo>
                    <a:pt x="2592" y="0"/>
                  </a:lnTo>
                  <a:lnTo>
                    <a:pt x="2389" y="120"/>
                  </a:lnTo>
                  <a:close/>
                </a:path>
              </a:pathLst>
            </a:custGeom>
            <a:solidFill>
              <a:srgbClr val="97973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18" name="Rectangle 29"/>
            <p:cNvSpPr>
              <a:spLocks noChangeArrowheads="1"/>
            </p:cNvSpPr>
            <p:nvPr/>
          </p:nvSpPr>
          <p:spPr bwMode="auto">
            <a:xfrm>
              <a:off x="2829" y="3215"/>
              <a:ext cx="1194" cy="509"/>
            </a:xfrm>
            <a:prstGeom prst="rect">
              <a:avLst/>
            </a:prstGeom>
            <a:solidFill>
              <a:srgbClr val="C3C3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grpSp>
      <p:sp>
        <p:nvSpPr>
          <p:cNvPr id="19" name="Rectangle 31"/>
          <p:cNvSpPr>
            <a:spLocks noChangeArrowheads="1"/>
          </p:cNvSpPr>
          <p:nvPr/>
        </p:nvSpPr>
        <p:spPr bwMode="auto">
          <a:xfrm>
            <a:off x="4973638" y="4364831"/>
            <a:ext cx="121347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r>
              <a:rPr lang="en-US" altLang="zh-TW" sz="1600">
                <a:solidFill>
                  <a:srgbClr val="000000"/>
                </a:solidFill>
                <a:cs typeface="Times New Roman" panose="02020603050405020304" pitchFamily="18" charset="0"/>
              </a:rPr>
              <a:t>IEEE 802.15.4</a:t>
            </a:r>
            <a:endParaRPr lang="en-US" altLang="zh-TW" sz="1600">
              <a:cs typeface="Times New Roman" panose="02020603050405020304" pitchFamily="18" charset="0"/>
            </a:endParaRPr>
          </a:p>
        </p:txBody>
      </p:sp>
      <p:sp>
        <p:nvSpPr>
          <p:cNvPr id="20" name="Rectangle 32"/>
          <p:cNvSpPr>
            <a:spLocks noChangeArrowheads="1"/>
          </p:cNvSpPr>
          <p:nvPr/>
        </p:nvSpPr>
        <p:spPr bwMode="auto">
          <a:xfrm>
            <a:off x="5164138" y="4652169"/>
            <a:ext cx="88325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r>
              <a:rPr lang="en-US" altLang="zh-TW" sz="1600">
                <a:solidFill>
                  <a:srgbClr val="000000"/>
                </a:solidFill>
                <a:cs typeface="Times New Roman" panose="02020603050405020304" pitchFamily="18" charset="0"/>
              </a:rPr>
              <a:t>2400 MHz</a:t>
            </a:r>
            <a:endParaRPr lang="en-US" altLang="zh-TW" sz="1600">
              <a:cs typeface="Times New Roman" panose="02020603050405020304" pitchFamily="18" charset="0"/>
            </a:endParaRPr>
          </a:p>
        </p:txBody>
      </p:sp>
      <p:sp>
        <p:nvSpPr>
          <p:cNvPr id="21" name="Rectangle 33"/>
          <p:cNvSpPr>
            <a:spLocks noChangeArrowheads="1"/>
          </p:cNvSpPr>
          <p:nvPr/>
        </p:nvSpPr>
        <p:spPr bwMode="auto">
          <a:xfrm>
            <a:off x="5419725" y="4939506"/>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r>
              <a:rPr lang="en-US" altLang="zh-TW" sz="1600">
                <a:solidFill>
                  <a:srgbClr val="000000"/>
                </a:solidFill>
                <a:cs typeface="Times New Roman" panose="02020603050405020304" pitchFamily="18" charset="0"/>
              </a:rPr>
              <a:t>PHY</a:t>
            </a:r>
            <a:endParaRPr lang="en-US" altLang="zh-TW" sz="1600">
              <a:cs typeface="Times New Roman" panose="02020603050405020304" pitchFamily="18" charset="0"/>
            </a:endParaRPr>
          </a:p>
        </p:txBody>
      </p:sp>
      <p:grpSp>
        <p:nvGrpSpPr>
          <p:cNvPr id="22" name="Group 37"/>
          <p:cNvGrpSpPr>
            <a:grpSpLocks/>
          </p:cNvGrpSpPr>
          <p:nvPr/>
        </p:nvGrpSpPr>
        <p:grpSpPr bwMode="auto">
          <a:xfrm>
            <a:off x="2478088" y="4182269"/>
            <a:ext cx="2057400" cy="998537"/>
            <a:chOff x="1443" y="3095"/>
            <a:chExt cx="1296" cy="629"/>
          </a:xfrm>
        </p:grpSpPr>
        <p:sp>
          <p:nvSpPr>
            <p:cNvPr id="23" name="Freeform 34"/>
            <p:cNvSpPr>
              <a:spLocks/>
            </p:cNvSpPr>
            <p:nvPr/>
          </p:nvSpPr>
          <p:spPr bwMode="auto">
            <a:xfrm>
              <a:off x="2638" y="3095"/>
              <a:ext cx="101" cy="629"/>
            </a:xfrm>
            <a:custGeom>
              <a:avLst/>
              <a:gdLst>
                <a:gd name="T0" fmla="*/ 0 w 203"/>
                <a:gd name="T1" fmla="*/ 629 h 629"/>
                <a:gd name="T2" fmla="*/ 0 w 203"/>
                <a:gd name="T3" fmla="*/ 120 h 629"/>
                <a:gd name="T4" fmla="*/ 101 w 203"/>
                <a:gd name="T5" fmla="*/ 0 h 629"/>
                <a:gd name="T6" fmla="*/ 101 w 203"/>
                <a:gd name="T7" fmla="*/ 509 h 629"/>
                <a:gd name="T8" fmla="*/ 0 w 203"/>
                <a:gd name="T9" fmla="*/ 629 h 6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629">
                  <a:moveTo>
                    <a:pt x="0" y="629"/>
                  </a:moveTo>
                  <a:lnTo>
                    <a:pt x="0" y="120"/>
                  </a:lnTo>
                  <a:lnTo>
                    <a:pt x="203" y="0"/>
                  </a:lnTo>
                  <a:lnTo>
                    <a:pt x="203" y="509"/>
                  </a:lnTo>
                  <a:lnTo>
                    <a:pt x="0" y="629"/>
                  </a:lnTo>
                  <a:close/>
                </a:path>
              </a:pathLst>
            </a:custGeom>
            <a:solidFill>
              <a:srgbClr val="E0E0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24" name="Freeform 35"/>
            <p:cNvSpPr>
              <a:spLocks/>
            </p:cNvSpPr>
            <p:nvPr/>
          </p:nvSpPr>
          <p:spPr bwMode="auto">
            <a:xfrm>
              <a:off x="1443" y="3095"/>
              <a:ext cx="1296" cy="120"/>
            </a:xfrm>
            <a:custGeom>
              <a:avLst/>
              <a:gdLst>
                <a:gd name="T0" fmla="*/ 1195 w 2592"/>
                <a:gd name="T1" fmla="*/ 120 h 120"/>
                <a:gd name="T2" fmla="*/ 0 w 2592"/>
                <a:gd name="T3" fmla="*/ 120 h 120"/>
                <a:gd name="T4" fmla="*/ 102 w 2592"/>
                <a:gd name="T5" fmla="*/ 0 h 120"/>
                <a:gd name="T6" fmla="*/ 1296 w 2592"/>
                <a:gd name="T7" fmla="*/ 0 h 120"/>
                <a:gd name="T8" fmla="*/ 1195 w 2592"/>
                <a:gd name="T9" fmla="*/ 120 h 1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92" h="120">
                  <a:moveTo>
                    <a:pt x="2389" y="120"/>
                  </a:moveTo>
                  <a:lnTo>
                    <a:pt x="0" y="120"/>
                  </a:lnTo>
                  <a:lnTo>
                    <a:pt x="203" y="0"/>
                  </a:lnTo>
                  <a:lnTo>
                    <a:pt x="2592" y="0"/>
                  </a:lnTo>
                  <a:lnTo>
                    <a:pt x="2389" y="120"/>
                  </a:lnTo>
                  <a:close/>
                </a:path>
              </a:pathLst>
            </a:custGeom>
            <a:solidFill>
              <a:srgbClr val="97973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25" name="Rectangle 36"/>
            <p:cNvSpPr>
              <a:spLocks noChangeArrowheads="1"/>
            </p:cNvSpPr>
            <p:nvPr/>
          </p:nvSpPr>
          <p:spPr bwMode="auto">
            <a:xfrm>
              <a:off x="1443" y="3215"/>
              <a:ext cx="1195" cy="509"/>
            </a:xfrm>
            <a:prstGeom prst="rect">
              <a:avLst/>
            </a:prstGeom>
            <a:solidFill>
              <a:srgbClr val="C3C3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grpSp>
      <p:sp>
        <p:nvSpPr>
          <p:cNvPr id="26" name="Rectangle 38"/>
          <p:cNvSpPr>
            <a:spLocks noChangeArrowheads="1"/>
          </p:cNvSpPr>
          <p:nvPr/>
        </p:nvSpPr>
        <p:spPr bwMode="auto">
          <a:xfrm>
            <a:off x="2773363" y="4364831"/>
            <a:ext cx="121347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r>
              <a:rPr lang="en-US" altLang="zh-TW" sz="1600">
                <a:solidFill>
                  <a:srgbClr val="000000"/>
                </a:solidFill>
                <a:cs typeface="Times New Roman" panose="02020603050405020304" pitchFamily="18" charset="0"/>
              </a:rPr>
              <a:t>IEEE 802.15.4</a:t>
            </a:r>
            <a:endParaRPr lang="en-US" altLang="zh-TW" sz="1600">
              <a:cs typeface="Times New Roman" panose="02020603050405020304" pitchFamily="18" charset="0"/>
            </a:endParaRPr>
          </a:p>
        </p:txBody>
      </p:sp>
      <p:sp>
        <p:nvSpPr>
          <p:cNvPr id="27" name="Rectangle 39"/>
          <p:cNvSpPr>
            <a:spLocks noChangeArrowheads="1"/>
          </p:cNvSpPr>
          <p:nvPr/>
        </p:nvSpPr>
        <p:spPr bwMode="auto">
          <a:xfrm>
            <a:off x="2824163" y="4652169"/>
            <a:ext cx="114614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r>
              <a:rPr lang="en-US" altLang="zh-TW" sz="1600">
                <a:solidFill>
                  <a:srgbClr val="000000"/>
                </a:solidFill>
                <a:cs typeface="Times New Roman" panose="02020603050405020304" pitchFamily="18" charset="0"/>
              </a:rPr>
              <a:t>868/915 MHz</a:t>
            </a:r>
            <a:endParaRPr lang="en-US" altLang="zh-TW" sz="1600">
              <a:cs typeface="Times New Roman" panose="02020603050405020304" pitchFamily="18" charset="0"/>
            </a:endParaRPr>
          </a:p>
        </p:txBody>
      </p:sp>
      <p:sp>
        <p:nvSpPr>
          <p:cNvPr id="28" name="Rectangle 40"/>
          <p:cNvSpPr>
            <a:spLocks noChangeArrowheads="1"/>
          </p:cNvSpPr>
          <p:nvPr/>
        </p:nvSpPr>
        <p:spPr bwMode="auto">
          <a:xfrm>
            <a:off x="3219450" y="4939506"/>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r>
              <a:rPr lang="en-US" altLang="zh-TW" sz="1600">
                <a:solidFill>
                  <a:srgbClr val="000000"/>
                </a:solidFill>
                <a:cs typeface="Times New Roman" panose="02020603050405020304" pitchFamily="18" charset="0"/>
              </a:rPr>
              <a:t>PHY</a:t>
            </a:r>
            <a:endParaRPr lang="en-US" altLang="zh-TW" sz="1600">
              <a:cs typeface="Times New Roman" panose="02020603050405020304" pitchFamily="18" charset="0"/>
            </a:endParaRPr>
          </a:p>
        </p:txBody>
      </p:sp>
      <p:grpSp>
        <p:nvGrpSpPr>
          <p:cNvPr id="29" name="Group 45"/>
          <p:cNvGrpSpPr>
            <a:grpSpLocks/>
          </p:cNvGrpSpPr>
          <p:nvPr/>
        </p:nvGrpSpPr>
        <p:grpSpPr bwMode="auto">
          <a:xfrm>
            <a:off x="2478088" y="2032794"/>
            <a:ext cx="4257675" cy="998537"/>
            <a:chOff x="1443" y="1741"/>
            <a:chExt cx="2682" cy="629"/>
          </a:xfrm>
        </p:grpSpPr>
        <p:sp>
          <p:nvSpPr>
            <p:cNvPr id="30" name="Freeform 42"/>
            <p:cNvSpPr>
              <a:spLocks/>
            </p:cNvSpPr>
            <p:nvPr/>
          </p:nvSpPr>
          <p:spPr bwMode="auto">
            <a:xfrm>
              <a:off x="4023" y="1741"/>
              <a:ext cx="102" cy="629"/>
            </a:xfrm>
            <a:custGeom>
              <a:avLst/>
              <a:gdLst>
                <a:gd name="T0" fmla="*/ 0 w 203"/>
                <a:gd name="T1" fmla="*/ 629 h 629"/>
                <a:gd name="T2" fmla="*/ 0 w 203"/>
                <a:gd name="T3" fmla="*/ 120 h 629"/>
                <a:gd name="T4" fmla="*/ 102 w 203"/>
                <a:gd name="T5" fmla="*/ 0 h 629"/>
                <a:gd name="T6" fmla="*/ 102 w 203"/>
                <a:gd name="T7" fmla="*/ 508 h 629"/>
                <a:gd name="T8" fmla="*/ 0 w 203"/>
                <a:gd name="T9" fmla="*/ 629 h 6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629">
                  <a:moveTo>
                    <a:pt x="0" y="629"/>
                  </a:moveTo>
                  <a:lnTo>
                    <a:pt x="0" y="120"/>
                  </a:lnTo>
                  <a:lnTo>
                    <a:pt x="203" y="0"/>
                  </a:lnTo>
                  <a:lnTo>
                    <a:pt x="203" y="508"/>
                  </a:lnTo>
                  <a:lnTo>
                    <a:pt x="0" y="629"/>
                  </a:lnTo>
                  <a:close/>
                </a:path>
              </a:pathLst>
            </a:custGeom>
            <a:solidFill>
              <a:srgbClr val="FFDC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31" name="Freeform 43"/>
            <p:cNvSpPr>
              <a:spLocks/>
            </p:cNvSpPr>
            <p:nvPr/>
          </p:nvSpPr>
          <p:spPr bwMode="auto">
            <a:xfrm>
              <a:off x="1443" y="1741"/>
              <a:ext cx="2682" cy="120"/>
            </a:xfrm>
            <a:custGeom>
              <a:avLst/>
              <a:gdLst>
                <a:gd name="T0" fmla="*/ 2581 w 5364"/>
                <a:gd name="T1" fmla="*/ 120 h 120"/>
                <a:gd name="T2" fmla="*/ 0 w 5364"/>
                <a:gd name="T3" fmla="*/ 120 h 120"/>
                <a:gd name="T4" fmla="*/ 102 w 5364"/>
                <a:gd name="T5" fmla="*/ 0 h 120"/>
                <a:gd name="T6" fmla="*/ 2682 w 5364"/>
                <a:gd name="T7" fmla="*/ 0 h 120"/>
                <a:gd name="T8" fmla="*/ 2581 w 5364"/>
                <a:gd name="T9" fmla="*/ 120 h 1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64" h="120">
                  <a:moveTo>
                    <a:pt x="5161" y="120"/>
                  </a:moveTo>
                  <a:lnTo>
                    <a:pt x="0" y="120"/>
                  </a:lnTo>
                  <a:lnTo>
                    <a:pt x="203" y="0"/>
                  </a:lnTo>
                  <a:lnTo>
                    <a:pt x="5364" y="0"/>
                  </a:lnTo>
                  <a:lnTo>
                    <a:pt x="5161" y="120"/>
                  </a:lnTo>
                  <a:close/>
                </a:path>
              </a:pathLst>
            </a:custGeom>
            <a:solidFill>
              <a:srgbClr val="FFB0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32" name="Rectangle 44"/>
            <p:cNvSpPr>
              <a:spLocks noChangeArrowheads="1"/>
            </p:cNvSpPr>
            <p:nvPr/>
          </p:nvSpPr>
          <p:spPr bwMode="auto">
            <a:xfrm>
              <a:off x="1443" y="1861"/>
              <a:ext cx="2580" cy="50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grpSp>
      <p:sp>
        <p:nvSpPr>
          <p:cNvPr id="33" name="Rectangle 46"/>
          <p:cNvSpPr>
            <a:spLocks noChangeArrowheads="1"/>
          </p:cNvSpPr>
          <p:nvPr/>
        </p:nvSpPr>
        <p:spPr bwMode="auto">
          <a:xfrm>
            <a:off x="4121150" y="2453481"/>
            <a:ext cx="60433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r>
              <a:rPr lang="en-US" altLang="zh-TW" sz="1600">
                <a:solidFill>
                  <a:srgbClr val="000000"/>
                </a:solidFill>
                <a:cs typeface="Times New Roman" panose="02020603050405020304" pitchFamily="18" charset="0"/>
              </a:rPr>
              <a:t>ZigBee</a:t>
            </a:r>
            <a:endParaRPr lang="en-US" altLang="zh-TW" sz="1600">
              <a:cs typeface="Times New Roman" panose="02020603050405020304" pitchFamily="18" charset="0"/>
            </a:endParaRPr>
          </a:p>
        </p:txBody>
      </p:sp>
      <p:sp>
        <p:nvSpPr>
          <p:cNvPr id="34" name="Text Box 48"/>
          <p:cNvSpPr txBox="1">
            <a:spLocks noChangeArrowheads="1"/>
          </p:cNvSpPr>
          <p:nvPr/>
        </p:nvSpPr>
        <p:spPr bwMode="auto">
          <a:xfrm>
            <a:off x="6923088" y="4133056"/>
            <a:ext cx="205485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111125" indent="-111125">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buFontTx/>
              <a:buChar char="•"/>
              <a:defRPr/>
            </a:pPr>
            <a:r>
              <a:rPr lang="en-US" sz="1600" b="1" smtClean="0">
                <a:latin typeface="Times New Roman" panose="02020603050405020304" pitchFamily="18" charset="0"/>
                <a:cs typeface="Times New Roman" panose="02020603050405020304" pitchFamily="18" charset="0"/>
              </a:rPr>
              <a:t>Packet generation</a:t>
            </a:r>
          </a:p>
          <a:p>
            <a:pPr>
              <a:buFontTx/>
              <a:buChar char="•"/>
              <a:defRPr/>
            </a:pPr>
            <a:r>
              <a:rPr lang="en-US" sz="1600" b="1" smtClean="0">
                <a:latin typeface="Times New Roman" panose="02020603050405020304" pitchFamily="18" charset="0"/>
                <a:cs typeface="Times New Roman" panose="02020603050405020304" pitchFamily="18" charset="0"/>
              </a:rPr>
              <a:t>Packet reception</a:t>
            </a:r>
          </a:p>
          <a:p>
            <a:pPr>
              <a:buFontTx/>
              <a:buChar char="•"/>
              <a:defRPr/>
            </a:pPr>
            <a:r>
              <a:rPr lang="en-US" sz="1600" b="1" smtClean="0">
                <a:latin typeface="Times New Roman" panose="02020603050405020304" pitchFamily="18" charset="0"/>
                <a:cs typeface="Times New Roman" panose="02020603050405020304" pitchFamily="18" charset="0"/>
              </a:rPr>
              <a:t>Data transparency</a:t>
            </a:r>
          </a:p>
          <a:p>
            <a:pPr>
              <a:buFontTx/>
              <a:buChar char="•"/>
              <a:defRPr/>
            </a:pPr>
            <a:r>
              <a:rPr lang="en-US" sz="1600" b="1" smtClean="0">
                <a:latin typeface="Times New Roman" panose="02020603050405020304" pitchFamily="18" charset="0"/>
                <a:cs typeface="Times New Roman" panose="02020603050405020304" pitchFamily="18" charset="0"/>
              </a:rPr>
              <a:t>Power Management</a:t>
            </a:r>
          </a:p>
        </p:txBody>
      </p:sp>
      <p:sp>
        <p:nvSpPr>
          <p:cNvPr id="35" name="AutoShape 47"/>
          <p:cNvSpPr>
            <a:spLocks noChangeArrowheads="1"/>
          </p:cNvSpPr>
          <p:nvPr/>
        </p:nvSpPr>
        <p:spPr bwMode="auto">
          <a:xfrm>
            <a:off x="827584" y="4508579"/>
            <a:ext cx="1295400" cy="533400"/>
          </a:xfrm>
          <a:prstGeom prst="rightArrow">
            <a:avLst>
              <a:gd name="adj1" fmla="val 50000"/>
              <a:gd name="adj2" fmla="val 60714"/>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p>
        </p:txBody>
      </p:sp>
    </p:spTree>
    <p:extLst>
      <p:ext uri="{BB962C8B-B14F-4D97-AF65-F5344CB8AC3E}">
        <p14:creationId xmlns:p14="http://schemas.microsoft.com/office/powerpoint/2010/main" val="20585673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API Operation</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85000" lnSpcReduction="20000"/>
          </a:bodyPr>
          <a:lstStyle/>
          <a:p>
            <a:r>
              <a:rPr lang="en-US" altLang="zh-TW" b="1" dirty="0">
                <a:latin typeface="Times New Roman" panose="02020603050405020304" pitchFamily="18" charset="0"/>
                <a:cs typeface="Times New Roman" panose="02020603050405020304" pitchFamily="18" charset="0"/>
              </a:rPr>
              <a:t>API (Application Programming Interface) Operation  </a:t>
            </a:r>
            <a:r>
              <a:rPr lang="en-US" altLang="zh-TW" dirty="0">
                <a:latin typeface="Times New Roman" panose="02020603050405020304" pitchFamily="18" charset="0"/>
                <a:cs typeface="Times New Roman" panose="02020603050405020304" pitchFamily="18" charset="0"/>
              </a:rPr>
              <a:t>is an alternative to  the default Transparent  Operation. </a:t>
            </a:r>
            <a:endParaRPr lang="en-US" altLang="zh-TW" dirty="0" smtClean="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The </a:t>
            </a:r>
            <a:r>
              <a:rPr lang="en-US" altLang="zh-TW" dirty="0">
                <a:latin typeface="Times New Roman" panose="02020603050405020304" pitchFamily="18" charset="0"/>
                <a:cs typeface="Times New Roman" panose="02020603050405020304" pitchFamily="18" charset="0"/>
              </a:rPr>
              <a:t>frame-based API extends the level to which a host application can interact with the  networking capabilities of the module. </a:t>
            </a:r>
            <a:endParaRPr lang="en-US" altLang="zh-TW" dirty="0" smtClean="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When </a:t>
            </a:r>
            <a:r>
              <a:rPr lang="en-US" altLang="zh-TW" dirty="0">
                <a:latin typeface="Times New Roman" panose="02020603050405020304" pitchFamily="18" charset="0"/>
                <a:cs typeface="Times New Roman" panose="02020603050405020304" pitchFamily="18" charset="0"/>
              </a:rPr>
              <a:t>in API mode, all data entering and </a:t>
            </a:r>
            <a:r>
              <a:rPr lang="en-US" altLang="zh-TW" dirty="0" smtClean="0">
                <a:latin typeface="Times New Roman" panose="02020603050405020304" pitchFamily="18" charset="0"/>
                <a:cs typeface="Times New Roman" panose="02020603050405020304" pitchFamily="18" charset="0"/>
              </a:rPr>
              <a:t>leaving </a:t>
            </a:r>
            <a:r>
              <a:rPr lang="en-US" altLang="zh-TW" dirty="0">
                <a:latin typeface="Times New Roman" panose="02020603050405020304" pitchFamily="18" charset="0"/>
                <a:cs typeface="Times New Roman" panose="02020603050405020304" pitchFamily="18" charset="0"/>
              </a:rPr>
              <a:t>the module is contained  in frames that </a:t>
            </a:r>
            <a:r>
              <a:rPr lang="en-US" altLang="zh-TW" dirty="0" smtClean="0">
                <a:latin typeface="Times New Roman" panose="02020603050405020304" pitchFamily="18" charset="0"/>
                <a:cs typeface="Times New Roman" panose="02020603050405020304" pitchFamily="18" charset="0"/>
              </a:rPr>
              <a:t>define </a:t>
            </a:r>
            <a:r>
              <a:rPr lang="en-US" altLang="zh-TW" dirty="0">
                <a:latin typeface="Times New Roman" panose="02020603050405020304" pitchFamily="18" charset="0"/>
                <a:cs typeface="Times New Roman" panose="02020603050405020304" pitchFamily="18" charset="0"/>
              </a:rPr>
              <a:t>operations or events within the module.</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50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71959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API Operation</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77500" lnSpcReduction="20000"/>
          </a:bodyPr>
          <a:lstStyle/>
          <a:p>
            <a:r>
              <a:rPr lang="en-US" altLang="zh-TW" dirty="0">
                <a:latin typeface="Times New Roman" panose="02020603050405020304" pitchFamily="18" charset="0"/>
                <a:cs typeface="Times New Roman" panose="02020603050405020304" pitchFamily="18" charset="0"/>
              </a:rPr>
              <a:t>Transmit Data Frames (received through the DI pin (pin 3)) include: </a:t>
            </a:r>
            <a:endParaRPr lang="en-US" altLang="zh-TW" dirty="0" smtClean="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RF </a:t>
            </a:r>
            <a:r>
              <a:rPr lang="en-US" altLang="zh-TW" dirty="0">
                <a:latin typeface="Times New Roman" panose="02020603050405020304" pitchFamily="18" charset="0"/>
                <a:cs typeface="Times New Roman" panose="02020603050405020304" pitchFamily="18" charset="0"/>
              </a:rPr>
              <a:t>Transmit Data Frame </a:t>
            </a:r>
            <a:endParaRPr lang="en-US" altLang="zh-TW" dirty="0" smtClean="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Command </a:t>
            </a:r>
            <a:r>
              <a:rPr lang="en-US" altLang="zh-TW" dirty="0">
                <a:latin typeface="Times New Roman" panose="02020603050405020304" pitchFamily="18" charset="0"/>
                <a:cs typeface="Times New Roman" panose="02020603050405020304" pitchFamily="18" charset="0"/>
              </a:rPr>
              <a:t>Frame (</a:t>
            </a:r>
            <a:r>
              <a:rPr lang="en-US" altLang="zh-TW" dirty="0" smtClean="0">
                <a:latin typeface="Times New Roman" panose="02020603050405020304" pitchFamily="18" charset="0"/>
                <a:cs typeface="Times New Roman" panose="02020603050405020304" pitchFamily="18" charset="0"/>
              </a:rPr>
              <a:t>equivalent </a:t>
            </a:r>
            <a:r>
              <a:rPr lang="en-US" altLang="zh-TW" dirty="0">
                <a:latin typeface="Times New Roman" panose="02020603050405020304" pitchFamily="18" charset="0"/>
                <a:cs typeface="Times New Roman" panose="02020603050405020304" pitchFamily="18" charset="0"/>
              </a:rPr>
              <a:t>to AT commands)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Receive </a:t>
            </a:r>
            <a:r>
              <a:rPr lang="en-US" altLang="zh-TW" dirty="0">
                <a:latin typeface="Times New Roman" panose="02020603050405020304" pitchFamily="18" charset="0"/>
                <a:cs typeface="Times New Roman" panose="02020603050405020304" pitchFamily="18" charset="0"/>
              </a:rPr>
              <a:t>Data Frames (sent out the DO pin (pin 2)) include: </a:t>
            </a:r>
            <a:endParaRPr lang="en-US" altLang="zh-TW" dirty="0" smtClean="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RF-received </a:t>
            </a:r>
            <a:r>
              <a:rPr lang="en-US" altLang="zh-TW" dirty="0">
                <a:latin typeface="Times New Roman" panose="02020603050405020304" pitchFamily="18" charset="0"/>
                <a:cs typeface="Times New Roman" panose="02020603050405020304" pitchFamily="18" charset="0"/>
              </a:rPr>
              <a:t>data frame </a:t>
            </a:r>
            <a:endParaRPr lang="en-US" altLang="zh-TW" dirty="0" smtClean="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Command </a:t>
            </a:r>
            <a:r>
              <a:rPr lang="en-US" altLang="zh-TW" dirty="0">
                <a:latin typeface="Times New Roman" panose="02020603050405020304" pitchFamily="18" charset="0"/>
                <a:cs typeface="Times New Roman" panose="02020603050405020304" pitchFamily="18" charset="0"/>
              </a:rPr>
              <a:t>response </a:t>
            </a:r>
            <a:endParaRPr lang="en-US" altLang="zh-TW" dirty="0" smtClean="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Event </a:t>
            </a:r>
            <a:r>
              <a:rPr lang="en-US" altLang="zh-TW" dirty="0">
                <a:latin typeface="Times New Roman" panose="02020603050405020304" pitchFamily="18" charset="0"/>
                <a:cs typeface="Times New Roman" panose="02020603050405020304" pitchFamily="18" charset="0"/>
              </a:rPr>
              <a:t>notifications such as reset, associate, disassociate, etc.</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51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94826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API Operation</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70000" lnSpcReduction="20000"/>
          </a:bodyPr>
          <a:lstStyle/>
          <a:p>
            <a:r>
              <a:rPr lang="en-US" altLang="zh-TW" dirty="0">
                <a:latin typeface="Times New Roman" panose="02020603050405020304" pitchFamily="18" charset="0"/>
                <a:cs typeface="Times New Roman" panose="02020603050405020304" pitchFamily="18" charset="0"/>
              </a:rPr>
              <a:t>The API provides alternative means of </a:t>
            </a:r>
            <a:r>
              <a:rPr lang="en-US" altLang="zh-TW" dirty="0" smtClean="0">
                <a:latin typeface="Times New Roman" panose="02020603050405020304" pitchFamily="18" charset="0"/>
                <a:cs typeface="Times New Roman" panose="02020603050405020304" pitchFamily="18" charset="0"/>
              </a:rPr>
              <a:t>configuring </a:t>
            </a:r>
            <a:r>
              <a:rPr lang="en-US" altLang="zh-TW" dirty="0">
                <a:latin typeface="Times New Roman" panose="02020603050405020304" pitchFamily="18" charset="0"/>
                <a:cs typeface="Times New Roman" panose="02020603050405020304" pitchFamily="18" charset="0"/>
              </a:rPr>
              <a:t>modules and routing data at the host </a:t>
            </a:r>
            <a:r>
              <a:rPr lang="en-US" altLang="zh-TW" dirty="0" smtClean="0">
                <a:latin typeface="Times New Roman" panose="02020603050405020304" pitchFamily="18" charset="0"/>
                <a:cs typeface="Times New Roman" panose="02020603050405020304" pitchFamily="18" charset="0"/>
              </a:rPr>
              <a:t>application </a:t>
            </a:r>
            <a:r>
              <a:rPr lang="en-US" altLang="zh-TW" dirty="0">
                <a:latin typeface="Times New Roman" panose="02020603050405020304" pitchFamily="18" charset="0"/>
                <a:cs typeface="Times New Roman" panose="02020603050405020304" pitchFamily="18" charset="0"/>
              </a:rPr>
              <a:t>layer.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A </a:t>
            </a:r>
            <a:r>
              <a:rPr lang="en-US" altLang="zh-TW" dirty="0">
                <a:latin typeface="Times New Roman" panose="02020603050405020304" pitchFamily="18" charset="0"/>
                <a:cs typeface="Times New Roman" panose="02020603050405020304" pitchFamily="18" charset="0"/>
              </a:rPr>
              <a:t>host application can send data </a:t>
            </a:r>
            <a:r>
              <a:rPr lang="en-US" altLang="zh-TW" dirty="0" smtClean="0">
                <a:latin typeface="Times New Roman" panose="02020603050405020304" pitchFamily="18" charset="0"/>
                <a:cs typeface="Times New Roman" panose="02020603050405020304" pitchFamily="18" charset="0"/>
              </a:rPr>
              <a:t>frames </a:t>
            </a:r>
            <a:r>
              <a:rPr lang="en-US" altLang="zh-TW" dirty="0">
                <a:latin typeface="Times New Roman" panose="02020603050405020304" pitchFamily="18" charset="0"/>
                <a:cs typeface="Times New Roman" panose="02020603050405020304" pitchFamily="18" charset="0"/>
              </a:rPr>
              <a:t>to the module that contain address and payload  information instead of using command mode to </a:t>
            </a:r>
            <a:r>
              <a:rPr lang="en-US" altLang="zh-TW" dirty="0" smtClean="0">
                <a:latin typeface="Times New Roman" panose="02020603050405020304" pitchFamily="18" charset="0"/>
                <a:cs typeface="Times New Roman" panose="02020603050405020304" pitchFamily="18" charset="0"/>
              </a:rPr>
              <a:t>modify </a:t>
            </a:r>
            <a:r>
              <a:rPr lang="en-US" altLang="zh-TW" dirty="0">
                <a:latin typeface="Times New Roman" panose="02020603050405020304" pitchFamily="18" charset="0"/>
                <a:cs typeface="Times New Roman" panose="02020603050405020304" pitchFamily="18" charset="0"/>
              </a:rPr>
              <a:t>addresses.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The </a:t>
            </a:r>
            <a:r>
              <a:rPr lang="en-US" altLang="zh-TW" dirty="0">
                <a:latin typeface="Times New Roman" panose="02020603050405020304" pitchFamily="18" charset="0"/>
                <a:cs typeface="Times New Roman" panose="02020603050405020304" pitchFamily="18" charset="0"/>
              </a:rPr>
              <a:t>module will send data </a:t>
            </a:r>
            <a:r>
              <a:rPr lang="en-US" altLang="zh-TW" dirty="0" smtClean="0">
                <a:latin typeface="Times New Roman" panose="02020603050405020304" pitchFamily="18" charset="0"/>
                <a:cs typeface="Times New Roman" panose="02020603050405020304" pitchFamily="18" charset="0"/>
              </a:rPr>
              <a:t>frames </a:t>
            </a:r>
            <a:r>
              <a:rPr lang="en-US" altLang="zh-TW" dirty="0">
                <a:latin typeface="Times New Roman" panose="02020603050405020304" pitchFamily="18" charset="0"/>
                <a:cs typeface="Times New Roman" panose="02020603050405020304" pitchFamily="18" charset="0"/>
              </a:rPr>
              <a:t>to the application containing status </a:t>
            </a:r>
            <a:r>
              <a:rPr lang="en-US" altLang="zh-TW" dirty="0" smtClean="0">
                <a:latin typeface="Times New Roman" panose="02020603050405020304" pitchFamily="18" charset="0"/>
                <a:cs typeface="Times New Roman" panose="02020603050405020304" pitchFamily="18" charset="0"/>
              </a:rPr>
              <a:t>packets</a:t>
            </a:r>
            <a:r>
              <a:rPr lang="en-US" altLang="zh-TW" dirty="0">
                <a:latin typeface="Times New Roman" panose="02020603050405020304" pitchFamily="18" charset="0"/>
                <a:cs typeface="Times New Roman" panose="02020603050405020304" pitchFamily="18" charset="0"/>
              </a:rPr>
              <a:t>; as well as source, RSSI and payload </a:t>
            </a:r>
            <a:r>
              <a:rPr lang="en-US" altLang="zh-TW" dirty="0" smtClean="0">
                <a:latin typeface="Times New Roman" panose="02020603050405020304" pitchFamily="18" charset="0"/>
                <a:cs typeface="Times New Roman" panose="02020603050405020304" pitchFamily="18" charset="0"/>
              </a:rPr>
              <a:t>information </a:t>
            </a:r>
            <a:r>
              <a:rPr lang="en-US" altLang="zh-TW" dirty="0">
                <a:latin typeface="Times New Roman" panose="02020603050405020304" pitchFamily="18" charset="0"/>
                <a:cs typeface="Times New Roman" panose="02020603050405020304" pitchFamily="18" charset="0"/>
              </a:rPr>
              <a:t>from received data packets.</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52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2179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chemeClr val="tx1"/>
                </a:solidFill>
                <a:latin typeface="Times New Roman" panose="02020603050405020304" pitchFamily="18" charset="0"/>
                <a:cs typeface="Times New Roman" panose="02020603050405020304" pitchFamily="18" charset="0"/>
              </a:rPr>
              <a:t>API </a:t>
            </a:r>
            <a:r>
              <a:rPr lang="en-US" altLang="zh-TW" dirty="0">
                <a:solidFill>
                  <a:schemeClr val="tx1"/>
                </a:solidFill>
                <a:latin typeface="Times New Roman" panose="02020603050405020304" pitchFamily="18" charset="0"/>
                <a:cs typeface="Times New Roman" panose="02020603050405020304" pitchFamily="18" charset="0"/>
              </a:rPr>
              <a:t>Operation</a:t>
            </a:r>
            <a:endParaRPr lang="zh-TW" altLang="en-US" dirty="0">
              <a:solidFill>
                <a:schemeClr val="tx1"/>
              </a:solidFill>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85000" lnSpcReduction="20000"/>
          </a:bodyPr>
          <a:lstStyle/>
          <a:p>
            <a:r>
              <a:rPr lang="en-US" altLang="zh-TW" dirty="0">
                <a:solidFill>
                  <a:schemeClr val="tx1"/>
                </a:solidFill>
                <a:latin typeface="Times New Roman" panose="02020603050405020304" pitchFamily="18" charset="0"/>
                <a:cs typeface="Times New Roman" panose="02020603050405020304" pitchFamily="18" charset="0"/>
              </a:rPr>
              <a:t>The API operation option facilitates many operations such as the examples cited below: </a:t>
            </a:r>
            <a:endParaRPr lang="en-US" altLang="zh-TW" dirty="0" smtClean="0">
              <a:solidFill>
                <a:schemeClr val="tx1"/>
              </a:solidFill>
              <a:latin typeface="Times New Roman" panose="02020603050405020304" pitchFamily="18" charset="0"/>
              <a:cs typeface="Times New Roman" panose="02020603050405020304" pitchFamily="18" charset="0"/>
            </a:endParaRPr>
          </a:p>
          <a:p>
            <a:pPr lvl="1"/>
            <a:r>
              <a:rPr lang="en-US" altLang="zh-TW" dirty="0" smtClean="0">
                <a:solidFill>
                  <a:schemeClr val="tx1"/>
                </a:solidFill>
                <a:latin typeface="Times New Roman" panose="02020603050405020304" pitchFamily="18" charset="0"/>
                <a:cs typeface="Times New Roman" panose="02020603050405020304" pitchFamily="18" charset="0"/>
              </a:rPr>
              <a:t>-&gt;   </a:t>
            </a:r>
            <a:r>
              <a:rPr lang="en-US" altLang="zh-TW" dirty="0">
                <a:solidFill>
                  <a:schemeClr val="tx1"/>
                </a:solidFill>
                <a:latin typeface="Times New Roman" panose="02020603050405020304" pitchFamily="18" charset="0"/>
                <a:cs typeface="Times New Roman" panose="02020603050405020304" pitchFamily="18" charset="0"/>
              </a:rPr>
              <a:t>Transmitting data to multiple destinations without entering Command Mode </a:t>
            </a:r>
            <a:endParaRPr lang="en-US" altLang="zh-TW" dirty="0" smtClean="0">
              <a:solidFill>
                <a:schemeClr val="tx1"/>
              </a:solidFill>
              <a:latin typeface="Times New Roman" panose="02020603050405020304" pitchFamily="18" charset="0"/>
              <a:cs typeface="Times New Roman" panose="02020603050405020304" pitchFamily="18" charset="0"/>
            </a:endParaRPr>
          </a:p>
          <a:p>
            <a:pPr lvl="1"/>
            <a:r>
              <a:rPr lang="en-US" altLang="zh-TW" dirty="0" smtClean="0">
                <a:solidFill>
                  <a:schemeClr val="tx1"/>
                </a:solidFill>
                <a:latin typeface="Times New Roman" panose="02020603050405020304" pitchFamily="18" charset="0"/>
                <a:cs typeface="Times New Roman" panose="02020603050405020304" pitchFamily="18" charset="0"/>
              </a:rPr>
              <a:t>-&gt;   </a:t>
            </a:r>
            <a:r>
              <a:rPr lang="en-US" altLang="zh-TW" dirty="0">
                <a:solidFill>
                  <a:schemeClr val="tx1"/>
                </a:solidFill>
                <a:latin typeface="Times New Roman" panose="02020603050405020304" pitchFamily="18" charset="0"/>
                <a:cs typeface="Times New Roman" panose="02020603050405020304" pitchFamily="18" charset="0"/>
              </a:rPr>
              <a:t>Receive success/failure status of each transmitted RF packet </a:t>
            </a:r>
            <a:endParaRPr lang="en-US" altLang="zh-TW" dirty="0" smtClean="0">
              <a:solidFill>
                <a:schemeClr val="tx1"/>
              </a:solidFill>
              <a:latin typeface="Times New Roman" panose="02020603050405020304" pitchFamily="18" charset="0"/>
              <a:cs typeface="Times New Roman" panose="02020603050405020304" pitchFamily="18" charset="0"/>
            </a:endParaRPr>
          </a:p>
          <a:p>
            <a:pPr lvl="1"/>
            <a:r>
              <a:rPr lang="en-US" altLang="zh-TW" dirty="0" smtClean="0">
                <a:solidFill>
                  <a:schemeClr val="tx1"/>
                </a:solidFill>
                <a:latin typeface="Times New Roman" panose="02020603050405020304" pitchFamily="18" charset="0"/>
                <a:cs typeface="Times New Roman" panose="02020603050405020304" pitchFamily="18" charset="0"/>
              </a:rPr>
              <a:t>-&gt;   </a:t>
            </a:r>
            <a:r>
              <a:rPr lang="en-US" altLang="zh-TW" dirty="0">
                <a:solidFill>
                  <a:schemeClr val="tx1"/>
                </a:solidFill>
                <a:latin typeface="Times New Roman" panose="02020603050405020304" pitchFamily="18" charset="0"/>
                <a:cs typeface="Times New Roman" panose="02020603050405020304" pitchFamily="18" charset="0"/>
              </a:rPr>
              <a:t>Identify the source address of each received packet</a:t>
            </a:r>
            <a:endParaRPr lang="zh-TW" altLang="en-US" dirty="0">
              <a:solidFill>
                <a:schemeClr val="tx1"/>
              </a:solidFill>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solidFill>
                  <a:schemeClr val="tx1"/>
                </a:solidFill>
                <a:latin typeface="Times New Roman" panose="02020603050405020304" pitchFamily="18" charset="0"/>
                <a:cs typeface="Times New Roman" panose="02020603050405020304" pitchFamily="18" charset="0"/>
              </a:rPr>
              <a:t>53</a:t>
            </a:fld>
            <a:endParaRPr 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85990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chemeClr val="tx1"/>
                </a:solidFill>
                <a:latin typeface="Times New Roman" panose="02020603050405020304" pitchFamily="18" charset="0"/>
                <a:cs typeface="Times New Roman" panose="02020603050405020304" pitchFamily="18" charset="0"/>
              </a:rPr>
              <a:t>Flow </a:t>
            </a:r>
            <a:r>
              <a:rPr lang="en-US" altLang="zh-TW" dirty="0">
                <a:solidFill>
                  <a:schemeClr val="tx1"/>
                </a:solidFill>
                <a:latin typeface="Times New Roman" panose="02020603050405020304" pitchFamily="18" charset="0"/>
                <a:cs typeface="Times New Roman" panose="02020603050405020304" pitchFamily="18" charset="0"/>
              </a:rPr>
              <a:t>Control</a:t>
            </a:r>
            <a:endParaRPr lang="zh-TW" altLang="en-US" dirty="0">
              <a:solidFill>
                <a:schemeClr val="tx1"/>
              </a:solidFill>
              <a:latin typeface="Times New Roman" panose="02020603050405020304" pitchFamily="18" charset="0"/>
              <a:cs typeface="Times New Roman" panose="02020603050405020304" pitchFamily="18" charset="0"/>
            </a:endParaRPr>
          </a:p>
        </p:txBody>
      </p:sp>
      <p:pic>
        <p:nvPicPr>
          <p:cNvPr id="5" name="內容版面配置區 4" descr="畫面剪輯"/>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1720" y="1707654"/>
            <a:ext cx="6883964" cy="2016224"/>
          </a:xfrm>
        </p:spPr>
      </p:pic>
      <p:sp>
        <p:nvSpPr>
          <p:cNvPr id="4" name="投影片編號版面配置區 3"/>
          <p:cNvSpPr>
            <a:spLocks noGrp="1"/>
          </p:cNvSpPr>
          <p:nvPr>
            <p:ph type="sldNum" sz="quarter" idx="12"/>
          </p:nvPr>
        </p:nvSpPr>
        <p:spPr/>
        <p:txBody>
          <a:bodyPr/>
          <a:lstStyle/>
          <a:p>
            <a:fld id="{3C8376A6-A48A-4C3C-A7D7-B9F261D0D90C}" type="slidenum">
              <a:rPr lang="en-US" smtClean="0">
                <a:solidFill>
                  <a:schemeClr val="tx1"/>
                </a:solidFill>
                <a:latin typeface="Times New Roman" panose="02020603050405020304" pitchFamily="18" charset="0"/>
                <a:cs typeface="Times New Roman" panose="02020603050405020304" pitchFamily="18" charset="0"/>
              </a:rPr>
              <a:t>54</a:t>
            </a:fld>
            <a:endParaRPr 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87416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3C8376A6-A48A-4C3C-A7D7-B9F261D0D90C}" type="slidenum">
              <a:rPr lang="en-US" smtClean="0"/>
              <a:t>55</a:t>
            </a:fld>
            <a:endParaRPr lang="en-US"/>
          </a:p>
        </p:txBody>
      </p:sp>
      <p:sp>
        <p:nvSpPr>
          <p:cNvPr id="5" name="矩形 4"/>
          <p:cNvSpPr/>
          <p:nvPr/>
        </p:nvSpPr>
        <p:spPr>
          <a:xfrm>
            <a:off x="2915816" y="2427734"/>
            <a:ext cx="4820230"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TW"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Implementation</a:t>
            </a:r>
            <a:endParaRPr lang="zh-TW" alt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5840219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Introduction</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2195736" y="1200151"/>
            <a:ext cx="6491064" cy="2235695"/>
          </a:xfrm>
        </p:spPr>
        <p:txBody>
          <a:bodyPr>
            <a:normAutofit fontScale="62500" lnSpcReduction="20000"/>
          </a:bodyPr>
          <a:lstStyle/>
          <a:p>
            <a:r>
              <a:rPr lang="en-US" altLang="zh-TW" dirty="0">
                <a:latin typeface="Times New Roman" panose="02020603050405020304" pitchFamily="18" charset="0"/>
                <a:cs typeface="Times New Roman" panose="02020603050405020304" pitchFamily="18" charset="0"/>
              </a:rPr>
              <a:t>This basic chat tutorial shows you how to get wireless text chat going between two computers using Digi’s </a:t>
            </a:r>
            <a:r>
              <a:rPr lang="en-US" altLang="zh-TW" dirty="0" err="1">
                <a:latin typeface="Times New Roman" panose="02020603050405020304" pitchFamily="18" charset="0"/>
                <a:cs typeface="Times New Roman" panose="02020603050405020304" pitchFamily="18" charset="0"/>
              </a:rPr>
              <a:t>XBee</a:t>
            </a:r>
            <a:r>
              <a:rPr lang="en-US" altLang="zh-TW" dirty="0">
                <a:latin typeface="Times New Roman" panose="02020603050405020304" pitchFamily="18" charset="0"/>
                <a:cs typeface="Times New Roman" panose="02020603050405020304" pitchFamily="18" charset="0"/>
              </a:rPr>
              <a:t> 802.15.4 Wireless Modules (formerly called </a:t>
            </a:r>
            <a:r>
              <a:rPr lang="en-US" altLang="zh-TW" dirty="0" err="1">
                <a:latin typeface="Times New Roman" panose="02020603050405020304" pitchFamily="18" charset="0"/>
                <a:cs typeface="Times New Roman" panose="02020603050405020304" pitchFamily="18" charset="0"/>
              </a:rPr>
              <a:t>XBee</a:t>
            </a:r>
            <a:r>
              <a:rPr lang="en-US" altLang="zh-TW" dirty="0">
                <a:latin typeface="Times New Roman" panose="02020603050405020304" pitchFamily="18" charset="0"/>
                <a:cs typeface="Times New Roman" panose="02020603050405020304" pitchFamily="18" charset="0"/>
              </a:rPr>
              <a:t> Series </a:t>
            </a:r>
            <a:r>
              <a:rPr lang="en-US" altLang="zh-TW" dirty="0" smtClean="0">
                <a:latin typeface="Times New Roman" panose="02020603050405020304" pitchFamily="18" charset="0"/>
                <a:cs typeface="Times New Roman" panose="02020603050405020304" pitchFamily="18" charset="0"/>
              </a:rPr>
              <a:t>2). </a:t>
            </a:r>
            <a:r>
              <a:rPr lang="en-US" altLang="zh-TW" dirty="0">
                <a:latin typeface="Times New Roman" panose="02020603050405020304" pitchFamily="18" charset="0"/>
                <a:cs typeface="Times New Roman" panose="02020603050405020304" pitchFamily="18" charset="0"/>
              </a:rPr>
              <a:t>Using a serial connection from your computer, the text you type to one </a:t>
            </a:r>
            <a:r>
              <a:rPr lang="en-US" altLang="zh-TW" dirty="0" err="1">
                <a:latin typeface="Times New Roman" panose="02020603050405020304" pitchFamily="18" charset="0"/>
                <a:cs typeface="Times New Roman" panose="02020603050405020304" pitchFamily="18" charset="0"/>
              </a:rPr>
              <a:t>XBee</a:t>
            </a:r>
            <a:r>
              <a:rPr lang="en-US" altLang="zh-TW" dirty="0">
                <a:latin typeface="Times New Roman" panose="02020603050405020304" pitchFamily="18" charset="0"/>
                <a:cs typeface="Times New Roman" panose="02020603050405020304" pitchFamily="18" charset="0"/>
              </a:rPr>
              <a:t> will be wirelessly transmitted to the other </a:t>
            </a:r>
            <a:r>
              <a:rPr lang="en-US" altLang="zh-TW" dirty="0" err="1">
                <a:latin typeface="Times New Roman" panose="02020603050405020304" pitchFamily="18" charset="0"/>
                <a:cs typeface="Times New Roman" panose="02020603050405020304" pitchFamily="18" charset="0"/>
              </a:rPr>
              <a:t>XBee</a:t>
            </a:r>
            <a:r>
              <a:rPr lang="en-US" altLang="zh-TW" dirty="0">
                <a:latin typeface="Times New Roman" panose="02020603050405020304" pitchFamily="18" charset="0"/>
                <a:cs typeface="Times New Roman" panose="02020603050405020304" pitchFamily="18" charset="0"/>
              </a:rPr>
              <a:t>, which will send the text via serial to your other computer. </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56</a:t>
            </a:fld>
            <a:endParaRPr lang="en-US">
              <a:latin typeface="Times New Roman" panose="02020603050405020304" pitchFamily="18" charset="0"/>
              <a:cs typeface="Times New Roman" panose="02020603050405020304" pitchFamily="18" charset="0"/>
            </a:endParaRPr>
          </a:p>
        </p:txBody>
      </p:sp>
      <p:pic>
        <p:nvPicPr>
          <p:cNvPr id="5" name="圖片 4"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3507854"/>
            <a:ext cx="6073667" cy="1425064"/>
          </a:xfrm>
          <a:prstGeom prst="rect">
            <a:avLst/>
          </a:prstGeom>
        </p:spPr>
      </p:pic>
    </p:spTree>
    <p:extLst>
      <p:ext uri="{BB962C8B-B14F-4D97-AF65-F5344CB8AC3E}">
        <p14:creationId xmlns:p14="http://schemas.microsoft.com/office/powerpoint/2010/main" val="6458344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Assemble the Parts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2195736" y="1200151"/>
            <a:ext cx="6491064" cy="1827459"/>
          </a:xfrm>
        </p:spPr>
        <p:txBody>
          <a:bodyPr>
            <a:normAutofit fontScale="77500" lnSpcReduction="20000"/>
          </a:bodyPr>
          <a:lstStyle/>
          <a:p>
            <a:r>
              <a:rPr lang="en-US" altLang="zh-TW" dirty="0">
                <a:latin typeface="Times New Roman" panose="02020603050405020304" pitchFamily="18" charset="0"/>
                <a:cs typeface="Times New Roman" panose="02020603050405020304" pitchFamily="18" charset="0"/>
              </a:rPr>
              <a:t>2 </a:t>
            </a:r>
            <a:r>
              <a:rPr lang="en-US" altLang="zh-TW" dirty="0" err="1">
                <a:latin typeface="Times New Roman" panose="02020603050405020304" pitchFamily="18" charset="0"/>
                <a:cs typeface="Times New Roman" panose="02020603050405020304" pitchFamily="18" charset="0"/>
              </a:rPr>
              <a:t>XBee</a:t>
            </a:r>
            <a:r>
              <a:rPr lang="en-US" altLang="zh-TW" dirty="0">
                <a:latin typeface="Times New Roman" panose="02020603050405020304" pitchFamily="18" charset="0"/>
                <a:cs typeface="Times New Roman" panose="02020603050405020304" pitchFamily="18" charset="0"/>
              </a:rPr>
              <a:t> 802.15.4 Radios (Series </a:t>
            </a:r>
            <a:r>
              <a:rPr lang="en-US" altLang="zh-TW" dirty="0" smtClean="0">
                <a:latin typeface="Times New Roman" panose="02020603050405020304" pitchFamily="18" charset="0"/>
                <a:cs typeface="Times New Roman" panose="02020603050405020304" pitchFamily="18" charset="0"/>
              </a:rPr>
              <a:t>2)</a:t>
            </a:r>
          </a:p>
          <a:p>
            <a:r>
              <a:rPr lang="en-US" altLang="zh-TW" dirty="0">
                <a:latin typeface="Times New Roman" panose="02020603050405020304" pitchFamily="18" charset="0"/>
                <a:cs typeface="Times New Roman" panose="02020603050405020304" pitchFamily="18" charset="0"/>
              </a:rPr>
              <a:t>2 </a:t>
            </a:r>
            <a:r>
              <a:rPr lang="en-US" altLang="zh-TW" dirty="0" err="1" smtClean="0">
                <a:latin typeface="Times New Roman" panose="02020603050405020304" pitchFamily="18" charset="0"/>
                <a:cs typeface="Times New Roman" panose="02020603050405020304" pitchFamily="18" charset="0"/>
              </a:rPr>
              <a:t>XBee</a:t>
            </a:r>
            <a:r>
              <a:rPr lang="en-US" altLang="zh-TW" dirty="0" smtClean="0">
                <a:latin typeface="Times New Roman" panose="02020603050405020304" pitchFamily="18" charset="0"/>
                <a:cs typeface="Times New Roman" panose="02020603050405020304" pitchFamily="18" charset="0"/>
              </a:rPr>
              <a:t> </a:t>
            </a:r>
            <a:r>
              <a:rPr lang="en-US" altLang="zh-TW" dirty="0" err="1" smtClean="0">
                <a:latin typeface="Times New Roman" panose="02020603050405020304" pitchFamily="18" charset="0"/>
                <a:cs typeface="Times New Roman" panose="02020603050405020304" pitchFamily="18" charset="0"/>
              </a:rPr>
              <a:t>usb</a:t>
            </a:r>
            <a:r>
              <a:rPr lang="en-US" altLang="zh-TW" dirty="0" smtClean="0">
                <a:latin typeface="Times New Roman" panose="02020603050405020304" pitchFamily="18" charset="0"/>
                <a:cs typeface="Times New Roman" panose="02020603050405020304" pitchFamily="18" charset="0"/>
              </a:rPr>
              <a:t> adapter</a:t>
            </a:r>
          </a:p>
          <a:p>
            <a:r>
              <a:rPr lang="en-US" altLang="zh-TW" dirty="0">
                <a:latin typeface="Times New Roman" panose="02020603050405020304" pitchFamily="18" charset="0"/>
                <a:cs typeface="Times New Roman" panose="02020603050405020304" pitchFamily="18" charset="0"/>
              </a:rPr>
              <a:t>2 Two computers, each running a serial terminal program, or one computer running two different serial terminal programs.</a:t>
            </a:r>
          </a:p>
          <a:p>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57</a:t>
            </a:fld>
            <a:endParaRPr lang="en-US">
              <a:latin typeface="Times New Roman" panose="02020603050405020304" pitchFamily="18" charset="0"/>
              <a:cs typeface="Times New Roman" panose="02020603050405020304" pitchFamily="18" charset="0"/>
            </a:endParaRPr>
          </a:p>
        </p:txBody>
      </p:sp>
      <p:pic>
        <p:nvPicPr>
          <p:cNvPr id="6146" name="Picture 2" descr="「xbee usb adapter」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94302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xbee usb adapter」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3133524"/>
            <a:ext cx="2590800" cy="1886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4929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latin typeface="Times New Roman" panose="02020603050405020304" pitchFamily="18" charset="0"/>
                <a:cs typeface="Times New Roman" panose="02020603050405020304" pitchFamily="18" charset="0"/>
              </a:rPr>
              <a:t>Step 1: Download X-CTU Software</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85000" lnSpcReduction="20000"/>
          </a:bodyPr>
          <a:lstStyle/>
          <a:p>
            <a:r>
              <a:rPr lang="en-US" altLang="zh-TW" dirty="0">
                <a:latin typeface="Times New Roman" panose="02020603050405020304" pitchFamily="18" charset="0"/>
                <a:cs typeface="Times New Roman" panose="02020603050405020304" pitchFamily="18" charset="0"/>
              </a:rPr>
              <a:t>The X-CTU software is free to download and provides a simple interface to configure and update your </a:t>
            </a:r>
            <a:r>
              <a:rPr lang="en-US" altLang="zh-TW" dirty="0" err="1">
                <a:latin typeface="Times New Roman" panose="02020603050405020304" pitchFamily="18" charset="0"/>
                <a:cs typeface="Times New Roman" panose="02020603050405020304" pitchFamily="18" charset="0"/>
              </a:rPr>
              <a:t>XBee</a:t>
            </a:r>
            <a:r>
              <a:rPr lang="en-US" altLang="zh-TW" dirty="0">
                <a:latin typeface="Times New Roman" panose="02020603050405020304" pitchFamily="18" charset="0"/>
                <a:cs typeface="Times New Roman" panose="02020603050405020304" pitchFamily="18" charset="0"/>
              </a:rPr>
              <a:t> transceivers. With this software firmware updates are a breeze and configuration is simple. The software can be downloaded from Digi's website </a:t>
            </a:r>
            <a:r>
              <a:rPr lang="en-US" altLang="zh-TW" dirty="0" smtClean="0">
                <a:latin typeface="Times New Roman" panose="02020603050405020304" pitchFamily="18" charset="0"/>
                <a:cs typeface="Times New Roman" panose="02020603050405020304" pitchFamily="18" charset="0"/>
              </a:rPr>
              <a:t>found:</a:t>
            </a:r>
          </a:p>
          <a:p>
            <a:pPr lvl="1"/>
            <a:r>
              <a:rPr lang="en-US" altLang="zh-TW" dirty="0">
                <a:latin typeface="Times New Roman" panose="02020603050405020304" pitchFamily="18" charset="0"/>
                <a:cs typeface="Times New Roman" panose="02020603050405020304" pitchFamily="18" charset="0"/>
                <a:hlinkClick r:id="rId2"/>
              </a:rPr>
              <a:t>http://</a:t>
            </a:r>
            <a:r>
              <a:rPr lang="en-US" altLang="zh-TW" dirty="0" smtClean="0">
                <a:latin typeface="Times New Roman" panose="02020603050405020304" pitchFamily="18" charset="0"/>
                <a:cs typeface="Times New Roman" panose="02020603050405020304" pitchFamily="18" charset="0"/>
                <a:hlinkClick r:id="rId2"/>
              </a:rPr>
              <a:t>www.digi.com/products/xbee-rf-solutions/xctu-software/xctu</a:t>
            </a:r>
            <a:endParaRPr lang="en-US" altLang="zh-TW" dirty="0" smtClean="0">
              <a:latin typeface="Times New Roman" panose="02020603050405020304" pitchFamily="18" charset="0"/>
              <a:cs typeface="Times New Roman" panose="02020603050405020304" pitchFamily="18" charset="0"/>
            </a:endParaRPr>
          </a:p>
          <a:p>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58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41804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Step 2: </a:t>
            </a:r>
            <a:r>
              <a:rPr lang="en-US" altLang="zh-TW" dirty="0" smtClean="0">
                <a:latin typeface="Times New Roman" panose="02020603050405020304" pitchFamily="18" charset="0"/>
                <a:cs typeface="Times New Roman" panose="02020603050405020304" pitchFamily="18" charset="0"/>
              </a:rPr>
              <a:t>Connection</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smtClean="0">
                <a:latin typeface="Times New Roman" panose="02020603050405020304" pitchFamily="18" charset="0"/>
                <a:cs typeface="Times New Roman" panose="02020603050405020304" pitchFamily="18" charset="0"/>
              </a:rPr>
              <a:t>Adapter allows for connection through </a:t>
            </a:r>
            <a:r>
              <a:rPr lang="en-US" altLang="zh-TW" dirty="0" err="1" smtClean="0">
                <a:latin typeface="Times New Roman" panose="02020603050405020304" pitchFamily="18" charset="0"/>
                <a:cs typeface="Times New Roman" panose="02020603050405020304" pitchFamily="18" charset="0"/>
              </a:rPr>
              <a:t>usb</a:t>
            </a:r>
            <a:r>
              <a:rPr lang="en-US" altLang="zh-TW" dirty="0" smtClean="0">
                <a:latin typeface="Times New Roman" panose="02020603050405020304" pitchFamily="18" charset="0"/>
                <a:cs typeface="Times New Roman" panose="02020603050405020304" pitchFamily="18" charset="0"/>
              </a:rPr>
              <a:t> or serial to your computer.</a:t>
            </a:r>
          </a:p>
          <a:p>
            <a:r>
              <a:rPr lang="en-US" altLang="zh-TW" dirty="0" smtClean="0">
                <a:latin typeface="Times New Roman" panose="02020603050405020304" pitchFamily="18" charset="0"/>
                <a:cs typeface="Times New Roman" panose="02020603050405020304" pitchFamily="18" charset="0"/>
              </a:rPr>
              <a:t>Use X-CTU to configure your </a:t>
            </a:r>
            <a:r>
              <a:rPr lang="en-US" altLang="zh-TW" dirty="0" err="1" smtClean="0">
                <a:latin typeface="Times New Roman" panose="02020603050405020304" pitchFamily="18" charset="0"/>
                <a:cs typeface="Times New Roman" panose="02020603050405020304" pitchFamily="18" charset="0"/>
              </a:rPr>
              <a:t>Xbee</a:t>
            </a:r>
            <a:r>
              <a:rPr lang="en-US" altLang="zh-TW"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59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894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pPr algn="ctr"/>
            <a:r>
              <a:rPr lang="en-US" altLang="zh-TW" dirty="0">
                <a:latin typeface="Times New Roman" panose="02020603050405020304" pitchFamily="18" charset="0"/>
                <a:cs typeface="Times New Roman" panose="02020603050405020304" pitchFamily="18" charset="0"/>
              </a:rPr>
              <a:t>IEEE 802.15.4 PHY Overview </a:t>
            </a:r>
            <a:r>
              <a:rPr lang="en-US" altLang="zh-TW" sz="2700" dirty="0">
                <a:solidFill>
                  <a:srgbClr val="00B050"/>
                </a:solidFill>
                <a:latin typeface="Times New Roman" panose="02020603050405020304" pitchFamily="18" charset="0"/>
                <a:cs typeface="Times New Roman" panose="02020603050405020304" pitchFamily="18" charset="0"/>
              </a:rPr>
              <a:t>Operating Frequency Bands</a:t>
            </a:r>
            <a:endParaRPr lang="zh-TW" altLang="en-US" sz="2700" dirty="0">
              <a:solidFill>
                <a:srgbClr val="00B050"/>
              </a:solidFill>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
        <p:nvSpPr>
          <p:cNvPr id="5" name="Text Box 70"/>
          <p:cNvSpPr txBox="1">
            <a:spLocks noChangeArrowheads="1"/>
          </p:cNvSpPr>
          <p:nvPr/>
        </p:nvSpPr>
        <p:spPr bwMode="auto">
          <a:xfrm>
            <a:off x="827584" y="1846660"/>
            <a:ext cx="28956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r>
              <a:rPr lang="en-US" altLang="zh-TW" sz="2000" b="1">
                <a:cs typeface="Times New Roman" panose="02020603050405020304" pitchFamily="18" charset="0"/>
              </a:rPr>
              <a:t>868MHz / 915MHz </a:t>
            </a:r>
          </a:p>
          <a:p>
            <a:pPr eaLnBrk="1" hangingPunct="1"/>
            <a:r>
              <a:rPr lang="en-US" altLang="zh-TW" sz="2000" b="1">
                <a:cs typeface="Times New Roman" panose="02020603050405020304" pitchFamily="18" charset="0"/>
              </a:rPr>
              <a:t>PHY</a:t>
            </a:r>
            <a:endParaRPr lang="en-US" altLang="zh-TW" sz="1800">
              <a:cs typeface="Times New Roman" panose="02020603050405020304" pitchFamily="18" charset="0"/>
            </a:endParaRPr>
          </a:p>
        </p:txBody>
      </p:sp>
      <p:sp>
        <p:nvSpPr>
          <p:cNvPr id="6" name="Line 71"/>
          <p:cNvSpPr>
            <a:spLocks noChangeShapeType="1"/>
          </p:cNvSpPr>
          <p:nvPr/>
        </p:nvSpPr>
        <p:spPr bwMode="auto">
          <a:xfrm>
            <a:off x="3327896" y="2457450"/>
            <a:ext cx="838200" cy="119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7" name="Line 72"/>
          <p:cNvSpPr>
            <a:spLocks noChangeShapeType="1"/>
          </p:cNvSpPr>
          <p:nvPr/>
        </p:nvSpPr>
        <p:spPr bwMode="auto">
          <a:xfrm>
            <a:off x="5632946" y="2457450"/>
            <a:ext cx="2209800" cy="119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8" name="Line 73"/>
          <p:cNvSpPr>
            <a:spLocks noChangeShapeType="1"/>
          </p:cNvSpPr>
          <p:nvPr/>
        </p:nvSpPr>
        <p:spPr bwMode="auto">
          <a:xfrm>
            <a:off x="1060946" y="4343400"/>
            <a:ext cx="7543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9" name="AutoShape 74"/>
          <p:cNvSpPr>
            <a:spLocks noChangeArrowheads="1"/>
          </p:cNvSpPr>
          <p:nvPr/>
        </p:nvSpPr>
        <p:spPr bwMode="auto">
          <a:xfrm rot="-5400000">
            <a:off x="1232396" y="4057650"/>
            <a:ext cx="342900" cy="228600"/>
          </a:xfrm>
          <a:prstGeom prst="flowChartDelay">
            <a:avLst/>
          </a:prstGeom>
          <a:solidFill>
            <a:srgbClr val="0000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10" name="AutoShape 76"/>
          <p:cNvSpPr>
            <a:spLocks noChangeArrowheads="1"/>
          </p:cNvSpPr>
          <p:nvPr/>
        </p:nvSpPr>
        <p:spPr bwMode="auto">
          <a:xfrm rot="-5400000">
            <a:off x="1689596" y="4057650"/>
            <a:ext cx="342900" cy="228600"/>
          </a:xfrm>
          <a:prstGeom prst="flowChartDelay">
            <a:avLst/>
          </a:prstGeom>
          <a:solidFill>
            <a:srgbClr val="0000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11" name="AutoShape 77"/>
          <p:cNvSpPr>
            <a:spLocks noChangeArrowheads="1"/>
          </p:cNvSpPr>
          <p:nvPr/>
        </p:nvSpPr>
        <p:spPr bwMode="auto">
          <a:xfrm rot="-5400000">
            <a:off x="2146796" y="4057650"/>
            <a:ext cx="342900" cy="228600"/>
          </a:xfrm>
          <a:prstGeom prst="flowChartDelay">
            <a:avLst/>
          </a:prstGeom>
          <a:solidFill>
            <a:srgbClr val="0000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12" name="AutoShape 78"/>
          <p:cNvSpPr>
            <a:spLocks noChangeArrowheads="1"/>
          </p:cNvSpPr>
          <p:nvPr/>
        </p:nvSpPr>
        <p:spPr bwMode="auto">
          <a:xfrm rot="-5400000">
            <a:off x="2603996" y="4057650"/>
            <a:ext cx="342900" cy="228600"/>
          </a:xfrm>
          <a:prstGeom prst="flowChartDelay">
            <a:avLst/>
          </a:prstGeom>
          <a:solidFill>
            <a:srgbClr val="0000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13" name="AutoShape 79"/>
          <p:cNvSpPr>
            <a:spLocks noChangeArrowheads="1"/>
          </p:cNvSpPr>
          <p:nvPr/>
        </p:nvSpPr>
        <p:spPr bwMode="auto">
          <a:xfrm rot="-5400000">
            <a:off x="3061196" y="4057650"/>
            <a:ext cx="342900" cy="228600"/>
          </a:xfrm>
          <a:prstGeom prst="flowChartDelay">
            <a:avLst/>
          </a:prstGeom>
          <a:solidFill>
            <a:srgbClr val="0000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14" name="AutoShape 80"/>
          <p:cNvSpPr>
            <a:spLocks noChangeArrowheads="1"/>
          </p:cNvSpPr>
          <p:nvPr/>
        </p:nvSpPr>
        <p:spPr bwMode="auto">
          <a:xfrm rot="-5400000">
            <a:off x="3518396" y="4057650"/>
            <a:ext cx="342900" cy="228600"/>
          </a:xfrm>
          <a:prstGeom prst="flowChartDelay">
            <a:avLst/>
          </a:prstGeom>
          <a:solidFill>
            <a:srgbClr val="0000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15" name="AutoShape 81"/>
          <p:cNvSpPr>
            <a:spLocks noChangeArrowheads="1"/>
          </p:cNvSpPr>
          <p:nvPr/>
        </p:nvSpPr>
        <p:spPr bwMode="auto">
          <a:xfrm rot="-5400000">
            <a:off x="3975596" y="4057650"/>
            <a:ext cx="342900" cy="228600"/>
          </a:xfrm>
          <a:prstGeom prst="flowChartDelay">
            <a:avLst/>
          </a:prstGeom>
          <a:solidFill>
            <a:srgbClr val="0000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16" name="AutoShape 82"/>
          <p:cNvSpPr>
            <a:spLocks noChangeArrowheads="1"/>
          </p:cNvSpPr>
          <p:nvPr/>
        </p:nvSpPr>
        <p:spPr bwMode="auto">
          <a:xfrm rot="-5400000">
            <a:off x="4432796" y="4057650"/>
            <a:ext cx="342900" cy="228600"/>
          </a:xfrm>
          <a:prstGeom prst="flowChartDelay">
            <a:avLst/>
          </a:prstGeom>
          <a:solidFill>
            <a:srgbClr val="0000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17" name="AutoShape 83"/>
          <p:cNvSpPr>
            <a:spLocks noChangeArrowheads="1"/>
          </p:cNvSpPr>
          <p:nvPr/>
        </p:nvSpPr>
        <p:spPr bwMode="auto">
          <a:xfrm rot="-5400000">
            <a:off x="4889996" y="4057650"/>
            <a:ext cx="342900" cy="228600"/>
          </a:xfrm>
          <a:prstGeom prst="flowChartDelay">
            <a:avLst/>
          </a:prstGeom>
          <a:solidFill>
            <a:srgbClr val="0000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18" name="AutoShape 84"/>
          <p:cNvSpPr>
            <a:spLocks noChangeArrowheads="1"/>
          </p:cNvSpPr>
          <p:nvPr/>
        </p:nvSpPr>
        <p:spPr bwMode="auto">
          <a:xfrm rot="-5400000">
            <a:off x="5347196" y="4057650"/>
            <a:ext cx="342900" cy="228600"/>
          </a:xfrm>
          <a:prstGeom prst="flowChartDelay">
            <a:avLst/>
          </a:prstGeom>
          <a:solidFill>
            <a:srgbClr val="0000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19" name="AutoShape 85"/>
          <p:cNvSpPr>
            <a:spLocks noChangeArrowheads="1"/>
          </p:cNvSpPr>
          <p:nvPr/>
        </p:nvSpPr>
        <p:spPr bwMode="auto">
          <a:xfrm rot="-5400000">
            <a:off x="5804396" y="4057650"/>
            <a:ext cx="342900" cy="228600"/>
          </a:xfrm>
          <a:prstGeom prst="flowChartDelay">
            <a:avLst/>
          </a:prstGeom>
          <a:solidFill>
            <a:srgbClr val="0000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20" name="AutoShape 86"/>
          <p:cNvSpPr>
            <a:spLocks noChangeArrowheads="1"/>
          </p:cNvSpPr>
          <p:nvPr/>
        </p:nvSpPr>
        <p:spPr bwMode="auto">
          <a:xfrm rot="-5400000">
            <a:off x="6261596" y="4057650"/>
            <a:ext cx="342900" cy="228600"/>
          </a:xfrm>
          <a:prstGeom prst="flowChartDelay">
            <a:avLst/>
          </a:prstGeom>
          <a:solidFill>
            <a:srgbClr val="0000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21" name="AutoShape 87"/>
          <p:cNvSpPr>
            <a:spLocks noChangeArrowheads="1"/>
          </p:cNvSpPr>
          <p:nvPr/>
        </p:nvSpPr>
        <p:spPr bwMode="auto">
          <a:xfrm rot="-5400000">
            <a:off x="6718796" y="4057650"/>
            <a:ext cx="342900" cy="228600"/>
          </a:xfrm>
          <a:prstGeom prst="flowChartDelay">
            <a:avLst/>
          </a:prstGeom>
          <a:solidFill>
            <a:srgbClr val="0000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22" name="AutoShape 88"/>
          <p:cNvSpPr>
            <a:spLocks noChangeArrowheads="1"/>
          </p:cNvSpPr>
          <p:nvPr/>
        </p:nvSpPr>
        <p:spPr bwMode="auto">
          <a:xfrm rot="-5400000">
            <a:off x="7175996" y="4057650"/>
            <a:ext cx="342900" cy="228600"/>
          </a:xfrm>
          <a:prstGeom prst="flowChartDelay">
            <a:avLst/>
          </a:prstGeom>
          <a:solidFill>
            <a:srgbClr val="0000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23" name="AutoShape 89"/>
          <p:cNvSpPr>
            <a:spLocks noChangeArrowheads="1"/>
          </p:cNvSpPr>
          <p:nvPr/>
        </p:nvSpPr>
        <p:spPr bwMode="auto">
          <a:xfrm rot="-5400000">
            <a:off x="7633196" y="4057650"/>
            <a:ext cx="342900" cy="228600"/>
          </a:xfrm>
          <a:prstGeom prst="flowChartDelay">
            <a:avLst/>
          </a:prstGeom>
          <a:solidFill>
            <a:srgbClr val="0000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24" name="AutoShape 90"/>
          <p:cNvSpPr>
            <a:spLocks noChangeArrowheads="1"/>
          </p:cNvSpPr>
          <p:nvPr/>
        </p:nvSpPr>
        <p:spPr bwMode="auto">
          <a:xfrm rot="-5400000">
            <a:off x="8090396" y="4057650"/>
            <a:ext cx="342900" cy="228600"/>
          </a:xfrm>
          <a:prstGeom prst="flowChartDelay">
            <a:avLst/>
          </a:prstGeom>
          <a:solidFill>
            <a:srgbClr val="0000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25" name="AutoShape 91"/>
          <p:cNvSpPr>
            <a:spLocks noChangeArrowheads="1"/>
          </p:cNvSpPr>
          <p:nvPr/>
        </p:nvSpPr>
        <p:spPr bwMode="auto">
          <a:xfrm rot="-5400000">
            <a:off x="3594596" y="2247900"/>
            <a:ext cx="342900" cy="76200"/>
          </a:xfrm>
          <a:prstGeom prst="flowChartDelay">
            <a:avLst/>
          </a:prstGeom>
          <a:solidFill>
            <a:srgbClr val="3366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26" name="Text Box 96"/>
          <p:cNvSpPr txBox="1">
            <a:spLocks noChangeArrowheads="1"/>
          </p:cNvSpPr>
          <p:nvPr/>
        </p:nvSpPr>
        <p:spPr bwMode="auto">
          <a:xfrm>
            <a:off x="832347" y="4381500"/>
            <a:ext cx="79380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400">
                <a:solidFill>
                  <a:srgbClr val="FF0066"/>
                </a:solidFill>
                <a:latin typeface="Times New Roman" panose="02020603050405020304" pitchFamily="18" charset="0"/>
                <a:ea typeface="ＭＳ Ｐゴシック" charset="0"/>
                <a:cs typeface="Times New Roman" panose="02020603050405020304" pitchFamily="18" charset="0"/>
              </a:rPr>
              <a:t>2.4 GHz</a:t>
            </a:r>
          </a:p>
        </p:txBody>
      </p:sp>
      <p:sp>
        <p:nvSpPr>
          <p:cNvPr id="27" name="Text Box 97"/>
          <p:cNvSpPr txBox="1">
            <a:spLocks noChangeArrowheads="1"/>
          </p:cNvSpPr>
          <p:nvPr/>
        </p:nvSpPr>
        <p:spPr bwMode="auto">
          <a:xfrm>
            <a:off x="3275259" y="2495550"/>
            <a:ext cx="1003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algn="ctr"/>
            <a:r>
              <a:rPr lang="en-US" altLang="zh-TW" sz="1400">
                <a:solidFill>
                  <a:srgbClr val="FF0066"/>
                </a:solidFill>
                <a:cs typeface="Times New Roman" panose="02020603050405020304" pitchFamily="18" charset="0"/>
              </a:rPr>
              <a:t>868.3 MHz</a:t>
            </a:r>
            <a:endParaRPr lang="en-US" altLang="zh-TW" sz="1400">
              <a:cs typeface="Times New Roman" panose="02020603050405020304" pitchFamily="18" charset="0"/>
            </a:endParaRPr>
          </a:p>
        </p:txBody>
      </p:sp>
      <p:sp>
        <p:nvSpPr>
          <p:cNvPr id="28" name="AutoShape 105"/>
          <p:cNvSpPr>
            <a:spLocks noChangeArrowheads="1"/>
          </p:cNvSpPr>
          <p:nvPr/>
        </p:nvSpPr>
        <p:spPr bwMode="auto">
          <a:xfrm rot="-5400000">
            <a:off x="5880596" y="2247900"/>
            <a:ext cx="342900" cy="76200"/>
          </a:xfrm>
          <a:prstGeom prst="flowChartDelay">
            <a:avLst/>
          </a:prstGeom>
          <a:solidFill>
            <a:srgbClr val="3366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29" name="AutoShape 106"/>
          <p:cNvSpPr>
            <a:spLocks noChangeArrowheads="1"/>
          </p:cNvSpPr>
          <p:nvPr/>
        </p:nvSpPr>
        <p:spPr bwMode="auto">
          <a:xfrm rot="-5400000">
            <a:off x="6032996" y="2247900"/>
            <a:ext cx="342900" cy="76200"/>
          </a:xfrm>
          <a:prstGeom prst="flowChartDelay">
            <a:avLst/>
          </a:prstGeom>
          <a:solidFill>
            <a:srgbClr val="3366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30" name="AutoShape 107"/>
          <p:cNvSpPr>
            <a:spLocks noChangeArrowheads="1"/>
          </p:cNvSpPr>
          <p:nvPr/>
        </p:nvSpPr>
        <p:spPr bwMode="auto">
          <a:xfrm rot="-5400000">
            <a:off x="6185396" y="2247900"/>
            <a:ext cx="342900" cy="76200"/>
          </a:xfrm>
          <a:prstGeom prst="flowChartDelay">
            <a:avLst/>
          </a:prstGeom>
          <a:solidFill>
            <a:srgbClr val="3366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31" name="AutoShape 108"/>
          <p:cNvSpPr>
            <a:spLocks noChangeArrowheads="1"/>
          </p:cNvSpPr>
          <p:nvPr/>
        </p:nvSpPr>
        <p:spPr bwMode="auto">
          <a:xfrm rot="-5400000">
            <a:off x="6337796" y="2247900"/>
            <a:ext cx="342900" cy="76200"/>
          </a:xfrm>
          <a:prstGeom prst="flowChartDelay">
            <a:avLst/>
          </a:prstGeom>
          <a:solidFill>
            <a:srgbClr val="3366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32" name="AutoShape 109"/>
          <p:cNvSpPr>
            <a:spLocks noChangeArrowheads="1"/>
          </p:cNvSpPr>
          <p:nvPr/>
        </p:nvSpPr>
        <p:spPr bwMode="auto">
          <a:xfrm rot="-5400000">
            <a:off x="6490196" y="2247900"/>
            <a:ext cx="342900" cy="76200"/>
          </a:xfrm>
          <a:prstGeom prst="flowChartDelay">
            <a:avLst/>
          </a:prstGeom>
          <a:solidFill>
            <a:srgbClr val="3366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33" name="AutoShape 110"/>
          <p:cNvSpPr>
            <a:spLocks noChangeArrowheads="1"/>
          </p:cNvSpPr>
          <p:nvPr/>
        </p:nvSpPr>
        <p:spPr bwMode="auto">
          <a:xfrm rot="-5400000">
            <a:off x="6642596" y="2247900"/>
            <a:ext cx="342900" cy="76200"/>
          </a:xfrm>
          <a:prstGeom prst="flowChartDelay">
            <a:avLst/>
          </a:prstGeom>
          <a:solidFill>
            <a:srgbClr val="3366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34" name="AutoShape 111"/>
          <p:cNvSpPr>
            <a:spLocks noChangeArrowheads="1"/>
          </p:cNvSpPr>
          <p:nvPr/>
        </p:nvSpPr>
        <p:spPr bwMode="auto">
          <a:xfrm rot="-5400000">
            <a:off x="6794996" y="2247900"/>
            <a:ext cx="342900" cy="76200"/>
          </a:xfrm>
          <a:prstGeom prst="flowChartDelay">
            <a:avLst/>
          </a:prstGeom>
          <a:solidFill>
            <a:srgbClr val="3366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35" name="AutoShape 112"/>
          <p:cNvSpPr>
            <a:spLocks noChangeArrowheads="1"/>
          </p:cNvSpPr>
          <p:nvPr/>
        </p:nvSpPr>
        <p:spPr bwMode="auto">
          <a:xfrm rot="-5400000">
            <a:off x="6947396" y="2247900"/>
            <a:ext cx="342900" cy="76200"/>
          </a:xfrm>
          <a:prstGeom prst="flowChartDelay">
            <a:avLst/>
          </a:prstGeom>
          <a:solidFill>
            <a:srgbClr val="3366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36" name="AutoShape 113"/>
          <p:cNvSpPr>
            <a:spLocks noChangeArrowheads="1"/>
          </p:cNvSpPr>
          <p:nvPr/>
        </p:nvSpPr>
        <p:spPr bwMode="auto">
          <a:xfrm rot="-5400000">
            <a:off x="7099796" y="2247900"/>
            <a:ext cx="342900" cy="76200"/>
          </a:xfrm>
          <a:prstGeom prst="flowChartDelay">
            <a:avLst/>
          </a:prstGeom>
          <a:solidFill>
            <a:srgbClr val="3366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37" name="AutoShape 114"/>
          <p:cNvSpPr>
            <a:spLocks noChangeArrowheads="1"/>
          </p:cNvSpPr>
          <p:nvPr/>
        </p:nvSpPr>
        <p:spPr bwMode="auto">
          <a:xfrm rot="-5400000">
            <a:off x="7252196" y="2247900"/>
            <a:ext cx="342900" cy="76200"/>
          </a:xfrm>
          <a:prstGeom prst="flowChartDelay">
            <a:avLst/>
          </a:prstGeom>
          <a:solidFill>
            <a:srgbClr val="3366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38" name="Text Box 120"/>
          <p:cNvSpPr txBox="1">
            <a:spLocks noChangeArrowheads="1"/>
          </p:cNvSpPr>
          <p:nvPr/>
        </p:nvSpPr>
        <p:spPr bwMode="auto">
          <a:xfrm>
            <a:off x="3270746" y="1695450"/>
            <a:ext cx="112723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800">
                <a:latin typeface="Times New Roman" panose="02020603050405020304" pitchFamily="18" charset="0"/>
                <a:ea typeface="ＭＳ Ｐゴシック" charset="0"/>
                <a:cs typeface="Times New Roman" panose="02020603050405020304" pitchFamily="18" charset="0"/>
              </a:rPr>
              <a:t>Channel 0</a:t>
            </a:r>
          </a:p>
        </p:txBody>
      </p:sp>
      <p:sp>
        <p:nvSpPr>
          <p:cNvPr id="39" name="Text Box 121"/>
          <p:cNvSpPr txBox="1">
            <a:spLocks noChangeArrowheads="1"/>
          </p:cNvSpPr>
          <p:nvPr/>
        </p:nvSpPr>
        <p:spPr bwMode="auto">
          <a:xfrm>
            <a:off x="5251946" y="1699022"/>
            <a:ext cx="15247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800">
                <a:latin typeface="Times New Roman" panose="02020603050405020304" pitchFamily="18" charset="0"/>
                <a:ea typeface="ＭＳ Ｐゴシック" charset="0"/>
                <a:cs typeface="Times New Roman" panose="02020603050405020304" pitchFamily="18" charset="0"/>
              </a:rPr>
              <a:t>Channels 1-10</a:t>
            </a:r>
          </a:p>
        </p:txBody>
      </p:sp>
      <p:sp>
        <p:nvSpPr>
          <p:cNvPr id="40" name="Text Box 122"/>
          <p:cNvSpPr txBox="1">
            <a:spLocks noChangeArrowheads="1"/>
          </p:cNvSpPr>
          <p:nvPr/>
        </p:nvSpPr>
        <p:spPr bwMode="auto">
          <a:xfrm>
            <a:off x="4032746" y="3695700"/>
            <a:ext cx="16316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800">
                <a:latin typeface="Times New Roman" panose="02020603050405020304" pitchFamily="18" charset="0"/>
                <a:ea typeface="ＭＳ Ｐゴシック" charset="0"/>
                <a:cs typeface="Times New Roman" panose="02020603050405020304" pitchFamily="18" charset="0"/>
              </a:rPr>
              <a:t>Channels 11-26</a:t>
            </a:r>
          </a:p>
        </p:txBody>
      </p:sp>
      <p:sp>
        <p:nvSpPr>
          <p:cNvPr id="41" name="Line 123"/>
          <p:cNvSpPr>
            <a:spLocks noChangeShapeType="1"/>
          </p:cNvSpPr>
          <p:nvPr/>
        </p:nvSpPr>
        <p:spPr bwMode="auto">
          <a:xfrm>
            <a:off x="1060946" y="4286250"/>
            <a:ext cx="0" cy="1143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42" name="Text Box 124"/>
          <p:cNvSpPr txBox="1">
            <a:spLocks noChangeArrowheads="1"/>
          </p:cNvSpPr>
          <p:nvPr/>
        </p:nvSpPr>
        <p:spPr bwMode="auto">
          <a:xfrm>
            <a:off x="7995146" y="4419600"/>
            <a:ext cx="106311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400">
                <a:solidFill>
                  <a:srgbClr val="FF0066"/>
                </a:solidFill>
                <a:latin typeface="Times New Roman" panose="02020603050405020304" pitchFamily="18" charset="0"/>
                <a:ea typeface="ＭＳ Ｐゴシック" charset="0"/>
                <a:cs typeface="Times New Roman" panose="02020603050405020304" pitchFamily="18" charset="0"/>
              </a:rPr>
              <a:t>2.4835 GHz</a:t>
            </a:r>
          </a:p>
        </p:txBody>
      </p:sp>
      <p:sp>
        <p:nvSpPr>
          <p:cNvPr id="43" name="Line 125"/>
          <p:cNvSpPr>
            <a:spLocks noChangeShapeType="1"/>
          </p:cNvSpPr>
          <p:nvPr/>
        </p:nvSpPr>
        <p:spPr bwMode="auto">
          <a:xfrm>
            <a:off x="8604746" y="4286250"/>
            <a:ext cx="0" cy="1143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44" name="Text Box 126"/>
          <p:cNvSpPr txBox="1">
            <a:spLocks noChangeArrowheads="1"/>
          </p:cNvSpPr>
          <p:nvPr/>
        </p:nvSpPr>
        <p:spPr bwMode="auto">
          <a:xfrm>
            <a:off x="7461747" y="2495550"/>
            <a:ext cx="90120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400">
                <a:solidFill>
                  <a:srgbClr val="FF0066"/>
                </a:solidFill>
                <a:latin typeface="Times New Roman" panose="02020603050405020304" pitchFamily="18" charset="0"/>
                <a:ea typeface="ＭＳ Ｐゴシック" charset="0"/>
                <a:cs typeface="Times New Roman" panose="02020603050405020304" pitchFamily="18" charset="0"/>
              </a:rPr>
              <a:t>928 MHz</a:t>
            </a:r>
          </a:p>
        </p:txBody>
      </p:sp>
      <p:sp>
        <p:nvSpPr>
          <p:cNvPr id="45" name="Line 127"/>
          <p:cNvSpPr>
            <a:spLocks noChangeShapeType="1"/>
          </p:cNvSpPr>
          <p:nvPr/>
        </p:nvSpPr>
        <p:spPr bwMode="auto">
          <a:xfrm>
            <a:off x="7842746" y="2400300"/>
            <a:ext cx="1588" cy="1143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46" name="Text Box 128"/>
          <p:cNvSpPr txBox="1">
            <a:spLocks noChangeArrowheads="1"/>
          </p:cNvSpPr>
          <p:nvPr/>
        </p:nvSpPr>
        <p:spPr bwMode="auto">
          <a:xfrm>
            <a:off x="5251947" y="2495550"/>
            <a:ext cx="90120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400">
                <a:solidFill>
                  <a:srgbClr val="FF0066"/>
                </a:solidFill>
                <a:latin typeface="Times New Roman" panose="02020603050405020304" pitchFamily="18" charset="0"/>
                <a:ea typeface="ＭＳ Ｐゴシック" charset="0"/>
                <a:cs typeface="Times New Roman" panose="02020603050405020304" pitchFamily="18" charset="0"/>
              </a:rPr>
              <a:t>902 MHz</a:t>
            </a:r>
          </a:p>
        </p:txBody>
      </p:sp>
      <p:sp>
        <p:nvSpPr>
          <p:cNvPr id="47" name="Line 129"/>
          <p:cNvSpPr>
            <a:spLocks noChangeShapeType="1"/>
          </p:cNvSpPr>
          <p:nvPr/>
        </p:nvSpPr>
        <p:spPr bwMode="auto">
          <a:xfrm>
            <a:off x="5632946" y="2400300"/>
            <a:ext cx="1588" cy="1143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48" name="Text Box 130"/>
          <p:cNvSpPr txBox="1">
            <a:spLocks noChangeArrowheads="1"/>
          </p:cNvSpPr>
          <p:nvPr/>
        </p:nvSpPr>
        <p:spPr bwMode="auto">
          <a:xfrm>
            <a:off x="7080747" y="3695700"/>
            <a:ext cx="70243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400">
                <a:latin typeface="Times New Roman" panose="02020603050405020304" pitchFamily="18" charset="0"/>
                <a:ea typeface="ＭＳ Ｐゴシック" charset="0"/>
                <a:cs typeface="Times New Roman" panose="02020603050405020304" pitchFamily="18" charset="0"/>
              </a:rPr>
              <a:t>5 MHz</a:t>
            </a:r>
          </a:p>
        </p:txBody>
      </p:sp>
      <p:sp>
        <p:nvSpPr>
          <p:cNvPr id="49" name="Line 131"/>
          <p:cNvSpPr>
            <a:spLocks noChangeShapeType="1"/>
          </p:cNvSpPr>
          <p:nvPr/>
        </p:nvSpPr>
        <p:spPr bwMode="auto">
          <a:xfrm>
            <a:off x="6442571" y="3771900"/>
            <a:ext cx="0" cy="1714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50" name="Line 132"/>
          <p:cNvSpPr>
            <a:spLocks noChangeShapeType="1"/>
          </p:cNvSpPr>
          <p:nvPr/>
        </p:nvSpPr>
        <p:spPr bwMode="auto">
          <a:xfrm>
            <a:off x="6891834" y="3771900"/>
            <a:ext cx="0" cy="1714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51" name="Line 133"/>
          <p:cNvSpPr>
            <a:spLocks noChangeShapeType="1"/>
          </p:cNvSpPr>
          <p:nvPr/>
        </p:nvSpPr>
        <p:spPr bwMode="auto">
          <a:xfrm>
            <a:off x="6206034" y="3829050"/>
            <a:ext cx="2286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52" name="Line 134"/>
          <p:cNvSpPr>
            <a:spLocks noChangeShapeType="1"/>
          </p:cNvSpPr>
          <p:nvPr/>
        </p:nvSpPr>
        <p:spPr bwMode="auto">
          <a:xfrm flipH="1">
            <a:off x="6891834" y="3829050"/>
            <a:ext cx="2286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53" name="Text Box 135"/>
          <p:cNvSpPr txBox="1">
            <a:spLocks noChangeArrowheads="1"/>
          </p:cNvSpPr>
          <p:nvPr/>
        </p:nvSpPr>
        <p:spPr bwMode="auto">
          <a:xfrm>
            <a:off x="7690347" y="1809750"/>
            <a:ext cx="70243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400">
                <a:latin typeface="Times New Roman" panose="02020603050405020304" pitchFamily="18" charset="0"/>
                <a:ea typeface="ＭＳ Ｐゴシック" charset="0"/>
                <a:cs typeface="Times New Roman" panose="02020603050405020304" pitchFamily="18" charset="0"/>
              </a:rPr>
              <a:t>2 MHz</a:t>
            </a:r>
          </a:p>
        </p:txBody>
      </p:sp>
      <p:sp>
        <p:nvSpPr>
          <p:cNvPr id="54" name="Line 136"/>
          <p:cNvSpPr>
            <a:spLocks noChangeShapeType="1"/>
          </p:cNvSpPr>
          <p:nvPr/>
        </p:nvSpPr>
        <p:spPr bwMode="auto">
          <a:xfrm>
            <a:off x="7277596" y="1885950"/>
            <a:ext cx="1588" cy="1714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55" name="Line 137"/>
          <p:cNvSpPr>
            <a:spLocks noChangeShapeType="1"/>
          </p:cNvSpPr>
          <p:nvPr/>
        </p:nvSpPr>
        <p:spPr bwMode="auto">
          <a:xfrm>
            <a:off x="7429996" y="1885950"/>
            <a:ext cx="1588" cy="1714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56" name="Line 138"/>
          <p:cNvSpPr>
            <a:spLocks noChangeShapeType="1"/>
          </p:cNvSpPr>
          <p:nvPr/>
        </p:nvSpPr>
        <p:spPr bwMode="auto">
          <a:xfrm>
            <a:off x="7048996" y="1943100"/>
            <a:ext cx="228600" cy="1191"/>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57" name="Line 139"/>
          <p:cNvSpPr>
            <a:spLocks noChangeShapeType="1"/>
          </p:cNvSpPr>
          <p:nvPr/>
        </p:nvSpPr>
        <p:spPr bwMode="auto">
          <a:xfrm flipH="1">
            <a:off x="7429996" y="1943100"/>
            <a:ext cx="228600" cy="1191"/>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58" name="Text Box 140"/>
          <p:cNvSpPr txBox="1">
            <a:spLocks noChangeArrowheads="1"/>
          </p:cNvSpPr>
          <p:nvPr/>
        </p:nvSpPr>
        <p:spPr bwMode="auto">
          <a:xfrm>
            <a:off x="832346" y="3371851"/>
            <a:ext cx="12954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r>
              <a:rPr lang="en-US" altLang="zh-TW" sz="2000" b="1">
                <a:cs typeface="Times New Roman" panose="02020603050405020304" pitchFamily="18" charset="0"/>
              </a:rPr>
              <a:t>2.4 GHz </a:t>
            </a:r>
          </a:p>
          <a:p>
            <a:pPr eaLnBrk="1" hangingPunct="1"/>
            <a:r>
              <a:rPr lang="en-US" altLang="zh-TW" sz="2000" b="1">
                <a:cs typeface="Times New Roman" panose="02020603050405020304" pitchFamily="18" charset="0"/>
              </a:rPr>
              <a:t>PHY</a:t>
            </a:r>
            <a:endParaRPr lang="en-US" altLang="zh-TW" sz="1800">
              <a:cs typeface="Times New Roman" panose="02020603050405020304" pitchFamily="18" charset="0"/>
            </a:endParaRPr>
          </a:p>
        </p:txBody>
      </p:sp>
    </p:spTree>
    <p:extLst>
      <p:ext uri="{BB962C8B-B14F-4D97-AF65-F5344CB8AC3E}">
        <p14:creationId xmlns:p14="http://schemas.microsoft.com/office/powerpoint/2010/main" val="11514045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latin typeface="Times New Roman" panose="02020603050405020304" pitchFamily="18" charset="0"/>
                <a:cs typeface="Times New Roman" panose="02020603050405020304" pitchFamily="18" charset="0"/>
              </a:rPr>
              <a:t>Step 3: Configure 1st </a:t>
            </a:r>
            <a:r>
              <a:rPr lang="en-US" altLang="zh-TW" dirty="0" err="1">
                <a:latin typeface="Times New Roman" panose="02020603050405020304" pitchFamily="18" charset="0"/>
                <a:cs typeface="Times New Roman" panose="02020603050405020304" pitchFamily="18" charset="0"/>
              </a:rPr>
              <a:t>XBee</a:t>
            </a:r>
            <a:r>
              <a:rPr lang="en-US" altLang="zh-TW" dirty="0">
                <a:latin typeface="Times New Roman" panose="02020603050405020304" pitchFamily="18" charset="0"/>
                <a:cs typeface="Times New Roman" panose="02020603050405020304" pitchFamily="18" charset="0"/>
              </a:rPr>
              <a:t> as a coordinator</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2195736" y="1200151"/>
            <a:ext cx="2808312" cy="3387823"/>
          </a:xfrm>
        </p:spPr>
        <p:txBody>
          <a:bodyPr>
            <a:normAutofit fontScale="70000" lnSpcReduction="20000"/>
          </a:bodyPr>
          <a:lstStyle/>
          <a:p>
            <a:r>
              <a:rPr lang="en-US" altLang="zh-TW" dirty="0">
                <a:latin typeface="Times New Roman" panose="02020603050405020304" pitchFamily="18" charset="0"/>
                <a:cs typeface="Times New Roman" panose="02020603050405020304" pitchFamily="18" charset="0"/>
              </a:rPr>
              <a:t>When opening the X-CTU software you should see a window like that shown. After selecting the proper COM port click the Test/Query button.</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60</a:t>
            </a:fld>
            <a:endParaRPr lang="en-US">
              <a:latin typeface="Times New Roman" panose="02020603050405020304" pitchFamily="18" charset="0"/>
              <a:cs typeface="Times New Roman" panose="02020603050405020304" pitchFamily="18" charset="0"/>
            </a:endParaRPr>
          </a:p>
        </p:txBody>
      </p:sp>
      <p:pic>
        <p:nvPicPr>
          <p:cNvPr id="8194" name="Picture 2" descr="https://eewiki.net/download/attachments/21495832/xctu_mainscreen.PNG?version=2&amp;modificationDate=1375713341597&amp;api=v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843558"/>
            <a:ext cx="3162719" cy="4117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7159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latin typeface="Times New Roman" panose="02020603050405020304" pitchFamily="18" charset="0"/>
                <a:cs typeface="Times New Roman" panose="02020603050405020304" pitchFamily="18" charset="0"/>
              </a:rPr>
              <a:t>Step 3: Configure 1st </a:t>
            </a:r>
            <a:r>
              <a:rPr lang="en-US" altLang="zh-TW" dirty="0" err="1">
                <a:latin typeface="Times New Roman" panose="02020603050405020304" pitchFamily="18" charset="0"/>
                <a:cs typeface="Times New Roman" panose="02020603050405020304" pitchFamily="18" charset="0"/>
              </a:rPr>
              <a:t>XBee</a:t>
            </a:r>
            <a:r>
              <a:rPr lang="en-US" altLang="zh-TW" dirty="0">
                <a:latin typeface="Times New Roman" panose="02020603050405020304" pitchFamily="18" charset="0"/>
                <a:cs typeface="Times New Roman" panose="02020603050405020304" pitchFamily="18" charset="0"/>
              </a:rPr>
              <a:t> as a coordinator</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2195736" y="1200151"/>
            <a:ext cx="6192688" cy="2379711"/>
          </a:xfrm>
        </p:spPr>
        <p:txBody>
          <a:bodyPr>
            <a:normAutofit fontScale="92500" lnSpcReduction="20000"/>
          </a:bodyPr>
          <a:lstStyle/>
          <a:p>
            <a:r>
              <a:rPr lang="en-US" altLang="zh-TW" dirty="0">
                <a:latin typeface="Times New Roman" panose="02020603050405020304" pitchFamily="18" charset="0"/>
                <a:cs typeface="Times New Roman" panose="02020603050405020304" pitchFamily="18" charset="0"/>
              </a:rPr>
              <a:t>After selecting the Test/Query button, you should see a dialogue box like the one below. You will want to record the serial number shown as you will need it in a couple minutes.</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61</a:t>
            </a:fld>
            <a:endParaRPr lang="en-US">
              <a:latin typeface="Times New Roman" panose="02020603050405020304" pitchFamily="18" charset="0"/>
              <a:cs typeface="Times New Roman" panose="02020603050405020304" pitchFamily="18" charset="0"/>
            </a:endParaRPr>
          </a:p>
        </p:txBody>
      </p:sp>
      <p:pic>
        <p:nvPicPr>
          <p:cNvPr id="9218" name="Picture 2" descr="https://eewiki.net/download/attachments/21495832/xctu_query.PNG?version=2&amp;modificationDate=1375713632203&amp;api=v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3219822"/>
            <a:ext cx="3362325"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2751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latin typeface="Times New Roman" panose="02020603050405020304" pitchFamily="18" charset="0"/>
                <a:cs typeface="Times New Roman" panose="02020603050405020304" pitchFamily="18" charset="0"/>
              </a:rPr>
              <a:t>Step 3: Configure 1st </a:t>
            </a:r>
            <a:r>
              <a:rPr lang="en-US" altLang="zh-TW" dirty="0" err="1">
                <a:latin typeface="Times New Roman" panose="02020603050405020304" pitchFamily="18" charset="0"/>
                <a:cs typeface="Times New Roman" panose="02020603050405020304" pitchFamily="18" charset="0"/>
              </a:rPr>
              <a:t>XBee</a:t>
            </a:r>
            <a:r>
              <a:rPr lang="en-US" altLang="zh-TW" dirty="0">
                <a:latin typeface="Times New Roman" panose="02020603050405020304" pitchFamily="18" charset="0"/>
                <a:cs typeface="Times New Roman" panose="02020603050405020304" pitchFamily="18" charset="0"/>
              </a:rPr>
              <a:t> as a coordinator</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2195736" y="1200151"/>
            <a:ext cx="3312368" cy="3394472"/>
          </a:xfrm>
        </p:spPr>
        <p:txBody>
          <a:bodyPr>
            <a:normAutofit fontScale="62500" lnSpcReduction="20000"/>
          </a:bodyPr>
          <a:lstStyle/>
          <a:p>
            <a:r>
              <a:rPr lang="en-US" altLang="zh-TW" dirty="0">
                <a:latin typeface="Times New Roman" panose="02020603050405020304" pitchFamily="18" charset="0"/>
                <a:cs typeface="Times New Roman" panose="02020603050405020304" pitchFamily="18" charset="0"/>
              </a:rPr>
              <a:t>After recording the serial number you can click OK. Next, select the </a:t>
            </a:r>
            <a:r>
              <a:rPr lang="en-US" altLang="zh-TW" i="1" dirty="0">
                <a:latin typeface="Times New Roman" panose="02020603050405020304" pitchFamily="18" charset="0"/>
                <a:cs typeface="Times New Roman" panose="02020603050405020304" pitchFamily="18" charset="0"/>
              </a:rPr>
              <a:t>Modem Configuration </a:t>
            </a:r>
            <a:r>
              <a:rPr lang="en-US" altLang="zh-TW" dirty="0">
                <a:latin typeface="Times New Roman" panose="02020603050405020304" pitchFamily="18" charset="0"/>
                <a:cs typeface="Times New Roman" panose="02020603050405020304" pitchFamily="18" charset="0"/>
              </a:rPr>
              <a:t>tab at the top of the window. Once here, select the read button. This will bring up the current configuration for the connected </a:t>
            </a:r>
            <a:r>
              <a:rPr lang="en-US" altLang="zh-TW" dirty="0" err="1">
                <a:latin typeface="Times New Roman" panose="02020603050405020304" pitchFamily="18" charset="0"/>
                <a:cs typeface="Times New Roman" panose="02020603050405020304" pitchFamily="18" charset="0"/>
              </a:rPr>
              <a:t>XBee</a:t>
            </a:r>
            <a:r>
              <a:rPr lang="en-US" altLang="zh-TW" dirty="0">
                <a:latin typeface="Times New Roman" panose="02020603050405020304" pitchFamily="18" charset="0"/>
                <a:cs typeface="Times New Roman" panose="02020603050405020304" pitchFamily="18" charset="0"/>
              </a:rPr>
              <a:t> and will be similar to the following:</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62</a:t>
            </a:fld>
            <a:endParaRPr lang="en-US">
              <a:latin typeface="Times New Roman" panose="02020603050405020304" pitchFamily="18" charset="0"/>
              <a:cs typeface="Times New Roman" panose="02020603050405020304" pitchFamily="18" charset="0"/>
            </a:endParaRPr>
          </a:p>
        </p:txBody>
      </p:sp>
      <p:pic>
        <p:nvPicPr>
          <p:cNvPr id="10242" name="Picture 2" descr="https://eewiki.net/download/attachments/21495832/xctu_read.PNG?version=1&amp;modificationDate=1375712281027&amp;api=v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891901"/>
            <a:ext cx="3271569" cy="4251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8014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latin typeface="Times New Roman" panose="02020603050405020304" pitchFamily="18" charset="0"/>
                <a:cs typeface="Times New Roman" panose="02020603050405020304" pitchFamily="18" charset="0"/>
              </a:rPr>
              <a:t>Step 3: Configure 1st </a:t>
            </a:r>
            <a:r>
              <a:rPr lang="en-US" altLang="zh-TW" dirty="0" err="1">
                <a:latin typeface="Times New Roman" panose="02020603050405020304" pitchFamily="18" charset="0"/>
                <a:cs typeface="Times New Roman" panose="02020603050405020304" pitchFamily="18" charset="0"/>
              </a:rPr>
              <a:t>XBee</a:t>
            </a:r>
            <a:r>
              <a:rPr lang="en-US" altLang="zh-TW" dirty="0">
                <a:latin typeface="Times New Roman" panose="02020603050405020304" pitchFamily="18" charset="0"/>
                <a:cs typeface="Times New Roman" panose="02020603050405020304" pitchFamily="18" charset="0"/>
              </a:rPr>
              <a:t> as a coordinator</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2195736" y="1200151"/>
            <a:ext cx="3384376" cy="3394472"/>
          </a:xfrm>
        </p:spPr>
        <p:txBody>
          <a:bodyPr>
            <a:normAutofit lnSpcReduction="10000"/>
          </a:bodyPr>
          <a:lstStyle/>
          <a:p>
            <a:r>
              <a:rPr lang="en-US" altLang="zh-TW" dirty="0">
                <a:latin typeface="Times New Roman" panose="02020603050405020304" pitchFamily="18" charset="0"/>
                <a:cs typeface="Times New Roman" panose="02020603050405020304" pitchFamily="18" charset="0"/>
              </a:rPr>
              <a:t>Once here, you want to select </a:t>
            </a:r>
            <a:r>
              <a:rPr lang="en-US" altLang="zh-TW" i="1" dirty="0" err="1">
                <a:latin typeface="Times New Roman" panose="02020603050405020304" pitchFamily="18" charset="0"/>
                <a:cs typeface="Times New Roman" panose="02020603050405020304" pitchFamily="18" charset="0"/>
              </a:rPr>
              <a:t>Zigbee</a:t>
            </a:r>
            <a:r>
              <a:rPr lang="en-US" altLang="zh-TW" i="1" dirty="0">
                <a:latin typeface="Times New Roman" panose="02020603050405020304" pitchFamily="18" charset="0"/>
                <a:cs typeface="Times New Roman" panose="02020603050405020304" pitchFamily="18" charset="0"/>
              </a:rPr>
              <a:t> Coordinator AT</a:t>
            </a:r>
            <a:r>
              <a:rPr lang="en-US" altLang="zh-TW" dirty="0">
                <a:latin typeface="Times New Roman" panose="02020603050405020304" pitchFamily="18" charset="0"/>
                <a:cs typeface="Times New Roman" panose="02020603050405020304" pitchFamily="18" charset="0"/>
              </a:rPr>
              <a:t> in the function set drop down menu.</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63</a:t>
            </a:fld>
            <a:endParaRPr lang="en-US">
              <a:latin typeface="Times New Roman" panose="02020603050405020304" pitchFamily="18" charset="0"/>
              <a:cs typeface="Times New Roman" panose="02020603050405020304" pitchFamily="18" charset="0"/>
            </a:endParaRPr>
          </a:p>
        </p:txBody>
      </p:sp>
      <p:pic>
        <p:nvPicPr>
          <p:cNvPr id="11266" name="Picture 2" descr="https://eewiki.net/download/attachments/21495832/coord.png?version=1&amp;modificationDate=1375714305650&amp;api=v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843558"/>
            <a:ext cx="3240360" cy="4203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7118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latin typeface="Times New Roman" panose="02020603050405020304" pitchFamily="18" charset="0"/>
                <a:cs typeface="Times New Roman" panose="02020603050405020304" pitchFamily="18" charset="0"/>
              </a:rPr>
              <a:t>Step 3: Configure 1st </a:t>
            </a:r>
            <a:r>
              <a:rPr lang="en-US" altLang="zh-TW" dirty="0" err="1">
                <a:latin typeface="Times New Roman" panose="02020603050405020304" pitchFamily="18" charset="0"/>
                <a:cs typeface="Times New Roman" panose="02020603050405020304" pitchFamily="18" charset="0"/>
              </a:rPr>
              <a:t>XBee</a:t>
            </a:r>
            <a:r>
              <a:rPr lang="en-US" altLang="zh-TW" dirty="0">
                <a:latin typeface="Times New Roman" panose="02020603050405020304" pitchFamily="18" charset="0"/>
                <a:cs typeface="Times New Roman" panose="02020603050405020304" pitchFamily="18" charset="0"/>
              </a:rPr>
              <a:t> as a coordinator</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2195736" y="1200151"/>
            <a:ext cx="3096344" cy="3394472"/>
          </a:xfrm>
        </p:spPr>
        <p:txBody>
          <a:bodyPr>
            <a:normAutofit fontScale="47500" lnSpcReduction="20000"/>
          </a:bodyPr>
          <a:lstStyle/>
          <a:p>
            <a:r>
              <a:rPr lang="en-US" altLang="zh-TW" dirty="0">
                <a:latin typeface="Times New Roman" panose="02020603050405020304" pitchFamily="18" charset="0"/>
                <a:cs typeface="Times New Roman" panose="02020603050405020304" pitchFamily="18" charset="0"/>
              </a:rPr>
              <a:t>After selecting the coordinator function set, you will need to set the PAN ID. This can be any four digit number and allows the </a:t>
            </a:r>
            <a:r>
              <a:rPr lang="en-US" altLang="zh-TW" dirty="0" err="1">
                <a:latin typeface="Times New Roman" panose="02020603050405020304" pitchFamily="18" charset="0"/>
                <a:cs typeface="Times New Roman" panose="02020603050405020304" pitchFamily="18" charset="0"/>
              </a:rPr>
              <a:t>XBees</a:t>
            </a:r>
            <a:r>
              <a:rPr lang="en-US" altLang="zh-TW" dirty="0">
                <a:latin typeface="Times New Roman" panose="02020603050405020304" pitchFamily="18" charset="0"/>
                <a:cs typeface="Times New Roman" panose="02020603050405020304" pitchFamily="18" charset="0"/>
              </a:rPr>
              <a:t> to distinguish between modules in their network and those from other networks. Once you have added the wanted PAN ID click the "Write" button. This will update and configure the </a:t>
            </a:r>
            <a:r>
              <a:rPr lang="en-US" altLang="zh-TW" dirty="0" err="1">
                <a:latin typeface="Times New Roman" panose="02020603050405020304" pitchFamily="18" charset="0"/>
                <a:cs typeface="Times New Roman" panose="02020603050405020304" pitchFamily="18" charset="0"/>
              </a:rPr>
              <a:t>XBee</a:t>
            </a:r>
            <a:r>
              <a:rPr lang="en-US" altLang="zh-TW" dirty="0">
                <a:latin typeface="Times New Roman" panose="02020603050405020304" pitchFamily="18" charset="0"/>
                <a:cs typeface="Times New Roman" panose="02020603050405020304" pitchFamily="18" charset="0"/>
              </a:rPr>
              <a:t>. Once this is done you can disconnect the </a:t>
            </a:r>
            <a:r>
              <a:rPr lang="en-US" altLang="zh-TW" dirty="0" err="1">
                <a:latin typeface="Times New Roman" panose="02020603050405020304" pitchFamily="18" charset="0"/>
                <a:cs typeface="Times New Roman" panose="02020603050405020304" pitchFamily="18" charset="0"/>
              </a:rPr>
              <a:t>XBee</a:t>
            </a:r>
            <a:r>
              <a:rPr lang="en-US" altLang="zh-TW" dirty="0">
                <a:latin typeface="Times New Roman" panose="02020603050405020304" pitchFamily="18" charset="0"/>
                <a:cs typeface="Times New Roman" panose="02020603050405020304" pitchFamily="18" charset="0"/>
              </a:rPr>
              <a:t> and plug in the second </a:t>
            </a:r>
            <a:r>
              <a:rPr lang="en-US" altLang="zh-TW" dirty="0" err="1">
                <a:latin typeface="Times New Roman" panose="02020603050405020304" pitchFamily="18" charset="0"/>
                <a:cs typeface="Times New Roman" panose="02020603050405020304" pitchFamily="18" charset="0"/>
              </a:rPr>
              <a:t>XBee</a:t>
            </a:r>
            <a:r>
              <a:rPr lang="en-US" altLang="zh-TW" dirty="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64</a:t>
            </a:fld>
            <a:endParaRPr lang="en-US">
              <a:latin typeface="Times New Roman" panose="02020603050405020304" pitchFamily="18" charset="0"/>
              <a:cs typeface="Times New Roman" panose="02020603050405020304" pitchFamily="18" charset="0"/>
            </a:endParaRPr>
          </a:p>
        </p:txBody>
      </p:sp>
      <p:pic>
        <p:nvPicPr>
          <p:cNvPr id="12290" name="Picture 2" descr="https://eewiki.net/download/attachments/21495832/pan.PNG?version=1&amp;modificationDate=1375714313213&amp;api=v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915566"/>
            <a:ext cx="3150776" cy="4083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8056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latin typeface="Times New Roman" panose="02020603050405020304" pitchFamily="18" charset="0"/>
                <a:cs typeface="Times New Roman" panose="02020603050405020304" pitchFamily="18" charset="0"/>
              </a:rPr>
              <a:t>Step 4: Configure 2nd </a:t>
            </a:r>
            <a:r>
              <a:rPr lang="en-US" altLang="zh-TW" dirty="0" err="1">
                <a:latin typeface="Times New Roman" panose="02020603050405020304" pitchFamily="18" charset="0"/>
                <a:cs typeface="Times New Roman" panose="02020603050405020304" pitchFamily="18" charset="0"/>
              </a:rPr>
              <a:t>XBee</a:t>
            </a:r>
            <a:r>
              <a:rPr lang="en-US" altLang="zh-TW" dirty="0">
                <a:latin typeface="Times New Roman" panose="02020603050405020304" pitchFamily="18" charset="0"/>
                <a:cs typeface="Times New Roman" panose="02020603050405020304" pitchFamily="18" charset="0"/>
              </a:rPr>
              <a:t> as Router</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2195736" y="1200151"/>
            <a:ext cx="3096344" cy="3394472"/>
          </a:xfrm>
        </p:spPr>
        <p:txBody>
          <a:bodyPr>
            <a:normAutofit fontScale="47500" lnSpcReduction="20000"/>
          </a:bodyPr>
          <a:lstStyle/>
          <a:p>
            <a:r>
              <a:rPr lang="en-US" altLang="zh-TW" dirty="0">
                <a:latin typeface="Times New Roman" panose="02020603050405020304" pitchFamily="18" charset="0"/>
                <a:cs typeface="Times New Roman" panose="02020603050405020304" pitchFamily="18" charset="0"/>
              </a:rPr>
              <a:t>To configure the 2nd </a:t>
            </a:r>
            <a:r>
              <a:rPr lang="en-US" altLang="zh-TW" dirty="0" err="1">
                <a:latin typeface="Times New Roman" panose="02020603050405020304" pitchFamily="18" charset="0"/>
                <a:cs typeface="Times New Roman" panose="02020603050405020304" pitchFamily="18" charset="0"/>
              </a:rPr>
              <a:t>XBee</a:t>
            </a:r>
            <a:r>
              <a:rPr lang="en-US" altLang="zh-TW" dirty="0">
                <a:latin typeface="Times New Roman" panose="02020603050405020304" pitchFamily="18" charset="0"/>
                <a:cs typeface="Times New Roman" panose="02020603050405020304" pitchFamily="18" charset="0"/>
              </a:rPr>
              <a:t>, you will follow the same process as for the coordinator with one difference. In the PC settings tab, again, click the "Test/Query" button and record the serial number. Then in the </a:t>
            </a:r>
            <a:r>
              <a:rPr lang="en-US" altLang="zh-TW" i="1" dirty="0">
                <a:latin typeface="Times New Roman" panose="02020603050405020304" pitchFamily="18" charset="0"/>
                <a:cs typeface="Times New Roman" panose="02020603050405020304" pitchFamily="18" charset="0"/>
              </a:rPr>
              <a:t>Modem configuration</a:t>
            </a:r>
            <a:r>
              <a:rPr lang="en-US" altLang="zh-TW" dirty="0">
                <a:latin typeface="Times New Roman" panose="02020603050405020304" pitchFamily="18" charset="0"/>
                <a:cs typeface="Times New Roman" panose="02020603050405020304" pitchFamily="18" charset="0"/>
              </a:rPr>
              <a:t> tab, click the read button to load the current configuration of the </a:t>
            </a:r>
            <a:r>
              <a:rPr lang="en-US" altLang="zh-TW" dirty="0" err="1">
                <a:latin typeface="Times New Roman" panose="02020603050405020304" pitchFamily="18" charset="0"/>
                <a:cs typeface="Times New Roman" panose="02020603050405020304" pitchFamily="18" charset="0"/>
              </a:rPr>
              <a:t>XBee</a:t>
            </a:r>
            <a:r>
              <a:rPr lang="en-US" altLang="zh-TW" dirty="0">
                <a:latin typeface="Times New Roman" panose="02020603050405020304" pitchFamily="18" charset="0"/>
                <a:cs typeface="Times New Roman" panose="02020603050405020304" pitchFamily="18" charset="0"/>
              </a:rPr>
              <a:t> and set the PAN ID to the same ID used for the coordinator. The only change will be the function set you choose. For the second </a:t>
            </a:r>
            <a:r>
              <a:rPr lang="en-US" altLang="zh-TW" dirty="0" err="1">
                <a:latin typeface="Times New Roman" panose="02020603050405020304" pitchFamily="18" charset="0"/>
                <a:cs typeface="Times New Roman" panose="02020603050405020304" pitchFamily="18" charset="0"/>
              </a:rPr>
              <a:t>XBee</a:t>
            </a:r>
            <a:r>
              <a:rPr lang="en-US" altLang="zh-TW" dirty="0">
                <a:latin typeface="Times New Roman" panose="02020603050405020304" pitchFamily="18" charset="0"/>
                <a:cs typeface="Times New Roman" panose="02020603050405020304" pitchFamily="18" charset="0"/>
              </a:rPr>
              <a:t> we will set this as</a:t>
            </a:r>
            <a:r>
              <a:rPr lang="en-US" altLang="zh-TW" i="1" dirty="0">
                <a:latin typeface="Times New Roman" panose="02020603050405020304" pitchFamily="18" charset="0"/>
                <a:cs typeface="Times New Roman" panose="02020603050405020304" pitchFamily="18" charset="0"/>
              </a:rPr>
              <a:t> </a:t>
            </a:r>
            <a:r>
              <a:rPr lang="en-US" altLang="zh-TW" i="1" dirty="0" err="1">
                <a:latin typeface="Times New Roman" panose="02020603050405020304" pitchFamily="18" charset="0"/>
                <a:cs typeface="Times New Roman" panose="02020603050405020304" pitchFamily="18" charset="0"/>
              </a:rPr>
              <a:t>Zigbee</a:t>
            </a:r>
            <a:r>
              <a:rPr lang="en-US" altLang="zh-TW" i="1" dirty="0">
                <a:latin typeface="Times New Roman" panose="02020603050405020304" pitchFamily="18" charset="0"/>
                <a:cs typeface="Times New Roman" panose="02020603050405020304" pitchFamily="18" charset="0"/>
              </a:rPr>
              <a:t> Router AT.</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65</a:t>
            </a:fld>
            <a:endParaRPr lang="en-US">
              <a:latin typeface="Times New Roman" panose="02020603050405020304" pitchFamily="18" charset="0"/>
              <a:cs typeface="Times New Roman" panose="02020603050405020304" pitchFamily="18" charset="0"/>
            </a:endParaRPr>
          </a:p>
        </p:txBody>
      </p:sp>
      <p:pic>
        <p:nvPicPr>
          <p:cNvPr id="13314" name="Picture 2" descr="https://eewiki.net/download/attachments/21495832/router.png?version=1&amp;modificationDate=1375716914313&amp;api=v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771550"/>
            <a:ext cx="3311195" cy="4270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3739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latin typeface="Times New Roman" panose="02020603050405020304" pitchFamily="18" charset="0"/>
                <a:cs typeface="Times New Roman" panose="02020603050405020304" pitchFamily="18" charset="0"/>
              </a:rPr>
              <a:t>Step 4: Configure 2nd </a:t>
            </a:r>
            <a:r>
              <a:rPr lang="en-US" altLang="zh-TW" dirty="0" err="1">
                <a:latin typeface="Times New Roman" panose="02020603050405020304" pitchFamily="18" charset="0"/>
                <a:cs typeface="Times New Roman" panose="02020603050405020304" pitchFamily="18" charset="0"/>
              </a:rPr>
              <a:t>XBee</a:t>
            </a:r>
            <a:r>
              <a:rPr lang="en-US" altLang="zh-TW" dirty="0">
                <a:latin typeface="Times New Roman" panose="02020603050405020304" pitchFamily="18" charset="0"/>
                <a:cs typeface="Times New Roman" panose="02020603050405020304" pitchFamily="18" charset="0"/>
              </a:rPr>
              <a:t> as Router</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2195736" y="1200151"/>
            <a:ext cx="2952328" cy="3394472"/>
          </a:xfrm>
        </p:spPr>
        <p:txBody>
          <a:bodyPr>
            <a:normAutofit fontScale="47500" lnSpcReduction="20000"/>
          </a:bodyPr>
          <a:lstStyle/>
          <a:p>
            <a:r>
              <a:rPr lang="en-US" altLang="zh-TW" dirty="0">
                <a:latin typeface="Times New Roman" panose="02020603050405020304" pitchFamily="18" charset="0"/>
                <a:cs typeface="Times New Roman" panose="02020603050405020304" pitchFamily="18" charset="0"/>
              </a:rPr>
              <a:t>After setting the PAN ID and the function set for the router you will put the recorded serial numbers to use. Enter the first 6 digits of the coordinators serial number into the </a:t>
            </a:r>
            <a:r>
              <a:rPr lang="en-US" altLang="zh-TW" i="1" dirty="0">
                <a:latin typeface="Times New Roman" panose="02020603050405020304" pitchFamily="18" charset="0"/>
                <a:cs typeface="Times New Roman" panose="02020603050405020304" pitchFamily="18" charset="0"/>
              </a:rPr>
              <a:t>Destination Address High </a:t>
            </a:r>
            <a:r>
              <a:rPr lang="en-US" altLang="zh-TW" dirty="0">
                <a:latin typeface="Times New Roman" panose="02020603050405020304" pitchFamily="18" charset="0"/>
                <a:cs typeface="Times New Roman" panose="02020603050405020304" pitchFamily="18" charset="0"/>
              </a:rPr>
              <a:t> field and the rest of the serial number into the </a:t>
            </a:r>
            <a:r>
              <a:rPr lang="en-US" altLang="zh-TW" i="1" dirty="0">
                <a:latin typeface="Times New Roman" panose="02020603050405020304" pitchFamily="18" charset="0"/>
                <a:cs typeface="Times New Roman" panose="02020603050405020304" pitchFamily="18" charset="0"/>
              </a:rPr>
              <a:t>Destination Address Low</a:t>
            </a:r>
            <a:r>
              <a:rPr lang="en-US" altLang="zh-TW" dirty="0">
                <a:latin typeface="Times New Roman" panose="02020603050405020304" pitchFamily="18" charset="0"/>
                <a:cs typeface="Times New Roman" panose="02020603050405020304" pitchFamily="18" charset="0"/>
              </a:rPr>
              <a:t> field. Then select the "Write" button to update the configuration settings for the router. Once this is done updating you can disconnect the router and reconnect the coordinator to the computer.</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66</a:t>
            </a:fld>
            <a:endParaRPr lang="en-US">
              <a:latin typeface="Times New Roman" panose="02020603050405020304" pitchFamily="18" charset="0"/>
              <a:cs typeface="Times New Roman" panose="02020603050405020304" pitchFamily="18" charset="0"/>
            </a:endParaRPr>
          </a:p>
        </p:txBody>
      </p:sp>
      <p:pic>
        <p:nvPicPr>
          <p:cNvPr id="14338" name="Picture 2" descr="https://eewiki.net/download/attachments/21495832/destination%20address.PNG?version=1&amp;modificationDate=1375716923203&amp;api=v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2148" y="587524"/>
            <a:ext cx="3456384" cy="4474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5614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latin typeface="Times New Roman" panose="02020603050405020304" pitchFamily="18" charset="0"/>
                <a:cs typeface="Times New Roman" panose="02020603050405020304" pitchFamily="18" charset="0"/>
              </a:rPr>
              <a:t>Step 4: Configure 2nd </a:t>
            </a:r>
            <a:r>
              <a:rPr lang="en-US" altLang="zh-TW" dirty="0" err="1">
                <a:latin typeface="Times New Roman" panose="02020603050405020304" pitchFamily="18" charset="0"/>
                <a:cs typeface="Times New Roman" panose="02020603050405020304" pitchFamily="18" charset="0"/>
              </a:rPr>
              <a:t>XBee</a:t>
            </a:r>
            <a:r>
              <a:rPr lang="en-US" altLang="zh-TW" dirty="0">
                <a:latin typeface="Times New Roman" panose="02020603050405020304" pitchFamily="18" charset="0"/>
                <a:cs typeface="Times New Roman" panose="02020603050405020304" pitchFamily="18" charset="0"/>
              </a:rPr>
              <a:t> as Router</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70000" lnSpcReduction="20000"/>
          </a:bodyPr>
          <a:lstStyle/>
          <a:p>
            <a:r>
              <a:rPr lang="en-US" altLang="zh-TW" dirty="0">
                <a:latin typeface="Times New Roman" panose="02020603050405020304" pitchFamily="18" charset="0"/>
                <a:cs typeface="Times New Roman" panose="02020603050405020304" pitchFamily="18" charset="0"/>
              </a:rPr>
              <a:t>After</a:t>
            </a:r>
            <a:r>
              <a:rPr lang="en-US" altLang="zh-TW" i="1"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re-connecting the coordinator to the computer. You will again go into the</a:t>
            </a:r>
            <a:r>
              <a:rPr lang="en-US" altLang="zh-TW" i="1" dirty="0">
                <a:latin typeface="Times New Roman" panose="02020603050405020304" pitchFamily="18" charset="0"/>
                <a:cs typeface="Times New Roman" panose="02020603050405020304" pitchFamily="18" charset="0"/>
              </a:rPr>
              <a:t> Modem Configuration </a:t>
            </a:r>
            <a:r>
              <a:rPr lang="en-US" altLang="zh-TW" dirty="0">
                <a:latin typeface="Times New Roman" panose="02020603050405020304" pitchFamily="18" charset="0"/>
                <a:cs typeface="Times New Roman" panose="02020603050405020304" pitchFamily="18" charset="0"/>
              </a:rPr>
              <a:t>tab and click the read button. You will then want to set the Destination Address to the serial number of the Router </a:t>
            </a:r>
            <a:r>
              <a:rPr lang="en-US" altLang="zh-TW" dirty="0" err="1">
                <a:latin typeface="Times New Roman" panose="02020603050405020304" pitchFamily="18" charset="0"/>
                <a:cs typeface="Times New Roman" panose="02020603050405020304" pitchFamily="18" charset="0"/>
              </a:rPr>
              <a:t>XBee</a:t>
            </a:r>
            <a:r>
              <a:rPr lang="en-US" altLang="zh-TW" dirty="0">
                <a:latin typeface="Times New Roman" panose="02020603050405020304" pitchFamily="18" charset="0"/>
                <a:cs typeface="Times New Roman" panose="02020603050405020304" pitchFamily="18" charset="0"/>
              </a:rPr>
              <a:t> in the same manner as you just did for the Router.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Once </a:t>
            </a:r>
            <a:r>
              <a:rPr lang="en-US" altLang="zh-TW" dirty="0">
                <a:latin typeface="Times New Roman" panose="02020603050405020304" pitchFamily="18" charset="0"/>
                <a:cs typeface="Times New Roman" panose="02020603050405020304" pitchFamily="18" charset="0"/>
              </a:rPr>
              <a:t>done you will again click the write button to update the coordinator </a:t>
            </a:r>
            <a:r>
              <a:rPr lang="en-US" altLang="zh-TW" dirty="0" err="1">
                <a:latin typeface="Times New Roman" panose="02020603050405020304" pitchFamily="18" charset="0"/>
                <a:cs typeface="Times New Roman" panose="02020603050405020304" pitchFamily="18" charset="0"/>
              </a:rPr>
              <a:t>XBee</a:t>
            </a:r>
            <a:r>
              <a:rPr lang="en-US" altLang="zh-TW" dirty="0">
                <a:latin typeface="Times New Roman" panose="02020603050405020304" pitchFamily="18" charset="0"/>
                <a:cs typeface="Times New Roman" panose="02020603050405020304" pitchFamily="18" charset="0"/>
              </a:rPr>
              <a:t> settings. After the write process is complete you are ready to use your </a:t>
            </a:r>
            <a:r>
              <a:rPr lang="en-US" altLang="zh-TW" dirty="0" err="1">
                <a:latin typeface="Times New Roman" panose="02020603050405020304" pitchFamily="18" charset="0"/>
                <a:cs typeface="Times New Roman" panose="02020603050405020304" pitchFamily="18" charset="0"/>
              </a:rPr>
              <a:t>XBees</a:t>
            </a:r>
            <a:r>
              <a:rPr lang="en-US" altLang="zh-TW" dirty="0">
                <a:latin typeface="Times New Roman" panose="02020603050405020304" pitchFamily="18" charset="0"/>
                <a:cs typeface="Times New Roman" panose="02020603050405020304" pitchFamily="18" charset="0"/>
              </a:rPr>
              <a:t> and communicate wirelessly!</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67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48181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latin typeface="Times New Roman" panose="02020603050405020304" pitchFamily="18" charset="0"/>
                <a:cs typeface="Times New Roman" panose="02020603050405020304" pitchFamily="18" charset="0"/>
              </a:rPr>
              <a:t>Step 5: Test the configuration</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2195736" y="1200151"/>
            <a:ext cx="6491064" cy="2019671"/>
          </a:xfrm>
        </p:spPr>
        <p:txBody>
          <a:bodyPr>
            <a:normAutofit fontScale="70000" lnSpcReduction="20000"/>
          </a:bodyPr>
          <a:lstStyle/>
          <a:p>
            <a:r>
              <a:rPr lang="en-US" altLang="zh-TW" dirty="0">
                <a:latin typeface="Times New Roman" panose="02020603050405020304" pitchFamily="18" charset="0"/>
                <a:cs typeface="Times New Roman" panose="02020603050405020304" pitchFamily="18" charset="0"/>
              </a:rPr>
              <a:t>A simple test can be done to be sure the two </a:t>
            </a:r>
            <a:r>
              <a:rPr lang="en-US" altLang="zh-TW" dirty="0" err="1">
                <a:latin typeface="Times New Roman" panose="02020603050405020304" pitchFamily="18" charset="0"/>
                <a:cs typeface="Times New Roman" panose="02020603050405020304" pitchFamily="18" charset="0"/>
              </a:rPr>
              <a:t>XBees</a:t>
            </a:r>
            <a:r>
              <a:rPr lang="en-US" altLang="zh-TW" dirty="0">
                <a:latin typeface="Times New Roman" panose="02020603050405020304" pitchFamily="18" charset="0"/>
                <a:cs typeface="Times New Roman" panose="02020603050405020304" pitchFamily="18" charset="0"/>
              </a:rPr>
              <a:t> are communicating properly. You can connect either one of the </a:t>
            </a:r>
            <a:r>
              <a:rPr lang="en-US" altLang="zh-TW" dirty="0" err="1">
                <a:latin typeface="Times New Roman" panose="02020603050405020304" pitchFamily="18" charset="0"/>
                <a:cs typeface="Times New Roman" panose="02020603050405020304" pitchFamily="18" charset="0"/>
              </a:rPr>
              <a:t>XBees</a:t>
            </a:r>
            <a:r>
              <a:rPr lang="en-US" altLang="zh-TW" dirty="0">
                <a:latin typeface="Times New Roman" panose="02020603050405020304" pitchFamily="18" charset="0"/>
                <a:cs typeface="Times New Roman" panose="02020603050405020304" pitchFamily="18" charset="0"/>
              </a:rPr>
              <a:t> to the computer. Then, connect the second </a:t>
            </a:r>
            <a:r>
              <a:rPr lang="en-US" altLang="zh-TW" dirty="0" err="1">
                <a:latin typeface="Times New Roman" panose="02020603050405020304" pitchFamily="18" charset="0"/>
                <a:cs typeface="Times New Roman" panose="02020603050405020304" pitchFamily="18" charset="0"/>
              </a:rPr>
              <a:t>XBee</a:t>
            </a:r>
            <a:r>
              <a:rPr lang="en-US" altLang="zh-TW" dirty="0">
                <a:latin typeface="Times New Roman" panose="02020603050405020304" pitchFamily="18" charset="0"/>
                <a:cs typeface="Times New Roman" panose="02020603050405020304" pitchFamily="18" charset="0"/>
              </a:rPr>
              <a:t> to 3.3V power and connect the </a:t>
            </a:r>
            <a:r>
              <a:rPr lang="en-US" altLang="zh-TW" dirty="0" err="1">
                <a:latin typeface="Times New Roman" panose="02020603050405020304" pitchFamily="18" charset="0"/>
                <a:cs typeface="Times New Roman" panose="02020603050405020304" pitchFamily="18" charset="0"/>
              </a:rPr>
              <a:t>Dout</a:t>
            </a:r>
            <a:r>
              <a:rPr lang="en-US" altLang="zh-TW" dirty="0">
                <a:latin typeface="Times New Roman" panose="02020603050405020304" pitchFamily="18" charset="0"/>
                <a:cs typeface="Times New Roman" panose="02020603050405020304" pitchFamily="18" charset="0"/>
              </a:rPr>
              <a:t> and Din pins together. This will cause the </a:t>
            </a:r>
            <a:r>
              <a:rPr lang="en-US" altLang="zh-TW" dirty="0" err="1">
                <a:latin typeface="Times New Roman" panose="02020603050405020304" pitchFamily="18" charset="0"/>
                <a:cs typeface="Times New Roman" panose="02020603050405020304" pitchFamily="18" charset="0"/>
              </a:rPr>
              <a:t>XBee</a:t>
            </a:r>
            <a:r>
              <a:rPr lang="en-US" altLang="zh-TW" dirty="0">
                <a:latin typeface="Times New Roman" panose="02020603050405020304" pitchFamily="18" charset="0"/>
                <a:cs typeface="Times New Roman" panose="02020603050405020304" pitchFamily="18" charset="0"/>
              </a:rPr>
              <a:t> to automatically retransmit any data it receives.</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68</a:t>
            </a:fld>
            <a:endParaRPr lang="en-US">
              <a:latin typeface="Times New Roman" panose="02020603050405020304" pitchFamily="18" charset="0"/>
              <a:cs typeface="Times New Roman" panose="02020603050405020304" pitchFamily="18" charset="0"/>
            </a:endParaRPr>
          </a:p>
        </p:txBody>
      </p:sp>
      <p:pic>
        <p:nvPicPr>
          <p:cNvPr id="15362" name="Picture 2" descr="https://eewiki.net/download/attachments/21495832/photo%282%29.JPG?version=1&amp;modificationDate=1375720108747&amp;api=v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7904" y="2999209"/>
            <a:ext cx="28575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5201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latin typeface="Times New Roman" panose="02020603050405020304" pitchFamily="18" charset="0"/>
                <a:cs typeface="Times New Roman" panose="02020603050405020304" pitchFamily="18" charset="0"/>
              </a:rPr>
              <a:t>Step 5: Test the configuration</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2195736" y="1200151"/>
            <a:ext cx="6491064" cy="2379711"/>
          </a:xfrm>
        </p:spPr>
        <p:txBody>
          <a:bodyPr>
            <a:normAutofit fontScale="77500" lnSpcReduction="20000"/>
          </a:bodyPr>
          <a:lstStyle/>
          <a:p>
            <a:r>
              <a:rPr lang="en-US" altLang="zh-TW" dirty="0">
                <a:latin typeface="Times New Roman" panose="02020603050405020304" pitchFamily="18" charset="0"/>
                <a:cs typeface="Times New Roman" panose="02020603050405020304" pitchFamily="18" charset="0"/>
              </a:rPr>
              <a:t>When you have both </a:t>
            </a:r>
            <a:r>
              <a:rPr lang="en-US" altLang="zh-TW" dirty="0" err="1">
                <a:latin typeface="Times New Roman" panose="02020603050405020304" pitchFamily="18" charset="0"/>
                <a:cs typeface="Times New Roman" panose="02020603050405020304" pitchFamily="18" charset="0"/>
              </a:rPr>
              <a:t>XBees</a:t>
            </a:r>
            <a:r>
              <a:rPr lang="en-US" altLang="zh-TW" dirty="0">
                <a:latin typeface="Times New Roman" panose="02020603050405020304" pitchFamily="18" charset="0"/>
                <a:cs typeface="Times New Roman" panose="02020603050405020304" pitchFamily="18" charset="0"/>
              </a:rPr>
              <a:t> connected go to the </a:t>
            </a:r>
            <a:r>
              <a:rPr lang="en-US" altLang="zh-TW" i="1" dirty="0">
                <a:latin typeface="Times New Roman" panose="02020603050405020304" pitchFamily="18" charset="0"/>
                <a:cs typeface="Times New Roman" panose="02020603050405020304" pitchFamily="18" charset="0"/>
              </a:rPr>
              <a:t>Terminal</a:t>
            </a:r>
            <a:r>
              <a:rPr lang="en-US" altLang="zh-TW" dirty="0">
                <a:latin typeface="Times New Roman" panose="02020603050405020304" pitchFamily="18" charset="0"/>
                <a:cs typeface="Times New Roman" panose="02020603050405020304" pitchFamily="18" charset="0"/>
              </a:rPr>
              <a:t> tab in the X-CTU window. Whatever you type in the terminal window will appear in blue font and whatever is received will appear in red font. If the </a:t>
            </a:r>
            <a:r>
              <a:rPr lang="en-US" altLang="zh-TW" dirty="0" err="1">
                <a:latin typeface="Times New Roman" panose="02020603050405020304" pitchFamily="18" charset="0"/>
                <a:cs typeface="Times New Roman" panose="02020603050405020304" pitchFamily="18" charset="0"/>
              </a:rPr>
              <a:t>XBees</a:t>
            </a:r>
            <a:r>
              <a:rPr lang="en-US" altLang="zh-TW" dirty="0">
                <a:latin typeface="Times New Roman" panose="02020603050405020304" pitchFamily="18" charset="0"/>
                <a:cs typeface="Times New Roman" panose="02020603050405020304" pitchFamily="18" charset="0"/>
              </a:rPr>
              <a:t> are configured correctly every character you type should be mirrored in red.</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69</a:t>
            </a:fld>
            <a:endParaRPr lang="en-US">
              <a:latin typeface="Times New Roman" panose="02020603050405020304" pitchFamily="18" charset="0"/>
              <a:cs typeface="Times New Roman" panose="02020603050405020304" pitchFamily="18" charset="0"/>
            </a:endParaRPr>
          </a:p>
        </p:txBody>
      </p:sp>
      <p:pic>
        <p:nvPicPr>
          <p:cNvPr id="5" name="圖片 4"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3888" y="3430315"/>
            <a:ext cx="3672408" cy="1575662"/>
          </a:xfrm>
          <a:prstGeom prst="rect">
            <a:avLst/>
          </a:prstGeom>
        </p:spPr>
      </p:pic>
    </p:spTree>
    <p:extLst>
      <p:ext uri="{BB962C8B-B14F-4D97-AF65-F5344CB8AC3E}">
        <p14:creationId xmlns:p14="http://schemas.microsoft.com/office/powerpoint/2010/main" val="143788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pPr algn="ctr"/>
            <a:r>
              <a:rPr lang="en-US" altLang="zh-TW" dirty="0">
                <a:latin typeface="Times New Roman" panose="02020603050405020304" pitchFamily="18" charset="0"/>
                <a:cs typeface="Times New Roman" panose="02020603050405020304" pitchFamily="18" charset="0"/>
              </a:rPr>
              <a:t>IEEE 802.15.4 PHY Overview </a:t>
            </a:r>
            <a:r>
              <a:rPr lang="en-US" altLang="zh-TW" sz="2700" dirty="0">
                <a:solidFill>
                  <a:srgbClr val="00B050"/>
                </a:solidFill>
                <a:latin typeface="Times New Roman" panose="02020603050405020304" pitchFamily="18" charset="0"/>
                <a:cs typeface="Times New Roman" panose="02020603050405020304" pitchFamily="18" charset="0"/>
              </a:rPr>
              <a:t>Packet Structure</a:t>
            </a:r>
            <a:endParaRPr lang="zh-TW" altLang="en-US" sz="2700" dirty="0">
              <a:solidFill>
                <a:srgbClr val="00B050"/>
              </a:solidFill>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
        <p:nvSpPr>
          <p:cNvPr id="5" name="Rectangle 3"/>
          <p:cNvSpPr>
            <a:spLocks noChangeArrowheads="1"/>
          </p:cNvSpPr>
          <p:nvPr/>
        </p:nvSpPr>
        <p:spPr bwMode="auto">
          <a:xfrm>
            <a:off x="1170856" y="3292495"/>
            <a:ext cx="1219200" cy="685800"/>
          </a:xfrm>
          <a:prstGeom prst="rect">
            <a:avLst/>
          </a:prstGeom>
          <a:solidFill>
            <a:srgbClr val="00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6" name="Text Box 5"/>
          <p:cNvSpPr txBox="1">
            <a:spLocks noChangeArrowheads="1"/>
          </p:cNvSpPr>
          <p:nvPr/>
        </p:nvSpPr>
        <p:spPr bwMode="auto">
          <a:xfrm>
            <a:off x="1247056" y="3521095"/>
            <a:ext cx="10257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600" b="1">
                <a:latin typeface="Times New Roman" panose="02020603050405020304" pitchFamily="18" charset="0"/>
                <a:ea typeface="ＭＳ Ｐゴシック" charset="0"/>
                <a:cs typeface="Times New Roman" panose="02020603050405020304" pitchFamily="18" charset="0"/>
              </a:rPr>
              <a:t>Preamble</a:t>
            </a:r>
          </a:p>
        </p:txBody>
      </p:sp>
      <p:sp>
        <p:nvSpPr>
          <p:cNvPr id="7" name="Rectangle 6"/>
          <p:cNvSpPr>
            <a:spLocks noChangeArrowheads="1"/>
          </p:cNvSpPr>
          <p:nvPr/>
        </p:nvSpPr>
        <p:spPr bwMode="auto">
          <a:xfrm>
            <a:off x="2390056" y="3292495"/>
            <a:ext cx="1219200" cy="685800"/>
          </a:xfrm>
          <a:prstGeom prst="rect">
            <a:avLst/>
          </a:prstGeom>
          <a:solidFill>
            <a:srgbClr val="00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8" name="Text Box 7"/>
          <p:cNvSpPr txBox="1">
            <a:spLocks noChangeArrowheads="1"/>
          </p:cNvSpPr>
          <p:nvPr/>
        </p:nvSpPr>
        <p:spPr bwMode="auto">
          <a:xfrm>
            <a:off x="2484185" y="3349645"/>
            <a:ext cx="101983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defRPr/>
            </a:pPr>
            <a:r>
              <a:rPr lang="en-US" sz="1600" b="1">
                <a:latin typeface="Times New Roman" panose="02020603050405020304" pitchFamily="18" charset="0"/>
                <a:ea typeface="ＭＳ Ｐゴシック" charset="0"/>
                <a:cs typeface="Times New Roman" panose="02020603050405020304" pitchFamily="18" charset="0"/>
              </a:rPr>
              <a:t>Start of</a:t>
            </a:r>
          </a:p>
          <a:p>
            <a:pPr algn="ctr" eaLnBrk="0" hangingPunct="0">
              <a:defRPr/>
            </a:pPr>
            <a:r>
              <a:rPr lang="en-US" sz="1600" b="1">
                <a:latin typeface="Times New Roman" panose="02020603050405020304" pitchFamily="18" charset="0"/>
                <a:ea typeface="ＭＳ Ｐゴシック" charset="0"/>
                <a:cs typeface="Times New Roman" panose="02020603050405020304" pitchFamily="18" charset="0"/>
              </a:rPr>
              <a:t>Packet</a:t>
            </a:r>
          </a:p>
          <a:p>
            <a:pPr algn="ctr" eaLnBrk="0" hangingPunct="0">
              <a:defRPr/>
            </a:pPr>
            <a:r>
              <a:rPr lang="en-US" sz="1600" b="1">
                <a:latin typeface="Times New Roman" panose="02020603050405020304" pitchFamily="18" charset="0"/>
                <a:ea typeface="ＭＳ Ｐゴシック" charset="0"/>
                <a:cs typeface="Times New Roman" panose="02020603050405020304" pitchFamily="18" charset="0"/>
              </a:rPr>
              <a:t>Delimiter</a:t>
            </a:r>
          </a:p>
        </p:txBody>
      </p:sp>
      <p:sp>
        <p:nvSpPr>
          <p:cNvPr id="9" name="Rectangle 8"/>
          <p:cNvSpPr>
            <a:spLocks noChangeArrowheads="1"/>
          </p:cNvSpPr>
          <p:nvPr/>
        </p:nvSpPr>
        <p:spPr bwMode="auto">
          <a:xfrm>
            <a:off x="3609256" y="3292495"/>
            <a:ext cx="1219200" cy="685800"/>
          </a:xfrm>
          <a:prstGeom prst="rect">
            <a:avLst/>
          </a:prstGeom>
          <a:solidFill>
            <a:srgbClr val="FFCC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10" name="Text Box 9"/>
          <p:cNvSpPr txBox="1">
            <a:spLocks noChangeArrowheads="1"/>
          </p:cNvSpPr>
          <p:nvPr/>
        </p:nvSpPr>
        <p:spPr bwMode="auto">
          <a:xfrm>
            <a:off x="3779683" y="3406795"/>
            <a:ext cx="83548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defRPr/>
            </a:pPr>
            <a:r>
              <a:rPr lang="en-US" sz="1600" b="1">
                <a:latin typeface="Times New Roman" panose="02020603050405020304" pitchFamily="18" charset="0"/>
                <a:ea typeface="ＭＳ Ｐゴシック" charset="0"/>
                <a:cs typeface="Times New Roman" panose="02020603050405020304" pitchFamily="18" charset="0"/>
              </a:rPr>
              <a:t>PHY</a:t>
            </a:r>
          </a:p>
          <a:p>
            <a:pPr algn="ctr" eaLnBrk="0" hangingPunct="0">
              <a:defRPr/>
            </a:pPr>
            <a:r>
              <a:rPr lang="en-US" sz="1600" b="1">
                <a:latin typeface="Times New Roman" panose="02020603050405020304" pitchFamily="18" charset="0"/>
                <a:ea typeface="ＭＳ Ｐゴシック" charset="0"/>
                <a:cs typeface="Times New Roman" panose="02020603050405020304" pitchFamily="18" charset="0"/>
              </a:rPr>
              <a:t>Header</a:t>
            </a:r>
          </a:p>
        </p:txBody>
      </p:sp>
      <p:sp>
        <p:nvSpPr>
          <p:cNvPr id="11" name="Rectangle 10"/>
          <p:cNvSpPr>
            <a:spLocks noChangeArrowheads="1"/>
          </p:cNvSpPr>
          <p:nvPr/>
        </p:nvSpPr>
        <p:spPr bwMode="auto">
          <a:xfrm>
            <a:off x="4828456" y="3292495"/>
            <a:ext cx="4191000" cy="6858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12" name="Text Box 11"/>
          <p:cNvSpPr txBox="1">
            <a:spLocks noChangeArrowheads="1"/>
          </p:cNvSpPr>
          <p:nvPr/>
        </p:nvSpPr>
        <p:spPr bwMode="auto">
          <a:xfrm>
            <a:off x="6003228" y="3406795"/>
            <a:ext cx="176843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defRPr/>
            </a:pPr>
            <a:r>
              <a:rPr lang="en-US" sz="1600" b="1">
                <a:latin typeface="Times New Roman" panose="02020603050405020304" pitchFamily="18" charset="0"/>
                <a:ea typeface="ＭＳ Ｐゴシック" charset="0"/>
                <a:cs typeface="Times New Roman" panose="02020603050405020304" pitchFamily="18" charset="0"/>
              </a:rPr>
              <a:t>PHY Service</a:t>
            </a:r>
          </a:p>
          <a:p>
            <a:pPr algn="ctr" eaLnBrk="0" hangingPunct="0">
              <a:defRPr/>
            </a:pPr>
            <a:r>
              <a:rPr lang="en-US" sz="1600" b="1">
                <a:latin typeface="Times New Roman" panose="02020603050405020304" pitchFamily="18" charset="0"/>
                <a:ea typeface="ＭＳ Ｐゴシック" charset="0"/>
                <a:cs typeface="Times New Roman" panose="02020603050405020304" pitchFamily="18" charset="0"/>
              </a:rPr>
              <a:t>Data Unit (PSDU)</a:t>
            </a:r>
          </a:p>
        </p:txBody>
      </p:sp>
      <p:sp>
        <p:nvSpPr>
          <p:cNvPr id="13" name="Text Box 12"/>
          <p:cNvSpPr txBox="1">
            <a:spLocks noChangeArrowheads="1"/>
          </p:cNvSpPr>
          <p:nvPr/>
        </p:nvSpPr>
        <p:spPr bwMode="auto">
          <a:xfrm>
            <a:off x="2161728" y="1577995"/>
            <a:ext cx="4725716"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r>
              <a:rPr lang="en-US" altLang="zh-TW" sz="2000" b="1" dirty="0">
                <a:cs typeface="Times New Roman" panose="02020603050405020304" pitchFamily="18" charset="0"/>
              </a:rPr>
              <a:t>PHY Packet Fields</a:t>
            </a:r>
          </a:p>
          <a:p>
            <a:pPr eaLnBrk="1" hangingPunct="1">
              <a:buFontTx/>
              <a:buChar char="•"/>
            </a:pPr>
            <a:r>
              <a:rPr lang="en-US" altLang="zh-TW" sz="1800" dirty="0">
                <a:cs typeface="Times New Roman" panose="02020603050405020304" pitchFamily="18" charset="0"/>
              </a:rPr>
              <a:t>  Preamble (32 bits) – synchronization  </a:t>
            </a:r>
          </a:p>
          <a:p>
            <a:pPr eaLnBrk="1" hangingPunct="1">
              <a:buFontTx/>
              <a:buChar char="•"/>
            </a:pPr>
            <a:r>
              <a:rPr lang="en-US" altLang="zh-TW" sz="1800" dirty="0">
                <a:cs typeface="Times New Roman" panose="02020603050405020304" pitchFamily="18" charset="0"/>
              </a:rPr>
              <a:t>  Start of Packet Delimiter (8 bits)</a:t>
            </a:r>
          </a:p>
          <a:p>
            <a:pPr eaLnBrk="1" hangingPunct="1">
              <a:buFontTx/>
              <a:buChar char="•"/>
            </a:pPr>
            <a:r>
              <a:rPr lang="en-US" altLang="zh-TW" sz="1800" dirty="0">
                <a:cs typeface="Times New Roman" panose="02020603050405020304" pitchFamily="18" charset="0"/>
              </a:rPr>
              <a:t>  PHY Header (8 bits) – PSDU length</a:t>
            </a:r>
          </a:p>
          <a:p>
            <a:pPr eaLnBrk="1" hangingPunct="1">
              <a:buFontTx/>
              <a:buChar char="•"/>
            </a:pPr>
            <a:r>
              <a:rPr lang="en-US" altLang="zh-TW" sz="1800" dirty="0">
                <a:cs typeface="Times New Roman" panose="02020603050405020304" pitchFamily="18" charset="0"/>
              </a:rPr>
              <a:t>  PSDU (0 to 1016 bits) – Data field</a:t>
            </a:r>
          </a:p>
        </p:txBody>
      </p:sp>
      <p:sp>
        <p:nvSpPr>
          <p:cNvPr id="14" name="Text Box 13"/>
          <p:cNvSpPr txBox="1">
            <a:spLocks noChangeArrowheads="1"/>
          </p:cNvSpPr>
          <p:nvPr/>
        </p:nvSpPr>
        <p:spPr bwMode="auto">
          <a:xfrm>
            <a:off x="2471019" y="4062830"/>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800">
                <a:latin typeface="Times New Roman" panose="02020603050405020304" pitchFamily="18" charset="0"/>
                <a:ea typeface="ＭＳ Ｐゴシック" charset="0"/>
                <a:cs typeface="Times New Roman" panose="02020603050405020304" pitchFamily="18" charset="0"/>
              </a:rPr>
              <a:t>6 Octets</a:t>
            </a:r>
          </a:p>
        </p:txBody>
      </p:sp>
      <p:sp>
        <p:nvSpPr>
          <p:cNvPr id="15" name="Text Box 14"/>
          <p:cNvSpPr txBox="1">
            <a:spLocks noChangeArrowheads="1"/>
          </p:cNvSpPr>
          <p:nvPr/>
        </p:nvSpPr>
        <p:spPr bwMode="auto">
          <a:xfrm>
            <a:off x="6184181" y="4062830"/>
            <a:ext cx="13708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800">
                <a:latin typeface="Times New Roman" panose="02020603050405020304" pitchFamily="18" charset="0"/>
                <a:ea typeface="ＭＳ Ｐゴシック" charset="0"/>
                <a:cs typeface="Times New Roman" panose="02020603050405020304" pitchFamily="18" charset="0"/>
              </a:rPr>
              <a:t>0-127 Octets</a:t>
            </a:r>
          </a:p>
        </p:txBody>
      </p:sp>
      <p:sp>
        <p:nvSpPr>
          <p:cNvPr id="16" name="Line 15"/>
          <p:cNvSpPr>
            <a:spLocks noChangeShapeType="1"/>
          </p:cNvSpPr>
          <p:nvPr/>
        </p:nvSpPr>
        <p:spPr bwMode="auto">
          <a:xfrm>
            <a:off x="1170856" y="4035445"/>
            <a:ext cx="0" cy="285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17" name="Line 16"/>
          <p:cNvSpPr>
            <a:spLocks noChangeShapeType="1"/>
          </p:cNvSpPr>
          <p:nvPr/>
        </p:nvSpPr>
        <p:spPr bwMode="auto">
          <a:xfrm flipH="1">
            <a:off x="1170856" y="4206895"/>
            <a:ext cx="12192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18" name="Line 17"/>
          <p:cNvSpPr>
            <a:spLocks noChangeShapeType="1"/>
          </p:cNvSpPr>
          <p:nvPr/>
        </p:nvSpPr>
        <p:spPr bwMode="auto">
          <a:xfrm>
            <a:off x="3609256" y="4206895"/>
            <a:ext cx="12192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19" name="Line 18"/>
          <p:cNvSpPr>
            <a:spLocks noChangeShapeType="1"/>
          </p:cNvSpPr>
          <p:nvPr/>
        </p:nvSpPr>
        <p:spPr bwMode="auto">
          <a:xfrm>
            <a:off x="4828456" y="4035445"/>
            <a:ext cx="0" cy="285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20" name="Line 19"/>
          <p:cNvSpPr>
            <a:spLocks noChangeShapeType="1"/>
          </p:cNvSpPr>
          <p:nvPr/>
        </p:nvSpPr>
        <p:spPr bwMode="auto">
          <a:xfrm flipH="1">
            <a:off x="4828456" y="4212849"/>
            <a:ext cx="12192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21" name="Line 20"/>
          <p:cNvSpPr>
            <a:spLocks noChangeShapeType="1"/>
          </p:cNvSpPr>
          <p:nvPr/>
        </p:nvSpPr>
        <p:spPr bwMode="auto">
          <a:xfrm>
            <a:off x="7800256" y="4206895"/>
            <a:ext cx="12192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
        <p:nvSpPr>
          <p:cNvPr id="22" name="Line 21"/>
          <p:cNvSpPr>
            <a:spLocks noChangeShapeType="1"/>
          </p:cNvSpPr>
          <p:nvPr/>
        </p:nvSpPr>
        <p:spPr bwMode="auto">
          <a:xfrm>
            <a:off x="9019456" y="4035445"/>
            <a:ext cx="0" cy="2857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panose="02020603050405020304" pitchFamily="18" charset="0"/>
              <a:ea typeface="ＭＳ Ｐゴシック" charset="0"/>
              <a:cs typeface="Times New Roman" panose="02020603050405020304" pitchFamily="18" charset="0"/>
            </a:endParaRPr>
          </a:p>
        </p:txBody>
      </p:sp>
    </p:spTree>
    <p:extLst>
      <p:ext uri="{BB962C8B-B14F-4D97-AF65-F5344CB8AC3E}">
        <p14:creationId xmlns:p14="http://schemas.microsoft.com/office/powerpoint/2010/main" val="5595154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latin typeface="Times New Roman" panose="02020603050405020304" pitchFamily="18" charset="0"/>
                <a:cs typeface="Times New Roman" panose="02020603050405020304" pitchFamily="18" charset="0"/>
              </a:rPr>
              <a:t>Step 5: Test the configuration</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2195736" y="1200151"/>
            <a:ext cx="3600400" cy="3394472"/>
          </a:xfrm>
        </p:spPr>
        <p:txBody>
          <a:bodyPr>
            <a:normAutofit fontScale="62500" lnSpcReduction="20000"/>
          </a:bodyPr>
          <a:lstStyle/>
          <a:p>
            <a:r>
              <a:rPr lang="en-US" altLang="zh-TW" dirty="0">
                <a:latin typeface="Times New Roman" panose="02020603050405020304" pitchFamily="18" charset="0"/>
                <a:cs typeface="Times New Roman" panose="02020603050405020304" pitchFamily="18" charset="0"/>
              </a:rPr>
              <a:t>When typing single characters, you should see a screen similar to the one above. To send strings of data you can assemble a data packet. To do this click the "Assemble Packet" button and type the wanted string into the box then click send data. This will send the entire packet before receiving the same packet back.  </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70</a:t>
            </a:fld>
            <a:endParaRPr lang="en-US">
              <a:latin typeface="Times New Roman" panose="02020603050405020304" pitchFamily="18" charset="0"/>
              <a:cs typeface="Times New Roman" panose="02020603050405020304" pitchFamily="18" charset="0"/>
            </a:endParaRPr>
          </a:p>
        </p:txBody>
      </p:sp>
      <p:pic>
        <p:nvPicPr>
          <p:cNvPr id="16386" name="Picture 2" descr="https://eewiki.net/download/attachments/21495832/datapacket.PNG?version=1&amp;modificationDate=1375720591533&amp;api=v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0365" y="1131168"/>
            <a:ext cx="3163635" cy="3622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9851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en-US" altLang="zh-TW" dirty="0" smtClean="0"/>
          </a:p>
          <a:p>
            <a:endParaRPr lang="en-US" altLang="zh-TW" dirty="0"/>
          </a:p>
          <a:p>
            <a:pPr marL="0" indent="0" algn="ctr">
              <a:buNone/>
            </a:pPr>
            <a:r>
              <a:rPr lang="en-US" altLang="zh-TW" dirty="0" smtClean="0">
                <a:latin typeface="Times New Roman" panose="02020603050405020304" pitchFamily="18" charset="0"/>
                <a:cs typeface="Times New Roman" panose="02020603050405020304" pitchFamily="18" charset="0"/>
              </a:rPr>
              <a:t>Lab: Sending </a:t>
            </a:r>
            <a:r>
              <a:rPr lang="en-US" altLang="zh-TW" dirty="0">
                <a:latin typeface="Times New Roman" panose="02020603050405020304" pitchFamily="18" charset="0"/>
                <a:cs typeface="Times New Roman" panose="02020603050405020304" pitchFamily="18" charset="0"/>
              </a:rPr>
              <a:t>temperature data via </a:t>
            </a:r>
            <a:r>
              <a:rPr lang="en-US" altLang="zh-TW" dirty="0" err="1">
                <a:latin typeface="Times New Roman" panose="02020603050405020304" pitchFamily="18" charset="0"/>
                <a:cs typeface="Times New Roman" panose="02020603050405020304" pitchFamily="18" charset="0"/>
              </a:rPr>
              <a:t>XBee</a:t>
            </a:r>
            <a:r>
              <a:rPr lang="en-US" altLang="zh-TW" dirty="0">
                <a:latin typeface="Times New Roman" panose="02020603050405020304" pitchFamily="18" charset="0"/>
                <a:cs typeface="Times New Roman" panose="02020603050405020304" pitchFamily="18" charset="0"/>
              </a:rPr>
              <a:t> </a:t>
            </a:r>
            <a:endParaRPr lang="zh-TW" altLang="en-US" dirty="0"/>
          </a:p>
        </p:txBody>
      </p:sp>
      <p:sp>
        <p:nvSpPr>
          <p:cNvPr id="4" name="投影片編號版面配置區 3"/>
          <p:cNvSpPr>
            <a:spLocks noGrp="1"/>
          </p:cNvSpPr>
          <p:nvPr>
            <p:ph type="sldNum" sz="quarter" idx="12"/>
          </p:nvPr>
        </p:nvSpPr>
        <p:spPr/>
        <p:txBody>
          <a:bodyPr/>
          <a:lstStyle/>
          <a:p>
            <a:fld id="{3C8376A6-A48A-4C3C-A7D7-B9F261D0D90C}" type="slidenum">
              <a:rPr lang="en-US" smtClean="0"/>
              <a:t>71</a:t>
            </a:fld>
            <a:endParaRPr lang="en-US"/>
          </a:p>
        </p:txBody>
      </p:sp>
    </p:spTree>
    <p:extLst>
      <p:ext uri="{BB962C8B-B14F-4D97-AF65-F5344CB8AC3E}">
        <p14:creationId xmlns:p14="http://schemas.microsoft.com/office/powerpoint/2010/main" val="34291197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latin typeface="Times New Roman" panose="02020603050405020304" pitchFamily="18" charset="0"/>
                <a:cs typeface="Times New Roman" panose="02020603050405020304" pitchFamily="18" charset="0"/>
              </a:rPr>
              <a:t>Sending temperature data via </a:t>
            </a:r>
            <a:r>
              <a:rPr lang="en-US" altLang="zh-TW" dirty="0" err="1" smtClean="0">
                <a:latin typeface="Times New Roman" panose="02020603050405020304" pitchFamily="18" charset="0"/>
                <a:cs typeface="Times New Roman" panose="02020603050405020304" pitchFamily="18" charset="0"/>
              </a:rPr>
              <a:t>XBee</a:t>
            </a:r>
            <a:r>
              <a:rPr lang="en-US" altLang="zh-TW" dirty="0" smtClean="0">
                <a:latin typeface="Times New Roman" panose="02020603050405020304" pitchFamily="18" charset="0"/>
                <a:cs typeface="Times New Roman" panose="02020603050405020304" pitchFamily="18" charset="0"/>
              </a:rPr>
              <a:t> </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smtClean="0">
                <a:solidFill>
                  <a:schemeClr val="tx1"/>
                </a:solidFill>
                <a:latin typeface="Times New Roman" panose="02020603050405020304" pitchFamily="18" charset="0"/>
                <a:cs typeface="Times New Roman" panose="02020603050405020304" pitchFamily="18" charset="0"/>
              </a:rPr>
              <a:t>Connecting </a:t>
            </a:r>
            <a:r>
              <a:rPr lang="en-US" altLang="zh-TW" dirty="0" smtClean="0">
                <a:solidFill>
                  <a:schemeClr val="tx1"/>
                </a:solidFill>
                <a:latin typeface="Times New Roman" panose="02020603050405020304" pitchFamily="18" charset="0"/>
                <a:cs typeface="Times New Roman" panose="02020603050405020304" pitchFamily="18" charset="0"/>
              </a:rPr>
              <a:t>LM35 to Pi A and sending temperature data to Pi B through </a:t>
            </a:r>
            <a:r>
              <a:rPr lang="en-US" altLang="zh-TW" dirty="0" err="1" smtClean="0">
                <a:solidFill>
                  <a:schemeClr val="tx1"/>
                </a:solidFill>
                <a:latin typeface="Times New Roman" panose="02020603050405020304" pitchFamily="18" charset="0"/>
                <a:cs typeface="Times New Roman" panose="02020603050405020304" pitchFamily="18" charset="0"/>
              </a:rPr>
              <a:t>Xbee</a:t>
            </a:r>
            <a:r>
              <a:rPr lang="en-US" altLang="zh-TW" dirty="0" smtClean="0">
                <a:solidFill>
                  <a:schemeClr val="tx1"/>
                </a:solidFill>
                <a:latin typeface="Times New Roman" panose="02020603050405020304" pitchFamily="18" charset="0"/>
                <a:cs typeface="Times New Roman" panose="02020603050405020304" pitchFamily="18" charset="0"/>
              </a:rPr>
              <a:t> module</a:t>
            </a:r>
          </a:p>
          <a:p>
            <a:r>
              <a:rPr lang="en-US" altLang="zh-TW" dirty="0" smtClean="0">
                <a:solidFill>
                  <a:schemeClr val="tx1"/>
                </a:solidFill>
                <a:latin typeface="Times New Roman" panose="02020603050405020304" pitchFamily="18" charset="0"/>
                <a:cs typeface="Times New Roman" panose="02020603050405020304" pitchFamily="18" charset="0"/>
              </a:rPr>
              <a:t>Setting one is coordinator and the other is endpoint/router</a:t>
            </a:r>
            <a:endParaRPr lang="zh-TW" altLang="en-US" dirty="0">
              <a:solidFill>
                <a:schemeClr val="tx1"/>
              </a:solidFill>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72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36620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Open serial port</a:t>
            </a:r>
            <a:endParaRPr lang="zh-TW" altLang="en-US" dirty="0"/>
          </a:p>
        </p:txBody>
      </p:sp>
      <p:sp>
        <p:nvSpPr>
          <p:cNvPr id="3" name="內容版面配置區 2"/>
          <p:cNvSpPr>
            <a:spLocks noGrp="1"/>
          </p:cNvSpPr>
          <p:nvPr>
            <p:ph idx="1"/>
          </p:nvPr>
        </p:nvSpPr>
        <p:spPr/>
        <p:txBody>
          <a:bodyPr>
            <a:normAutofit fontScale="92500"/>
          </a:bodyPr>
          <a:lstStyle/>
          <a:p>
            <a:r>
              <a:rPr lang="en-US" altLang="zh-TW" dirty="0" smtClean="0"/>
              <a:t>“serial” module is required.</a:t>
            </a:r>
          </a:p>
          <a:p>
            <a:r>
              <a:rPr lang="en-US" altLang="zh-TW" dirty="0" smtClean="0"/>
              <a:t>Open serial port</a:t>
            </a:r>
          </a:p>
          <a:p>
            <a:pPr lvl="1"/>
            <a:r>
              <a:rPr lang="en-US" altLang="zh-TW" dirty="0" err="1" smtClean="0"/>
              <a:t>serial.serial</a:t>
            </a:r>
            <a:r>
              <a:rPr lang="en-US" altLang="zh-TW" dirty="0" smtClean="0"/>
              <a:t>(‘/dev/ttyUSB0’, </a:t>
            </a:r>
            <a:r>
              <a:rPr lang="en-US" altLang="zh-TW" i="1" dirty="0" smtClean="0">
                <a:solidFill>
                  <a:srgbClr val="FF0000"/>
                </a:solidFill>
              </a:rPr>
              <a:t>[baud rate]</a:t>
            </a:r>
            <a:r>
              <a:rPr lang="en-US" altLang="zh-TW" dirty="0" smtClean="0"/>
              <a:t>) </a:t>
            </a:r>
          </a:p>
          <a:p>
            <a:r>
              <a:rPr lang="en-US" altLang="zh-TW" dirty="0" smtClean="0"/>
              <a:t>Check </a:t>
            </a:r>
            <a:r>
              <a:rPr lang="en-US" altLang="zh-TW" dirty="0" err="1" smtClean="0"/>
              <a:t>ComPort</a:t>
            </a:r>
            <a:endParaRPr lang="en-US" altLang="zh-TW" dirty="0" smtClean="0"/>
          </a:p>
          <a:p>
            <a:pPr lvl="1"/>
            <a:r>
              <a:rPr lang="en-US" altLang="zh-TW" i="1" dirty="0" err="1" smtClean="0">
                <a:solidFill>
                  <a:srgbClr val="FF0000"/>
                </a:solidFill>
              </a:rPr>
              <a:t>object</a:t>
            </a:r>
            <a:r>
              <a:rPr lang="en-US" altLang="zh-TW" dirty="0" err="1" smtClean="0"/>
              <a:t>.isOpen</a:t>
            </a:r>
            <a:r>
              <a:rPr lang="en-US" altLang="zh-TW" dirty="0" smtClean="0"/>
              <a:t>()</a:t>
            </a:r>
          </a:p>
          <a:p>
            <a:pPr lvl="1"/>
            <a:r>
              <a:rPr lang="en-US" altLang="zh-TW" i="1" dirty="0" smtClean="0">
                <a:solidFill>
                  <a:srgbClr val="FF0000"/>
                </a:solidFill>
              </a:rPr>
              <a:t>object</a:t>
            </a:r>
            <a:r>
              <a:rPr lang="en-US" altLang="zh-TW" dirty="0" smtClean="0"/>
              <a:t>.name</a:t>
            </a:r>
            <a:endParaRPr lang="en-US" altLang="zh-TW" dirty="0"/>
          </a:p>
        </p:txBody>
      </p:sp>
      <p:sp>
        <p:nvSpPr>
          <p:cNvPr id="4" name="投影片編號版面配置區 3"/>
          <p:cNvSpPr>
            <a:spLocks noGrp="1"/>
          </p:cNvSpPr>
          <p:nvPr>
            <p:ph type="sldNum" sz="quarter" idx="12"/>
          </p:nvPr>
        </p:nvSpPr>
        <p:spPr/>
        <p:txBody>
          <a:bodyPr/>
          <a:lstStyle/>
          <a:p>
            <a:fld id="{3C8376A6-A48A-4C3C-A7D7-B9F261D0D90C}" type="slidenum">
              <a:rPr lang="en-US" smtClean="0"/>
              <a:t>73</a:t>
            </a:fld>
            <a:endParaRPr lang="en-US"/>
          </a:p>
        </p:txBody>
      </p:sp>
    </p:spTree>
    <p:extLst>
      <p:ext uri="{BB962C8B-B14F-4D97-AF65-F5344CB8AC3E}">
        <p14:creationId xmlns:p14="http://schemas.microsoft.com/office/powerpoint/2010/main" val="34038907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Serial write and read</a:t>
            </a:r>
            <a:endParaRPr lang="zh-TW" altLang="en-US" dirty="0"/>
          </a:p>
        </p:txBody>
      </p:sp>
      <p:sp>
        <p:nvSpPr>
          <p:cNvPr id="3" name="內容版面配置區 2"/>
          <p:cNvSpPr>
            <a:spLocks noGrp="1"/>
          </p:cNvSpPr>
          <p:nvPr>
            <p:ph idx="1"/>
          </p:nvPr>
        </p:nvSpPr>
        <p:spPr/>
        <p:txBody>
          <a:bodyPr/>
          <a:lstStyle/>
          <a:p>
            <a:r>
              <a:rPr lang="en-US" altLang="zh-TW" dirty="0" smtClean="0"/>
              <a:t>Serial write</a:t>
            </a:r>
          </a:p>
          <a:p>
            <a:pPr lvl="1"/>
            <a:r>
              <a:rPr lang="en-US" altLang="zh-TW" i="1" dirty="0" err="1">
                <a:solidFill>
                  <a:srgbClr val="FF0000"/>
                </a:solidFill>
              </a:rPr>
              <a:t>o</a:t>
            </a:r>
            <a:r>
              <a:rPr lang="en-US" altLang="zh-TW" i="1" dirty="0" err="1" smtClean="0">
                <a:solidFill>
                  <a:srgbClr val="FF0000"/>
                </a:solidFill>
              </a:rPr>
              <a:t>bject</a:t>
            </a:r>
            <a:r>
              <a:rPr lang="en-US" altLang="zh-TW" dirty="0" err="1" smtClean="0"/>
              <a:t>.write</a:t>
            </a:r>
            <a:r>
              <a:rPr lang="en-US" altLang="zh-TW" i="1" dirty="0" smtClean="0">
                <a:solidFill>
                  <a:srgbClr val="FF0000"/>
                </a:solidFill>
              </a:rPr>
              <a:t>([data]</a:t>
            </a:r>
            <a:r>
              <a:rPr lang="en-US" altLang="zh-TW" dirty="0" smtClean="0"/>
              <a:t>)</a:t>
            </a:r>
          </a:p>
          <a:p>
            <a:r>
              <a:rPr lang="en-US" altLang="zh-TW" dirty="0" smtClean="0"/>
              <a:t>Serial read</a:t>
            </a:r>
          </a:p>
          <a:p>
            <a:pPr lvl="1"/>
            <a:r>
              <a:rPr lang="en-US" altLang="zh-TW" i="1" dirty="0" err="1">
                <a:solidFill>
                  <a:srgbClr val="FF0000"/>
                </a:solidFill>
              </a:rPr>
              <a:t>o</a:t>
            </a:r>
            <a:r>
              <a:rPr lang="en-US" altLang="zh-TW" i="1" dirty="0" err="1" smtClean="0">
                <a:solidFill>
                  <a:srgbClr val="FF0000"/>
                </a:solidFill>
              </a:rPr>
              <a:t>bject</a:t>
            </a:r>
            <a:r>
              <a:rPr lang="en-US" altLang="zh-TW" dirty="0" err="1" smtClean="0"/>
              <a:t>.readline</a:t>
            </a:r>
            <a:r>
              <a:rPr lang="en-US" altLang="zh-TW" dirty="0" smtClean="0"/>
              <a:t>()</a:t>
            </a:r>
          </a:p>
          <a:p>
            <a:endParaRPr lang="zh-TW" altLang="en-US" dirty="0"/>
          </a:p>
        </p:txBody>
      </p:sp>
      <p:sp>
        <p:nvSpPr>
          <p:cNvPr id="4" name="投影片編號版面配置區 3"/>
          <p:cNvSpPr>
            <a:spLocks noGrp="1"/>
          </p:cNvSpPr>
          <p:nvPr>
            <p:ph type="sldNum" sz="quarter" idx="12"/>
          </p:nvPr>
        </p:nvSpPr>
        <p:spPr/>
        <p:txBody>
          <a:bodyPr/>
          <a:lstStyle/>
          <a:p>
            <a:fld id="{3C8376A6-A48A-4C3C-A7D7-B9F261D0D90C}" type="slidenum">
              <a:rPr lang="en-US" smtClean="0"/>
              <a:t>74</a:t>
            </a:fld>
            <a:endParaRPr lang="en-US"/>
          </a:p>
        </p:txBody>
      </p:sp>
    </p:spTree>
    <p:extLst>
      <p:ext uri="{BB962C8B-B14F-4D97-AF65-F5344CB8AC3E}">
        <p14:creationId xmlns:p14="http://schemas.microsoft.com/office/powerpoint/2010/main" val="4694804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Using thread</a:t>
            </a:r>
            <a:endParaRPr lang="zh-TW" altLang="en-US" dirty="0"/>
          </a:p>
        </p:txBody>
      </p:sp>
      <p:sp>
        <p:nvSpPr>
          <p:cNvPr id="3" name="內容版面配置區 2"/>
          <p:cNvSpPr>
            <a:spLocks noGrp="1"/>
          </p:cNvSpPr>
          <p:nvPr>
            <p:ph idx="1"/>
          </p:nvPr>
        </p:nvSpPr>
        <p:spPr/>
        <p:txBody>
          <a:bodyPr/>
          <a:lstStyle/>
          <a:p>
            <a:r>
              <a:rPr lang="en-US" altLang="zh-TW" dirty="0" smtClean="0"/>
              <a:t>Evaluating thread </a:t>
            </a:r>
            <a:r>
              <a:rPr lang="en-US" altLang="zh-TW" dirty="0" err="1" smtClean="0"/>
              <a:t>funtion</a:t>
            </a:r>
            <a:endParaRPr lang="en-US" altLang="zh-TW" dirty="0" smtClean="0"/>
          </a:p>
          <a:p>
            <a:pPr lvl="1"/>
            <a:r>
              <a:rPr lang="en-US" altLang="zh-TW" dirty="0" smtClean="0"/>
              <a:t>“threading” module is required</a:t>
            </a:r>
          </a:p>
          <a:p>
            <a:pPr lvl="1"/>
            <a:r>
              <a:rPr lang="en-US" altLang="zh-TW" dirty="0" err="1" smtClean="0"/>
              <a:t>threading.Thread</a:t>
            </a:r>
            <a:r>
              <a:rPr lang="en-US" altLang="zh-TW" dirty="0" smtClean="0"/>
              <a:t>(target</a:t>
            </a:r>
            <a:r>
              <a:rPr lang="en-US" altLang="zh-TW" i="1" dirty="0" smtClean="0">
                <a:solidFill>
                  <a:srgbClr val="FF0000"/>
                </a:solidFill>
              </a:rPr>
              <a:t>=[function name]</a:t>
            </a:r>
            <a:r>
              <a:rPr lang="en-US" altLang="zh-TW" dirty="0" smtClean="0"/>
              <a:t>, </a:t>
            </a:r>
            <a:r>
              <a:rPr lang="en-US" altLang="zh-TW" dirty="0" err="1" smtClean="0"/>
              <a:t>args</a:t>
            </a:r>
            <a:r>
              <a:rPr lang="en-US" altLang="zh-TW" dirty="0" smtClean="0"/>
              <a:t>=(</a:t>
            </a:r>
            <a:r>
              <a:rPr lang="en-US" altLang="zh-TW" dirty="0" err="1" smtClean="0"/>
              <a:t>ser</a:t>
            </a:r>
            <a:r>
              <a:rPr lang="en-US" altLang="zh-TW" dirty="0" smtClean="0"/>
              <a:t>, ))</a:t>
            </a:r>
            <a:endParaRPr lang="zh-TW" altLang="en-US" dirty="0"/>
          </a:p>
        </p:txBody>
      </p:sp>
      <p:sp>
        <p:nvSpPr>
          <p:cNvPr id="4" name="投影片編號版面配置區 3"/>
          <p:cNvSpPr>
            <a:spLocks noGrp="1"/>
          </p:cNvSpPr>
          <p:nvPr>
            <p:ph type="sldNum" sz="quarter" idx="12"/>
          </p:nvPr>
        </p:nvSpPr>
        <p:spPr/>
        <p:txBody>
          <a:bodyPr/>
          <a:lstStyle/>
          <a:p>
            <a:fld id="{3C8376A6-A48A-4C3C-A7D7-B9F261D0D90C}" type="slidenum">
              <a:rPr lang="en-US" smtClean="0"/>
              <a:t>75</a:t>
            </a:fld>
            <a:endParaRPr lang="en-US"/>
          </a:p>
        </p:txBody>
      </p:sp>
    </p:spTree>
    <p:extLst>
      <p:ext uri="{BB962C8B-B14F-4D97-AF65-F5344CB8AC3E}">
        <p14:creationId xmlns:p14="http://schemas.microsoft.com/office/powerpoint/2010/main" val="27345348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 </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endParaRPr lang="en-US" altLang="zh-TW" dirty="0" smtClean="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a:p>
            <a:pPr marL="0" indent="0" algn="ctr">
              <a:buNone/>
            </a:pPr>
            <a:r>
              <a:rPr lang="en-US" altLang="zh-TW" sz="4800" dirty="0" smtClean="0">
                <a:latin typeface="Times New Roman" panose="02020603050405020304" pitchFamily="18" charset="0"/>
                <a:cs typeface="Times New Roman" panose="02020603050405020304" pitchFamily="18" charset="0"/>
              </a:rPr>
              <a:t>End</a:t>
            </a:r>
            <a:endParaRPr lang="zh-TW" altLang="en-US" sz="48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t>76</a:t>
            </a:fld>
            <a:endParaRPr lang="en-US"/>
          </a:p>
        </p:txBody>
      </p:sp>
    </p:spTree>
    <p:extLst>
      <p:ext uri="{BB962C8B-B14F-4D97-AF65-F5344CB8AC3E}">
        <p14:creationId xmlns:p14="http://schemas.microsoft.com/office/powerpoint/2010/main" val="2345080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802.15.4 Architecture</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grpSp>
        <p:nvGrpSpPr>
          <p:cNvPr id="5" name="Group 5"/>
          <p:cNvGrpSpPr>
            <a:grpSpLocks/>
          </p:cNvGrpSpPr>
          <p:nvPr/>
        </p:nvGrpSpPr>
        <p:grpSpPr bwMode="auto">
          <a:xfrm>
            <a:off x="2606675" y="3068216"/>
            <a:ext cx="4257675" cy="998538"/>
            <a:chOff x="1443" y="2416"/>
            <a:chExt cx="2682" cy="629"/>
          </a:xfrm>
        </p:grpSpPr>
        <p:sp>
          <p:nvSpPr>
            <p:cNvPr id="6" name="Freeform 6"/>
            <p:cNvSpPr>
              <a:spLocks/>
            </p:cNvSpPr>
            <p:nvPr/>
          </p:nvSpPr>
          <p:spPr bwMode="auto">
            <a:xfrm>
              <a:off x="4023" y="2416"/>
              <a:ext cx="102" cy="629"/>
            </a:xfrm>
            <a:custGeom>
              <a:avLst/>
              <a:gdLst>
                <a:gd name="T0" fmla="*/ 0 w 203"/>
                <a:gd name="T1" fmla="*/ 629 h 629"/>
                <a:gd name="T2" fmla="*/ 0 w 203"/>
                <a:gd name="T3" fmla="*/ 121 h 629"/>
                <a:gd name="T4" fmla="*/ 102 w 203"/>
                <a:gd name="T5" fmla="*/ 0 h 629"/>
                <a:gd name="T6" fmla="*/ 102 w 203"/>
                <a:gd name="T7" fmla="*/ 509 h 629"/>
                <a:gd name="T8" fmla="*/ 0 w 203"/>
                <a:gd name="T9" fmla="*/ 629 h 6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629">
                  <a:moveTo>
                    <a:pt x="0" y="629"/>
                  </a:moveTo>
                  <a:lnTo>
                    <a:pt x="0" y="121"/>
                  </a:lnTo>
                  <a:lnTo>
                    <a:pt x="203" y="0"/>
                  </a:lnTo>
                  <a:lnTo>
                    <a:pt x="203" y="509"/>
                  </a:lnTo>
                  <a:lnTo>
                    <a:pt x="0" y="629"/>
                  </a:lnTo>
                  <a:close/>
                </a:path>
              </a:pathLst>
            </a:custGeom>
            <a:solidFill>
              <a:srgbClr val="E0E0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7" name="Freeform 7"/>
            <p:cNvSpPr>
              <a:spLocks/>
            </p:cNvSpPr>
            <p:nvPr/>
          </p:nvSpPr>
          <p:spPr bwMode="auto">
            <a:xfrm>
              <a:off x="1443" y="2416"/>
              <a:ext cx="2682" cy="121"/>
            </a:xfrm>
            <a:custGeom>
              <a:avLst/>
              <a:gdLst>
                <a:gd name="T0" fmla="*/ 2581 w 5364"/>
                <a:gd name="T1" fmla="*/ 121 h 121"/>
                <a:gd name="T2" fmla="*/ 0 w 5364"/>
                <a:gd name="T3" fmla="*/ 121 h 121"/>
                <a:gd name="T4" fmla="*/ 102 w 5364"/>
                <a:gd name="T5" fmla="*/ 0 h 121"/>
                <a:gd name="T6" fmla="*/ 2682 w 5364"/>
                <a:gd name="T7" fmla="*/ 0 h 121"/>
                <a:gd name="T8" fmla="*/ 2581 w 5364"/>
                <a:gd name="T9" fmla="*/ 121 h 1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64" h="121">
                  <a:moveTo>
                    <a:pt x="5161" y="121"/>
                  </a:moveTo>
                  <a:lnTo>
                    <a:pt x="0" y="121"/>
                  </a:lnTo>
                  <a:lnTo>
                    <a:pt x="203" y="0"/>
                  </a:lnTo>
                  <a:lnTo>
                    <a:pt x="5364" y="0"/>
                  </a:lnTo>
                  <a:lnTo>
                    <a:pt x="5161" y="121"/>
                  </a:lnTo>
                  <a:close/>
                </a:path>
              </a:pathLst>
            </a:custGeom>
            <a:solidFill>
              <a:srgbClr val="97973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8" name="Rectangle 8"/>
            <p:cNvSpPr>
              <a:spLocks noChangeArrowheads="1"/>
            </p:cNvSpPr>
            <p:nvPr/>
          </p:nvSpPr>
          <p:spPr bwMode="auto">
            <a:xfrm>
              <a:off x="1443" y="2537"/>
              <a:ext cx="2580" cy="508"/>
            </a:xfrm>
            <a:prstGeom prst="rect">
              <a:avLst/>
            </a:prstGeom>
            <a:solidFill>
              <a:srgbClr val="C3C3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grpSp>
      <p:sp>
        <p:nvSpPr>
          <p:cNvPr id="9" name="Rectangle 9"/>
          <p:cNvSpPr>
            <a:spLocks noChangeArrowheads="1"/>
          </p:cNvSpPr>
          <p:nvPr/>
        </p:nvSpPr>
        <p:spPr bwMode="auto">
          <a:xfrm>
            <a:off x="3749675" y="3539704"/>
            <a:ext cx="173124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r>
              <a:rPr lang="en-US" altLang="zh-TW" sz="1600">
                <a:solidFill>
                  <a:srgbClr val="000000"/>
                </a:solidFill>
                <a:cs typeface="Times New Roman" panose="02020603050405020304" pitchFamily="18" charset="0"/>
              </a:rPr>
              <a:t>IEEE 802.15.4 MAC</a:t>
            </a:r>
            <a:endParaRPr lang="en-US" altLang="zh-TW" sz="1600">
              <a:cs typeface="Times New Roman" panose="02020603050405020304" pitchFamily="18" charset="0"/>
            </a:endParaRPr>
          </a:p>
        </p:txBody>
      </p:sp>
      <p:grpSp>
        <p:nvGrpSpPr>
          <p:cNvPr id="10" name="Group 10"/>
          <p:cNvGrpSpPr>
            <a:grpSpLocks/>
          </p:cNvGrpSpPr>
          <p:nvPr/>
        </p:nvGrpSpPr>
        <p:grpSpPr bwMode="auto">
          <a:xfrm>
            <a:off x="2606675" y="915566"/>
            <a:ext cx="4257675" cy="998538"/>
            <a:chOff x="1443" y="1060"/>
            <a:chExt cx="2682" cy="629"/>
          </a:xfrm>
        </p:grpSpPr>
        <p:sp>
          <p:nvSpPr>
            <p:cNvPr id="11" name="Freeform 11"/>
            <p:cNvSpPr>
              <a:spLocks/>
            </p:cNvSpPr>
            <p:nvPr/>
          </p:nvSpPr>
          <p:spPr bwMode="auto">
            <a:xfrm>
              <a:off x="4023" y="1060"/>
              <a:ext cx="102" cy="629"/>
            </a:xfrm>
            <a:custGeom>
              <a:avLst/>
              <a:gdLst>
                <a:gd name="T0" fmla="*/ 0 w 203"/>
                <a:gd name="T1" fmla="*/ 629 h 629"/>
                <a:gd name="T2" fmla="*/ 0 w 203"/>
                <a:gd name="T3" fmla="*/ 120 h 629"/>
                <a:gd name="T4" fmla="*/ 102 w 203"/>
                <a:gd name="T5" fmla="*/ 0 h 629"/>
                <a:gd name="T6" fmla="*/ 102 w 203"/>
                <a:gd name="T7" fmla="*/ 508 h 629"/>
                <a:gd name="T8" fmla="*/ 0 w 203"/>
                <a:gd name="T9" fmla="*/ 629 h 6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629">
                  <a:moveTo>
                    <a:pt x="0" y="629"/>
                  </a:moveTo>
                  <a:lnTo>
                    <a:pt x="0" y="120"/>
                  </a:lnTo>
                  <a:lnTo>
                    <a:pt x="203" y="0"/>
                  </a:lnTo>
                  <a:lnTo>
                    <a:pt x="203" y="508"/>
                  </a:lnTo>
                  <a:lnTo>
                    <a:pt x="0" y="62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12" name="Freeform 12"/>
            <p:cNvSpPr>
              <a:spLocks/>
            </p:cNvSpPr>
            <p:nvPr/>
          </p:nvSpPr>
          <p:spPr bwMode="auto">
            <a:xfrm>
              <a:off x="1443" y="1060"/>
              <a:ext cx="2682" cy="120"/>
            </a:xfrm>
            <a:custGeom>
              <a:avLst/>
              <a:gdLst>
                <a:gd name="T0" fmla="*/ 2581 w 5364"/>
                <a:gd name="T1" fmla="*/ 120 h 120"/>
                <a:gd name="T2" fmla="*/ 0 w 5364"/>
                <a:gd name="T3" fmla="*/ 120 h 120"/>
                <a:gd name="T4" fmla="*/ 102 w 5364"/>
                <a:gd name="T5" fmla="*/ 0 h 120"/>
                <a:gd name="T6" fmla="*/ 2682 w 5364"/>
                <a:gd name="T7" fmla="*/ 0 h 120"/>
                <a:gd name="T8" fmla="*/ 2581 w 5364"/>
                <a:gd name="T9" fmla="*/ 120 h 1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64" h="120">
                  <a:moveTo>
                    <a:pt x="5161" y="120"/>
                  </a:moveTo>
                  <a:lnTo>
                    <a:pt x="0" y="120"/>
                  </a:lnTo>
                  <a:lnTo>
                    <a:pt x="203" y="0"/>
                  </a:lnTo>
                  <a:lnTo>
                    <a:pt x="5364" y="0"/>
                  </a:lnTo>
                  <a:lnTo>
                    <a:pt x="5161" y="120"/>
                  </a:lnTo>
                  <a:close/>
                </a:path>
              </a:pathLst>
            </a:custGeom>
            <a:solidFill>
              <a:srgbClr val="9797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13" name="Rectangle 13"/>
            <p:cNvSpPr>
              <a:spLocks noChangeArrowheads="1"/>
            </p:cNvSpPr>
            <p:nvPr/>
          </p:nvSpPr>
          <p:spPr bwMode="auto">
            <a:xfrm>
              <a:off x="1443" y="1180"/>
              <a:ext cx="2580" cy="509"/>
            </a:xfrm>
            <a:prstGeom prst="rect">
              <a:avLst/>
            </a:prstGeom>
            <a:solidFill>
              <a:srgbClr val="C3C3C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grpSp>
      <p:sp>
        <p:nvSpPr>
          <p:cNvPr id="14" name="Rectangle 14"/>
          <p:cNvSpPr>
            <a:spLocks noChangeArrowheads="1"/>
          </p:cNvSpPr>
          <p:nvPr/>
        </p:nvSpPr>
        <p:spPr bwMode="auto">
          <a:xfrm>
            <a:off x="4048125" y="1385466"/>
            <a:ext cx="1092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r>
              <a:rPr lang="en-US" altLang="zh-TW" sz="1600">
                <a:solidFill>
                  <a:srgbClr val="000000"/>
                </a:solidFill>
                <a:cs typeface="Times New Roman" panose="02020603050405020304" pitchFamily="18" charset="0"/>
              </a:rPr>
              <a:t>Applications</a:t>
            </a:r>
            <a:endParaRPr lang="en-US" altLang="zh-TW" sz="1600">
              <a:cs typeface="Times New Roman" panose="02020603050405020304" pitchFamily="18" charset="0"/>
            </a:endParaRPr>
          </a:p>
        </p:txBody>
      </p:sp>
      <p:grpSp>
        <p:nvGrpSpPr>
          <p:cNvPr id="15" name="Group 15"/>
          <p:cNvGrpSpPr>
            <a:grpSpLocks/>
          </p:cNvGrpSpPr>
          <p:nvPr/>
        </p:nvGrpSpPr>
        <p:grpSpPr bwMode="auto">
          <a:xfrm>
            <a:off x="4806950" y="4146129"/>
            <a:ext cx="2057400" cy="998537"/>
            <a:chOff x="2829" y="3095"/>
            <a:chExt cx="1296" cy="629"/>
          </a:xfrm>
        </p:grpSpPr>
        <p:sp>
          <p:nvSpPr>
            <p:cNvPr id="16" name="Freeform 16"/>
            <p:cNvSpPr>
              <a:spLocks/>
            </p:cNvSpPr>
            <p:nvPr/>
          </p:nvSpPr>
          <p:spPr bwMode="auto">
            <a:xfrm>
              <a:off x="4023" y="3095"/>
              <a:ext cx="102" cy="629"/>
            </a:xfrm>
            <a:custGeom>
              <a:avLst/>
              <a:gdLst>
                <a:gd name="T0" fmla="*/ 0 w 203"/>
                <a:gd name="T1" fmla="*/ 629 h 629"/>
                <a:gd name="T2" fmla="*/ 0 w 203"/>
                <a:gd name="T3" fmla="*/ 120 h 629"/>
                <a:gd name="T4" fmla="*/ 102 w 203"/>
                <a:gd name="T5" fmla="*/ 0 h 629"/>
                <a:gd name="T6" fmla="*/ 102 w 203"/>
                <a:gd name="T7" fmla="*/ 509 h 629"/>
                <a:gd name="T8" fmla="*/ 0 w 203"/>
                <a:gd name="T9" fmla="*/ 629 h 6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629">
                  <a:moveTo>
                    <a:pt x="0" y="629"/>
                  </a:moveTo>
                  <a:lnTo>
                    <a:pt x="0" y="120"/>
                  </a:lnTo>
                  <a:lnTo>
                    <a:pt x="203" y="0"/>
                  </a:lnTo>
                  <a:lnTo>
                    <a:pt x="203" y="509"/>
                  </a:lnTo>
                  <a:lnTo>
                    <a:pt x="0" y="629"/>
                  </a:lnTo>
                  <a:close/>
                </a:path>
              </a:pathLst>
            </a:custGeom>
            <a:solidFill>
              <a:srgbClr val="E0E0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17" name="Freeform 17"/>
            <p:cNvSpPr>
              <a:spLocks/>
            </p:cNvSpPr>
            <p:nvPr/>
          </p:nvSpPr>
          <p:spPr bwMode="auto">
            <a:xfrm>
              <a:off x="2829" y="3095"/>
              <a:ext cx="1296" cy="120"/>
            </a:xfrm>
            <a:custGeom>
              <a:avLst/>
              <a:gdLst>
                <a:gd name="T0" fmla="*/ 1195 w 2592"/>
                <a:gd name="T1" fmla="*/ 120 h 120"/>
                <a:gd name="T2" fmla="*/ 0 w 2592"/>
                <a:gd name="T3" fmla="*/ 120 h 120"/>
                <a:gd name="T4" fmla="*/ 102 w 2592"/>
                <a:gd name="T5" fmla="*/ 0 h 120"/>
                <a:gd name="T6" fmla="*/ 1296 w 2592"/>
                <a:gd name="T7" fmla="*/ 0 h 120"/>
                <a:gd name="T8" fmla="*/ 1195 w 2592"/>
                <a:gd name="T9" fmla="*/ 120 h 1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92" h="120">
                  <a:moveTo>
                    <a:pt x="2389" y="120"/>
                  </a:moveTo>
                  <a:lnTo>
                    <a:pt x="0" y="120"/>
                  </a:lnTo>
                  <a:lnTo>
                    <a:pt x="203" y="0"/>
                  </a:lnTo>
                  <a:lnTo>
                    <a:pt x="2592" y="0"/>
                  </a:lnTo>
                  <a:lnTo>
                    <a:pt x="2389" y="120"/>
                  </a:lnTo>
                  <a:close/>
                </a:path>
              </a:pathLst>
            </a:custGeom>
            <a:solidFill>
              <a:srgbClr val="97973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18" name="Rectangle 18"/>
            <p:cNvSpPr>
              <a:spLocks noChangeArrowheads="1"/>
            </p:cNvSpPr>
            <p:nvPr/>
          </p:nvSpPr>
          <p:spPr bwMode="auto">
            <a:xfrm>
              <a:off x="2829" y="3215"/>
              <a:ext cx="1194" cy="509"/>
            </a:xfrm>
            <a:prstGeom prst="rect">
              <a:avLst/>
            </a:prstGeom>
            <a:solidFill>
              <a:srgbClr val="C3C3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grpSp>
      <p:sp>
        <p:nvSpPr>
          <p:cNvPr id="19" name="Rectangle 19"/>
          <p:cNvSpPr>
            <a:spLocks noChangeArrowheads="1"/>
          </p:cNvSpPr>
          <p:nvPr/>
        </p:nvSpPr>
        <p:spPr bwMode="auto">
          <a:xfrm>
            <a:off x="5102225" y="4328691"/>
            <a:ext cx="121347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r>
              <a:rPr lang="en-US" altLang="zh-TW" sz="1600">
                <a:solidFill>
                  <a:srgbClr val="000000"/>
                </a:solidFill>
                <a:cs typeface="Times New Roman" panose="02020603050405020304" pitchFamily="18" charset="0"/>
              </a:rPr>
              <a:t>IEEE 802.15.4</a:t>
            </a:r>
            <a:endParaRPr lang="en-US" altLang="zh-TW" sz="1600">
              <a:cs typeface="Times New Roman" panose="02020603050405020304" pitchFamily="18" charset="0"/>
            </a:endParaRPr>
          </a:p>
        </p:txBody>
      </p:sp>
      <p:sp>
        <p:nvSpPr>
          <p:cNvPr id="20" name="Rectangle 20"/>
          <p:cNvSpPr>
            <a:spLocks noChangeArrowheads="1"/>
          </p:cNvSpPr>
          <p:nvPr/>
        </p:nvSpPr>
        <p:spPr bwMode="auto">
          <a:xfrm>
            <a:off x="5292725" y="4616029"/>
            <a:ext cx="88325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r>
              <a:rPr lang="en-US" altLang="zh-TW" sz="1600">
                <a:solidFill>
                  <a:srgbClr val="000000"/>
                </a:solidFill>
                <a:cs typeface="Times New Roman" panose="02020603050405020304" pitchFamily="18" charset="0"/>
              </a:rPr>
              <a:t>2400 MHz</a:t>
            </a:r>
            <a:endParaRPr lang="en-US" altLang="zh-TW" sz="1600">
              <a:cs typeface="Times New Roman" panose="02020603050405020304" pitchFamily="18" charset="0"/>
            </a:endParaRPr>
          </a:p>
        </p:txBody>
      </p:sp>
      <p:sp>
        <p:nvSpPr>
          <p:cNvPr id="21" name="Rectangle 21"/>
          <p:cNvSpPr>
            <a:spLocks noChangeArrowheads="1"/>
          </p:cNvSpPr>
          <p:nvPr/>
        </p:nvSpPr>
        <p:spPr bwMode="auto">
          <a:xfrm>
            <a:off x="5548312" y="4903366"/>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r>
              <a:rPr lang="en-US" altLang="zh-TW" sz="1600">
                <a:solidFill>
                  <a:srgbClr val="000000"/>
                </a:solidFill>
                <a:cs typeface="Times New Roman" panose="02020603050405020304" pitchFamily="18" charset="0"/>
              </a:rPr>
              <a:t>PHY</a:t>
            </a:r>
            <a:endParaRPr lang="en-US" altLang="zh-TW" sz="1600">
              <a:cs typeface="Times New Roman" panose="02020603050405020304" pitchFamily="18" charset="0"/>
            </a:endParaRPr>
          </a:p>
        </p:txBody>
      </p:sp>
      <p:grpSp>
        <p:nvGrpSpPr>
          <p:cNvPr id="22" name="Group 22"/>
          <p:cNvGrpSpPr>
            <a:grpSpLocks/>
          </p:cNvGrpSpPr>
          <p:nvPr/>
        </p:nvGrpSpPr>
        <p:grpSpPr bwMode="auto">
          <a:xfrm>
            <a:off x="2606675" y="4146129"/>
            <a:ext cx="2057400" cy="998537"/>
            <a:chOff x="1443" y="3095"/>
            <a:chExt cx="1296" cy="629"/>
          </a:xfrm>
        </p:grpSpPr>
        <p:sp>
          <p:nvSpPr>
            <p:cNvPr id="23" name="Freeform 23"/>
            <p:cNvSpPr>
              <a:spLocks/>
            </p:cNvSpPr>
            <p:nvPr/>
          </p:nvSpPr>
          <p:spPr bwMode="auto">
            <a:xfrm>
              <a:off x="2638" y="3095"/>
              <a:ext cx="101" cy="629"/>
            </a:xfrm>
            <a:custGeom>
              <a:avLst/>
              <a:gdLst>
                <a:gd name="T0" fmla="*/ 0 w 203"/>
                <a:gd name="T1" fmla="*/ 629 h 629"/>
                <a:gd name="T2" fmla="*/ 0 w 203"/>
                <a:gd name="T3" fmla="*/ 120 h 629"/>
                <a:gd name="T4" fmla="*/ 101 w 203"/>
                <a:gd name="T5" fmla="*/ 0 h 629"/>
                <a:gd name="T6" fmla="*/ 101 w 203"/>
                <a:gd name="T7" fmla="*/ 509 h 629"/>
                <a:gd name="T8" fmla="*/ 0 w 203"/>
                <a:gd name="T9" fmla="*/ 629 h 6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629">
                  <a:moveTo>
                    <a:pt x="0" y="629"/>
                  </a:moveTo>
                  <a:lnTo>
                    <a:pt x="0" y="120"/>
                  </a:lnTo>
                  <a:lnTo>
                    <a:pt x="203" y="0"/>
                  </a:lnTo>
                  <a:lnTo>
                    <a:pt x="203" y="509"/>
                  </a:lnTo>
                  <a:lnTo>
                    <a:pt x="0" y="629"/>
                  </a:lnTo>
                  <a:close/>
                </a:path>
              </a:pathLst>
            </a:custGeom>
            <a:solidFill>
              <a:srgbClr val="E0E0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24" name="Freeform 24"/>
            <p:cNvSpPr>
              <a:spLocks/>
            </p:cNvSpPr>
            <p:nvPr/>
          </p:nvSpPr>
          <p:spPr bwMode="auto">
            <a:xfrm>
              <a:off x="1443" y="3095"/>
              <a:ext cx="1296" cy="120"/>
            </a:xfrm>
            <a:custGeom>
              <a:avLst/>
              <a:gdLst>
                <a:gd name="T0" fmla="*/ 1195 w 2592"/>
                <a:gd name="T1" fmla="*/ 120 h 120"/>
                <a:gd name="T2" fmla="*/ 0 w 2592"/>
                <a:gd name="T3" fmla="*/ 120 h 120"/>
                <a:gd name="T4" fmla="*/ 102 w 2592"/>
                <a:gd name="T5" fmla="*/ 0 h 120"/>
                <a:gd name="T6" fmla="*/ 1296 w 2592"/>
                <a:gd name="T7" fmla="*/ 0 h 120"/>
                <a:gd name="T8" fmla="*/ 1195 w 2592"/>
                <a:gd name="T9" fmla="*/ 120 h 1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92" h="120">
                  <a:moveTo>
                    <a:pt x="2389" y="120"/>
                  </a:moveTo>
                  <a:lnTo>
                    <a:pt x="0" y="120"/>
                  </a:lnTo>
                  <a:lnTo>
                    <a:pt x="203" y="0"/>
                  </a:lnTo>
                  <a:lnTo>
                    <a:pt x="2592" y="0"/>
                  </a:lnTo>
                  <a:lnTo>
                    <a:pt x="2389" y="120"/>
                  </a:lnTo>
                  <a:close/>
                </a:path>
              </a:pathLst>
            </a:custGeom>
            <a:solidFill>
              <a:srgbClr val="97973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25" name="Rectangle 25"/>
            <p:cNvSpPr>
              <a:spLocks noChangeArrowheads="1"/>
            </p:cNvSpPr>
            <p:nvPr/>
          </p:nvSpPr>
          <p:spPr bwMode="auto">
            <a:xfrm>
              <a:off x="1443" y="3215"/>
              <a:ext cx="1195" cy="509"/>
            </a:xfrm>
            <a:prstGeom prst="rect">
              <a:avLst/>
            </a:prstGeom>
            <a:solidFill>
              <a:srgbClr val="C3C3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grpSp>
      <p:sp>
        <p:nvSpPr>
          <p:cNvPr id="26" name="Rectangle 26"/>
          <p:cNvSpPr>
            <a:spLocks noChangeArrowheads="1"/>
          </p:cNvSpPr>
          <p:nvPr/>
        </p:nvSpPr>
        <p:spPr bwMode="auto">
          <a:xfrm>
            <a:off x="2901950" y="4328691"/>
            <a:ext cx="121347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r>
              <a:rPr lang="en-US" altLang="zh-TW" sz="1600">
                <a:solidFill>
                  <a:srgbClr val="000000"/>
                </a:solidFill>
                <a:cs typeface="Times New Roman" panose="02020603050405020304" pitchFamily="18" charset="0"/>
              </a:rPr>
              <a:t>IEEE 802.15.4</a:t>
            </a:r>
            <a:endParaRPr lang="en-US" altLang="zh-TW" sz="1600">
              <a:cs typeface="Times New Roman" panose="02020603050405020304" pitchFamily="18" charset="0"/>
            </a:endParaRPr>
          </a:p>
        </p:txBody>
      </p:sp>
      <p:sp>
        <p:nvSpPr>
          <p:cNvPr id="27" name="Rectangle 27"/>
          <p:cNvSpPr>
            <a:spLocks noChangeArrowheads="1"/>
          </p:cNvSpPr>
          <p:nvPr/>
        </p:nvSpPr>
        <p:spPr bwMode="auto">
          <a:xfrm>
            <a:off x="2952750" y="4616029"/>
            <a:ext cx="114614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r>
              <a:rPr lang="en-US" altLang="zh-TW" sz="1600">
                <a:solidFill>
                  <a:srgbClr val="000000"/>
                </a:solidFill>
                <a:cs typeface="Times New Roman" panose="02020603050405020304" pitchFamily="18" charset="0"/>
              </a:rPr>
              <a:t>868/915 MHz</a:t>
            </a:r>
            <a:endParaRPr lang="en-US" altLang="zh-TW" sz="1600">
              <a:cs typeface="Times New Roman" panose="02020603050405020304" pitchFamily="18" charset="0"/>
            </a:endParaRPr>
          </a:p>
        </p:txBody>
      </p:sp>
      <p:sp>
        <p:nvSpPr>
          <p:cNvPr id="28" name="Rectangle 28"/>
          <p:cNvSpPr>
            <a:spLocks noChangeArrowheads="1"/>
          </p:cNvSpPr>
          <p:nvPr/>
        </p:nvSpPr>
        <p:spPr bwMode="auto">
          <a:xfrm>
            <a:off x="3348037" y="4903366"/>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r>
              <a:rPr lang="en-US" altLang="zh-TW" sz="1600">
                <a:solidFill>
                  <a:srgbClr val="000000"/>
                </a:solidFill>
                <a:cs typeface="Times New Roman" panose="02020603050405020304" pitchFamily="18" charset="0"/>
              </a:rPr>
              <a:t>PHY</a:t>
            </a:r>
            <a:endParaRPr lang="en-US" altLang="zh-TW" sz="1600">
              <a:cs typeface="Times New Roman" panose="02020603050405020304" pitchFamily="18" charset="0"/>
            </a:endParaRPr>
          </a:p>
        </p:txBody>
      </p:sp>
      <p:grpSp>
        <p:nvGrpSpPr>
          <p:cNvPr id="29" name="Group 29"/>
          <p:cNvGrpSpPr>
            <a:grpSpLocks/>
          </p:cNvGrpSpPr>
          <p:nvPr/>
        </p:nvGrpSpPr>
        <p:grpSpPr bwMode="auto">
          <a:xfrm>
            <a:off x="2606675" y="1996654"/>
            <a:ext cx="4257675" cy="998537"/>
            <a:chOff x="1443" y="1741"/>
            <a:chExt cx="2682" cy="629"/>
          </a:xfrm>
        </p:grpSpPr>
        <p:sp>
          <p:nvSpPr>
            <p:cNvPr id="30" name="Freeform 30"/>
            <p:cNvSpPr>
              <a:spLocks/>
            </p:cNvSpPr>
            <p:nvPr/>
          </p:nvSpPr>
          <p:spPr bwMode="auto">
            <a:xfrm>
              <a:off x="4023" y="1741"/>
              <a:ext cx="102" cy="629"/>
            </a:xfrm>
            <a:custGeom>
              <a:avLst/>
              <a:gdLst>
                <a:gd name="T0" fmla="*/ 0 w 203"/>
                <a:gd name="T1" fmla="*/ 629 h 629"/>
                <a:gd name="T2" fmla="*/ 0 w 203"/>
                <a:gd name="T3" fmla="*/ 120 h 629"/>
                <a:gd name="T4" fmla="*/ 102 w 203"/>
                <a:gd name="T5" fmla="*/ 0 h 629"/>
                <a:gd name="T6" fmla="*/ 102 w 203"/>
                <a:gd name="T7" fmla="*/ 508 h 629"/>
                <a:gd name="T8" fmla="*/ 0 w 203"/>
                <a:gd name="T9" fmla="*/ 629 h 6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629">
                  <a:moveTo>
                    <a:pt x="0" y="629"/>
                  </a:moveTo>
                  <a:lnTo>
                    <a:pt x="0" y="120"/>
                  </a:lnTo>
                  <a:lnTo>
                    <a:pt x="203" y="0"/>
                  </a:lnTo>
                  <a:lnTo>
                    <a:pt x="203" y="508"/>
                  </a:lnTo>
                  <a:lnTo>
                    <a:pt x="0" y="629"/>
                  </a:lnTo>
                  <a:close/>
                </a:path>
              </a:pathLst>
            </a:custGeom>
            <a:solidFill>
              <a:srgbClr val="FFDC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31" name="Freeform 31"/>
            <p:cNvSpPr>
              <a:spLocks/>
            </p:cNvSpPr>
            <p:nvPr/>
          </p:nvSpPr>
          <p:spPr bwMode="auto">
            <a:xfrm>
              <a:off x="1443" y="1741"/>
              <a:ext cx="2682" cy="120"/>
            </a:xfrm>
            <a:custGeom>
              <a:avLst/>
              <a:gdLst>
                <a:gd name="T0" fmla="*/ 2581 w 5364"/>
                <a:gd name="T1" fmla="*/ 120 h 120"/>
                <a:gd name="T2" fmla="*/ 0 w 5364"/>
                <a:gd name="T3" fmla="*/ 120 h 120"/>
                <a:gd name="T4" fmla="*/ 102 w 5364"/>
                <a:gd name="T5" fmla="*/ 0 h 120"/>
                <a:gd name="T6" fmla="*/ 2682 w 5364"/>
                <a:gd name="T7" fmla="*/ 0 h 120"/>
                <a:gd name="T8" fmla="*/ 2581 w 5364"/>
                <a:gd name="T9" fmla="*/ 120 h 1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64" h="120">
                  <a:moveTo>
                    <a:pt x="5161" y="120"/>
                  </a:moveTo>
                  <a:lnTo>
                    <a:pt x="0" y="120"/>
                  </a:lnTo>
                  <a:lnTo>
                    <a:pt x="203" y="0"/>
                  </a:lnTo>
                  <a:lnTo>
                    <a:pt x="5364" y="0"/>
                  </a:lnTo>
                  <a:lnTo>
                    <a:pt x="5161" y="120"/>
                  </a:lnTo>
                  <a:close/>
                </a:path>
              </a:pathLst>
            </a:custGeom>
            <a:solidFill>
              <a:srgbClr val="FFB0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latin typeface="Times New Roman" panose="02020603050405020304" pitchFamily="18" charset="0"/>
                <a:cs typeface="Times New Roman" panose="02020603050405020304" pitchFamily="18" charset="0"/>
              </a:endParaRPr>
            </a:p>
          </p:txBody>
        </p:sp>
        <p:sp>
          <p:nvSpPr>
            <p:cNvPr id="32" name="Rectangle 32"/>
            <p:cNvSpPr>
              <a:spLocks noChangeArrowheads="1"/>
            </p:cNvSpPr>
            <p:nvPr/>
          </p:nvSpPr>
          <p:spPr bwMode="auto">
            <a:xfrm>
              <a:off x="1443" y="1861"/>
              <a:ext cx="2580" cy="509"/>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grpSp>
      <p:sp>
        <p:nvSpPr>
          <p:cNvPr id="33" name="AutoShape 34"/>
          <p:cNvSpPr>
            <a:spLocks noChangeArrowheads="1"/>
          </p:cNvSpPr>
          <p:nvPr/>
        </p:nvSpPr>
        <p:spPr bwMode="auto">
          <a:xfrm>
            <a:off x="849312" y="3271416"/>
            <a:ext cx="1295400" cy="533400"/>
          </a:xfrm>
          <a:prstGeom prst="rightArrow">
            <a:avLst>
              <a:gd name="adj1" fmla="val 50000"/>
              <a:gd name="adj2" fmla="val 60714"/>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eaLnBrk="1" hangingPunct="1"/>
            <a:endParaRPr lang="zh-TW" altLang="zh-TW">
              <a:cs typeface="Times New Roman" panose="02020603050405020304" pitchFamily="18" charset="0"/>
            </a:endParaRPr>
          </a:p>
        </p:txBody>
      </p:sp>
      <p:sp>
        <p:nvSpPr>
          <p:cNvPr id="34" name="Text Box 35"/>
          <p:cNvSpPr txBox="1">
            <a:spLocks noChangeArrowheads="1"/>
          </p:cNvSpPr>
          <p:nvPr/>
        </p:nvSpPr>
        <p:spPr bwMode="auto">
          <a:xfrm>
            <a:off x="6911975" y="3042816"/>
            <a:ext cx="204895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111125" indent="-111125">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buFontTx/>
              <a:buChar char="•"/>
              <a:defRPr/>
            </a:pPr>
            <a:r>
              <a:rPr lang="en-US" sz="1600" b="1" smtClean="0">
                <a:latin typeface="Times New Roman" panose="02020603050405020304" pitchFamily="18" charset="0"/>
                <a:cs typeface="Times New Roman" panose="02020603050405020304" pitchFamily="18" charset="0"/>
              </a:rPr>
              <a:t>Channel acquisition</a:t>
            </a:r>
          </a:p>
          <a:p>
            <a:pPr>
              <a:buFontTx/>
              <a:buChar char="•"/>
              <a:defRPr/>
            </a:pPr>
            <a:r>
              <a:rPr lang="en-US" sz="1600" b="1" smtClean="0">
                <a:latin typeface="Times New Roman" panose="02020603050405020304" pitchFamily="18" charset="0"/>
                <a:cs typeface="Times New Roman" panose="02020603050405020304" pitchFamily="18" charset="0"/>
              </a:rPr>
              <a:t>Contention mgt</a:t>
            </a:r>
          </a:p>
          <a:p>
            <a:pPr>
              <a:buFontTx/>
              <a:buChar char="•"/>
              <a:defRPr/>
            </a:pPr>
            <a:r>
              <a:rPr lang="en-US" sz="1600" b="1" smtClean="0">
                <a:latin typeface="Times New Roman" panose="02020603050405020304" pitchFamily="18" charset="0"/>
                <a:cs typeface="Times New Roman" panose="02020603050405020304" pitchFamily="18" charset="0"/>
              </a:rPr>
              <a:t>NIC address</a:t>
            </a:r>
          </a:p>
          <a:p>
            <a:pPr>
              <a:buFontTx/>
              <a:buChar char="•"/>
              <a:defRPr/>
            </a:pPr>
            <a:r>
              <a:rPr lang="en-US" sz="1600" b="1" smtClean="0">
                <a:latin typeface="Times New Roman" panose="02020603050405020304" pitchFamily="18" charset="0"/>
                <a:cs typeface="Times New Roman" panose="02020603050405020304" pitchFamily="18" charset="0"/>
              </a:rPr>
              <a:t>Error Correction</a:t>
            </a:r>
          </a:p>
        </p:txBody>
      </p:sp>
      <p:sp>
        <p:nvSpPr>
          <p:cNvPr id="35" name="Rectangle 36"/>
          <p:cNvSpPr>
            <a:spLocks noChangeArrowheads="1"/>
          </p:cNvSpPr>
          <p:nvPr/>
        </p:nvSpPr>
        <p:spPr bwMode="auto">
          <a:xfrm>
            <a:off x="4219575" y="2453854"/>
            <a:ext cx="60433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r>
              <a:rPr lang="en-US" altLang="zh-TW" sz="1600">
                <a:solidFill>
                  <a:srgbClr val="000000"/>
                </a:solidFill>
                <a:cs typeface="Times New Roman" panose="02020603050405020304" pitchFamily="18" charset="0"/>
              </a:rPr>
              <a:t>ZigBee</a:t>
            </a:r>
            <a:endParaRPr lang="en-US" altLang="zh-TW" sz="1600">
              <a:cs typeface="Times New Roman" panose="02020603050405020304" pitchFamily="18" charset="0"/>
            </a:endParaRPr>
          </a:p>
        </p:txBody>
      </p:sp>
    </p:spTree>
    <p:extLst>
      <p:ext uri="{BB962C8B-B14F-4D97-AF65-F5344CB8AC3E}">
        <p14:creationId xmlns:p14="http://schemas.microsoft.com/office/powerpoint/2010/main" val="2058567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pPr algn="ctr"/>
            <a:r>
              <a:rPr lang="en-US" altLang="zh-TW" dirty="0">
                <a:latin typeface="Times New Roman" panose="02020603050405020304" pitchFamily="18" charset="0"/>
                <a:cs typeface="Times New Roman" panose="02020603050405020304" pitchFamily="18" charset="0"/>
              </a:rPr>
              <a:t>IEEE 802.15.4 MAC </a:t>
            </a:r>
            <a:r>
              <a:rPr lang="en-US" altLang="zh-TW" dirty="0" smtClean="0">
                <a:latin typeface="Times New Roman" panose="02020603050405020304" pitchFamily="18" charset="0"/>
                <a:cs typeface="Times New Roman" panose="02020603050405020304" pitchFamily="18" charset="0"/>
              </a:rPr>
              <a:t/>
            </a:r>
            <a:br>
              <a:rPr lang="en-US" altLang="zh-TW" dirty="0" smtClean="0">
                <a:latin typeface="Times New Roman" panose="02020603050405020304" pitchFamily="18" charset="0"/>
                <a:cs typeface="Times New Roman" panose="02020603050405020304" pitchFamily="18" charset="0"/>
              </a:rPr>
            </a:br>
            <a:r>
              <a:rPr lang="en-US" altLang="zh-TW" sz="2700" dirty="0" smtClean="0">
                <a:solidFill>
                  <a:srgbClr val="00B050"/>
                </a:solidFill>
                <a:latin typeface="Times New Roman" panose="02020603050405020304" pitchFamily="18" charset="0"/>
                <a:cs typeface="Times New Roman" panose="02020603050405020304" pitchFamily="18" charset="0"/>
              </a:rPr>
              <a:t>Overview </a:t>
            </a:r>
            <a:r>
              <a:rPr lang="en-US" altLang="zh-TW" sz="2700" dirty="0">
                <a:solidFill>
                  <a:srgbClr val="00B050"/>
                </a:solidFill>
                <a:latin typeface="Times New Roman" panose="02020603050405020304" pitchFamily="18" charset="0"/>
                <a:cs typeface="Times New Roman" panose="02020603050405020304" pitchFamily="18" charset="0"/>
              </a:rPr>
              <a:t>Design Drivers</a:t>
            </a:r>
            <a:endParaRPr lang="zh-TW" altLang="en-US" sz="2700" dirty="0">
              <a:solidFill>
                <a:srgbClr val="00B050"/>
              </a:solidFill>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sz="2800" dirty="0">
                <a:latin typeface="Times New Roman" panose="02020603050405020304" pitchFamily="18" charset="0"/>
                <a:cs typeface="Times New Roman" panose="02020603050405020304" pitchFamily="18" charset="0"/>
              </a:rPr>
              <a:t>Extremely low cost </a:t>
            </a:r>
            <a:endParaRPr lang="en-US" altLang="zh-TW" sz="2800" dirty="0" smtClean="0">
              <a:latin typeface="Times New Roman" panose="02020603050405020304" pitchFamily="18" charset="0"/>
              <a:cs typeface="Times New Roman" panose="02020603050405020304" pitchFamily="18" charset="0"/>
            </a:endParaRPr>
          </a:p>
          <a:p>
            <a:r>
              <a:rPr lang="en-US" altLang="zh-TW" sz="2800" dirty="0" smtClean="0">
                <a:latin typeface="Times New Roman" panose="02020603050405020304" pitchFamily="18" charset="0"/>
                <a:cs typeface="Times New Roman" panose="02020603050405020304" pitchFamily="18" charset="0"/>
              </a:rPr>
              <a:t>Ease </a:t>
            </a:r>
            <a:r>
              <a:rPr lang="en-US" altLang="zh-TW" sz="2800" dirty="0">
                <a:latin typeface="Times New Roman" panose="02020603050405020304" pitchFamily="18" charset="0"/>
                <a:cs typeface="Times New Roman" panose="02020603050405020304" pitchFamily="18" charset="0"/>
              </a:rPr>
              <a:t>of implementation </a:t>
            </a:r>
            <a:endParaRPr lang="en-US" altLang="zh-TW" sz="2800" dirty="0" smtClean="0">
              <a:latin typeface="Times New Roman" panose="02020603050405020304" pitchFamily="18" charset="0"/>
              <a:cs typeface="Times New Roman" panose="02020603050405020304" pitchFamily="18" charset="0"/>
            </a:endParaRPr>
          </a:p>
          <a:p>
            <a:r>
              <a:rPr lang="en-US" altLang="zh-TW" sz="2800" dirty="0" smtClean="0">
                <a:latin typeface="Times New Roman" panose="02020603050405020304" pitchFamily="18" charset="0"/>
                <a:cs typeface="Times New Roman" panose="02020603050405020304" pitchFamily="18" charset="0"/>
              </a:rPr>
              <a:t>Reliable </a:t>
            </a:r>
            <a:r>
              <a:rPr lang="en-US" altLang="zh-TW" sz="2800" dirty="0">
                <a:latin typeface="Times New Roman" panose="02020603050405020304" pitchFamily="18" charset="0"/>
                <a:cs typeface="Times New Roman" panose="02020603050405020304" pitchFamily="18" charset="0"/>
              </a:rPr>
              <a:t>data transfer </a:t>
            </a:r>
            <a:endParaRPr lang="en-US" altLang="zh-TW" sz="2800" dirty="0" smtClean="0">
              <a:latin typeface="Times New Roman" panose="02020603050405020304" pitchFamily="18" charset="0"/>
              <a:cs typeface="Times New Roman" panose="02020603050405020304" pitchFamily="18" charset="0"/>
            </a:endParaRPr>
          </a:p>
          <a:p>
            <a:r>
              <a:rPr lang="en-US" altLang="zh-TW" sz="2800" dirty="0" smtClean="0">
                <a:latin typeface="Times New Roman" panose="02020603050405020304" pitchFamily="18" charset="0"/>
                <a:cs typeface="Times New Roman" panose="02020603050405020304" pitchFamily="18" charset="0"/>
              </a:rPr>
              <a:t>Short </a:t>
            </a:r>
            <a:r>
              <a:rPr lang="en-US" altLang="zh-TW" sz="2800" dirty="0">
                <a:latin typeface="Times New Roman" panose="02020603050405020304" pitchFamily="18" charset="0"/>
                <a:cs typeface="Times New Roman" panose="02020603050405020304" pitchFamily="18" charset="0"/>
              </a:rPr>
              <a:t>range operation </a:t>
            </a:r>
            <a:endParaRPr lang="en-US" altLang="zh-TW" sz="2800" dirty="0" smtClean="0">
              <a:latin typeface="Times New Roman" panose="02020603050405020304" pitchFamily="18" charset="0"/>
              <a:cs typeface="Times New Roman" panose="02020603050405020304" pitchFamily="18" charset="0"/>
            </a:endParaRPr>
          </a:p>
          <a:p>
            <a:r>
              <a:rPr lang="en-US" altLang="zh-TW" sz="2800" dirty="0" smtClean="0">
                <a:latin typeface="Times New Roman" panose="02020603050405020304" pitchFamily="18" charset="0"/>
                <a:cs typeface="Times New Roman" panose="02020603050405020304" pitchFamily="18" charset="0"/>
              </a:rPr>
              <a:t>Very </a:t>
            </a:r>
            <a:r>
              <a:rPr lang="en-US" altLang="zh-TW" sz="2800" dirty="0">
                <a:latin typeface="Times New Roman" panose="02020603050405020304" pitchFamily="18" charset="0"/>
                <a:cs typeface="Times New Roman" panose="02020603050405020304" pitchFamily="18" charset="0"/>
              </a:rPr>
              <a:t>low power consumption</a:t>
            </a:r>
            <a:endParaRPr lang="zh-TW" altLang="en-US" sz="28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
        <p:nvSpPr>
          <p:cNvPr id="5" name="Text Box 4"/>
          <p:cNvSpPr txBox="1">
            <a:spLocks noChangeArrowheads="1"/>
          </p:cNvSpPr>
          <p:nvPr/>
        </p:nvSpPr>
        <p:spPr bwMode="auto">
          <a:xfrm>
            <a:off x="2816917" y="4297273"/>
            <a:ext cx="47997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eaLnBrk="0" hangingPunct="0">
              <a:defRPr sz="1200">
                <a:solidFill>
                  <a:schemeClr val="tx1"/>
                </a:solidFill>
                <a:latin typeface="Times New Roman" pitchFamily="18" charset="0"/>
                <a:ea typeface="MS PGothic" pitchFamily="34" charset="-128"/>
              </a:defRPr>
            </a:lvl1pPr>
            <a:lvl2pPr marL="742950" indent="-285750" eaLnBrk="0" hangingPunct="0">
              <a:defRPr sz="1200">
                <a:solidFill>
                  <a:schemeClr val="tx1"/>
                </a:solidFill>
                <a:latin typeface="Times New Roman" pitchFamily="18" charset="0"/>
                <a:ea typeface="MS PGothic" pitchFamily="34" charset="-128"/>
              </a:defRPr>
            </a:lvl2pPr>
            <a:lvl3pPr marL="1143000" indent="-228600" eaLnBrk="0" hangingPunct="0">
              <a:defRPr sz="1200">
                <a:solidFill>
                  <a:schemeClr val="tx1"/>
                </a:solidFill>
                <a:latin typeface="Times New Roman" pitchFamily="18" charset="0"/>
                <a:ea typeface="MS PGothic" pitchFamily="34" charset="-128"/>
              </a:defRPr>
            </a:lvl3pPr>
            <a:lvl4pPr marL="1600200" indent="-228600" eaLnBrk="0" hangingPunct="0">
              <a:defRPr sz="1200">
                <a:solidFill>
                  <a:schemeClr val="tx1"/>
                </a:solidFill>
                <a:latin typeface="Times New Roman" pitchFamily="18" charset="0"/>
                <a:ea typeface="MS PGothic" pitchFamily="34" charset="-128"/>
              </a:defRPr>
            </a:lvl4pPr>
            <a:lvl5pPr marL="2057400" indent="-228600" eaLnBrk="0" hangingPunct="0">
              <a:defRPr sz="12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12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12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12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1200">
                <a:solidFill>
                  <a:schemeClr val="tx1"/>
                </a:solidFill>
                <a:latin typeface="Times New Roman" pitchFamily="18" charset="0"/>
                <a:ea typeface="MS PGothic" pitchFamily="34" charset="-128"/>
              </a:defRPr>
            </a:lvl9pPr>
          </a:lstStyle>
          <a:p>
            <a:pPr algn="ctr" eaLnBrk="1" hangingPunct="1"/>
            <a:r>
              <a:rPr lang="en-US" altLang="zh-TW" sz="3200" dirty="0">
                <a:solidFill>
                  <a:srgbClr val="FF0000"/>
                </a:solidFill>
                <a:cs typeface="Times New Roman" panose="02020603050405020304" pitchFamily="18" charset="0"/>
              </a:rPr>
              <a:t>Simple but flexible protocol</a:t>
            </a:r>
            <a:endParaRPr lang="en-US" altLang="zh-TW" sz="2400" dirty="0">
              <a:solidFill>
                <a:schemeClr val="hlink"/>
              </a:solidFill>
              <a:cs typeface="Times New Roman" panose="02020603050405020304" pitchFamily="18" charset="0"/>
            </a:endParaRPr>
          </a:p>
        </p:txBody>
      </p:sp>
    </p:spTree>
    <p:extLst>
      <p:ext uri="{BB962C8B-B14F-4D97-AF65-F5344CB8AC3E}">
        <p14:creationId xmlns:p14="http://schemas.microsoft.com/office/powerpoint/2010/main" val="2058567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roduce to Linux">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Introduce to Linux</Template>
  <TotalTime>1952</TotalTime>
  <Words>2955</Words>
  <Application>Microsoft Office PowerPoint</Application>
  <PresentationFormat>如螢幕大小 (16:9)</PresentationFormat>
  <Paragraphs>473</Paragraphs>
  <Slides>76</Slides>
  <Notes>3</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76</vt:i4>
      </vt:variant>
    </vt:vector>
  </HeadingPairs>
  <TitlesOfParts>
    <vt:vector size="78" baseType="lpstr">
      <vt:lpstr>Introduce to Linux</vt:lpstr>
      <vt:lpstr>Worksheet</vt:lpstr>
      <vt:lpstr>IEEE 802.15.4 Wireless Sensor Network </vt:lpstr>
      <vt:lpstr>IEEE 802.15.4 Applications Space</vt:lpstr>
      <vt:lpstr>Some needs in the sensor networks</vt:lpstr>
      <vt:lpstr>802.15.4 General Characteristics</vt:lpstr>
      <vt:lpstr>802.15.4 / ZigBee Architecture</vt:lpstr>
      <vt:lpstr>IEEE 802.15.4 PHY Overview Operating Frequency Bands</vt:lpstr>
      <vt:lpstr>IEEE 802.15.4 PHY Overview Packet Structure</vt:lpstr>
      <vt:lpstr>802.15.4 Architecture</vt:lpstr>
      <vt:lpstr>IEEE 802.15.4 MAC  Overview Design Drivers</vt:lpstr>
      <vt:lpstr>IEEE 802.15.4 MAC Overview Typical Network Topologies</vt:lpstr>
      <vt:lpstr>IEEE 802.15.4 MAC  Overview Device Classes</vt:lpstr>
      <vt:lpstr>IEEE 802.15.4 MAC  Overview Star Topology</vt:lpstr>
      <vt:lpstr>IEEE 802.15.4 MAC  Overview Peer-Peer Topology</vt:lpstr>
      <vt:lpstr>IEEE 802.15.4 MAC  Overview Combined Topology</vt:lpstr>
      <vt:lpstr>IEEE 802.15.4 MAC  Overview General Frame Structure</vt:lpstr>
      <vt:lpstr>IEEE 802.15.4 MAC  Overview Traffic Types</vt:lpstr>
      <vt:lpstr>802.15.4 Architecture</vt:lpstr>
      <vt:lpstr>ZigBee Stack Architecture</vt:lpstr>
      <vt:lpstr>Typical ZigBee-Enabled Device Design</vt:lpstr>
      <vt:lpstr>Wireless Technology  Comparison Chart</vt:lpstr>
      <vt:lpstr>802.15.4/ZigBee Products</vt:lpstr>
      <vt:lpstr>Motorola Activity</vt:lpstr>
      <vt:lpstr>Sensor Platforms</vt:lpstr>
      <vt:lpstr>Sensor Platforms</vt:lpstr>
      <vt:lpstr>PowerPoint 簡報</vt:lpstr>
      <vt:lpstr>XBee/XBee ‐ PRO RF Modules</vt:lpstr>
      <vt:lpstr>Long Range Data Integrity</vt:lpstr>
      <vt:lpstr>Low Power</vt:lpstr>
      <vt:lpstr>PowerPoint 簡報</vt:lpstr>
      <vt:lpstr>XBee</vt:lpstr>
      <vt:lpstr>XBee/XBee ‐ PRO RF Modules</vt:lpstr>
      <vt:lpstr>Long Range Data Integrity</vt:lpstr>
      <vt:lpstr>Low Power</vt:lpstr>
      <vt:lpstr>ADC and I/O line support</vt:lpstr>
      <vt:lpstr>Easy-to-Use</vt:lpstr>
      <vt:lpstr>AT vs API</vt:lpstr>
      <vt:lpstr>API</vt:lpstr>
      <vt:lpstr>API</vt:lpstr>
      <vt:lpstr>Specifications</vt:lpstr>
      <vt:lpstr>Specifications</vt:lpstr>
      <vt:lpstr>Mechanical Drawings</vt:lpstr>
      <vt:lpstr>Pin Signals</vt:lpstr>
      <vt:lpstr>RF Module Operation</vt:lpstr>
      <vt:lpstr>UART Data Flow</vt:lpstr>
      <vt:lpstr>Serial Data</vt:lpstr>
      <vt:lpstr>Serial Data</vt:lpstr>
      <vt:lpstr>Transparent Operation</vt:lpstr>
      <vt:lpstr>Serial-to-RF  Packetization</vt:lpstr>
      <vt:lpstr>Serial-to-RF Packetization</vt:lpstr>
      <vt:lpstr>API Operation</vt:lpstr>
      <vt:lpstr>API Operation</vt:lpstr>
      <vt:lpstr>API Operation</vt:lpstr>
      <vt:lpstr>API Operation</vt:lpstr>
      <vt:lpstr>Flow Control</vt:lpstr>
      <vt:lpstr>PowerPoint 簡報</vt:lpstr>
      <vt:lpstr>Introduction</vt:lpstr>
      <vt:lpstr>Assemble the Parts</vt:lpstr>
      <vt:lpstr>Step 1: Download X-CTU Software</vt:lpstr>
      <vt:lpstr>Step 2: Connection</vt:lpstr>
      <vt:lpstr>Step 3: Configure 1st XBee as a coordinator</vt:lpstr>
      <vt:lpstr>Step 3: Configure 1st XBee as a coordinator</vt:lpstr>
      <vt:lpstr>Step 3: Configure 1st XBee as a coordinator</vt:lpstr>
      <vt:lpstr>Step 3: Configure 1st XBee as a coordinator</vt:lpstr>
      <vt:lpstr>Step 3: Configure 1st XBee as a coordinator</vt:lpstr>
      <vt:lpstr>Step 4: Configure 2nd XBee as Router</vt:lpstr>
      <vt:lpstr>Step 4: Configure 2nd XBee as Router</vt:lpstr>
      <vt:lpstr>Step 4: Configure 2nd XBee as Router</vt:lpstr>
      <vt:lpstr>Step 5: Test the configuration</vt:lpstr>
      <vt:lpstr>Step 5: Test the configuration</vt:lpstr>
      <vt:lpstr>Step 5: Test the configuration</vt:lpstr>
      <vt:lpstr>PowerPoint 簡報</vt:lpstr>
      <vt:lpstr>Sending temperature data via XBee </vt:lpstr>
      <vt:lpstr>Open serial port</vt:lpstr>
      <vt:lpstr>Serial write and read</vt:lpstr>
      <vt:lpstr>Using thread</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Introduce to Linux</dc:title>
  <dc:creator>Ken</dc:creator>
  <cp:lastModifiedBy>don</cp:lastModifiedBy>
  <cp:revision>222</cp:revision>
  <dcterms:created xsi:type="dcterms:W3CDTF">2015-09-01T14:10:54Z</dcterms:created>
  <dcterms:modified xsi:type="dcterms:W3CDTF">2016-11-29T14:52:40Z</dcterms:modified>
</cp:coreProperties>
</file>