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27" r:id="rId3"/>
    <p:sldId id="328" r:id="rId4"/>
    <p:sldId id="329" r:id="rId5"/>
    <p:sldId id="330" r:id="rId6"/>
    <p:sldId id="356" r:id="rId7"/>
    <p:sldId id="357" r:id="rId8"/>
    <p:sldId id="331" r:id="rId9"/>
    <p:sldId id="332" r:id="rId10"/>
    <p:sldId id="333" r:id="rId11"/>
    <p:sldId id="334" r:id="rId12"/>
    <p:sldId id="335" r:id="rId13"/>
    <p:sldId id="336" r:id="rId14"/>
    <p:sldId id="341" r:id="rId15"/>
    <p:sldId id="340" r:id="rId16"/>
    <p:sldId id="339" r:id="rId17"/>
    <p:sldId id="338" r:id="rId18"/>
    <p:sldId id="337" r:id="rId19"/>
    <p:sldId id="345" r:id="rId20"/>
    <p:sldId id="344" r:id="rId21"/>
    <p:sldId id="343" r:id="rId22"/>
    <p:sldId id="342" r:id="rId23"/>
    <p:sldId id="350" r:id="rId24"/>
    <p:sldId id="346" r:id="rId25"/>
    <p:sldId id="347" r:id="rId26"/>
    <p:sldId id="348" r:id="rId27"/>
    <p:sldId id="352" r:id="rId28"/>
    <p:sldId id="355" r:id="rId29"/>
    <p:sldId id="349" r:id="rId30"/>
    <p:sldId id="353" r:id="rId31"/>
    <p:sldId id="351" r:id="rId32"/>
    <p:sldId id="354" r:id="rId33"/>
    <p:sldId id="326"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80" autoAdjust="0"/>
  </p:normalViewPr>
  <p:slideViewPr>
    <p:cSldViewPr>
      <p:cViewPr>
        <p:scale>
          <a:sx n="60" d="100"/>
          <a:sy n="60" d="100"/>
        </p:scale>
        <p:origin x="-1644" y="-5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E904A-D60C-4DA2-91A8-FE0B56E7C650}" type="datetimeFigureOut">
              <a:rPr lang="zh-TW" altLang="en-US" smtClean="0"/>
              <a:t>2016/10/1</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49451-2934-46DE-BFC7-A4B9BD0985E6}" type="slidenum">
              <a:rPr lang="zh-TW" altLang="en-US" smtClean="0"/>
              <a:t>‹#›</a:t>
            </a:fld>
            <a:endParaRPr lang="zh-TW" altLang="en-US"/>
          </a:p>
        </p:txBody>
      </p:sp>
    </p:spTree>
    <p:extLst>
      <p:ext uri="{BB962C8B-B14F-4D97-AF65-F5344CB8AC3E}">
        <p14:creationId xmlns:p14="http://schemas.microsoft.com/office/powerpoint/2010/main" val="197004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Print working directory</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9</a:t>
            </a:fld>
            <a:endParaRPr lang="zh-TW" altLang="en-US"/>
          </a:p>
        </p:txBody>
      </p:sp>
    </p:spTree>
    <p:extLst>
      <p:ext uri="{BB962C8B-B14F-4D97-AF65-F5344CB8AC3E}">
        <p14:creationId xmlns:p14="http://schemas.microsoft.com/office/powerpoint/2010/main" val="23383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apt-get: Advanced Package Tool – get</a:t>
            </a:r>
          </a:p>
          <a:p>
            <a:r>
              <a:rPr lang="en-US" altLang="zh-TW" dirty="0" smtClean="0"/>
              <a:t>ftp://www.tmes.mlc.edu.tw/chaper8.pdf</a:t>
            </a:r>
          </a:p>
          <a:p>
            <a:r>
              <a:rPr lang="en-US" altLang="zh-CN" dirty="0" smtClean="0"/>
              <a:t>update</a:t>
            </a:r>
            <a:r>
              <a:rPr lang="zh-CN" altLang="en-US" dirty="0" smtClean="0"/>
              <a:t>是更新的意思，主要是为原有的东西增加新功能，或者对已有的部分做出更改等。比如，有人告诉你他换了新手机号码，你在你的手机上删掉了原有的号码并换成新的号码，那么就是</a:t>
            </a:r>
            <a:r>
              <a:rPr lang="en-US" altLang="zh-CN" dirty="0" smtClean="0"/>
              <a:t>update</a:t>
            </a:r>
            <a:r>
              <a:rPr lang="zh-CN" altLang="en-US" dirty="0" smtClean="0"/>
              <a:t>，而不能用</a:t>
            </a:r>
            <a:r>
              <a:rPr lang="en-US" altLang="zh-CN" dirty="0" smtClean="0"/>
              <a:t>upgrade</a:t>
            </a:r>
          </a:p>
          <a:p>
            <a:r>
              <a:rPr lang="en-US" altLang="zh-CN" dirty="0" smtClean="0"/>
              <a:t>upgrade</a:t>
            </a:r>
            <a:r>
              <a:rPr lang="zh-CN" altLang="en-US" dirty="0" smtClean="0"/>
              <a:t>是升级的意思，是指从较低级版本升级到高级的版本，这种升级往往伴有新功能的增加，因此也有</a:t>
            </a:r>
            <a:r>
              <a:rPr lang="en-US" altLang="zh-CN" dirty="0" smtClean="0"/>
              <a:t>update</a:t>
            </a:r>
            <a:r>
              <a:rPr lang="zh-CN" altLang="en-US" dirty="0" smtClean="0"/>
              <a:t>的意思。但是，如果是给予某人升职、坐飞机时的升舱等，只能用</a:t>
            </a:r>
            <a:r>
              <a:rPr lang="en-US" altLang="zh-CN" dirty="0" smtClean="0"/>
              <a:t>upgrade</a:t>
            </a:r>
            <a:r>
              <a:rPr lang="zh-CN" altLang="en-US" dirty="0" smtClean="0"/>
              <a:t>，而不能用</a:t>
            </a:r>
            <a:r>
              <a:rPr lang="en-US" altLang="zh-CN" dirty="0" smtClean="0"/>
              <a:t>update</a:t>
            </a:r>
            <a:r>
              <a:rPr lang="zh-CN"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25</a:t>
            </a:fld>
            <a:endParaRPr lang="zh-TW" altLang="en-US"/>
          </a:p>
        </p:txBody>
      </p:sp>
    </p:spTree>
    <p:extLst>
      <p:ext uri="{BB962C8B-B14F-4D97-AF65-F5344CB8AC3E}">
        <p14:creationId xmlns:p14="http://schemas.microsoft.com/office/powerpoint/2010/main" val="3400589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902075"/>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71950"/>
            <a:ext cx="6400800" cy="593204"/>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0EFB96B-58FA-496E-A773-82AAE1D3D260}" type="datetime1">
              <a:rPr lang="en-US" altLang="zh-TW"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585604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A4F47E61-D5BD-4EA4-AF84-D26157330271}" type="datetime1">
              <a:rPr lang="en-US" altLang="zh-TW"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3119068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31"/>
            <a:ext cx="8229600" cy="3102992"/>
          </a:xfrm>
        </p:spPr>
        <p:txBody>
          <a:bodyPr/>
          <a:lstStyle>
            <a:lvl1pPr marL="0" indent="0" algn="ctr">
              <a:buNone/>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29CFBE7E-599E-4792-A9F1-7B9E6E4F0E22}" type="datetime1">
              <a:rPr lang="en-US" altLang="zh-TW"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1551540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A838DA-82FB-4760-98BC-3EB6F8463AB7}" type="datetime1">
              <a:rPr lang="en-US" altLang="zh-TW" smtClean="0"/>
              <a:t>10/1/2016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8376A6-A48A-4C3C-A7D7-B9F261D0D90C}" type="slidenum">
              <a:rPr lang="en-US" smtClean="0"/>
              <a:t>‹#›</a:t>
            </a:fld>
            <a:endParaRPr lang="en-US"/>
          </a:p>
        </p:txBody>
      </p:sp>
    </p:spTree>
    <p:extLst>
      <p:ext uri="{BB962C8B-B14F-4D97-AF65-F5344CB8AC3E}">
        <p14:creationId xmlns:p14="http://schemas.microsoft.com/office/powerpoint/2010/main" val="369828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51870"/>
            <a:ext cx="7772400" cy="685899"/>
          </a:xfrm>
        </p:spPr>
        <p:txBody>
          <a:bodyPr>
            <a:normAutofit fontScale="90000"/>
          </a:bodyPr>
          <a:lstStyle/>
          <a:p>
            <a:r>
              <a:rPr lang="en-US" dirty="0" smtClean="0">
                <a:latin typeface="Times New Roman" panose="02020603050405020304" pitchFamily="18" charset="0"/>
                <a:cs typeface="Times New Roman" panose="02020603050405020304" pitchFamily="18" charset="0"/>
              </a:rPr>
              <a:t>Getting Started with Linux on the Pi</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Yao-Tung Tsou</a:t>
            </a:r>
          </a:p>
        </p:txBody>
      </p:sp>
      <p:sp>
        <p:nvSpPr>
          <p:cNvPr id="4" name="投影片編號版面配置區 3"/>
          <p:cNvSpPr>
            <a:spLocks noGrp="1"/>
          </p:cNvSpPr>
          <p:nvPr>
            <p:ph type="sldNum" sz="quarter" idx="12"/>
          </p:nvPr>
        </p:nvSpPr>
        <p:spPr/>
        <p:txBody>
          <a:bodyPr/>
          <a:lstStyle/>
          <a:p>
            <a:fld id="{3C8376A6-A48A-4C3C-A7D7-B9F261D0D90C}" type="slidenum">
              <a:rPr lang="en-US" smtClean="0"/>
              <a:t>1</a:t>
            </a:fld>
            <a:endParaRPr lang="en-US"/>
          </a:p>
        </p:txBody>
      </p:sp>
    </p:spTree>
    <p:extLst>
      <p:ext uri="{BB962C8B-B14F-4D97-AF65-F5344CB8AC3E}">
        <p14:creationId xmlns:p14="http://schemas.microsoft.com/office/powerpoint/2010/main" val="2945613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err="1" smtClean="0">
                <a:latin typeface="Times New Roman" panose="02020603050405020304" pitchFamily="18" charset="0"/>
                <a:cs typeface="Times New Roman" panose="02020603050405020304" pitchFamily="18" charset="0"/>
              </a:rPr>
              <a:t>rm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Using the command </a:t>
            </a:r>
            <a:r>
              <a:rPr lang="en-US" altLang="zh-TW" i="1" dirty="0" err="1" smtClean="0">
                <a:solidFill>
                  <a:srgbClr val="FF0000"/>
                </a:solidFill>
                <a:latin typeface="Times New Roman" panose="02020603050405020304" pitchFamily="18" charset="0"/>
                <a:cs typeface="Times New Roman" panose="02020603050405020304" pitchFamily="18" charset="0"/>
              </a:rPr>
              <a:t>rm</a:t>
            </a:r>
            <a:r>
              <a:rPr lang="en-US" altLang="zh-TW" dirty="0" smtClean="0">
                <a:latin typeface="Times New Roman" panose="02020603050405020304" pitchFamily="18" charset="0"/>
                <a:cs typeface="Times New Roman" panose="02020603050405020304" pitchFamily="18" charset="0"/>
              </a:rPr>
              <a:t> is like dragging a file into the trash, with one important difference: for all intents and purposes, you can’t undo it, so be sure you really want to delete that file.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235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a:t>
            </a:r>
            <a:r>
              <a:rPr lang="en-US" altLang="zh-TW" dirty="0" smtClean="0">
                <a:latin typeface="Times New Roman" panose="02020603050405020304" pitchFamily="18" charset="0"/>
                <a:cs typeface="Times New Roman" panose="02020603050405020304" pitchFamily="18" charset="0"/>
              </a:rPr>
              <a:t>– </a:t>
            </a:r>
            <a:r>
              <a:rPr lang="en-US" altLang="zh-TW" i="1" dirty="0" err="1" smtClean="0">
                <a:latin typeface="Times New Roman" panose="02020603050405020304" pitchFamily="18" charset="0"/>
                <a:cs typeface="Times New Roman" panose="02020603050405020304" pitchFamily="18" charset="0"/>
              </a:rPr>
              <a:t>mkdir</a:t>
            </a:r>
            <a:r>
              <a:rPr lang="en-US" altLang="zh-TW" i="1"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and</a:t>
            </a:r>
            <a:r>
              <a:rPr lang="en-US" altLang="zh-TW" i="1" dirty="0" smtClean="0">
                <a:latin typeface="Times New Roman" panose="02020603050405020304" pitchFamily="18" charset="0"/>
                <a:cs typeface="Times New Roman" panose="02020603050405020304" pitchFamily="18" charset="0"/>
              </a:rPr>
              <a:t> </a:t>
            </a:r>
            <a:r>
              <a:rPr lang="en-US" altLang="zh-TW" i="1" dirty="0" err="1" smtClean="0">
                <a:latin typeface="Times New Roman" panose="02020603050405020304" pitchFamily="18" charset="0"/>
                <a:cs typeface="Times New Roman" panose="02020603050405020304" pitchFamily="18" charset="0"/>
              </a:rPr>
              <a:t>rmdir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10000"/>
          </a:bodyPr>
          <a:lstStyle/>
          <a:p>
            <a:r>
              <a:rPr lang="en-US" altLang="zh-TW" dirty="0" smtClean="0">
                <a:latin typeface="Times New Roman" panose="02020603050405020304" pitchFamily="18" charset="0"/>
                <a:cs typeface="Times New Roman" panose="02020603050405020304" pitchFamily="18" charset="0"/>
              </a:rPr>
              <a:t>The commands </a:t>
            </a:r>
            <a:r>
              <a:rPr lang="en-US" altLang="zh-TW" i="1" dirty="0" err="1" smtClean="0">
                <a:solidFill>
                  <a:srgbClr val="FF0000"/>
                </a:solidFill>
                <a:latin typeface="Times New Roman" panose="02020603050405020304" pitchFamily="18" charset="0"/>
                <a:cs typeface="Times New Roman" panose="02020603050405020304" pitchFamily="18" charset="0"/>
              </a:rPr>
              <a:t>mkdir</a:t>
            </a:r>
            <a:r>
              <a:rPr lang="en-US" altLang="zh-TW" dirty="0" smtClean="0">
                <a:latin typeface="Times New Roman" panose="02020603050405020304" pitchFamily="18" charset="0"/>
                <a:cs typeface="Times New Roman" panose="02020603050405020304" pitchFamily="18" charset="0"/>
              </a:rPr>
              <a:t> and </a:t>
            </a:r>
            <a:r>
              <a:rPr lang="en-US" altLang="zh-TW" i="1" dirty="0" err="1" smtClean="0">
                <a:solidFill>
                  <a:srgbClr val="FF0000"/>
                </a:solidFill>
                <a:latin typeface="Times New Roman" panose="02020603050405020304" pitchFamily="18" charset="0"/>
                <a:cs typeface="Times New Roman" panose="02020603050405020304" pitchFamily="18" charset="0"/>
              </a:rPr>
              <a:t>rmdir</a:t>
            </a:r>
            <a:r>
              <a:rPr lang="en-US" altLang="zh-TW" dirty="0" smtClean="0">
                <a:latin typeface="Times New Roman" panose="02020603050405020304" pitchFamily="18" charset="0"/>
                <a:cs typeface="Times New Roman" panose="02020603050405020304" pitchFamily="18" charset="0"/>
              </a:rPr>
              <a:t> create and delete directories. </a:t>
            </a:r>
          </a:p>
          <a:p>
            <a:pPr lvl="1"/>
            <a:r>
              <a:rPr lang="en-US" altLang="zh-TW" dirty="0" smtClean="0">
                <a:latin typeface="Times New Roman" panose="02020603050405020304" pitchFamily="18" charset="0"/>
                <a:cs typeface="Times New Roman" panose="02020603050405020304" pitchFamily="18" charset="0"/>
              </a:rPr>
              <a:t>The caveat with </a:t>
            </a:r>
            <a:r>
              <a:rPr lang="en-US" altLang="zh-TW" i="1" dirty="0" err="1" smtClean="0">
                <a:solidFill>
                  <a:srgbClr val="FF0000"/>
                </a:solidFill>
                <a:latin typeface="Times New Roman" panose="02020603050405020304" pitchFamily="18" charset="0"/>
                <a:cs typeface="Times New Roman" panose="02020603050405020304" pitchFamily="18" charset="0"/>
              </a:rPr>
              <a:t>rmdir</a:t>
            </a:r>
            <a:r>
              <a:rPr lang="en-US" altLang="zh-TW" dirty="0" smtClean="0">
                <a:latin typeface="Times New Roman" panose="02020603050405020304" pitchFamily="18" charset="0"/>
                <a:cs typeface="Times New Roman" panose="02020603050405020304" pitchFamily="18" charset="0"/>
              </a:rPr>
              <a:t> is that the directory must be </a:t>
            </a:r>
            <a:r>
              <a:rPr lang="en-US" altLang="zh-TW" b="1" dirty="0" smtClean="0">
                <a:latin typeface="Times New Roman" panose="02020603050405020304" pitchFamily="18" charset="0"/>
                <a:cs typeface="Times New Roman" panose="02020603050405020304" pitchFamily="18" charset="0"/>
              </a:rPr>
              <a:t>empty</a:t>
            </a:r>
            <a:r>
              <a:rPr lang="en-US" altLang="zh-TW" dirty="0" smtClean="0">
                <a:latin typeface="Times New Roman" panose="02020603050405020304" pitchFamily="18" charset="0"/>
                <a:cs typeface="Times New Roman" panose="02020603050405020304" pitchFamily="18" charset="0"/>
              </a:rPr>
              <a:t> or the operating system will not allow you to remove it.</a:t>
            </a:r>
          </a:p>
          <a:p>
            <a:pPr lvl="1"/>
            <a:r>
              <a:rPr lang="en-US" altLang="zh-TW" dirty="0" smtClean="0">
                <a:latin typeface="Times New Roman" panose="02020603050405020304" pitchFamily="18" charset="0"/>
                <a:cs typeface="Times New Roman" panose="02020603050405020304" pitchFamily="18" charset="0"/>
              </a:rPr>
              <a:t>Using the </a:t>
            </a:r>
            <a:r>
              <a:rPr lang="en-US" altLang="zh-TW" b="1" i="1" dirty="0" smtClean="0">
                <a:solidFill>
                  <a:srgbClr val="FF0000"/>
                </a:solidFill>
                <a:latin typeface="Times New Roman" panose="02020603050405020304" pitchFamily="18" charset="0"/>
                <a:cs typeface="Times New Roman" panose="02020603050405020304" pitchFamily="18" charset="0"/>
              </a:rPr>
              <a:t>–p</a:t>
            </a:r>
            <a:r>
              <a:rPr lang="en-US" altLang="zh-TW" dirty="0" smtClean="0">
                <a:latin typeface="Times New Roman" panose="02020603050405020304" pitchFamily="18" charset="0"/>
                <a:cs typeface="Times New Roman" panose="02020603050405020304" pitchFamily="18" charset="0"/>
              </a:rPr>
              <a:t> option with </a:t>
            </a:r>
            <a:r>
              <a:rPr lang="en-US" altLang="zh-TW" i="1" dirty="0" err="1" smtClean="0">
                <a:solidFill>
                  <a:srgbClr val="FF0000"/>
                </a:solidFill>
                <a:latin typeface="Times New Roman" panose="02020603050405020304" pitchFamily="18" charset="0"/>
                <a:cs typeface="Times New Roman" panose="02020603050405020304" pitchFamily="18" charset="0"/>
              </a:rPr>
              <a:t>rmdir</a:t>
            </a:r>
            <a:r>
              <a:rPr lang="en-US" altLang="zh-TW" dirty="0" smtClean="0">
                <a:latin typeface="Times New Roman" panose="02020603050405020304" pitchFamily="18" charset="0"/>
                <a:cs typeface="Times New Roman" panose="02020603050405020304" pitchFamily="18" charset="0"/>
              </a:rPr>
              <a:t>, you can remove a folder’s (also empty) parent folders.</a:t>
            </a:r>
          </a:p>
          <a:p>
            <a:pPr lvl="2"/>
            <a:r>
              <a:rPr lang="en-US" altLang="zh-TW" b="1" dirty="0" err="1">
                <a:solidFill>
                  <a:srgbClr val="FF0000"/>
                </a:solidFill>
                <a:latin typeface="Times New Roman" panose="02020603050405020304" pitchFamily="18" charset="0"/>
                <a:cs typeface="Times New Roman" panose="02020603050405020304" pitchFamily="18" charset="0"/>
              </a:rPr>
              <a:t>r</a:t>
            </a:r>
            <a:r>
              <a:rPr lang="en-US" altLang="zh-TW" b="1" dirty="0" err="1" smtClean="0">
                <a:solidFill>
                  <a:srgbClr val="FF0000"/>
                </a:solidFill>
                <a:latin typeface="Times New Roman" panose="02020603050405020304" pitchFamily="18" charset="0"/>
                <a:cs typeface="Times New Roman" panose="02020603050405020304" pitchFamily="18" charset="0"/>
              </a:rPr>
              <a:t>mdir</a:t>
            </a:r>
            <a:r>
              <a:rPr lang="en-US" altLang="zh-TW" b="1" dirty="0" smtClean="0">
                <a:solidFill>
                  <a:srgbClr val="FF0000"/>
                </a:solidFill>
                <a:latin typeface="Times New Roman" panose="02020603050405020304" pitchFamily="18" charset="0"/>
                <a:cs typeface="Times New Roman" panose="02020603050405020304" pitchFamily="18" charset="0"/>
              </a:rPr>
              <a:t> –p /foo/bar/</a:t>
            </a:r>
            <a:r>
              <a:rPr lang="en-US" altLang="zh-TW" b="1" dirty="0" err="1" smtClean="0">
                <a:solidFill>
                  <a:srgbClr val="FF0000"/>
                </a:solidFill>
                <a:latin typeface="Times New Roman" panose="02020603050405020304" pitchFamily="18" charset="0"/>
                <a:cs typeface="Times New Roman" panose="02020603050405020304" pitchFamily="18" charset="0"/>
              </a:rPr>
              <a:t>this_directory</a:t>
            </a:r>
            <a:r>
              <a:rPr lang="en-US" altLang="zh-TW" dirty="0" smtClean="0">
                <a:latin typeface="Times New Roman" panose="02020603050405020304" pitchFamily="18" charset="0"/>
                <a:cs typeface="Times New Roman" panose="02020603050405020304" pitchFamily="18" charset="0"/>
              </a:rPr>
              <a:t>, will delete </a:t>
            </a:r>
            <a:r>
              <a:rPr lang="en-US" altLang="zh-TW" dirty="0" err="1" smtClean="0">
                <a:latin typeface="Times New Roman" panose="02020603050405020304" pitchFamily="18" charset="0"/>
                <a:cs typeface="Times New Roman" panose="02020603050405020304" pitchFamily="18" charset="0"/>
              </a:rPr>
              <a:t>this_directory</a:t>
            </a:r>
            <a:r>
              <a:rPr lang="en-US" altLang="zh-TW" dirty="0" smtClean="0">
                <a:latin typeface="Times New Roman" panose="02020603050405020304" pitchFamily="18" charset="0"/>
                <a:cs typeface="Times New Roman" panose="02020603050405020304" pitchFamily="18" charset="0"/>
              </a:rPr>
              <a:t>/, bar/, and foo/, in that order.</a:t>
            </a:r>
          </a:p>
          <a:p>
            <a:pPr lvl="1"/>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228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smtClean="0">
                <a:latin typeface="Times New Roman" panose="02020603050405020304" pitchFamily="18" charset="0"/>
                <a:cs typeface="Times New Roman" panose="02020603050405020304" pitchFamily="18" charset="0"/>
              </a:rPr>
              <a:t>cat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smtClean="0">
                <a:latin typeface="Times New Roman" panose="02020603050405020304" pitchFamily="18" charset="0"/>
                <a:cs typeface="Times New Roman" panose="02020603050405020304" pitchFamily="18" charset="0"/>
              </a:rPr>
              <a:t>Using cat is a fast way to preview a file, like a text file, without actually opening it in a text editor.</a:t>
            </a:r>
          </a:p>
          <a:p>
            <a:r>
              <a:rPr lang="en-US" altLang="zh-TW" dirty="0" smtClean="0">
                <a:latin typeface="Times New Roman" panose="02020603050405020304" pitchFamily="18" charset="0"/>
                <a:cs typeface="Times New Roman" panose="02020603050405020304" pitchFamily="18" charset="0"/>
              </a:rPr>
              <a:t>If you want to preview the file line by line rather than outputting the entire file at once into your terminal, use the </a:t>
            </a:r>
            <a:r>
              <a:rPr lang="en-US" altLang="zh-TW" i="1" dirty="0" smtClean="0">
                <a:solidFill>
                  <a:srgbClr val="FF0000"/>
                </a:solidFill>
                <a:latin typeface="Times New Roman" panose="02020603050405020304" pitchFamily="18" charset="0"/>
                <a:cs typeface="Times New Roman" panose="02020603050405020304" pitchFamily="18" charset="0"/>
              </a:rPr>
              <a:t>more</a:t>
            </a:r>
            <a:r>
              <a:rPr lang="en-US" altLang="zh-TW" dirty="0" smtClean="0">
                <a:latin typeface="Times New Roman" panose="02020603050405020304" pitchFamily="18" charset="0"/>
                <a:cs typeface="Times New Roman" panose="02020603050405020304" pitchFamily="18" charset="0"/>
              </a:rPr>
              <a:t> command. This fill the screen with the first batch of text, and pressing the </a:t>
            </a:r>
            <a:r>
              <a:rPr lang="en-US" altLang="zh-TW" b="1" dirty="0" smtClean="0">
                <a:latin typeface="Times New Roman" panose="02020603050405020304" pitchFamily="18" charset="0"/>
                <a:cs typeface="Times New Roman" panose="02020603050405020304" pitchFamily="18" charset="0"/>
              </a:rPr>
              <a:t>Enter</a:t>
            </a:r>
            <a:r>
              <a:rPr lang="en-US" altLang="zh-TW" dirty="0" smtClean="0">
                <a:latin typeface="Times New Roman" panose="02020603050405020304" pitchFamily="18" charset="0"/>
                <a:cs typeface="Times New Roman" panose="02020603050405020304" pitchFamily="18" charset="0"/>
              </a:rPr>
              <a:t> key will advance through the file, one line at a time.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02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a:t>
            </a:r>
            <a:r>
              <a:rPr lang="en-US" altLang="zh-TW" dirty="0" smtClean="0">
                <a:latin typeface="Times New Roman" panose="02020603050405020304" pitchFamily="18" charset="0"/>
                <a:cs typeface="Times New Roman" panose="02020603050405020304" pitchFamily="18" charset="0"/>
              </a:rPr>
              <a:t>– </a:t>
            </a:r>
            <a:r>
              <a:rPr lang="en-US" altLang="zh-TW" i="1" dirty="0" smtClean="0">
                <a:latin typeface="Times New Roman" panose="02020603050405020304" pitchFamily="18" charset="0"/>
                <a:cs typeface="Times New Roman" panose="02020603050405020304" pitchFamily="18" charset="0"/>
              </a:rPr>
              <a:t>mv </a:t>
            </a:r>
            <a:r>
              <a:rPr lang="en-US" altLang="zh-TW" dirty="0" smtClean="0">
                <a:latin typeface="Times New Roman" panose="02020603050405020304" pitchFamily="18" charset="0"/>
                <a:cs typeface="Times New Roman" panose="02020603050405020304" pitchFamily="18" charset="0"/>
              </a:rPr>
              <a:t>and</a:t>
            </a:r>
            <a:r>
              <a:rPr lang="en-US" altLang="zh-TW" i="1" dirty="0" smtClean="0">
                <a:latin typeface="Times New Roman" panose="02020603050405020304" pitchFamily="18" charset="0"/>
                <a:cs typeface="Times New Roman" panose="02020603050405020304" pitchFamily="18" charset="0"/>
              </a:rPr>
              <a:t> </a:t>
            </a:r>
            <a:r>
              <a:rPr lang="en-US" altLang="zh-TW" i="1" dirty="0" err="1" smtClean="0">
                <a:latin typeface="Times New Roman" panose="02020603050405020304" pitchFamily="18" charset="0"/>
                <a:cs typeface="Times New Roman" panose="02020603050405020304" pitchFamily="18" charset="0"/>
              </a:rPr>
              <a:t>cp</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20000"/>
          </a:bodyPr>
          <a:lstStyle/>
          <a:p>
            <a:r>
              <a:rPr lang="en-US" altLang="zh-TW" dirty="0" smtClean="0">
                <a:latin typeface="Times New Roman" panose="02020603050405020304" pitchFamily="18" charset="0"/>
                <a:cs typeface="Times New Roman" panose="02020603050405020304" pitchFamily="18" charset="0"/>
              </a:rPr>
              <a:t>The commands </a:t>
            </a:r>
            <a:r>
              <a:rPr lang="en-US" altLang="zh-TW" i="1" dirty="0" smtClean="0">
                <a:solidFill>
                  <a:srgbClr val="FF0000"/>
                </a:solidFill>
                <a:latin typeface="Times New Roman" panose="02020603050405020304" pitchFamily="18" charset="0"/>
                <a:cs typeface="Times New Roman" panose="02020603050405020304" pitchFamily="18" charset="0"/>
              </a:rPr>
              <a:t>mv</a:t>
            </a:r>
            <a:r>
              <a:rPr lang="en-US" altLang="zh-TW" dirty="0" smtClean="0">
                <a:latin typeface="Times New Roman" panose="02020603050405020304" pitchFamily="18" charset="0"/>
                <a:cs typeface="Times New Roman" panose="02020603050405020304" pitchFamily="18" charset="0"/>
              </a:rPr>
              <a:t> and </a:t>
            </a:r>
            <a:r>
              <a:rPr lang="en-US" altLang="zh-TW" i="1" dirty="0" err="1" smtClean="0">
                <a:solidFill>
                  <a:srgbClr val="FF0000"/>
                </a:solidFill>
                <a:latin typeface="Times New Roman" panose="02020603050405020304" pitchFamily="18" charset="0"/>
                <a:cs typeface="Times New Roman" panose="02020603050405020304" pitchFamily="18" charset="0"/>
              </a:rPr>
              <a:t>cp</a:t>
            </a:r>
            <a:r>
              <a:rPr lang="en-US" altLang="zh-TW" dirty="0" smtClean="0">
                <a:latin typeface="Times New Roman" panose="02020603050405020304" pitchFamily="18" charset="0"/>
                <a:cs typeface="Times New Roman" panose="02020603050405020304" pitchFamily="18" charset="0"/>
              </a:rPr>
              <a:t>, while fairly straightforward, can take some getting used to.</a:t>
            </a:r>
          </a:p>
          <a:p>
            <a:pPr lvl="1"/>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i="1" dirty="0" smtClean="0">
                <a:solidFill>
                  <a:srgbClr val="FF0000"/>
                </a:solidFill>
                <a:latin typeface="Times New Roman" panose="02020603050405020304" pitchFamily="18" charset="0"/>
                <a:cs typeface="Times New Roman" panose="02020603050405020304" pitchFamily="18" charset="0"/>
              </a:rPr>
              <a:t>v</a:t>
            </a:r>
            <a:r>
              <a:rPr lang="en-US" altLang="zh-TW" dirty="0" smtClean="0">
                <a:latin typeface="Times New Roman" panose="02020603050405020304" pitchFamily="18" charset="0"/>
                <a:cs typeface="Times New Roman" panose="02020603050405020304" pitchFamily="18" charset="0"/>
              </a:rPr>
              <a:t> doesn’t move file so much as it </a:t>
            </a:r>
            <a:r>
              <a:rPr lang="en-US" altLang="zh-TW" b="1" dirty="0" smtClean="0">
                <a:latin typeface="Times New Roman" panose="02020603050405020304" pitchFamily="18" charset="0"/>
                <a:cs typeface="Times New Roman" panose="02020603050405020304" pitchFamily="18" charset="0"/>
              </a:rPr>
              <a:t>rename</a:t>
            </a:r>
            <a:r>
              <a:rPr lang="en-US" altLang="zh-TW" dirty="0" smtClean="0">
                <a:latin typeface="Times New Roman" panose="02020603050405020304" pitchFamily="18" charset="0"/>
                <a:cs typeface="Times New Roman" panose="02020603050405020304" pitchFamily="18" charset="0"/>
              </a:rPr>
              <a:t> it while destroying the old file in the process.</a:t>
            </a:r>
          </a:p>
          <a:p>
            <a:pPr lvl="2"/>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i="1" dirty="0" smtClean="0">
                <a:solidFill>
                  <a:srgbClr val="FF0000"/>
                </a:solidFill>
                <a:latin typeface="Times New Roman" panose="02020603050405020304" pitchFamily="18" charset="0"/>
                <a:cs typeface="Times New Roman" panose="02020603050405020304" pitchFamily="18" charset="0"/>
              </a:rPr>
              <a:t>v myfile.txt myfile2.txt</a:t>
            </a:r>
            <a:r>
              <a:rPr lang="en-US" altLang="zh-TW" dirty="0" smtClean="0">
                <a:latin typeface="Times New Roman" panose="02020603050405020304" pitchFamily="18" charset="0"/>
                <a:cs typeface="Times New Roman" panose="02020603050405020304" pitchFamily="18" charset="0"/>
              </a:rPr>
              <a:t>, will rename </a:t>
            </a:r>
            <a:r>
              <a:rPr lang="en-US" altLang="zh-TW" b="1" dirty="0" smtClean="0">
                <a:latin typeface="Times New Roman" panose="02020603050405020304" pitchFamily="18" charset="0"/>
                <a:cs typeface="Times New Roman" panose="02020603050405020304" pitchFamily="18" charset="0"/>
              </a:rPr>
              <a:t>myfile.txt</a:t>
            </a:r>
            <a:r>
              <a:rPr lang="en-US" altLang="zh-TW" dirty="0" smtClean="0">
                <a:latin typeface="Times New Roman" panose="02020603050405020304" pitchFamily="18" charset="0"/>
                <a:cs typeface="Times New Roman" panose="02020603050405020304" pitchFamily="18" charset="0"/>
              </a:rPr>
              <a:t> to </a:t>
            </a:r>
            <a:r>
              <a:rPr lang="en-US" altLang="zh-TW" b="1" dirty="0" smtClean="0">
                <a:latin typeface="Times New Roman" panose="02020603050405020304" pitchFamily="18" charset="0"/>
                <a:cs typeface="Times New Roman" panose="02020603050405020304" pitchFamily="18" charset="0"/>
              </a:rPr>
              <a:t>myfile2.txt</a:t>
            </a:r>
            <a:r>
              <a:rPr lang="en-US" altLang="zh-TW" dirty="0" smtClean="0">
                <a:latin typeface="Times New Roman" panose="02020603050405020304" pitchFamily="18" charset="0"/>
                <a:cs typeface="Times New Roman" panose="02020603050405020304" pitchFamily="18" charset="0"/>
              </a:rPr>
              <a:t>.</a:t>
            </a:r>
          </a:p>
          <a:p>
            <a:pPr lvl="2"/>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i="1" dirty="0" smtClean="0">
                <a:solidFill>
                  <a:srgbClr val="FF0000"/>
                </a:solidFill>
                <a:latin typeface="Times New Roman" panose="02020603050405020304" pitchFamily="18" charset="0"/>
                <a:cs typeface="Times New Roman" panose="02020603050405020304" pitchFamily="18" charset="0"/>
              </a:rPr>
              <a:t>v myfile.txt ../</a:t>
            </a:r>
            <a:r>
              <a:rPr lang="en-US" altLang="zh-TW" i="1" dirty="0" err="1" smtClean="0">
                <a:solidFill>
                  <a:srgbClr val="FF0000"/>
                </a:solidFill>
                <a:latin typeface="Times New Roman" panose="02020603050405020304" pitchFamily="18" charset="0"/>
                <a:cs typeface="Times New Roman" panose="02020603050405020304" pitchFamily="18" charset="0"/>
              </a:rPr>
              <a:t>myotherfiles</a:t>
            </a:r>
            <a:r>
              <a:rPr lang="en-US" altLang="zh-TW" i="1" dirty="0" smtClean="0">
                <a:solidFill>
                  <a:srgbClr val="FF0000"/>
                </a:solidFill>
                <a:latin typeface="Times New Roman" panose="02020603050405020304" pitchFamily="18" charset="0"/>
                <a:cs typeface="Times New Roman" panose="02020603050405020304" pitchFamily="18" charset="0"/>
              </a:rPr>
              <a:t>/myfiles2.txt</a:t>
            </a:r>
          </a:p>
          <a:p>
            <a:pPr lvl="1"/>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018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a:t>
            </a:r>
            <a:r>
              <a:rPr lang="en-US" altLang="zh-TW" dirty="0" smtClean="0">
                <a:latin typeface="Times New Roman" panose="02020603050405020304" pitchFamily="18" charset="0"/>
                <a:cs typeface="Times New Roman" panose="02020603050405020304" pitchFamily="18" charset="0"/>
              </a:rPr>
              <a:t>– </a:t>
            </a:r>
            <a:r>
              <a:rPr lang="en-US" altLang="zh-TW" i="1" dirty="0" smtClean="0">
                <a:latin typeface="Times New Roman" panose="02020603050405020304" pitchFamily="18" charset="0"/>
                <a:cs typeface="Times New Roman" panose="02020603050405020304" pitchFamily="18" charset="0"/>
              </a:rPr>
              <a:t>man command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smtClean="0">
                <a:latin typeface="Times New Roman" panose="02020603050405020304" pitchFamily="18" charset="0"/>
                <a:cs typeface="Times New Roman" panose="02020603050405020304" pitchFamily="18" charset="0"/>
              </a:rPr>
              <a:t>This is the most important command. </a:t>
            </a:r>
          </a:p>
          <a:p>
            <a:r>
              <a:rPr lang="en-US" altLang="zh-TW" dirty="0" smtClean="0">
                <a:latin typeface="Times New Roman" panose="02020603050405020304" pitchFamily="18" charset="0"/>
                <a:cs typeface="Times New Roman" panose="02020603050405020304" pitchFamily="18" charset="0"/>
              </a:rPr>
              <a:t>If you are unsure of what a particular command does or what parameters/flags it uses, typing </a:t>
            </a:r>
            <a:r>
              <a:rPr lang="en-US" altLang="zh-TW" i="1" dirty="0" smtClean="0">
                <a:solidFill>
                  <a:srgbClr val="FF0000"/>
                </a:solidFill>
                <a:latin typeface="Times New Roman" panose="02020603050405020304" pitchFamily="18" charset="0"/>
                <a:cs typeface="Times New Roman" panose="02020603050405020304" pitchFamily="18" charset="0"/>
              </a:rPr>
              <a:t>man [command]</a:t>
            </a:r>
            <a:r>
              <a:rPr lang="en-US" altLang="zh-TW" dirty="0" smtClean="0">
                <a:latin typeface="Times New Roman" panose="02020603050405020304" pitchFamily="18" charset="0"/>
                <a:cs typeface="Times New Roman" panose="02020603050405020304" pitchFamily="18" charset="0"/>
              </a:rPr>
              <a:t> into your terminal brings up the </a:t>
            </a:r>
            <a:r>
              <a:rPr lang="en-US" altLang="zh-TW" dirty="0" err="1" smtClean="0">
                <a:latin typeface="Times New Roman" panose="02020603050405020304" pitchFamily="18" charset="0"/>
                <a:cs typeface="Times New Roman" panose="02020603050405020304" pitchFamily="18" charset="0"/>
              </a:rPr>
              <a:t>linux</a:t>
            </a:r>
            <a:r>
              <a:rPr lang="en-US" altLang="zh-TW" dirty="0" smtClean="0">
                <a:latin typeface="Times New Roman" panose="02020603050405020304" pitchFamily="18" charset="0"/>
                <a:cs typeface="Times New Roman" panose="02020603050405020304" pitchFamily="18" charset="0"/>
              </a:rPr>
              <a:t> manual page with all of the information you’d ever want to know.</a:t>
            </a:r>
          </a:p>
          <a:p>
            <a:pPr lvl="1"/>
            <a:r>
              <a:rPr lang="en-US" altLang="zh-TW" dirty="0" smtClean="0">
                <a:latin typeface="Times New Roman" panose="02020603050405020304" pitchFamily="18" charset="0"/>
                <a:cs typeface="Times New Roman" panose="02020603050405020304" pitchFamily="18" charset="0"/>
              </a:rPr>
              <a:t>While you are in the manual view, just press </a:t>
            </a:r>
            <a:r>
              <a:rPr lang="en-US" altLang="zh-TW" b="1" dirty="0" smtClean="0">
                <a:latin typeface="Times New Roman" panose="02020603050405020304" pitchFamily="18" charset="0"/>
                <a:cs typeface="Times New Roman" panose="02020603050405020304" pitchFamily="18" charset="0"/>
              </a:rPr>
              <a:t>Enter</a:t>
            </a:r>
            <a:r>
              <a:rPr lang="en-US" altLang="zh-TW" dirty="0" smtClean="0">
                <a:latin typeface="Times New Roman" panose="02020603050405020304" pitchFamily="18" charset="0"/>
                <a:cs typeface="Times New Roman" panose="02020603050405020304" pitchFamily="18" charset="0"/>
              </a:rPr>
              <a:t> to scroll, and press </a:t>
            </a:r>
            <a:r>
              <a:rPr lang="en-US" altLang="zh-TW" b="1" dirty="0" smtClean="0">
                <a:latin typeface="Times New Roman" panose="02020603050405020304" pitchFamily="18" charset="0"/>
                <a:cs typeface="Times New Roman" panose="02020603050405020304" pitchFamily="18" charset="0"/>
              </a:rPr>
              <a:t>q</a:t>
            </a:r>
            <a:r>
              <a:rPr lang="en-US" altLang="zh-TW" dirty="0" smtClean="0">
                <a:latin typeface="Times New Roman" panose="02020603050405020304" pitchFamily="18" charset="0"/>
                <a:cs typeface="Times New Roman" panose="02020603050405020304" pitchFamily="18" charset="0"/>
              </a:rPr>
              <a:t> to return to the terminal.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906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smtClean="0">
                <a:latin typeface="Times New Roman" panose="02020603050405020304" pitchFamily="18" charset="0"/>
                <a:cs typeface="Times New Roman" panose="02020603050405020304" pitchFamily="18" charset="0"/>
              </a:rPr>
              <a:t>date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Using </a:t>
            </a:r>
            <a:r>
              <a:rPr lang="en-US" altLang="zh-TW" i="1" dirty="0">
                <a:solidFill>
                  <a:srgbClr val="FF0000"/>
                </a:solidFill>
                <a:latin typeface="Times New Roman" panose="02020603050405020304" pitchFamily="18" charset="0"/>
                <a:cs typeface="Times New Roman" panose="02020603050405020304" pitchFamily="18" charset="0"/>
              </a:rPr>
              <a:t>date</a:t>
            </a:r>
            <a:r>
              <a:rPr lang="en-US" altLang="zh-TW" dirty="0">
                <a:latin typeface="Times New Roman" panose="02020603050405020304" pitchFamily="18" charset="0"/>
                <a:cs typeface="Times New Roman" panose="02020603050405020304" pitchFamily="18" charset="0"/>
              </a:rPr>
              <a:t> (without an argument) simply prints the system’s date and time to the terminal. With an argument, it allows you to set that date and time.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91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smtClean="0">
                <a:latin typeface="Times New Roman" panose="02020603050405020304" pitchFamily="18" charset="0"/>
                <a:cs typeface="Times New Roman" panose="02020603050405020304" pitchFamily="18" charset="0"/>
              </a:rPr>
              <a:t>echo</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a:latin typeface="Times New Roman" panose="02020603050405020304" pitchFamily="18" charset="0"/>
                <a:cs typeface="Times New Roman" panose="02020603050405020304" pitchFamily="18" charset="0"/>
              </a:rPr>
              <a:t>This command merely echoes what you type back to you in the terminal. </a:t>
            </a:r>
            <a:endParaRPr lang="en-US" altLang="zh-TW"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hen </a:t>
            </a:r>
            <a:r>
              <a:rPr lang="en-US" altLang="zh-TW" dirty="0">
                <a:latin typeface="Times New Roman" panose="02020603050405020304" pitchFamily="18" charset="0"/>
                <a:cs typeface="Times New Roman" panose="02020603050405020304" pitchFamily="18" charset="0"/>
              </a:rPr>
              <a:t>you write shell scripts (</a:t>
            </a:r>
            <a:r>
              <a:rPr lang="en-US" altLang="zh-TW" dirty="0" err="1">
                <a:latin typeface="Times New Roman" panose="02020603050405020304" pitchFamily="18" charset="0"/>
                <a:cs typeface="Times New Roman" panose="02020603050405020304" pitchFamily="18" charset="0"/>
              </a:rPr>
              <a:t>prescripted</a:t>
            </a:r>
            <a:r>
              <a:rPr lang="en-US" altLang="zh-TW" dirty="0">
                <a:latin typeface="Times New Roman" panose="02020603050405020304" pitchFamily="18" charset="0"/>
                <a:cs typeface="Times New Roman" panose="02020603050405020304" pitchFamily="18" charset="0"/>
              </a:rPr>
              <a:t> sets of commands that are run in the terminal), it is similar to a computer programming language’s </a:t>
            </a:r>
            <a:r>
              <a:rPr lang="en-US" altLang="zh-TW" b="1" dirty="0">
                <a:latin typeface="Times New Roman" panose="02020603050405020304" pitchFamily="18" charset="0"/>
                <a:cs typeface="Times New Roman" panose="02020603050405020304" pitchFamily="18" charset="0"/>
              </a:rPr>
              <a:t>print</a:t>
            </a:r>
            <a:r>
              <a:rPr lang="en-US" altLang="zh-TW" dirty="0">
                <a:latin typeface="Times New Roman" panose="02020603050405020304" pitchFamily="18" charset="0"/>
                <a:cs typeface="Times New Roman" panose="02020603050405020304" pitchFamily="18" charset="0"/>
              </a:rPr>
              <a:t> statement.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5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err="1" smtClean="0">
                <a:latin typeface="Times New Roman" panose="02020603050405020304" pitchFamily="18" charset="0"/>
                <a:cs typeface="Times New Roman" panose="02020603050405020304" pitchFamily="18" charset="0"/>
              </a:rPr>
              <a:t>grep</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0"/>
            <a:ext cx="6491064" cy="3675855"/>
          </a:xfrm>
        </p:spPr>
        <p:txBody>
          <a:bodyPr>
            <a:normAutofit fontScale="85000" lnSpcReduction="20000"/>
          </a:bodyPr>
          <a:lstStyle/>
          <a:p>
            <a:r>
              <a:rPr lang="en-US" altLang="zh-TW" i="1" dirty="0" err="1" smtClean="0">
                <a:solidFill>
                  <a:srgbClr val="FF0000"/>
                </a:solidFill>
                <a:latin typeface="Times New Roman" panose="02020603050405020304" pitchFamily="18" charset="0"/>
                <a:cs typeface="Times New Roman" panose="02020603050405020304" pitchFamily="18" charset="0"/>
              </a:rPr>
              <a:t>grep</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a search program that can search files and directories, using whatever input you give it in the form of regular expressions, and “pipe” that output to the screen or to another file</a:t>
            </a:r>
            <a:r>
              <a:rPr lang="en-US" altLang="zh-TW" dirty="0" smtClean="0">
                <a:latin typeface="Times New Roman" panose="02020603050405020304" pitchFamily="18" charset="0"/>
                <a:cs typeface="Times New Roman" panose="02020603050405020304" pitchFamily="18" charset="0"/>
              </a:rPr>
              <a:t>.</a:t>
            </a:r>
          </a:p>
          <a:p>
            <a:pPr lvl="1"/>
            <a:r>
              <a:rPr lang="en-US" altLang="zh-TW" i="1" dirty="0" err="1">
                <a:solidFill>
                  <a:srgbClr val="FF0000"/>
                </a:solidFill>
                <a:latin typeface="Times New Roman" panose="02020603050405020304" pitchFamily="18" charset="0"/>
                <a:cs typeface="Times New Roman" panose="02020603050405020304" pitchFamily="18" charset="0"/>
              </a:rPr>
              <a:t>grep</a:t>
            </a:r>
            <a:r>
              <a:rPr lang="en-US" altLang="zh-TW" i="1" dirty="0">
                <a:solidFill>
                  <a:srgbClr val="FF0000"/>
                </a:solidFill>
                <a:latin typeface="Times New Roman" panose="02020603050405020304" pitchFamily="18" charset="0"/>
                <a:cs typeface="Times New Roman" panose="02020603050405020304" pitchFamily="18" charset="0"/>
              </a:rPr>
              <a:t> ^</a:t>
            </a:r>
            <a:r>
              <a:rPr lang="en-US" altLang="zh-TW" i="1" dirty="0" err="1">
                <a:solidFill>
                  <a:srgbClr val="FF0000"/>
                </a:solidFill>
                <a:latin typeface="Times New Roman" panose="02020603050405020304" pitchFamily="18" charset="0"/>
                <a:cs typeface="Times New Roman" panose="02020603050405020304" pitchFamily="18" charset="0"/>
              </a:rPr>
              <a:t>a.ple</a:t>
            </a:r>
            <a:r>
              <a:rPr lang="en-US" altLang="zh-TW" i="1" dirty="0">
                <a:solidFill>
                  <a:srgbClr val="FF0000"/>
                </a:solidFill>
                <a:latin typeface="Times New Roman" panose="02020603050405020304" pitchFamily="18" charset="0"/>
                <a:cs typeface="Times New Roman" panose="02020603050405020304" pitchFamily="18" charset="0"/>
              </a:rPr>
              <a:t> </a:t>
            </a:r>
            <a:r>
              <a:rPr lang="en-US" altLang="zh-TW" i="1" dirty="0" smtClean="0">
                <a:solidFill>
                  <a:srgbClr val="FF0000"/>
                </a:solidFill>
                <a:latin typeface="Times New Roman" panose="02020603050405020304" pitchFamily="18" charset="0"/>
                <a:cs typeface="Times New Roman" panose="02020603050405020304" pitchFamily="18" charset="0"/>
              </a:rPr>
              <a:t>fruitlist.txt</a:t>
            </a:r>
            <a:r>
              <a:rPr lang="en-US" altLang="zh-TW" dirty="0" smtClean="0">
                <a:latin typeface="Times New Roman" panose="02020603050405020304" pitchFamily="18" charset="0"/>
                <a:cs typeface="Times New Roman" panose="02020603050405020304" pitchFamily="18" charset="0"/>
              </a:rPr>
              <a:t>, will </a:t>
            </a:r>
            <a:r>
              <a:rPr lang="en-US" altLang="zh-TW" dirty="0">
                <a:latin typeface="Times New Roman" panose="02020603050405020304" pitchFamily="18" charset="0"/>
                <a:cs typeface="Times New Roman" panose="02020603050405020304" pitchFamily="18" charset="0"/>
              </a:rPr>
              <a:t>search fruitlist.txt for all lines that begin with an “a,” followed a single character, followed by “</a:t>
            </a:r>
            <a:r>
              <a:rPr lang="en-US" altLang="zh-TW" dirty="0" err="1">
                <a:latin typeface="Times New Roman" panose="02020603050405020304" pitchFamily="18" charset="0"/>
                <a:cs typeface="Times New Roman" panose="02020603050405020304" pitchFamily="18" charset="0"/>
              </a:rPr>
              <a:t>ple</a:t>
            </a:r>
            <a:r>
              <a:rPr lang="en-US" altLang="zh-TW" dirty="0">
                <a:latin typeface="Times New Roman" panose="02020603050405020304" pitchFamily="18" charset="0"/>
                <a:cs typeface="Times New Roman" panose="02020603050405020304" pitchFamily="18" charset="0"/>
              </a:rPr>
              <a:t>” and print those results to the screen. Using the “|” or pipe, allows you to send those results to different output, such as a text file.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232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err="1" smtClean="0">
                <a:latin typeface="Times New Roman" panose="02020603050405020304" pitchFamily="18" charset="0"/>
                <a:cs typeface="Times New Roman" panose="02020603050405020304" pitchFamily="18" charset="0"/>
              </a:rPr>
              <a:t>sudo</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i="1" dirty="0" err="1">
                <a:solidFill>
                  <a:srgbClr val="FF0000"/>
                </a:solidFill>
                <a:latin typeface="Times New Roman" panose="02020603050405020304" pitchFamily="18" charset="0"/>
                <a:cs typeface="Times New Roman" panose="02020603050405020304" pitchFamily="18" charset="0"/>
              </a:rPr>
              <a:t>sudo</a:t>
            </a:r>
            <a:r>
              <a:rPr lang="en-US" altLang="zh-TW" dirty="0">
                <a:latin typeface="Times New Roman" panose="02020603050405020304" pitchFamily="18" charset="0"/>
                <a:cs typeface="Times New Roman" panose="02020603050405020304" pitchFamily="18" charset="0"/>
              </a:rPr>
              <a:t> stands for </a:t>
            </a:r>
            <a:r>
              <a:rPr lang="en-US" altLang="zh-TW" b="1" dirty="0">
                <a:latin typeface="Times New Roman" panose="02020603050405020304" pitchFamily="18" charset="0"/>
                <a:cs typeface="Times New Roman" panose="02020603050405020304" pitchFamily="18" charset="0"/>
              </a:rPr>
              <a:t>super user do</a:t>
            </a:r>
            <a:r>
              <a:rPr lang="en-US" altLang="zh-TW" dirty="0">
                <a:latin typeface="Times New Roman" panose="02020603050405020304" pitchFamily="18" charset="0"/>
                <a:cs typeface="Times New Roman" panose="02020603050405020304" pitchFamily="18" charset="0"/>
              </a:rPr>
              <a:t>, and it simply tells the system to execute the command as if you were the </a:t>
            </a:r>
            <a:r>
              <a:rPr lang="en-US" altLang="zh-TW" b="1" dirty="0">
                <a:latin typeface="Times New Roman" panose="02020603050405020304" pitchFamily="18" charset="0"/>
                <a:cs typeface="Times New Roman" panose="02020603050405020304" pitchFamily="18" charset="0"/>
              </a:rPr>
              <a:t>root user</a:t>
            </a:r>
            <a:r>
              <a:rPr lang="en-US" altLang="zh-TW" dirty="0">
                <a:latin typeface="Times New Roman" panose="02020603050405020304" pitchFamily="18" charset="0"/>
                <a:cs typeface="Times New Roman" panose="02020603050405020304" pitchFamily="18" charset="0"/>
              </a:rPr>
              <a:t>. The system will ask for the root password and then execute the command.</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790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smtClean="0">
                <a:latin typeface="Times New Roman" panose="02020603050405020304" pitchFamily="18" charset="0"/>
                <a:cs typeface="Times New Roman" panose="02020603050405020304" pitchFamily="18" charset="0"/>
              </a:rPr>
              <a:t>./program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r>
              <a:rPr lang="en-US" altLang="zh-TW" dirty="0">
                <a:latin typeface="Times New Roman" panose="02020603050405020304" pitchFamily="18" charset="0"/>
                <a:cs typeface="Times New Roman" panose="02020603050405020304" pitchFamily="18" charset="0"/>
              </a:rPr>
              <a:t>This command to run an </a:t>
            </a:r>
            <a:r>
              <a:rPr lang="en-US" altLang="zh-TW" b="1" dirty="0">
                <a:latin typeface="Times New Roman" panose="02020603050405020304" pitchFamily="18" charset="0"/>
                <a:cs typeface="Times New Roman" panose="02020603050405020304" pitchFamily="18" charset="0"/>
              </a:rPr>
              <a:t>executable file</a:t>
            </a:r>
            <a:r>
              <a:rPr lang="en-US" altLang="zh-TW" dirty="0">
                <a:latin typeface="Times New Roman" panose="02020603050405020304" pitchFamily="18" charset="0"/>
                <a:cs typeface="Times New Roman" panose="02020603050405020304" pitchFamily="18" charset="0"/>
              </a:rPr>
              <a:t> is pretty simple.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Note </a:t>
            </a:r>
            <a:r>
              <a:rPr lang="en-US" altLang="zh-TW" dirty="0">
                <a:latin typeface="Times New Roman" panose="02020603050405020304" pitchFamily="18" charset="0"/>
                <a:cs typeface="Times New Roman" panose="02020603050405020304" pitchFamily="18" charset="0"/>
              </a:rPr>
              <a:t>that this works only on files that are executable, by your user name; it’ll give you an error if the file doesn’t have the correct </a:t>
            </a:r>
            <a:r>
              <a:rPr lang="en-US" altLang="zh-TW" b="1" dirty="0">
                <a:latin typeface="Times New Roman" panose="02020603050405020304" pitchFamily="18" charset="0"/>
                <a:cs typeface="Times New Roman" panose="02020603050405020304" pitchFamily="18" charset="0"/>
              </a:rPr>
              <a:t>permissions</a:t>
            </a:r>
            <a:r>
              <a:rPr lang="en-US" altLang="zh-TW" dirty="0">
                <a:latin typeface="Times New Roman" panose="02020603050405020304" pitchFamily="18" charset="0"/>
                <a:cs typeface="Times New Roman" panose="02020603050405020304" pitchFamily="18" charset="0"/>
              </a:rPr>
              <a:t> or simply isn’t an executable file.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04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205979"/>
            <a:ext cx="6840760" cy="857250"/>
          </a:xfrm>
        </p:spPr>
        <p:txBody>
          <a:bodyPr>
            <a:normAutofit/>
          </a:bodyPr>
          <a:lstStyle/>
          <a:p>
            <a:r>
              <a:rPr lang="en-US" altLang="zh-TW" dirty="0" smtClean="0">
                <a:latin typeface="Times New Roman" panose="02020603050405020304" pitchFamily="18" charset="0"/>
                <a:cs typeface="Times New Roman" panose="02020603050405020304" pitchFamily="18" charset="0"/>
              </a:rPr>
              <a:t>Linux</a:t>
            </a:r>
            <a:r>
              <a:rPr lang="zh-TW" altLang="en-US"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on the 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Raspberry Pi uses Linux as its standard operating system.</a:t>
            </a:r>
          </a:p>
          <a:p>
            <a:r>
              <a:rPr lang="en-US" altLang="zh-TW" dirty="0" smtClean="0">
                <a:latin typeface="Times New Roman" panose="02020603050405020304" pitchFamily="18" charset="0"/>
                <a:cs typeface="Times New Roman" panose="02020603050405020304" pitchFamily="18" charset="0"/>
              </a:rPr>
              <a:t>Linux has come a long way since it was first introduced.</a:t>
            </a:r>
          </a:p>
          <a:p>
            <a:pPr lvl="1"/>
            <a:r>
              <a:rPr lang="en-US" altLang="zh-TW" dirty="0" smtClean="0">
                <a:latin typeface="Times New Roman" panose="02020603050405020304" pitchFamily="18" charset="0"/>
                <a:cs typeface="Times New Roman" panose="02020603050405020304" pitchFamily="18" charset="0"/>
              </a:rPr>
              <a:t>user friendly.</a:t>
            </a:r>
          </a:p>
          <a:p>
            <a:pPr lvl="1"/>
            <a:r>
              <a:rPr lang="en-US" altLang="zh-TW" dirty="0" smtClean="0">
                <a:latin typeface="Times New Roman" panose="02020603050405020304" pitchFamily="18" charset="0"/>
                <a:cs typeface="Times New Roman" panose="02020603050405020304" pitchFamily="18" charset="0"/>
              </a:rPr>
              <a:t>Ubuntu, Mint, </a:t>
            </a:r>
            <a:r>
              <a:rPr lang="en-US" altLang="zh-TW" dirty="0" err="1" smtClean="0">
                <a:latin typeface="Times New Roman" panose="02020603050405020304" pitchFamily="18" charset="0"/>
                <a:cs typeface="Times New Roman" panose="02020603050405020304" pitchFamily="18" charset="0"/>
              </a:rPr>
              <a:t>Debian</a:t>
            </a:r>
            <a:r>
              <a:rPr lang="en-US" altLang="zh-TW" dirty="0" smtClean="0">
                <a:latin typeface="Times New Roman" panose="02020603050405020304" pitchFamily="18" charset="0"/>
                <a:cs typeface="Times New Roman" panose="02020603050405020304" pitchFamily="18" charset="0"/>
              </a:rPr>
              <a:t>, which are visually</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81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smtClean="0">
                <a:latin typeface="Times New Roman" panose="02020603050405020304" pitchFamily="18" charset="0"/>
                <a:cs typeface="Times New Roman" panose="02020603050405020304" pitchFamily="18" charset="0"/>
              </a:rPr>
              <a:t>exit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The final important command is simply </a:t>
            </a:r>
            <a:r>
              <a:rPr lang="en-US" altLang="zh-TW" i="1" dirty="0">
                <a:solidFill>
                  <a:srgbClr val="FF0000"/>
                </a:solidFill>
                <a:latin typeface="Times New Roman" panose="02020603050405020304" pitchFamily="18" charset="0"/>
                <a:cs typeface="Times New Roman" panose="02020603050405020304" pitchFamily="18" charset="0"/>
              </a:rPr>
              <a:t>exit</a:t>
            </a:r>
            <a:r>
              <a:rPr lang="en-US" altLang="zh-TW" dirty="0">
                <a:latin typeface="Times New Roman" panose="02020603050405020304" pitchFamily="18" charset="0"/>
                <a:cs typeface="Times New Roman" panose="02020603050405020304" pitchFamily="18" charset="0"/>
              </a:rPr>
              <a:t>—this stops whatever job is running in the terminal (also called a shell) and closes the terminal itself.</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05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Shells in Linux</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Shells in Linux have names like the </a:t>
            </a:r>
            <a:r>
              <a:rPr lang="en-US" altLang="zh-TW" i="1" dirty="0">
                <a:solidFill>
                  <a:srgbClr val="FF0000"/>
                </a:solidFill>
                <a:latin typeface="Times New Roman" panose="02020603050405020304" pitchFamily="18" charset="0"/>
                <a:cs typeface="Times New Roman" panose="02020603050405020304" pitchFamily="18" charset="0"/>
              </a:rPr>
              <a:t>Bourne shell</a:t>
            </a:r>
            <a:r>
              <a:rPr lang="en-US" altLang="zh-TW" dirty="0">
                <a:latin typeface="Times New Roman" panose="02020603050405020304" pitchFamily="18" charset="0"/>
                <a:cs typeface="Times New Roman" panose="02020603050405020304" pitchFamily="18" charset="0"/>
              </a:rPr>
              <a:t>, the</a:t>
            </a:r>
            <a:r>
              <a:rPr lang="en-US" altLang="zh-TW" b="1" dirty="0">
                <a:latin typeface="Times New Roman" panose="02020603050405020304" pitchFamily="18" charset="0"/>
                <a:cs typeface="Times New Roman" panose="02020603050405020304" pitchFamily="18" charset="0"/>
              </a:rPr>
              <a:t> </a:t>
            </a:r>
            <a:r>
              <a:rPr lang="en-US" altLang="zh-TW" i="1" dirty="0">
                <a:solidFill>
                  <a:srgbClr val="FF0000"/>
                </a:solidFill>
                <a:latin typeface="Times New Roman" panose="02020603050405020304" pitchFamily="18" charset="0"/>
                <a:cs typeface="Times New Roman" panose="02020603050405020304" pitchFamily="18" charset="0"/>
              </a:rPr>
              <a:t>C shell</a:t>
            </a:r>
            <a:r>
              <a:rPr lang="en-US" altLang="zh-TW" dirty="0">
                <a:latin typeface="Times New Roman" panose="02020603050405020304" pitchFamily="18" charset="0"/>
                <a:cs typeface="Times New Roman" panose="02020603050405020304" pitchFamily="18" charset="0"/>
              </a:rPr>
              <a:t>, and the </a:t>
            </a:r>
            <a:r>
              <a:rPr lang="en-US" altLang="zh-TW" i="1" dirty="0" err="1">
                <a:solidFill>
                  <a:srgbClr val="FF0000"/>
                </a:solidFill>
                <a:latin typeface="Times New Roman" panose="02020603050405020304" pitchFamily="18" charset="0"/>
                <a:cs typeface="Times New Roman" panose="02020603050405020304" pitchFamily="18" charset="0"/>
              </a:rPr>
              <a:t>Korn</a:t>
            </a:r>
            <a:r>
              <a:rPr lang="en-US" altLang="zh-TW" i="1" dirty="0">
                <a:solidFill>
                  <a:srgbClr val="FF0000"/>
                </a:solidFill>
                <a:latin typeface="Times New Roman" panose="02020603050405020304" pitchFamily="18" charset="0"/>
                <a:cs typeface="Times New Roman" panose="02020603050405020304" pitchFamily="18" charset="0"/>
              </a:rPr>
              <a:t> shell</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 </a:t>
            </a:r>
            <a:r>
              <a:rPr lang="en-US" altLang="zh-TW" dirty="0">
                <a:latin typeface="Times New Roman" panose="02020603050405020304" pitchFamily="18" charset="0"/>
                <a:cs typeface="Times New Roman" panose="02020603050405020304" pitchFamily="18" charset="0"/>
              </a:rPr>
              <a:t>shell is simply a text-based interface between the </a:t>
            </a:r>
            <a:r>
              <a:rPr lang="en-US" altLang="zh-TW" b="1" dirty="0">
                <a:latin typeface="Times New Roman" panose="02020603050405020304" pitchFamily="18" charset="0"/>
                <a:cs typeface="Times New Roman" panose="02020603050405020304" pitchFamily="18" charset="0"/>
              </a:rPr>
              <a:t>user</a:t>
            </a:r>
            <a:r>
              <a:rPr lang="en-US" altLang="zh-TW" dirty="0">
                <a:latin typeface="Times New Roman" panose="02020603050405020304" pitchFamily="18" charset="0"/>
                <a:cs typeface="Times New Roman" panose="02020603050405020304" pitchFamily="18" charset="0"/>
              </a:rPr>
              <a:t> and the </a:t>
            </a:r>
            <a:r>
              <a:rPr lang="en-US" altLang="zh-TW" b="1" dirty="0">
                <a:latin typeface="Times New Roman" panose="02020603050405020304" pitchFamily="18" charset="0"/>
                <a:cs typeface="Times New Roman" panose="02020603050405020304" pitchFamily="18" charset="0"/>
              </a:rPr>
              <a:t>operating system</a:t>
            </a:r>
            <a:r>
              <a:rPr lang="en-US" altLang="zh-TW" dirty="0">
                <a:latin typeface="Times New Roman" panose="02020603050405020304" pitchFamily="18" charset="0"/>
                <a:cs typeface="Times New Roman" panose="02020603050405020304" pitchFamily="18" charset="0"/>
              </a:rPr>
              <a:t>, allowing the user to execute commands directly to the file system</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The </a:t>
            </a:r>
            <a:r>
              <a:rPr lang="en-US" altLang="zh-TW" i="1" dirty="0">
                <a:solidFill>
                  <a:srgbClr val="FF0000"/>
                </a:solidFill>
                <a:latin typeface="Times New Roman" panose="02020603050405020304" pitchFamily="18" charset="0"/>
                <a:cs typeface="Times New Roman" panose="02020603050405020304" pitchFamily="18" charset="0"/>
              </a:rPr>
              <a:t>Bourne-again shell</a:t>
            </a:r>
            <a:r>
              <a:rPr lang="en-US" altLang="zh-TW" dirty="0">
                <a:latin typeface="Times New Roman" panose="02020603050405020304" pitchFamily="18" charset="0"/>
                <a:cs typeface="Times New Roman" panose="02020603050405020304" pitchFamily="18" charset="0"/>
              </a:rPr>
              <a:t>, also referred to as </a:t>
            </a:r>
            <a:r>
              <a:rPr lang="en-US" altLang="zh-TW" i="1" dirty="0">
                <a:solidFill>
                  <a:srgbClr val="FF0000"/>
                </a:solidFill>
                <a:latin typeface="Times New Roman" panose="02020603050405020304" pitchFamily="18" charset="0"/>
                <a:cs typeface="Times New Roman" panose="02020603050405020304" pitchFamily="18" charset="0"/>
              </a:rPr>
              <a:t>bash</a:t>
            </a:r>
            <a:r>
              <a:rPr lang="en-US" altLang="zh-TW" dirty="0">
                <a:latin typeface="Times New Roman" panose="02020603050405020304" pitchFamily="18" charset="0"/>
                <a:cs typeface="Times New Roman" panose="02020603050405020304" pitchFamily="18" charset="0"/>
              </a:rPr>
              <a:t>, was written as a </a:t>
            </a:r>
            <a:r>
              <a:rPr lang="en-US" altLang="zh-TW" dirty="0" smtClean="0">
                <a:latin typeface="Times New Roman" panose="02020603050405020304" pitchFamily="18" charset="0"/>
                <a:cs typeface="Times New Roman" panose="02020603050405020304" pitchFamily="18" charset="0"/>
              </a:rPr>
              <a:t>replacement</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for </a:t>
            </a:r>
            <a:r>
              <a:rPr lang="en-US" altLang="zh-TW" dirty="0">
                <a:latin typeface="Times New Roman" panose="02020603050405020304" pitchFamily="18" charset="0"/>
                <a:cs typeface="Times New Roman" panose="02020603050405020304" pitchFamily="18" charset="0"/>
              </a:rPr>
              <a:t>the Bourne shell and is the default on most Linux flavors, including the Pi’s </a:t>
            </a:r>
            <a:r>
              <a:rPr lang="en-US" altLang="zh-TW" dirty="0" err="1">
                <a:latin typeface="Times New Roman" panose="02020603050405020304" pitchFamily="18" charset="0"/>
                <a:cs typeface="Times New Roman" panose="02020603050405020304" pitchFamily="18" charset="0"/>
              </a:rPr>
              <a:t>Raspbian</a:t>
            </a:r>
            <a:r>
              <a:rPr lang="en-US" altLang="zh-TW" dirty="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914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Bash Keyboard Shortcuts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275606"/>
            <a:ext cx="5189388" cy="364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698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Packet Managers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When you need to install a program from an online source in Windows, you normally download an .exe or .</a:t>
            </a:r>
            <a:r>
              <a:rPr lang="en-US" altLang="zh-TW" dirty="0" err="1">
                <a:latin typeface="Times New Roman" panose="02020603050405020304" pitchFamily="18" charset="0"/>
                <a:cs typeface="Times New Roman" panose="02020603050405020304" pitchFamily="18" charset="0"/>
              </a:rPr>
              <a:t>msi</a:t>
            </a:r>
            <a:r>
              <a:rPr lang="en-US" altLang="zh-TW" dirty="0">
                <a:latin typeface="Times New Roman" panose="02020603050405020304" pitchFamily="18" charset="0"/>
                <a:cs typeface="Times New Roman" panose="02020603050405020304" pitchFamily="18" charset="0"/>
              </a:rPr>
              <a:t> file, double-click it, and follow the instructions to install the program.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Similarly</a:t>
            </a:r>
            <a:r>
              <a:rPr lang="en-US" altLang="zh-TW" dirty="0">
                <a:latin typeface="Times New Roman" panose="02020603050405020304" pitchFamily="18" charset="0"/>
                <a:cs typeface="Times New Roman" panose="02020603050405020304" pitchFamily="18" charset="0"/>
              </a:rPr>
              <a:t>, if you’re using a Mac, you download a .</a:t>
            </a:r>
            <a:r>
              <a:rPr lang="en-US" altLang="zh-TW" dirty="0" err="1">
                <a:latin typeface="Times New Roman" panose="02020603050405020304" pitchFamily="18" charset="0"/>
                <a:cs typeface="Times New Roman" panose="02020603050405020304" pitchFamily="18" charset="0"/>
              </a:rPr>
              <a:t>dmg</a:t>
            </a:r>
            <a:r>
              <a:rPr lang="en-US" altLang="zh-TW" dirty="0">
                <a:latin typeface="Times New Roman" panose="02020603050405020304" pitchFamily="18" charset="0"/>
                <a:cs typeface="Times New Roman" panose="02020603050405020304" pitchFamily="18" charset="0"/>
              </a:rPr>
              <a:t> file and either copy the extracted file onto your hard drive or use the included installation package.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127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Packet Managers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Linux keeps track of its software using a package-management system, </a:t>
            </a:r>
            <a:r>
              <a:rPr lang="en-US" altLang="zh-TW" dirty="0" smtClean="0">
                <a:latin typeface="Times New Roman" panose="02020603050405020304" pitchFamily="18" charset="0"/>
                <a:cs typeface="Times New Roman" panose="02020603050405020304" pitchFamily="18" charset="0"/>
              </a:rPr>
              <a:t>or </a:t>
            </a:r>
            <a:r>
              <a:rPr lang="en-US" altLang="zh-TW" b="1" i="1" dirty="0" smtClean="0">
                <a:latin typeface="Times New Roman" panose="02020603050405020304" pitchFamily="18" charset="0"/>
                <a:cs typeface="Times New Roman" panose="02020603050405020304" pitchFamily="18" charset="0"/>
              </a:rPr>
              <a:t>package </a:t>
            </a:r>
            <a:r>
              <a:rPr lang="en-US" altLang="zh-TW" b="1" i="1" dirty="0">
                <a:latin typeface="Times New Roman" panose="02020603050405020304" pitchFamily="18" charset="0"/>
                <a:cs typeface="Times New Roman" panose="02020603050405020304" pitchFamily="18" charset="0"/>
              </a:rPr>
              <a:t>manager</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The package manager is used to </a:t>
            </a:r>
            <a:r>
              <a:rPr lang="en-US" altLang="zh-TW" b="1" dirty="0">
                <a:latin typeface="Times New Roman" panose="02020603050405020304" pitchFamily="18" charset="0"/>
                <a:cs typeface="Times New Roman" panose="02020603050405020304" pitchFamily="18" charset="0"/>
              </a:rPr>
              <a:t>download</a:t>
            </a: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install</a:t>
            </a: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upgrade</a:t>
            </a: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configure</a:t>
            </a:r>
            <a:r>
              <a:rPr lang="en-US" altLang="zh-TW" dirty="0">
                <a:latin typeface="Times New Roman" panose="02020603050405020304" pitchFamily="18" charset="0"/>
                <a:cs typeface="Times New Roman" panose="02020603050405020304" pitchFamily="18" charset="0"/>
              </a:rPr>
              <a:t>, and </a:t>
            </a:r>
            <a:r>
              <a:rPr lang="en-US" altLang="zh-TW" b="1" dirty="0">
                <a:latin typeface="Times New Roman" panose="02020603050405020304" pitchFamily="18" charset="0"/>
                <a:cs typeface="Times New Roman" panose="02020603050405020304" pitchFamily="18" charset="0"/>
              </a:rPr>
              <a:t>remove</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programs for </a:t>
            </a:r>
            <a:r>
              <a:rPr lang="en-US" altLang="zh-TW" dirty="0">
                <a:latin typeface="Times New Roman" panose="02020603050405020304" pitchFamily="18" charset="0"/>
                <a:cs typeface="Times New Roman" panose="02020603050405020304" pitchFamily="18" charset="0"/>
              </a:rPr>
              <a:t>the operating system</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Raspberry Pi uses the </a:t>
            </a:r>
            <a:r>
              <a:rPr lang="en-US" altLang="zh-TW" b="1" dirty="0">
                <a:latin typeface="Times New Roman" panose="02020603050405020304" pitchFamily="18" charset="0"/>
                <a:cs typeface="Times New Roman" panose="02020603050405020304" pitchFamily="18" charset="0"/>
              </a:rPr>
              <a:t>aptitude package manager</a:t>
            </a:r>
            <a:r>
              <a:rPr lang="en-US" altLang="zh-TW" dirty="0">
                <a:latin typeface="Times New Roman" panose="02020603050405020304" pitchFamily="18" charset="0"/>
                <a:cs typeface="Times New Roman" panose="02020603050405020304" pitchFamily="18" charset="0"/>
              </a:rPr>
              <a:t>, and you’ll probably do most of your work with it in the terminal.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269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Packet Managers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0"/>
            <a:ext cx="6491064" cy="3747863"/>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The common command to use to install a piece of software </a:t>
            </a:r>
            <a:r>
              <a:rPr lang="en-US" altLang="zh-TW" dirty="0" smtClean="0">
                <a:latin typeface="Times New Roman" panose="02020603050405020304" pitchFamily="18" charset="0"/>
                <a:cs typeface="Times New Roman" panose="02020603050405020304" pitchFamily="18" charset="0"/>
              </a:rPr>
              <a:t>is</a:t>
            </a:r>
          </a:p>
          <a:p>
            <a:pPr lvl="1"/>
            <a:r>
              <a:rPr lang="en-US" altLang="zh-TW" i="1" dirty="0" err="1">
                <a:solidFill>
                  <a:srgbClr val="FF0000"/>
                </a:solidFill>
                <a:latin typeface="Times New Roman" panose="02020603050405020304" pitchFamily="18" charset="0"/>
                <a:cs typeface="Times New Roman" panose="02020603050405020304" pitchFamily="18" charset="0"/>
              </a:rPr>
              <a:t>sudo</a:t>
            </a:r>
            <a:r>
              <a:rPr lang="en-US" altLang="zh-TW" i="1" dirty="0">
                <a:solidFill>
                  <a:srgbClr val="FF0000"/>
                </a:solidFill>
                <a:latin typeface="Times New Roman" panose="02020603050405020304" pitchFamily="18" charset="0"/>
                <a:cs typeface="Times New Roman" panose="02020603050405020304" pitchFamily="18" charset="0"/>
              </a:rPr>
              <a:t> apt-get install </a:t>
            </a:r>
            <a:r>
              <a:rPr lang="en-US" altLang="zh-TW" i="1" dirty="0" smtClean="0">
                <a:solidFill>
                  <a:srgbClr val="FF0000"/>
                </a:solidFill>
                <a:latin typeface="Times New Roman" panose="02020603050405020304" pitchFamily="18" charset="0"/>
                <a:cs typeface="Times New Roman" panose="02020603050405020304" pitchFamily="18" charset="0"/>
              </a:rPr>
              <a:t>[package name]</a:t>
            </a:r>
          </a:p>
          <a:p>
            <a:r>
              <a:rPr lang="en-US" altLang="zh-TW" dirty="0">
                <a:latin typeface="Times New Roman" panose="02020603050405020304" pitchFamily="18" charset="0"/>
                <a:cs typeface="Times New Roman" panose="02020603050405020304" pitchFamily="18" charset="0"/>
              </a:rPr>
              <a:t>You may run into problems when you request a piece of software not included in your installed repositories, but even this is normally an easy fix. If this should happen, just </a:t>
            </a:r>
            <a:r>
              <a:rPr lang="en-US" altLang="zh-TW" dirty="0" smtClean="0">
                <a:latin typeface="Times New Roman" panose="02020603050405020304" pitchFamily="18" charset="0"/>
                <a:cs typeface="Times New Roman" panose="02020603050405020304" pitchFamily="18" charset="0"/>
              </a:rPr>
              <a:t>type</a:t>
            </a:r>
          </a:p>
          <a:p>
            <a:pPr lvl="1"/>
            <a:r>
              <a:rPr lang="en-US" altLang="zh-TW" i="1" dirty="0" err="1">
                <a:solidFill>
                  <a:srgbClr val="FF0000"/>
                </a:solidFill>
                <a:latin typeface="Times New Roman" panose="02020603050405020304" pitchFamily="18" charset="0"/>
                <a:cs typeface="Times New Roman" panose="02020603050405020304" pitchFamily="18" charset="0"/>
              </a:rPr>
              <a:t>sudo</a:t>
            </a:r>
            <a:r>
              <a:rPr lang="en-US" altLang="zh-TW" i="1" dirty="0">
                <a:solidFill>
                  <a:srgbClr val="FF0000"/>
                </a:solidFill>
                <a:latin typeface="Times New Roman" panose="02020603050405020304" pitchFamily="18" charset="0"/>
                <a:cs typeface="Times New Roman" panose="02020603050405020304" pitchFamily="18" charset="0"/>
              </a:rPr>
              <a:t> add-apt repository </a:t>
            </a:r>
            <a:r>
              <a:rPr lang="en-US" altLang="zh-TW" i="1" dirty="0" smtClean="0">
                <a:solidFill>
                  <a:srgbClr val="FF0000"/>
                </a:solidFill>
                <a:latin typeface="Times New Roman" panose="02020603050405020304" pitchFamily="18" charset="0"/>
                <a:cs typeface="Times New Roman" panose="02020603050405020304" pitchFamily="18" charset="0"/>
              </a:rPr>
              <a:t>[repository name]</a:t>
            </a:r>
          </a:p>
          <a:p>
            <a:r>
              <a:rPr lang="en-US" altLang="zh-TW" dirty="0">
                <a:latin typeface="Times New Roman" panose="02020603050405020304" pitchFamily="18" charset="0"/>
                <a:cs typeface="Times New Roman" panose="02020603050405020304" pitchFamily="18" charset="0"/>
              </a:rPr>
              <a:t>When that’s done, </a:t>
            </a:r>
            <a:r>
              <a:rPr lang="en-US" altLang="zh-TW" dirty="0" smtClean="0">
                <a:latin typeface="Times New Roman" panose="02020603050405020304" pitchFamily="18" charset="0"/>
                <a:cs typeface="Times New Roman" panose="02020603050405020304" pitchFamily="18" charset="0"/>
              </a:rPr>
              <a:t>type</a:t>
            </a:r>
          </a:p>
          <a:p>
            <a:pPr lvl="1"/>
            <a:r>
              <a:rPr lang="en-US" altLang="zh-TW" i="1" dirty="0" err="1">
                <a:solidFill>
                  <a:srgbClr val="FF0000"/>
                </a:solidFill>
                <a:latin typeface="Times New Roman" panose="02020603050405020304" pitchFamily="18" charset="0"/>
                <a:cs typeface="Times New Roman" panose="02020603050405020304" pitchFamily="18" charset="0"/>
              </a:rPr>
              <a:t>sudo</a:t>
            </a:r>
            <a:r>
              <a:rPr lang="en-US" altLang="zh-TW" i="1" dirty="0">
                <a:solidFill>
                  <a:srgbClr val="FF0000"/>
                </a:solidFill>
                <a:latin typeface="Times New Roman" panose="02020603050405020304" pitchFamily="18" charset="0"/>
                <a:cs typeface="Times New Roman" panose="02020603050405020304" pitchFamily="18" charset="0"/>
              </a:rPr>
              <a:t> apt-get </a:t>
            </a:r>
            <a:r>
              <a:rPr lang="en-US" altLang="zh-TW" i="1" dirty="0" smtClean="0">
                <a:solidFill>
                  <a:srgbClr val="FF0000"/>
                </a:solidFill>
                <a:latin typeface="Times New Roman" panose="02020603050405020304" pitchFamily="18" charset="0"/>
                <a:cs typeface="Times New Roman" panose="02020603050405020304" pitchFamily="18" charset="0"/>
              </a:rPr>
              <a:t>update</a:t>
            </a:r>
          </a:p>
          <a:p>
            <a:r>
              <a:rPr lang="en-US" altLang="zh-TW" dirty="0">
                <a:latin typeface="Times New Roman" panose="02020603050405020304" pitchFamily="18" charset="0"/>
                <a:cs typeface="Times New Roman" panose="02020603050405020304" pitchFamily="18" charset="0"/>
              </a:rPr>
              <a:t>T</a:t>
            </a:r>
            <a:r>
              <a:rPr lang="en-US" altLang="zh-TW" dirty="0" smtClean="0">
                <a:latin typeface="Times New Roman" panose="02020603050405020304" pitchFamily="18" charset="0"/>
                <a:cs typeface="Times New Roman" panose="02020603050405020304" pitchFamily="18" charset="0"/>
              </a:rPr>
              <a:t>o </a:t>
            </a:r>
            <a:r>
              <a:rPr lang="en-US" altLang="zh-TW" dirty="0">
                <a:latin typeface="Times New Roman" panose="02020603050405020304" pitchFamily="18" charset="0"/>
                <a:cs typeface="Times New Roman" panose="02020603050405020304" pitchFamily="18" charset="0"/>
              </a:rPr>
              <a:t>let your package manager know about the new repository, and then </a:t>
            </a:r>
            <a:r>
              <a:rPr lang="en-US" altLang="zh-TW" dirty="0" smtClean="0">
                <a:latin typeface="Times New Roman" panose="02020603050405020304" pitchFamily="18" charset="0"/>
                <a:cs typeface="Times New Roman" panose="02020603050405020304" pitchFamily="18" charset="0"/>
              </a:rPr>
              <a:t>type</a:t>
            </a:r>
          </a:p>
          <a:p>
            <a:pPr lvl="1"/>
            <a:r>
              <a:rPr lang="en-US" altLang="zh-TW" dirty="0" err="1">
                <a:latin typeface="Times New Roman" panose="02020603050405020304" pitchFamily="18" charset="0"/>
                <a:cs typeface="Times New Roman" panose="02020603050405020304" pitchFamily="18" charset="0"/>
              </a:rPr>
              <a:t>sudo</a:t>
            </a:r>
            <a:r>
              <a:rPr lang="en-US" altLang="zh-TW" dirty="0">
                <a:latin typeface="Times New Roman" panose="02020603050405020304" pitchFamily="18" charset="0"/>
                <a:cs typeface="Times New Roman" panose="02020603050405020304" pitchFamily="18" charset="0"/>
              </a:rPr>
              <a:t> apt-get install </a:t>
            </a:r>
            <a:r>
              <a:rPr lang="en-US" altLang="zh-TW" dirty="0" smtClean="0">
                <a:latin typeface="Times New Roman" panose="02020603050405020304" pitchFamily="18" charset="0"/>
                <a:cs typeface="Times New Roman" panose="02020603050405020304" pitchFamily="18" charset="0"/>
              </a:rPr>
              <a:t>[</a:t>
            </a:r>
            <a:r>
              <a:rPr lang="en-US" altLang="zh-TW" i="1" dirty="0" smtClean="0">
                <a:latin typeface="Times New Roman" panose="02020603050405020304" pitchFamily="18" charset="0"/>
                <a:cs typeface="Times New Roman" panose="02020603050405020304" pitchFamily="18" charset="0"/>
              </a:rPr>
              <a:t>package name]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456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Text Editors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b="1" dirty="0">
                <a:latin typeface="Times New Roman" panose="02020603050405020304" pitchFamily="18" charset="0"/>
                <a:cs typeface="Times New Roman" panose="02020603050405020304" pitchFamily="18" charset="0"/>
              </a:rPr>
              <a:t>Vim</a:t>
            </a:r>
            <a:r>
              <a:rPr lang="en-US" altLang="zh-TW" dirty="0">
                <a:latin typeface="Times New Roman" panose="02020603050405020304" pitchFamily="18" charset="0"/>
                <a:cs typeface="Times New Roman" panose="02020603050405020304" pitchFamily="18" charset="0"/>
              </a:rPr>
              <a:t> is a modal editor.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It </a:t>
            </a:r>
            <a:r>
              <a:rPr lang="en-US" altLang="zh-TW" dirty="0">
                <a:latin typeface="Times New Roman" panose="02020603050405020304" pitchFamily="18" charset="0"/>
                <a:cs typeface="Times New Roman" panose="02020603050405020304" pitchFamily="18" charset="0"/>
              </a:rPr>
              <a:t>has two modes: insert and normal.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In </a:t>
            </a:r>
            <a:r>
              <a:rPr lang="en-US" altLang="zh-TW" dirty="0">
                <a:latin typeface="Times New Roman" panose="02020603050405020304" pitchFamily="18" charset="0"/>
                <a:cs typeface="Times New Roman" panose="02020603050405020304" pitchFamily="18" charset="0"/>
              </a:rPr>
              <a:t>insert mode, your keystrokes become part of the document.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Normal </a:t>
            </a:r>
            <a:r>
              <a:rPr lang="en-US" altLang="zh-TW" dirty="0">
                <a:latin typeface="Times New Roman" panose="02020603050405020304" pitchFamily="18" charset="0"/>
                <a:cs typeface="Times New Roman" panose="02020603050405020304" pitchFamily="18" charset="0"/>
              </a:rPr>
              <a:t>mode is used to control the editing session. For example, if you type an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while in normal mode, it switches you to insert mode. If you then type an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again, an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will be placed at the cursor’s position, exactly as you would expect a text editor to operate. By switching back and forth between these two modes, you create and edit your document.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675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Using Vim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0"/>
            <a:ext cx="6491064" cy="3531840"/>
          </a:xfrm>
        </p:spPr>
        <p:txBody>
          <a:bodyPr>
            <a:normAutofit fontScale="70000" lnSpcReduction="20000"/>
          </a:bodyPr>
          <a:lstStyle/>
          <a:p>
            <a:r>
              <a:rPr lang="en-US" altLang="zh-TW" i="1" dirty="0">
                <a:solidFill>
                  <a:srgbClr val="FF0000"/>
                </a:solidFill>
                <a:latin typeface="Times New Roman" panose="02020603050405020304" pitchFamily="18" charset="0"/>
                <a:cs typeface="Times New Roman" panose="02020603050405020304" pitchFamily="18" charset="0"/>
              </a:rPr>
              <a:t>v</a:t>
            </a:r>
            <a:r>
              <a:rPr lang="en-US" altLang="zh-TW" i="1" dirty="0" smtClean="0">
                <a:solidFill>
                  <a:srgbClr val="FF0000"/>
                </a:solidFill>
                <a:latin typeface="Times New Roman" panose="02020603050405020304" pitchFamily="18" charset="0"/>
                <a:cs typeface="Times New Roman" panose="02020603050405020304" pitchFamily="18" charset="0"/>
              </a:rPr>
              <a:t>im textfile.txt</a:t>
            </a:r>
          </a:p>
          <a:p>
            <a:pPr lvl="1"/>
            <a:r>
              <a:rPr lang="en-US" altLang="zh-TW" dirty="0">
                <a:latin typeface="Times New Roman" panose="02020603050405020304" pitchFamily="18" charset="0"/>
                <a:cs typeface="Times New Roman" panose="02020603050405020304" pitchFamily="18" charset="0"/>
              </a:rPr>
              <a:t>Vim opens in Normal mode, meaning that you cannot edit the file right away.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To </a:t>
            </a:r>
            <a:r>
              <a:rPr lang="en-US" altLang="zh-TW" dirty="0">
                <a:latin typeface="Times New Roman" panose="02020603050405020304" pitchFamily="18" charset="0"/>
                <a:cs typeface="Times New Roman" panose="02020603050405020304" pitchFamily="18" charset="0"/>
              </a:rPr>
              <a:t>do so, you must enter Insert mode by typing “</a:t>
            </a:r>
            <a:r>
              <a:rPr lang="en-US" altLang="zh-TW" b="1"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The word “</a:t>
            </a:r>
            <a:r>
              <a:rPr lang="en-US" altLang="zh-TW" b="1" dirty="0">
                <a:latin typeface="Times New Roman" panose="02020603050405020304" pitchFamily="18" charset="0"/>
                <a:cs typeface="Times New Roman" panose="02020603050405020304" pitchFamily="18" charset="0"/>
              </a:rPr>
              <a:t>INSERT</a:t>
            </a:r>
            <a:r>
              <a:rPr lang="en-US" altLang="zh-TW" dirty="0">
                <a:latin typeface="Times New Roman" panose="02020603050405020304" pitchFamily="18" charset="0"/>
                <a:cs typeface="Times New Roman" panose="02020603050405020304" pitchFamily="18" charset="0"/>
              </a:rPr>
              <a:t>” will appear at the bottom left—a handy way of reminding you whether you’re in Insert or Normal mode.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When </a:t>
            </a:r>
            <a:r>
              <a:rPr lang="en-US" altLang="zh-TW" dirty="0">
                <a:latin typeface="Times New Roman" panose="02020603050405020304" pitchFamily="18" charset="0"/>
                <a:cs typeface="Times New Roman" panose="02020603050405020304" pitchFamily="18" charset="0"/>
              </a:rPr>
              <a:t>you’re done typing, press the </a:t>
            </a:r>
            <a:r>
              <a:rPr lang="en-US" altLang="zh-TW" b="1" dirty="0">
                <a:latin typeface="Times New Roman" panose="02020603050405020304" pitchFamily="18" charset="0"/>
                <a:cs typeface="Times New Roman" panose="02020603050405020304" pitchFamily="18" charset="0"/>
              </a:rPr>
              <a:t>Esc</a:t>
            </a:r>
            <a:r>
              <a:rPr lang="en-US" altLang="zh-TW" dirty="0">
                <a:latin typeface="Times New Roman" panose="02020603050405020304" pitchFamily="18" charset="0"/>
                <a:cs typeface="Times New Roman" panose="02020603050405020304" pitchFamily="18" charset="0"/>
              </a:rPr>
              <a:t> key to return to Normal mode.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In </a:t>
            </a:r>
            <a:r>
              <a:rPr lang="en-US" altLang="zh-TW" dirty="0">
                <a:latin typeface="Times New Roman" panose="02020603050405020304" pitchFamily="18" charset="0"/>
                <a:cs typeface="Times New Roman" panose="02020603050405020304" pitchFamily="18" charset="0"/>
              </a:rPr>
              <a:t>Normal mode, you can move around the document with the arrow keys, just as you can in Insert mode, but </a:t>
            </a:r>
            <a:r>
              <a:rPr lang="en-US" altLang="zh-TW" b="1" dirty="0">
                <a:latin typeface="Times New Roman" panose="02020603050405020304" pitchFamily="18" charset="0"/>
                <a:cs typeface="Times New Roman" panose="02020603050405020304" pitchFamily="18" charset="0"/>
              </a:rPr>
              <a:t>you can’t change or add anything until you type “</a:t>
            </a:r>
            <a:r>
              <a:rPr lang="en-US" altLang="zh-TW" b="1" dirty="0" err="1">
                <a:latin typeface="Times New Roman" panose="02020603050405020304" pitchFamily="18" charset="0"/>
                <a:cs typeface="Times New Roman" panose="02020603050405020304" pitchFamily="18" charset="0"/>
              </a:rPr>
              <a:t>i</a:t>
            </a:r>
            <a:r>
              <a:rPr lang="en-US" altLang="zh-TW" b="1"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20" y="1635646"/>
            <a:ext cx="2611872"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804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Using Vim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0"/>
            <a:ext cx="6491064" cy="3531840"/>
          </a:xfrm>
        </p:spPr>
        <p:txBody>
          <a:bodyPr>
            <a:normAutofit fontScale="92500" lnSpcReduction="20000"/>
          </a:bodyPr>
          <a:lstStyle/>
          <a:p>
            <a:r>
              <a:rPr lang="en-US" altLang="zh-TW" i="1" dirty="0">
                <a:solidFill>
                  <a:srgbClr val="FF0000"/>
                </a:solidFill>
                <a:latin typeface="Times New Roman" panose="02020603050405020304" pitchFamily="18" charset="0"/>
                <a:cs typeface="Times New Roman" panose="02020603050405020304" pitchFamily="18" charset="0"/>
              </a:rPr>
              <a:t>v</a:t>
            </a:r>
            <a:r>
              <a:rPr lang="en-US" altLang="zh-TW" i="1" dirty="0" smtClean="0">
                <a:solidFill>
                  <a:srgbClr val="FF0000"/>
                </a:solidFill>
                <a:latin typeface="Times New Roman" panose="02020603050405020304" pitchFamily="18" charset="0"/>
                <a:cs typeface="Times New Roman" panose="02020603050405020304" pitchFamily="18" charset="0"/>
              </a:rPr>
              <a:t>im textfile.txt</a:t>
            </a:r>
          </a:p>
          <a:p>
            <a:pPr lvl="1"/>
            <a:r>
              <a:rPr lang="en-US" altLang="zh-TW" dirty="0" smtClean="0">
                <a:latin typeface="Times New Roman" panose="02020603050405020304" pitchFamily="18" charset="0"/>
                <a:cs typeface="Times New Roman" panose="02020603050405020304" pitchFamily="18" charset="0"/>
              </a:rPr>
              <a:t>To </a:t>
            </a:r>
            <a:r>
              <a:rPr lang="en-US" altLang="zh-TW" dirty="0">
                <a:latin typeface="Times New Roman" panose="02020603050405020304" pitchFamily="18" charset="0"/>
                <a:cs typeface="Times New Roman" panose="02020603050405020304" pitchFamily="18" charset="0"/>
              </a:rPr>
              <a:t>save a file, make sure you’re in Normal mode by pressing the Esc key at least once. Then type “:w” (without the quotes) and press </a:t>
            </a:r>
            <a:r>
              <a:rPr lang="en-US" altLang="zh-TW" b="1" dirty="0">
                <a:latin typeface="Times New Roman" panose="02020603050405020304" pitchFamily="18" charset="0"/>
                <a:cs typeface="Times New Roman" panose="02020603050405020304" pitchFamily="18" charset="0"/>
              </a:rPr>
              <a:t>Enter</a:t>
            </a:r>
            <a:r>
              <a:rPr lang="en-US" altLang="zh-TW" dirty="0">
                <a:latin typeface="Times New Roman" panose="02020603050405020304" pitchFamily="18" charset="0"/>
                <a:cs typeface="Times New Roman" panose="02020603050405020304" pitchFamily="18" charset="0"/>
              </a:rPr>
              <a:t>. To save and exit at the same time, type “:x”(again, without quotes) and press Enter. Obviously, if you’re in Insert mode when you type these characters, all you’ll succeed in doing is adding :w or :x to your document.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20" y="1635646"/>
            <a:ext cx="2611872"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92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Text Editors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b="1" dirty="0" err="1">
                <a:latin typeface="Times New Roman" panose="02020603050405020304" pitchFamily="18" charset="0"/>
                <a:cs typeface="Times New Roman" panose="02020603050405020304" pitchFamily="18" charset="0"/>
              </a:rPr>
              <a:t>Emacs</a:t>
            </a:r>
            <a:r>
              <a:rPr lang="en-US" altLang="zh-TW" dirty="0">
                <a:latin typeface="Times New Roman" panose="02020603050405020304" pitchFamily="18" charset="0"/>
                <a:cs typeface="Times New Roman" panose="02020603050405020304" pitchFamily="18" charset="0"/>
              </a:rPr>
              <a:t>, on the other hand, has a more intuitive interface.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You </a:t>
            </a:r>
            <a:r>
              <a:rPr lang="en-US" altLang="zh-TW" dirty="0">
                <a:latin typeface="Times New Roman" panose="02020603050405020304" pitchFamily="18" charset="0"/>
                <a:cs typeface="Times New Roman" panose="02020603050405020304" pitchFamily="18" charset="0"/>
              </a:rPr>
              <a:t>can move throughout the document using the arrow keys, and when you press a key, you can expect it to appear wherever the cursor happens to be</a:t>
            </a:r>
            <a:r>
              <a:rPr lang="en-US" altLang="zh-TW" dirty="0" smtClean="0">
                <a:latin typeface="Times New Roman" panose="02020603050405020304" pitchFamily="18" charset="0"/>
                <a:cs typeface="Times New Roman" panose="02020603050405020304" pitchFamily="18" charset="0"/>
              </a:rPr>
              <a:t>.</a:t>
            </a:r>
          </a:p>
          <a:p>
            <a:pPr lvl="1"/>
            <a:r>
              <a:rPr lang="en-US" altLang="zh-TW" dirty="0" smtClean="0">
                <a:latin typeface="Times New Roman" panose="02020603050405020304" pitchFamily="18" charset="0"/>
                <a:cs typeface="Times New Roman" panose="02020603050405020304" pitchFamily="18" charset="0"/>
              </a:rPr>
              <a:t>Special </a:t>
            </a:r>
            <a:r>
              <a:rPr lang="en-US" altLang="zh-TW" dirty="0">
                <a:latin typeface="Times New Roman" panose="02020603050405020304" pitchFamily="18" charset="0"/>
                <a:cs typeface="Times New Roman" panose="02020603050405020304" pitchFamily="18" charset="0"/>
              </a:rPr>
              <a:t>commands, like copy/paste, save, and so forth are called by pressing the Control key, followed by a sequence of others, usually starting with the “x.” So, for instance, if you wanted to save the current document, you would press Ctrl-x, then Ctrl-s, highlighted in the </a:t>
            </a:r>
            <a:r>
              <a:rPr lang="en-US" altLang="zh-TW" dirty="0" err="1">
                <a:latin typeface="Times New Roman" panose="02020603050405020304" pitchFamily="18" charset="0"/>
                <a:cs typeface="Times New Roman" panose="02020603050405020304" pitchFamily="18" charset="0"/>
              </a:rPr>
              <a:t>emacs</a:t>
            </a:r>
            <a:r>
              <a:rPr lang="en-US" altLang="zh-TW" dirty="0">
                <a:latin typeface="Times New Roman" panose="02020603050405020304" pitchFamily="18" charset="0"/>
                <a:cs typeface="Times New Roman" panose="02020603050405020304" pitchFamily="18" charset="0"/>
              </a:rPr>
              <a:t> menu as C-x C-s.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48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Linux on the 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Command-line interface (CLI): doing a lot of work with the terminal</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2355726"/>
            <a:ext cx="3547176" cy="2518388"/>
          </a:xfrm>
          <a:prstGeom prst="rect">
            <a:avLst/>
          </a:prstGeom>
        </p:spPr>
      </p:pic>
    </p:spTree>
    <p:extLst>
      <p:ext uri="{BB962C8B-B14F-4D97-AF65-F5344CB8AC3E}">
        <p14:creationId xmlns:p14="http://schemas.microsoft.com/office/powerpoint/2010/main" val="2773041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Using </a:t>
            </a:r>
            <a:r>
              <a:rPr lang="en-US" altLang="zh-TW" dirty="0" err="1" smtClean="0">
                <a:latin typeface="Times New Roman" panose="02020603050405020304" pitchFamily="18" charset="0"/>
                <a:cs typeface="Times New Roman" panose="02020603050405020304" pitchFamily="18" charset="0"/>
              </a:rPr>
              <a:t>Emacs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err="1">
                <a:latin typeface="Times New Roman" panose="02020603050405020304" pitchFamily="18" charset="0"/>
                <a:cs typeface="Times New Roman" panose="02020603050405020304" pitchFamily="18" charset="0"/>
              </a:rPr>
              <a:t>e</a:t>
            </a:r>
            <a:r>
              <a:rPr lang="en-US" altLang="zh-TW" dirty="0" err="1" smtClean="0">
                <a:latin typeface="Times New Roman" panose="02020603050405020304" pitchFamily="18" charset="0"/>
                <a:cs typeface="Times New Roman" panose="02020603050405020304" pitchFamily="18" charset="0"/>
              </a:rPr>
              <a:t>macs</a:t>
            </a:r>
            <a:r>
              <a:rPr lang="en-US" altLang="zh-TW" dirty="0" smtClean="0">
                <a:latin typeface="Times New Roman" panose="02020603050405020304" pitchFamily="18" charset="0"/>
                <a:cs typeface="Times New Roman" panose="02020603050405020304" pitchFamily="18" charset="0"/>
              </a:rPr>
              <a:t> textfile.txt</a:t>
            </a:r>
          </a:p>
          <a:p>
            <a:pPr lvl="1"/>
            <a:r>
              <a:rPr lang="en-US" altLang="zh-TW" dirty="0" smtClean="0">
                <a:latin typeface="Times New Roman" panose="02020603050405020304" pitchFamily="18" charset="0"/>
                <a:cs typeface="Times New Roman" panose="02020603050405020304" pitchFamily="18" charset="0"/>
              </a:rPr>
              <a:t>You can start typing immediately.</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27436"/>
            <a:ext cx="2952328" cy="272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227436"/>
            <a:ext cx="3076575" cy="272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6710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Text Editors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b="1" dirty="0">
                <a:latin typeface="Times New Roman" panose="02020603050405020304" pitchFamily="18" charset="0"/>
                <a:cs typeface="Times New Roman" panose="02020603050405020304" pitchFamily="18" charset="0"/>
              </a:rPr>
              <a:t>Nano</a:t>
            </a:r>
            <a:r>
              <a:rPr lang="en-US" altLang="zh-TW" dirty="0">
                <a:latin typeface="Times New Roman" panose="02020603050405020304" pitchFamily="18" charset="0"/>
                <a:cs typeface="Times New Roman" panose="02020603050405020304" pitchFamily="18" charset="0"/>
              </a:rPr>
              <a:t>, on the </a:t>
            </a:r>
            <a:r>
              <a:rPr lang="en-US" altLang="zh-TW" dirty="0" smtClean="0">
                <a:latin typeface="Times New Roman" panose="02020603050405020304" pitchFamily="18" charset="0"/>
                <a:cs typeface="Times New Roman" panose="02020603050405020304" pitchFamily="18" charset="0"/>
              </a:rPr>
              <a:t>other </a:t>
            </a:r>
            <a:r>
              <a:rPr lang="en-US" altLang="zh-TW" dirty="0">
                <a:latin typeface="Times New Roman" panose="02020603050405020304" pitchFamily="18" charset="0"/>
                <a:cs typeface="Times New Roman" panose="02020603050405020304" pitchFamily="18" charset="0"/>
              </a:rPr>
              <a:t>hand, is more intuitive than both of the others.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You </a:t>
            </a:r>
            <a:r>
              <a:rPr lang="en-US" altLang="zh-TW" dirty="0">
                <a:latin typeface="Times New Roman" panose="02020603050405020304" pitchFamily="18" charset="0"/>
                <a:cs typeface="Times New Roman" panose="02020603050405020304" pitchFamily="18" charset="0"/>
              </a:rPr>
              <a:t>enter text as you would in any other editor, and the commands you use are always shown at the bottom of the screen.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508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Using </a:t>
            </a:r>
            <a:r>
              <a:rPr lang="en-US" altLang="zh-TW" dirty="0" err="1" smtClean="0">
                <a:latin typeface="Times New Roman" panose="02020603050405020304" pitchFamily="18" charset="0"/>
                <a:cs typeface="Times New Roman" panose="02020603050405020304" pitchFamily="18" charset="0"/>
              </a:rPr>
              <a:t>nano</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20000"/>
          </a:bodyPr>
          <a:lstStyle/>
          <a:p>
            <a:r>
              <a:rPr lang="en-US" altLang="zh-TW" dirty="0" err="1">
                <a:latin typeface="Times New Roman" panose="02020603050405020304" pitchFamily="18" charset="0"/>
                <a:cs typeface="Times New Roman" panose="02020603050405020304" pitchFamily="18" charset="0"/>
              </a:rPr>
              <a:t>n</a:t>
            </a:r>
            <a:r>
              <a:rPr lang="en-US" altLang="zh-TW" dirty="0" err="1" smtClean="0">
                <a:latin typeface="Times New Roman" panose="02020603050405020304" pitchFamily="18" charset="0"/>
                <a:cs typeface="Times New Roman" panose="02020603050405020304" pitchFamily="18" charset="0"/>
              </a:rPr>
              <a:t>ano</a:t>
            </a:r>
            <a:r>
              <a:rPr lang="en-US" altLang="zh-TW" dirty="0" smtClean="0">
                <a:latin typeface="Times New Roman" panose="02020603050405020304" pitchFamily="18" charset="0"/>
                <a:cs typeface="Times New Roman" panose="02020603050405020304" pitchFamily="18" charset="0"/>
              </a:rPr>
              <a:t> textfile.txt</a:t>
            </a:r>
          </a:p>
          <a:p>
            <a:pPr lvl="1"/>
            <a:r>
              <a:rPr lang="en-US" altLang="zh-TW" dirty="0">
                <a:latin typeface="Times New Roman" panose="02020603050405020304" pitchFamily="18" charset="0"/>
                <a:cs typeface="Times New Roman" panose="02020603050405020304" pitchFamily="18" charset="0"/>
              </a:rPr>
              <a:t>C</a:t>
            </a:r>
            <a:r>
              <a:rPr lang="en-US" altLang="zh-TW" dirty="0" smtClean="0">
                <a:latin typeface="Times New Roman" panose="02020603050405020304" pitchFamily="18" charset="0"/>
                <a:cs typeface="Times New Roman" panose="02020603050405020304" pitchFamily="18" charset="0"/>
              </a:rPr>
              <a:t>ommon </a:t>
            </a:r>
            <a:r>
              <a:rPr lang="en-US" altLang="zh-TW" dirty="0">
                <a:latin typeface="Times New Roman" panose="02020603050405020304" pitchFamily="18" charset="0"/>
                <a:cs typeface="Times New Roman" panose="02020603050405020304" pitchFamily="18" charset="0"/>
              </a:rPr>
              <a:t>commands are listed at the bottom, with the caret character (^) </a:t>
            </a:r>
            <a:r>
              <a:rPr lang="en-US" altLang="zh-TW" dirty="0" smtClean="0">
                <a:latin typeface="Times New Roman" panose="02020603050405020304" pitchFamily="18" charset="0"/>
                <a:cs typeface="Times New Roman" panose="02020603050405020304" pitchFamily="18" charset="0"/>
              </a:rPr>
              <a:t>signifying the </a:t>
            </a:r>
            <a:r>
              <a:rPr lang="en-US" altLang="zh-TW" dirty="0">
                <a:latin typeface="Times New Roman" panose="02020603050405020304" pitchFamily="18" charset="0"/>
                <a:cs typeface="Times New Roman" panose="02020603050405020304" pitchFamily="18" charset="0"/>
              </a:rPr>
              <a:t>Ctrl key.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To </a:t>
            </a:r>
            <a:r>
              <a:rPr lang="en-US" altLang="zh-TW" dirty="0">
                <a:latin typeface="Times New Roman" panose="02020603050405020304" pitchFamily="18" charset="0"/>
                <a:cs typeface="Times New Roman" panose="02020603050405020304" pitchFamily="18" charset="0"/>
              </a:rPr>
              <a:t>save a file, type </a:t>
            </a:r>
            <a:r>
              <a:rPr lang="en-US" altLang="zh-TW" dirty="0" err="1">
                <a:latin typeface="Times New Roman" panose="02020603050405020304" pitchFamily="18" charset="0"/>
                <a:cs typeface="Times New Roman" panose="02020603050405020304" pitchFamily="18" charset="0"/>
              </a:rPr>
              <a:t>Ctrl+X</a:t>
            </a:r>
            <a:r>
              <a:rPr lang="en-US" altLang="zh-TW" dirty="0">
                <a:latin typeface="Times New Roman" panose="02020603050405020304" pitchFamily="18" charset="0"/>
                <a:cs typeface="Times New Roman" panose="02020603050405020304" pitchFamily="18" charset="0"/>
              </a:rPr>
              <a:t> to exit. You’ll be asked if you want to save the file, and under what name. </a:t>
            </a:r>
            <a:r>
              <a:rPr lang="en-US" altLang="zh-TW" dirty="0" smtClean="0">
                <a:latin typeface="Times New Roman" panose="02020603050405020304" pitchFamily="18" charset="0"/>
                <a:cs typeface="Times New Roman" panose="02020603050405020304" pitchFamily="18" charset="0"/>
              </a:rPr>
              <a:t>In general</a:t>
            </a:r>
            <a:r>
              <a:rPr lang="en-US" altLang="zh-TW" dirty="0">
                <a:latin typeface="Times New Roman" panose="02020603050405020304" pitchFamily="18" charset="0"/>
                <a:cs typeface="Times New Roman" panose="02020603050405020304" pitchFamily="18" charset="0"/>
              </a:rPr>
              <a:t>, type “</a:t>
            </a:r>
            <a:r>
              <a:rPr lang="en-US" altLang="zh-TW" b="1" dirty="0">
                <a:latin typeface="Times New Roman" panose="02020603050405020304" pitchFamily="18" charset="0"/>
                <a:cs typeface="Times New Roman" panose="02020603050405020304" pitchFamily="18" charset="0"/>
              </a:rPr>
              <a:t>Y</a:t>
            </a:r>
            <a:r>
              <a:rPr lang="en-US" altLang="zh-TW" dirty="0">
                <a:latin typeface="Times New Roman" panose="02020603050405020304" pitchFamily="18" charset="0"/>
                <a:cs typeface="Times New Roman" panose="02020603050405020304" pitchFamily="18" charset="0"/>
              </a:rPr>
              <a:t>” and then Enter to save the file you’ve opened or created.</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2" y="1779662"/>
            <a:ext cx="2614573" cy="1843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518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pPr marL="0" indent="0" algn="ctr">
              <a:buNone/>
            </a:pPr>
            <a:r>
              <a:rPr lang="en-US" altLang="zh-TW" sz="4800" dirty="0" smtClean="0">
                <a:latin typeface="Times New Roman" panose="02020603050405020304" pitchFamily="18" charset="0"/>
                <a:cs typeface="Times New Roman" panose="02020603050405020304" pitchFamily="18" charset="0"/>
              </a:rPr>
              <a:t>End</a:t>
            </a:r>
            <a:endParaRPr lang="zh-TW" altLang="en-US" sz="4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33</a:t>
            </a:fld>
            <a:endParaRPr lang="en-US"/>
          </a:p>
        </p:txBody>
      </p:sp>
    </p:spTree>
    <p:extLst>
      <p:ext uri="{BB962C8B-B14F-4D97-AF65-F5344CB8AC3E}">
        <p14:creationId xmlns:p14="http://schemas.microsoft.com/office/powerpoint/2010/main" val="234508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Common Linux CLI</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074081126"/>
              </p:ext>
            </p:extLst>
          </p:nvPr>
        </p:nvGraphicFramePr>
        <p:xfrm>
          <a:off x="2051720" y="1008018"/>
          <a:ext cx="6624736" cy="4145280"/>
        </p:xfrm>
        <a:graphic>
          <a:graphicData uri="http://schemas.openxmlformats.org/drawingml/2006/table">
            <a:tbl>
              <a:tblPr firstRow="1" bandRow="1">
                <a:tableStyleId>{5C22544A-7EE6-4342-B048-85BDC9FD1C3A}</a:tableStyleId>
              </a:tblPr>
              <a:tblGrid>
                <a:gridCol w="2322072"/>
                <a:gridCol w="4302664"/>
              </a:tblGrid>
              <a:tr h="224496">
                <a:tc>
                  <a:txBody>
                    <a:bodyPr/>
                    <a:lstStyle/>
                    <a:p>
                      <a:r>
                        <a:rPr lang="en-US" altLang="zh-TW" sz="1000" dirty="0" smtClean="0">
                          <a:latin typeface="Times New Roman" panose="02020603050405020304" pitchFamily="18" charset="0"/>
                          <a:cs typeface="Times New Roman" panose="02020603050405020304" pitchFamily="18" charset="0"/>
                        </a:rPr>
                        <a:t>Command</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Meaning</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ls</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List file in current directory</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cd</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Change directory</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err="1" smtClean="0">
                          <a:latin typeface="Times New Roman" panose="02020603050405020304" pitchFamily="18" charset="0"/>
                          <a:cs typeface="Times New Roman" panose="02020603050405020304" pitchFamily="18" charset="0"/>
                        </a:rPr>
                        <a:t>pwd</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Print working directory</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err="1" smtClean="0">
                          <a:latin typeface="Times New Roman" panose="02020603050405020304" pitchFamily="18" charset="0"/>
                          <a:cs typeface="Times New Roman" panose="02020603050405020304" pitchFamily="18" charset="0"/>
                        </a:rPr>
                        <a:t>rm</a:t>
                      </a:r>
                      <a:r>
                        <a:rPr lang="en-US" altLang="zh-TW" sz="1000" dirty="0" smtClean="0">
                          <a:latin typeface="Times New Roman" panose="02020603050405020304" pitchFamily="18" charset="0"/>
                          <a:cs typeface="Times New Roman" panose="02020603050405020304" pitchFamily="18" charset="0"/>
                        </a:rPr>
                        <a:t> [filename]</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Remove [filename]</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err="1" smtClean="0">
                          <a:latin typeface="Times New Roman" panose="02020603050405020304" pitchFamily="18" charset="0"/>
                          <a:cs typeface="Times New Roman" panose="02020603050405020304" pitchFamily="18" charset="0"/>
                        </a:rPr>
                        <a:t>mkdir</a:t>
                      </a:r>
                      <a:r>
                        <a:rPr lang="en-US" altLang="zh-TW" sz="1000" dirty="0" smtClean="0">
                          <a:latin typeface="Times New Roman" panose="02020603050405020304" pitchFamily="18" charset="0"/>
                          <a:cs typeface="Times New Roman" panose="02020603050405020304" pitchFamily="18" charset="0"/>
                        </a:rPr>
                        <a:t> [</a:t>
                      </a:r>
                      <a:r>
                        <a:rPr lang="en-US" altLang="zh-TW" sz="1000" dirty="0" err="1" smtClean="0">
                          <a:latin typeface="Times New Roman" panose="02020603050405020304" pitchFamily="18" charset="0"/>
                          <a:cs typeface="Times New Roman" panose="02020603050405020304" pitchFamily="18" charset="0"/>
                        </a:rPr>
                        <a:t>directoryname</a:t>
                      </a:r>
                      <a:r>
                        <a:rPr lang="en-US" altLang="zh-TW" sz="1000" dirty="0" smtClean="0">
                          <a:latin typeface="Times New Roman" panose="02020603050405020304" pitchFamily="18" charset="0"/>
                          <a:cs typeface="Times New Roman" panose="02020603050405020304" pitchFamily="18" charset="0"/>
                        </a:rPr>
                        <a:t>]</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Make directory with [</a:t>
                      </a:r>
                      <a:r>
                        <a:rPr lang="en-US" altLang="zh-TW" sz="1000" dirty="0" err="1" smtClean="0">
                          <a:latin typeface="Times New Roman" panose="02020603050405020304" pitchFamily="18" charset="0"/>
                          <a:cs typeface="Times New Roman" panose="02020603050405020304" pitchFamily="18" charset="0"/>
                        </a:rPr>
                        <a:t>directoryname</a:t>
                      </a:r>
                      <a:r>
                        <a:rPr lang="en-US" altLang="zh-TW" sz="1000" dirty="0" smtClean="0">
                          <a:latin typeface="Times New Roman" panose="02020603050405020304" pitchFamily="18" charset="0"/>
                          <a:cs typeface="Times New Roman" panose="02020603050405020304" pitchFamily="18" charset="0"/>
                        </a:rPr>
                        <a:t>]</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err="1" smtClean="0">
                          <a:latin typeface="Times New Roman" panose="02020603050405020304" pitchFamily="18" charset="0"/>
                          <a:cs typeface="Times New Roman" panose="02020603050405020304" pitchFamily="18" charset="0"/>
                        </a:rPr>
                        <a:t>rmdir</a:t>
                      </a:r>
                      <a:r>
                        <a:rPr lang="en-US" altLang="zh-TW" sz="1000" dirty="0" smtClean="0">
                          <a:latin typeface="Times New Roman" panose="02020603050405020304" pitchFamily="18" charset="0"/>
                          <a:cs typeface="Times New Roman" panose="02020603050405020304" pitchFamily="18" charset="0"/>
                        </a:rPr>
                        <a:t> [</a:t>
                      </a:r>
                      <a:r>
                        <a:rPr lang="en-US" altLang="zh-TW" sz="1000" dirty="0" err="1" smtClean="0">
                          <a:latin typeface="Times New Roman" panose="02020603050405020304" pitchFamily="18" charset="0"/>
                          <a:cs typeface="Times New Roman" panose="02020603050405020304" pitchFamily="18" charset="0"/>
                        </a:rPr>
                        <a:t>directoryname</a:t>
                      </a:r>
                      <a:r>
                        <a:rPr lang="en-US" altLang="zh-TW" sz="1000" dirty="0" smtClean="0">
                          <a:latin typeface="Times New Roman" panose="02020603050405020304" pitchFamily="18" charset="0"/>
                          <a:cs typeface="Times New Roman" panose="02020603050405020304" pitchFamily="18" charset="0"/>
                        </a:rPr>
                        <a:t>]</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Remove</a:t>
                      </a:r>
                      <a:r>
                        <a:rPr lang="en-US" altLang="zh-TW" sz="1000" baseline="0" dirty="0" smtClean="0">
                          <a:latin typeface="Times New Roman" panose="02020603050405020304" pitchFamily="18" charset="0"/>
                          <a:cs typeface="Times New Roman" panose="02020603050405020304" pitchFamily="18" charset="0"/>
                        </a:rPr>
                        <a:t> empty directory</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cat [</a:t>
                      </a:r>
                      <a:r>
                        <a:rPr lang="en-US" altLang="zh-TW" sz="1000" dirty="0" err="1" smtClean="0">
                          <a:latin typeface="Times New Roman" panose="02020603050405020304" pitchFamily="18" charset="0"/>
                          <a:cs typeface="Times New Roman" panose="02020603050405020304" pitchFamily="18" charset="0"/>
                        </a:rPr>
                        <a:t>textfile</a:t>
                      </a:r>
                      <a:r>
                        <a:rPr lang="en-US" altLang="zh-TW" sz="1000" dirty="0" smtClean="0">
                          <a:latin typeface="Times New Roman" panose="02020603050405020304" pitchFamily="18" charset="0"/>
                          <a:cs typeface="Times New Roman" panose="02020603050405020304" pitchFamily="18" charset="0"/>
                        </a:rPr>
                        <a:t>]</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Display contents of [</a:t>
                      </a:r>
                      <a:r>
                        <a:rPr lang="en-US" altLang="zh-TW" sz="1000" dirty="0" err="1" smtClean="0">
                          <a:latin typeface="Times New Roman" panose="02020603050405020304" pitchFamily="18" charset="0"/>
                          <a:cs typeface="Times New Roman" panose="02020603050405020304" pitchFamily="18" charset="0"/>
                        </a:rPr>
                        <a:t>textfile</a:t>
                      </a:r>
                      <a:r>
                        <a:rPr lang="en-US" altLang="zh-TW" sz="1000" dirty="0" smtClean="0">
                          <a:latin typeface="Times New Roman" panose="02020603050405020304" pitchFamily="18" charset="0"/>
                          <a:cs typeface="Times New Roman" panose="02020603050405020304" pitchFamily="18" charset="0"/>
                        </a:rPr>
                        <a:t>] in the terminal</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mv</a:t>
                      </a:r>
                      <a:r>
                        <a:rPr lang="en-US" altLang="zh-TW" sz="1000" baseline="0" dirty="0" smtClean="0">
                          <a:latin typeface="Times New Roman" panose="02020603050405020304" pitchFamily="18" charset="0"/>
                          <a:cs typeface="Times New Roman" panose="02020603050405020304" pitchFamily="18" charset="0"/>
                        </a:rPr>
                        <a:t> [</a:t>
                      </a:r>
                      <a:r>
                        <a:rPr lang="en-US" altLang="zh-TW" sz="1000" baseline="0" dirty="0" err="1" smtClean="0">
                          <a:latin typeface="Times New Roman" panose="02020603050405020304" pitchFamily="18" charset="0"/>
                          <a:cs typeface="Times New Roman" panose="02020603050405020304" pitchFamily="18" charset="0"/>
                        </a:rPr>
                        <a:t>oldfile</a:t>
                      </a:r>
                      <a:r>
                        <a:rPr lang="en-US" altLang="zh-TW" sz="1000" baseline="0" dirty="0" smtClean="0">
                          <a:latin typeface="Times New Roman" panose="02020603050405020304" pitchFamily="18" charset="0"/>
                          <a:cs typeface="Times New Roman" panose="02020603050405020304" pitchFamily="18" charset="0"/>
                        </a:rPr>
                        <a:t>] [</a:t>
                      </a:r>
                      <a:r>
                        <a:rPr lang="en-US" altLang="zh-TW" sz="1000" baseline="0" dirty="0" err="1" smtClean="0">
                          <a:latin typeface="Times New Roman" panose="02020603050405020304" pitchFamily="18" charset="0"/>
                          <a:cs typeface="Times New Roman" panose="02020603050405020304" pitchFamily="18" charset="0"/>
                        </a:rPr>
                        <a:t>newfile</a:t>
                      </a:r>
                      <a:r>
                        <a:rPr lang="en-US" altLang="zh-TW" sz="1000" baseline="0" dirty="0" smtClean="0">
                          <a:latin typeface="Times New Roman" panose="02020603050405020304" pitchFamily="18" charset="0"/>
                          <a:cs typeface="Times New Roman" panose="02020603050405020304" pitchFamily="18" charset="0"/>
                        </a:rPr>
                        <a:t>]</a:t>
                      </a:r>
                      <a:endParaRPr lang="zh-TW" altLang="en-US" sz="1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latin typeface="Times New Roman" panose="02020603050405020304" pitchFamily="18" charset="0"/>
                          <a:cs typeface="Times New Roman" panose="02020603050405020304" pitchFamily="18" charset="0"/>
                        </a:rPr>
                        <a:t>Move (rename) </a:t>
                      </a:r>
                      <a:r>
                        <a:rPr lang="en-US" altLang="zh-TW" sz="1000" baseline="0" dirty="0" smtClean="0">
                          <a:latin typeface="Times New Roman" panose="02020603050405020304" pitchFamily="18" charset="0"/>
                          <a:cs typeface="Times New Roman" panose="02020603050405020304" pitchFamily="18" charset="0"/>
                        </a:rPr>
                        <a:t>[</a:t>
                      </a:r>
                      <a:r>
                        <a:rPr lang="en-US" altLang="zh-TW" sz="1000" baseline="0" dirty="0" err="1" smtClean="0">
                          <a:latin typeface="Times New Roman" panose="02020603050405020304" pitchFamily="18" charset="0"/>
                          <a:cs typeface="Times New Roman" panose="02020603050405020304" pitchFamily="18" charset="0"/>
                        </a:rPr>
                        <a:t>oldfile</a:t>
                      </a:r>
                      <a:r>
                        <a:rPr lang="en-US" altLang="zh-TW" sz="1000" baseline="0" dirty="0" smtClean="0">
                          <a:latin typeface="Times New Roman" panose="02020603050405020304" pitchFamily="18" charset="0"/>
                          <a:cs typeface="Times New Roman" panose="02020603050405020304" pitchFamily="18" charset="0"/>
                        </a:rPr>
                        <a:t>] to [</a:t>
                      </a:r>
                      <a:r>
                        <a:rPr lang="en-US" altLang="zh-TW" sz="1000" baseline="0" dirty="0" err="1" smtClean="0">
                          <a:latin typeface="Times New Roman" panose="02020603050405020304" pitchFamily="18" charset="0"/>
                          <a:cs typeface="Times New Roman" panose="02020603050405020304" pitchFamily="18" charset="0"/>
                        </a:rPr>
                        <a:t>newfile</a:t>
                      </a:r>
                      <a:r>
                        <a:rPr lang="en-US" altLang="zh-TW" sz="1000" baseline="0" dirty="0" smtClean="0">
                          <a:latin typeface="Times New Roman" panose="02020603050405020304" pitchFamily="18" charset="0"/>
                          <a:cs typeface="Times New Roman" panose="02020603050405020304" pitchFamily="18" charset="0"/>
                        </a:rPr>
                        <a:t>]</a:t>
                      </a:r>
                      <a:endParaRPr lang="zh-TW" altLang="en-US" sz="1000" dirty="0" smtClean="0">
                        <a:latin typeface="Times New Roman" panose="02020603050405020304" pitchFamily="18" charset="0"/>
                        <a:cs typeface="Times New Roman" panose="02020603050405020304" pitchFamily="18" charset="0"/>
                      </a:endParaRPr>
                    </a:p>
                  </a:txBody>
                  <a:tcPr/>
                </a:tc>
              </a:tr>
              <a:tr h="224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err="1" smtClean="0">
                          <a:latin typeface="Times New Roman" panose="02020603050405020304" pitchFamily="18" charset="0"/>
                          <a:cs typeface="Times New Roman" panose="02020603050405020304" pitchFamily="18" charset="0"/>
                        </a:rPr>
                        <a:t>cp</a:t>
                      </a:r>
                      <a:r>
                        <a:rPr lang="en-US" altLang="zh-TW" sz="1000" dirty="0" smtClean="0">
                          <a:latin typeface="Times New Roman" panose="02020603050405020304" pitchFamily="18" charset="0"/>
                          <a:cs typeface="Times New Roman" panose="02020603050405020304" pitchFamily="18" charset="0"/>
                        </a:rPr>
                        <a:t> </a:t>
                      </a:r>
                      <a:r>
                        <a:rPr lang="en-US" altLang="zh-TW" sz="1000" baseline="0" dirty="0" smtClean="0">
                          <a:latin typeface="Times New Roman" panose="02020603050405020304" pitchFamily="18" charset="0"/>
                          <a:cs typeface="Times New Roman" panose="02020603050405020304" pitchFamily="18" charset="0"/>
                        </a:rPr>
                        <a:t>[</a:t>
                      </a:r>
                      <a:r>
                        <a:rPr lang="en-US" altLang="zh-TW" sz="1000" baseline="0" dirty="0" err="1" smtClean="0">
                          <a:latin typeface="Times New Roman" panose="02020603050405020304" pitchFamily="18" charset="0"/>
                          <a:cs typeface="Times New Roman" panose="02020603050405020304" pitchFamily="18" charset="0"/>
                        </a:rPr>
                        <a:t>oldfile</a:t>
                      </a:r>
                      <a:r>
                        <a:rPr lang="en-US" altLang="zh-TW" sz="1000" baseline="0" dirty="0" smtClean="0">
                          <a:latin typeface="Times New Roman" panose="02020603050405020304" pitchFamily="18" charset="0"/>
                          <a:cs typeface="Times New Roman" panose="02020603050405020304" pitchFamily="18" charset="0"/>
                        </a:rPr>
                        <a:t>] [</a:t>
                      </a:r>
                      <a:r>
                        <a:rPr lang="en-US" altLang="zh-TW" sz="1000" baseline="0" dirty="0" err="1" smtClean="0">
                          <a:latin typeface="Times New Roman" panose="02020603050405020304" pitchFamily="18" charset="0"/>
                          <a:cs typeface="Times New Roman" panose="02020603050405020304" pitchFamily="18" charset="0"/>
                        </a:rPr>
                        <a:t>newfile</a:t>
                      </a:r>
                      <a:r>
                        <a:rPr lang="en-US" altLang="zh-TW" sz="1000" baseline="0" dirty="0" smtClean="0">
                          <a:latin typeface="Times New Roman" panose="02020603050405020304" pitchFamily="18" charset="0"/>
                          <a:cs typeface="Times New Roman" panose="02020603050405020304" pitchFamily="18" charset="0"/>
                        </a:rPr>
                        <a:t>]</a:t>
                      </a:r>
                      <a:endParaRPr lang="zh-TW" altLang="en-US" sz="10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latin typeface="Times New Roman" panose="02020603050405020304" pitchFamily="18" charset="0"/>
                          <a:cs typeface="Times New Roman" panose="02020603050405020304" pitchFamily="18" charset="0"/>
                        </a:rPr>
                        <a:t>Copy </a:t>
                      </a:r>
                      <a:r>
                        <a:rPr lang="en-US" altLang="zh-TW" sz="1000" baseline="0" dirty="0" smtClean="0">
                          <a:latin typeface="Times New Roman" panose="02020603050405020304" pitchFamily="18" charset="0"/>
                          <a:cs typeface="Times New Roman" panose="02020603050405020304" pitchFamily="18" charset="0"/>
                        </a:rPr>
                        <a:t>[</a:t>
                      </a:r>
                      <a:r>
                        <a:rPr lang="en-US" altLang="zh-TW" sz="1000" baseline="0" dirty="0" err="1" smtClean="0">
                          <a:latin typeface="Times New Roman" panose="02020603050405020304" pitchFamily="18" charset="0"/>
                          <a:cs typeface="Times New Roman" panose="02020603050405020304" pitchFamily="18" charset="0"/>
                        </a:rPr>
                        <a:t>oldfile</a:t>
                      </a:r>
                      <a:r>
                        <a:rPr lang="en-US" altLang="zh-TW" sz="1000" baseline="0" dirty="0" smtClean="0">
                          <a:latin typeface="Times New Roman" panose="02020603050405020304" pitchFamily="18" charset="0"/>
                          <a:cs typeface="Times New Roman" panose="02020603050405020304" pitchFamily="18" charset="0"/>
                        </a:rPr>
                        <a:t>] to [</a:t>
                      </a:r>
                      <a:r>
                        <a:rPr lang="en-US" altLang="zh-TW" sz="1000" baseline="0" dirty="0" err="1" smtClean="0">
                          <a:latin typeface="Times New Roman" panose="02020603050405020304" pitchFamily="18" charset="0"/>
                          <a:cs typeface="Times New Roman" panose="02020603050405020304" pitchFamily="18" charset="0"/>
                        </a:rPr>
                        <a:t>newfile</a:t>
                      </a:r>
                      <a:r>
                        <a:rPr lang="en-US" altLang="zh-TW" sz="1000" baseline="0" dirty="0" smtClean="0">
                          <a:latin typeface="Times New Roman" panose="02020603050405020304" pitchFamily="18" charset="0"/>
                          <a:cs typeface="Times New Roman" panose="02020603050405020304" pitchFamily="18" charset="0"/>
                        </a:rPr>
                        <a:t>]</a:t>
                      </a:r>
                      <a:endParaRPr lang="zh-TW" altLang="en-US" sz="1000" dirty="0" smtClean="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man [command]</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Display manual of [command]</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date</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Read system date/time</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echo</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Echo what</a:t>
                      </a:r>
                      <a:r>
                        <a:rPr lang="en-US" altLang="zh-TW" sz="1000" baseline="0" dirty="0" smtClean="0">
                          <a:latin typeface="Times New Roman" panose="02020603050405020304" pitchFamily="18" charset="0"/>
                          <a:cs typeface="Times New Roman" panose="02020603050405020304" pitchFamily="18" charset="0"/>
                        </a:rPr>
                        <a:t> is typed back in the terminal</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err="1" smtClean="0">
                          <a:latin typeface="Times New Roman" panose="02020603050405020304" pitchFamily="18" charset="0"/>
                          <a:cs typeface="Times New Roman" panose="02020603050405020304" pitchFamily="18" charset="0"/>
                        </a:rPr>
                        <a:t>grep</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Search program that uses</a:t>
                      </a:r>
                      <a:r>
                        <a:rPr lang="en-US" altLang="zh-TW" sz="1000" baseline="0" dirty="0" smtClean="0">
                          <a:latin typeface="Times New Roman" panose="02020603050405020304" pitchFamily="18" charset="0"/>
                          <a:cs typeface="Times New Roman" panose="02020603050405020304" pitchFamily="18" charset="0"/>
                        </a:rPr>
                        <a:t> regular expressions</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err="1" smtClean="0">
                          <a:latin typeface="Times New Roman" panose="02020603050405020304" pitchFamily="18" charset="0"/>
                          <a:cs typeface="Times New Roman" panose="02020603050405020304" pitchFamily="18" charset="0"/>
                        </a:rPr>
                        <a:t>sudo</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Perform as root user</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./[program] </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Run [program]</a:t>
                      </a:r>
                      <a:endParaRPr lang="zh-TW" altLang="en-US" sz="1000" dirty="0">
                        <a:latin typeface="Times New Roman" panose="02020603050405020304" pitchFamily="18" charset="0"/>
                        <a:cs typeface="Times New Roman" panose="02020603050405020304" pitchFamily="18" charset="0"/>
                      </a:endParaRPr>
                    </a:p>
                  </a:txBody>
                  <a:tcPr/>
                </a:tc>
              </a:tr>
              <a:tr h="224496">
                <a:tc>
                  <a:txBody>
                    <a:bodyPr/>
                    <a:lstStyle/>
                    <a:p>
                      <a:r>
                        <a:rPr lang="en-US" altLang="zh-TW" sz="1000" dirty="0" smtClean="0">
                          <a:latin typeface="Times New Roman" panose="02020603050405020304" pitchFamily="18" charset="0"/>
                          <a:cs typeface="Times New Roman" panose="02020603050405020304" pitchFamily="18" charset="0"/>
                        </a:rPr>
                        <a:t>exit</a:t>
                      </a:r>
                      <a:endParaRPr lang="zh-TW" altLang="en-US" sz="1000" dirty="0">
                        <a:latin typeface="Times New Roman" panose="02020603050405020304" pitchFamily="18" charset="0"/>
                        <a:cs typeface="Times New Roman" panose="02020603050405020304" pitchFamily="18" charset="0"/>
                      </a:endParaRPr>
                    </a:p>
                  </a:txBody>
                  <a:tcPr/>
                </a:tc>
                <a:tc>
                  <a:txBody>
                    <a:bodyPr/>
                    <a:lstStyle/>
                    <a:p>
                      <a:r>
                        <a:rPr lang="en-US" altLang="zh-TW" sz="1000" dirty="0" smtClean="0">
                          <a:latin typeface="Times New Roman" panose="02020603050405020304" pitchFamily="18" charset="0"/>
                          <a:cs typeface="Times New Roman" panose="02020603050405020304" pitchFamily="18" charset="0"/>
                        </a:rPr>
                        <a:t>Quit terminal session</a:t>
                      </a:r>
                      <a:endParaRPr lang="zh-TW" altLang="en-US" sz="1000" dirty="0">
                        <a:latin typeface="Times New Roman" panose="02020603050405020304" pitchFamily="18" charset="0"/>
                        <a:cs typeface="Times New Roman" panose="02020603050405020304" pitchFamily="18" charset="0"/>
                      </a:endParaRPr>
                    </a:p>
                  </a:txBody>
                  <a:tcPr/>
                </a:tc>
              </a:tr>
            </a:tbl>
          </a:graphicData>
        </a:graphic>
      </p:graphicFrame>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79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CLI - </a:t>
            </a:r>
            <a:r>
              <a:rPr lang="en-US" altLang="zh-TW" i="1" dirty="0" smtClean="0">
                <a:latin typeface="Times New Roman" panose="02020603050405020304" pitchFamily="18" charset="0"/>
                <a:cs typeface="Times New Roman" panose="02020603050405020304" pitchFamily="18" charset="0"/>
              </a:rPr>
              <a:t>ls</a:t>
            </a:r>
            <a:endParaRPr lang="zh-TW" altLang="en-US" i="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dirty="0" smtClean="0">
                <a:latin typeface="Times New Roman" panose="02020603050405020304" pitchFamily="18" charset="0"/>
                <a:cs typeface="Times New Roman" panose="02020603050405020304" pitchFamily="18" charset="0"/>
              </a:rPr>
              <a:t>List the files in whatever directory you happen to be in; using flags like </a:t>
            </a:r>
            <a:r>
              <a:rPr lang="en-US" altLang="zh-TW" b="1" dirty="0" smtClean="0">
                <a:solidFill>
                  <a:srgbClr val="FF0000"/>
                </a:solidFill>
                <a:latin typeface="Times New Roman" panose="02020603050405020304" pitchFamily="18" charset="0"/>
                <a:cs typeface="Times New Roman" panose="02020603050405020304" pitchFamily="18" charset="0"/>
              </a:rPr>
              <a:t>–</a:t>
            </a:r>
            <a:r>
              <a:rPr lang="en-US" altLang="zh-TW" b="1" i="1" dirty="0" smtClean="0">
                <a:solidFill>
                  <a:srgbClr val="FF0000"/>
                </a:solidFill>
                <a:latin typeface="Times New Roman" panose="02020603050405020304" pitchFamily="18" charset="0"/>
                <a:cs typeface="Times New Roman" panose="02020603050405020304" pitchFamily="18" charset="0"/>
              </a:rPr>
              <a:t>l</a:t>
            </a:r>
            <a:r>
              <a:rPr lang="en-US" altLang="zh-TW" b="1"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and </a:t>
            </a:r>
            <a:r>
              <a:rPr lang="en-US" altLang="zh-TW" b="1" dirty="0" smtClean="0">
                <a:solidFill>
                  <a:srgbClr val="FF0000"/>
                </a:solidFill>
                <a:latin typeface="Times New Roman" panose="02020603050405020304" pitchFamily="18" charset="0"/>
                <a:cs typeface="Times New Roman" panose="02020603050405020304" pitchFamily="18" charset="0"/>
              </a:rPr>
              <a:t>–</a:t>
            </a:r>
            <a:r>
              <a:rPr lang="en-US" altLang="zh-TW" b="1" i="1" dirty="0" smtClean="0">
                <a:solidFill>
                  <a:srgbClr val="FF0000"/>
                </a:solidFill>
                <a:latin typeface="Times New Roman" panose="02020603050405020304" pitchFamily="18" charset="0"/>
                <a:cs typeface="Times New Roman" panose="02020603050405020304" pitchFamily="18" charset="0"/>
              </a:rPr>
              <a:t>a</a:t>
            </a:r>
            <a:r>
              <a:rPr lang="en-US" altLang="zh-TW" dirty="0" smtClean="0">
                <a:latin typeface="Times New Roman" panose="02020603050405020304" pitchFamily="18" charset="0"/>
                <a:cs typeface="Times New Roman" panose="02020603050405020304" pitchFamily="18" charset="0"/>
              </a:rPr>
              <a:t> includes information such as file permissions and modification dates. </a:t>
            </a:r>
            <a:endParaRPr lang="en-US" altLang="zh-TW" dirty="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When you use the </a:t>
            </a:r>
            <a:r>
              <a:rPr lang="en-US" altLang="zh-TW" b="1" dirty="0">
                <a:solidFill>
                  <a:srgbClr val="FF0000"/>
                </a:solidFill>
                <a:latin typeface="Times New Roman" panose="02020603050405020304" pitchFamily="18" charset="0"/>
                <a:cs typeface="Times New Roman" panose="02020603050405020304" pitchFamily="18" charset="0"/>
              </a:rPr>
              <a:t>–</a:t>
            </a:r>
            <a:r>
              <a:rPr lang="en-US" altLang="zh-TW" b="1" i="1" dirty="0">
                <a:solidFill>
                  <a:srgbClr val="FF0000"/>
                </a:solidFill>
                <a:latin typeface="Times New Roman" panose="02020603050405020304" pitchFamily="18" charset="0"/>
                <a:cs typeface="Times New Roman" panose="02020603050405020304" pitchFamily="18" charset="0"/>
              </a:rPr>
              <a:t>l</a:t>
            </a:r>
            <a:r>
              <a:rPr lang="en-US" altLang="zh-TW" b="1" i="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flag, the first part of every entry shows as like this: </a:t>
            </a:r>
            <a:r>
              <a:rPr lang="en-US" altLang="zh-TW" i="1" dirty="0" err="1" smtClean="0">
                <a:latin typeface="Times New Roman" panose="02020603050405020304" pitchFamily="18" charset="0"/>
                <a:cs typeface="Times New Roman" panose="02020603050405020304" pitchFamily="18" charset="0"/>
              </a:rPr>
              <a:t>drwxr</a:t>
            </a:r>
            <a:r>
              <a:rPr lang="en-US" altLang="zh-TW" i="1" dirty="0" smtClean="0">
                <a:latin typeface="Times New Roman" panose="02020603050405020304" pitchFamily="18" charset="0"/>
                <a:cs typeface="Times New Roman" panose="02020603050405020304" pitchFamily="18" charset="0"/>
              </a:rPr>
              <a:t>-</a:t>
            </a:r>
            <a:r>
              <a:rPr lang="en-US" altLang="zh-TW" i="1" dirty="0" err="1" smtClean="0">
                <a:latin typeface="Times New Roman" panose="02020603050405020304" pitchFamily="18" charset="0"/>
                <a:cs typeface="Times New Roman" panose="02020603050405020304" pitchFamily="18" charset="0"/>
              </a:rPr>
              <a:t>xr</a:t>
            </a:r>
            <a:r>
              <a:rPr lang="en-US" altLang="zh-TW" i="1" dirty="0" smtClean="0">
                <a:latin typeface="Times New Roman" panose="02020603050405020304" pitchFamily="18" charset="0"/>
                <a:cs typeface="Times New Roman" panose="02020603050405020304" pitchFamily="18" charset="0"/>
              </a:rPr>
              <a:t>-x</a:t>
            </a:r>
          </a:p>
          <a:p>
            <a:pPr lvl="1"/>
            <a:r>
              <a:rPr lang="en-US" altLang="zh-TW" dirty="0" smtClean="0">
                <a:latin typeface="Times New Roman" panose="02020603050405020304" pitchFamily="18" charset="0"/>
                <a:cs typeface="Times New Roman" panose="02020603050405020304" pitchFamily="18" charset="0"/>
              </a:rPr>
              <a:t>Using </a:t>
            </a:r>
            <a:r>
              <a:rPr lang="en-US" altLang="zh-TW" b="1" dirty="0">
                <a:solidFill>
                  <a:srgbClr val="FF0000"/>
                </a:solidFill>
                <a:latin typeface="Times New Roman" panose="02020603050405020304" pitchFamily="18" charset="0"/>
                <a:cs typeface="Times New Roman" panose="02020603050405020304" pitchFamily="18" charset="0"/>
              </a:rPr>
              <a:t>–</a:t>
            </a:r>
            <a:r>
              <a:rPr lang="en-US" altLang="zh-TW" b="1" i="1" dirty="0" smtClean="0">
                <a:solidFill>
                  <a:srgbClr val="FF0000"/>
                </a:solidFill>
                <a:latin typeface="Times New Roman" panose="02020603050405020304" pitchFamily="18" charset="0"/>
                <a:cs typeface="Times New Roman" panose="02020603050405020304" pitchFamily="18" charset="0"/>
              </a:rPr>
              <a:t>a</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lists all the files, including the “hidden” files (those whose names begin with a period (.) or a double period (..))</a:t>
            </a:r>
          </a:p>
          <a:p>
            <a:r>
              <a:rPr lang="en-US" altLang="zh-TW" dirty="0">
                <a:latin typeface="Times New Roman" panose="02020603050405020304" pitchFamily="18" charset="0"/>
                <a:cs typeface="Times New Roman" panose="02020603050405020304" pitchFamily="18" charset="0"/>
              </a:rPr>
              <a:t>l</a:t>
            </a:r>
            <a:r>
              <a:rPr lang="en-US" altLang="zh-TW" dirty="0" smtClean="0">
                <a:latin typeface="Times New Roman" panose="02020603050405020304" pitchFamily="18" charset="0"/>
                <a:cs typeface="Times New Roman" panose="02020603050405020304" pitchFamily="18" charset="0"/>
              </a:rPr>
              <a:t>s </a:t>
            </a:r>
            <a:r>
              <a:rPr lang="en-US" altLang="zh-TW" i="1" dirty="0" smtClean="0">
                <a:solidFill>
                  <a:srgbClr val="FF0000"/>
                </a:solidFill>
                <a:latin typeface="Times New Roman" panose="02020603050405020304" pitchFamily="18" charset="0"/>
                <a:cs typeface="Times New Roman" panose="02020603050405020304" pitchFamily="18" charset="0"/>
              </a:rPr>
              <a:t>–F</a:t>
            </a:r>
            <a:r>
              <a:rPr lang="en-US" altLang="zh-TW" dirty="0" smtClean="0">
                <a:latin typeface="Times New Roman" panose="02020603050405020304" pitchFamily="18" charset="0"/>
                <a:cs typeface="Times New Roman" panose="02020603050405020304" pitchFamily="18" charset="0"/>
              </a:rPr>
              <a:t>, lists the current files in the directory, but with a “/” after all the contents that are themselves a directory.</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71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File Rights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grpSp>
        <p:nvGrpSpPr>
          <p:cNvPr id="35" name="群組 34"/>
          <p:cNvGrpSpPr/>
          <p:nvPr/>
        </p:nvGrpSpPr>
        <p:grpSpPr>
          <a:xfrm>
            <a:off x="1187624" y="2636738"/>
            <a:ext cx="7848873" cy="2167260"/>
            <a:chOff x="1187624" y="2636738"/>
            <a:chExt cx="7848873" cy="2167260"/>
          </a:xfrm>
        </p:grpSpPr>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732791"/>
              <a:ext cx="6912769" cy="497414"/>
            </a:xfrm>
            <a:prstGeom prst="rect">
              <a:avLst/>
            </a:prstGeom>
          </p:spPr>
        </p:pic>
        <p:sp>
          <p:nvSpPr>
            <p:cNvPr id="6" name="橢圓 5"/>
            <p:cNvSpPr/>
            <p:nvPr/>
          </p:nvSpPr>
          <p:spPr>
            <a:xfrm>
              <a:off x="2267744" y="3765475"/>
              <a:ext cx="367568" cy="392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7" name="文字方塊 6"/>
            <p:cNvSpPr txBox="1"/>
            <p:nvPr/>
          </p:nvSpPr>
          <p:spPr>
            <a:xfrm>
              <a:off x="1187624" y="3159378"/>
              <a:ext cx="2879956"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Rights: read, write, execute</a:t>
              </a:r>
              <a:endParaRPr lang="zh-TW" altLang="en-US" b="1" dirty="0">
                <a:solidFill>
                  <a:srgbClr val="C00000"/>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2159306" y="4434666"/>
              <a:ext cx="607859"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user</a:t>
              </a:r>
              <a:endParaRPr lang="zh-TW" altLang="en-US" b="1" dirty="0">
                <a:solidFill>
                  <a:srgbClr val="C00000"/>
                </a:solidFill>
                <a:latin typeface="Times New Roman" panose="02020603050405020304" pitchFamily="18" charset="0"/>
                <a:cs typeface="Times New Roman" panose="02020603050405020304" pitchFamily="18" charset="0"/>
              </a:endParaRPr>
            </a:p>
          </p:txBody>
        </p:sp>
        <p:cxnSp>
          <p:nvCxnSpPr>
            <p:cNvPr id="10" name="直線單箭頭接點 9"/>
            <p:cNvCxnSpPr>
              <a:stCxn id="6" idx="0"/>
              <a:endCxn id="7" idx="2"/>
            </p:cNvCxnSpPr>
            <p:nvPr/>
          </p:nvCxnSpPr>
          <p:spPr>
            <a:xfrm flipV="1">
              <a:off x="2451528" y="3528710"/>
              <a:ext cx="176074" cy="23676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endCxn id="8" idx="0"/>
            </p:cNvCxnSpPr>
            <p:nvPr/>
          </p:nvCxnSpPr>
          <p:spPr>
            <a:xfrm>
              <a:off x="2444000" y="4176271"/>
              <a:ext cx="19236" cy="25839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2635312" y="3798158"/>
              <a:ext cx="496528" cy="392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8" name="文字方塊 17"/>
            <p:cNvSpPr txBox="1"/>
            <p:nvPr/>
          </p:nvSpPr>
          <p:spPr>
            <a:xfrm>
              <a:off x="2627784" y="4416593"/>
              <a:ext cx="770404"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group</a:t>
              </a:r>
              <a:endParaRPr lang="zh-TW" altLang="en-US" b="1" dirty="0">
                <a:solidFill>
                  <a:srgbClr val="C00000"/>
                </a:solidFill>
                <a:latin typeface="Times New Roman" panose="02020603050405020304" pitchFamily="18" charset="0"/>
                <a:cs typeface="Times New Roman" panose="02020603050405020304" pitchFamily="18" charset="0"/>
              </a:endParaRPr>
            </a:p>
          </p:txBody>
        </p:sp>
        <p:cxnSp>
          <p:nvCxnSpPr>
            <p:cNvPr id="19" name="直線單箭頭接點 18"/>
            <p:cNvCxnSpPr>
              <a:endCxn id="18" idx="0"/>
            </p:cNvCxnSpPr>
            <p:nvPr/>
          </p:nvCxnSpPr>
          <p:spPr>
            <a:xfrm>
              <a:off x="2912480" y="4158198"/>
              <a:ext cx="100506" cy="25839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3244061" y="4416593"/>
              <a:ext cx="800219"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others</a:t>
              </a:r>
              <a:endParaRPr lang="zh-TW" altLang="en-US" b="1" dirty="0">
                <a:solidFill>
                  <a:srgbClr val="C00000"/>
                </a:solidFill>
                <a:latin typeface="Times New Roman" panose="02020603050405020304" pitchFamily="18" charset="0"/>
                <a:cs typeface="Times New Roman" panose="02020603050405020304" pitchFamily="18" charset="0"/>
              </a:endParaRPr>
            </a:p>
          </p:txBody>
        </p:sp>
        <p:cxnSp>
          <p:nvCxnSpPr>
            <p:cNvPr id="21" name="直線單箭頭接點 20"/>
            <p:cNvCxnSpPr>
              <a:stCxn id="22" idx="4"/>
            </p:cNvCxnSpPr>
            <p:nvPr/>
          </p:nvCxnSpPr>
          <p:spPr>
            <a:xfrm>
              <a:off x="3308096" y="4190881"/>
              <a:ext cx="119947" cy="24378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3059832" y="3798158"/>
              <a:ext cx="496528" cy="392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cxnSp>
          <p:nvCxnSpPr>
            <p:cNvPr id="26" name="直線單箭頭接點 25"/>
            <p:cNvCxnSpPr/>
            <p:nvPr/>
          </p:nvCxnSpPr>
          <p:spPr>
            <a:xfrm flipV="1">
              <a:off x="3308096" y="3006070"/>
              <a:ext cx="1479928" cy="955766"/>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4211960" y="2636738"/>
              <a:ext cx="1101584"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No rights</a:t>
              </a:r>
              <a:endParaRPr lang="zh-TW" altLang="en-US" b="1" dirty="0">
                <a:solidFill>
                  <a:srgbClr val="C00000"/>
                </a:solidFill>
                <a:latin typeface="Times New Roman" panose="02020603050405020304" pitchFamily="18" charset="0"/>
                <a:cs typeface="Times New Roman" panose="02020603050405020304" pitchFamily="18" charset="0"/>
              </a:endParaRPr>
            </a:p>
          </p:txBody>
        </p:sp>
        <p:sp>
          <p:nvSpPr>
            <p:cNvPr id="30" name="橢圓 29"/>
            <p:cNvSpPr/>
            <p:nvPr/>
          </p:nvSpPr>
          <p:spPr>
            <a:xfrm>
              <a:off x="1979712" y="3765475"/>
              <a:ext cx="367568" cy="392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31" name="文字方塊 30"/>
            <p:cNvSpPr txBox="1"/>
            <p:nvPr/>
          </p:nvSpPr>
          <p:spPr>
            <a:xfrm>
              <a:off x="1187624" y="4416593"/>
              <a:ext cx="1091004"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directory</a:t>
              </a:r>
              <a:endParaRPr lang="zh-TW" altLang="en-US" b="1" dirty="0">
                <a:solidFill>
                  <a:srgbClr val="C00000"/>
                </a:solidFill>
                <a:latin typeface="Times New Roman" panose="02020603050405020304" pitchFamily="18" charset="0"/>
                <a:cs typeface="Times New Roman" panose="02020603050405020304" pitchFamily="18" charset="0"/>
              </a:endParaRPr>
            </a:p>
          </p:txBody>
        </p:sp>
        <p:cxnSp>
          <p:nvCxnSpPr>
            <p:cNvPr id="32" name="直線單箭頭接點 31"/>
            <p:cNvCxnSpPr>
              <a:stCxn id="30" idx="4"/>
              <a:endCxn id="31" idx="0"/>
            </p:cNvCxnSpPr>
            <p:nvPr/>
          </p:nvCxnSpPr>
          <p:spPr>
            <a:xfrm flipH="1">
              <a:off x="1733126" y="4158198"/>
              <a:ext cx="430370" cy="25839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pic>
        <p:nvPicPr>
          <p:cNvPr id="34" name="圖片 3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12" y="1387376"/>
            <a:ext cx="5897128" cy="1112366"/>
          </a:xfrm>
          <a:prstGeom prst="rect">
            <a:avLst/>
          </a:prstGeom>
        </p:spPr>
      </p:pic>
      <p:sp>
        <p:nvSpPr>
          <p:cNvPr id="36" name="橢圓 35"/>
          <p:cNvSpPr/>
          <p:nvPr/>
        </p:nvSpPr>
        <p:spPr>
          <a:xfrm>
            <a:off x="3491880" y="3795886"/>
            <a:ext cx="496528" cy="39272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cxnSp>
        <p:nvCxnSpPr>
          <p:cNvPr id="37" name="直線單箭頭接點 36"/>
          <p:cNvCxnSpPr>
            <a:stCxn id="36" idx="4"/>
          </p:cNvCxnSpPr>
          <p:nvPr/>
        </p:nvCxnSpPr>
        <p:spPr>
          <a:xfrm>
            <a:off x="3740144" y="4188609"/>
            <a:ext cx="471816" cy="398457"/>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3923928" y="4506674"/>
            <a:ext cx="2187458" cy="369332"/>
          </a:xfrm>
          <a:prstGeom prst="rect">
            <a:avLst/>
          </a:prstGeom>
          <a:noFill/>
        </p:spPr>
        <p:txBody>
          <a:bodyPr wrap="none" rtlCol="0">
            <a:spAutoFit/>
          </a:bodyPr>
          <a:lstStyle/>
          <a:p>
            <a:r>
              <a:rPr lang="en-US" altLang="zh-TW" b="1" dirty="0">
                <a:solidFill>
                  <a:srgbClr val="C00000"/>
                </a:solidFill>
                <a:latin typeface="Times New Roman" panose="02020603050405020304" pitchFamily="18" charset="0"/>
                <a:cs typeface="Times New Roman" panose="02020603050405020304" pitchFamily="18" charset="0"/>
              </a:rPr>
              <a:t>n</a:t>
            </a:r>
            <a:r>
              <a:rPr lang="en-US" altLang="zh-TW" b="1" dirty="0" smtClean="0">
                <a:solidFill>
                  <a:srgbClr val="C00000"/>
                </a:solidFill>
                <a:latin typeface="Times New Roman" panose="02020603050405020304" pitchFamily="18" charset="0"/>
                <a:cs typeface="Times New Roman" panose="02020603050405020304" pitchFamily="18" charset="0"/>
              </a:rPr>
              <a:t>umber of link node</a:t>
            </a:r>
            <a:endParaRPr lang="zh-TW" altLang="en-US" b="1" dirty="0">
              <a:solidFill>
                <a:srgbClr val="C00000"/>
              </a:solidFill>
              <a:latin typeface="Times New Roman" panose="02020603050405020304" pitchFamily="18" charset="0"/>
              <a:cs typeface="Times New Roman" panose="02020603050405020304" pitchFamily="18" charset="0"/>
            </a:endParaRPr>
          </a:p>
        </p:txBody>
      </p:sp>
      <p:sp>
        <p:nvSpPr>
          <p:cNvPr id="41" name="橢圓 40"/>
          <p:cNvSpPr/>
          <p:nvPr/>
        </p:nvSpPr>
        <p:spPr>
          <a:xfrm>
            <a:off x="3995936" y="3795886"/>
            <a:ext cx="496528" cy="39272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cxnSp>
        <p:nvCxnSpPr>
          <p:cNvPr id="42" name="直線單箭頭接點 41"/>
          <p:cNvCxnSpPr>
            <a:stCxn id="41" idx="4"/>
            <a:endCxn id="8" idx="0"/>
          </p:cNvCxnSpPr>
          <p:nvPr/>
        </p:nvCxnSpPr>
        <p:spPr>
          <a:xfrm flipH="1">
            <a:off x="2463236" y="4188609"/>
            <a:ext cx="1780964" cy="246057"/>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795886"/>
            <a:ext cx="496528" cy="39272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cxnSp>
        <p:nvCxnSpPr>
          <p:cNvPr id="44" name="直線單箭頭接點 43"/>
          <p:cNvCxnSpPr>
            <a:stCxn id="43" idx="4"/>
            <a:endCxn id="18" idx="0"/>
          </p:cNvCxnSpPr>
          <p:nvPr/>
        </p:nvCxnSpPr>
        <p:spPr>
          <a:xfrm flipH="1">
            <a:off x="3012986" y="4188609"/>
            <a:ext cx="1879286" cy="227984"/>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5371616" y="3763203"/>
            <a:ext cx="496528" cy="39272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48" name="文字方塊 47"/>
          <p:cNvSpPr txBox="1"/>
          <p:nvPr/>
        </p:nvSpPr>
        <p:spPr>
          <a:xfrm>
            <a:off x="5076056" y="3354546"/>
            <a:ext cx="1640193" cy="369332"/>
          </a:xfrm>
          <a:prstGeom prst="rect">
            <a:avLst/>
          </a:prstGeom>
          <a:noFill/>
        </p:spPr>
        <p:txBody>
          <a:bodyPr wrap="none" rtlCol="0">
            <a:spAutoFit/>
          </a:bodyPr>
          <a:lstStyle/>
          <a:p>
            <a:r>
              <a:rPr lang="en-US" altLang="zh-TW" b="1" dirty="0">
                <a:solidFill>
                  <a:srgbClr val="C00000"/>
                </a:solidFill>
                <a:latin typeface="Times New Roman" panose="02020603050405020304" pitchFamily="18" charset="0"/>
                <a:cs typeface="Times New Roman" panose="02020603050405020304" pitchFamily="18" charset="0"/>
              </a:rPr>
              <a:t>c</a:t>
            </a:r>
            <a:r>
              <a:rPr lang="en-US" altLang="zh-TW" b="1" dirty="0" smtClean="0">
                <a:solidFill>
                  <a:srgbClr val="C00000"/>
                </a:solidFill>
                <a:latin typeface="Times New Roman" panose="02020603050405020304" pitchFamily="18" charset="0"/>
                <a:cs typeface="Times New Roman" panose="02020603050405020304" pitchFamily="18" charset="0"/>
              </a:rPr>
              <a:t>apacity (byte)</a:t>
            </a:r>
          </a:p>
        </p:txBody>
      </p:sp>
      <p:sp>
        <p:nvSpPr>
          <p:cNvPr id="67" name="橢圓 66"/>
          <p:cNvSpPr/>
          <p:nvPr/>
        </p:nvSpPr>
        <p:spPr>
          <a:xfrm>
            <a:off x="6012160" y="3763203"/>
            <a:ext cx="1697607" cy="39272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68" name="文字方塊 67"/>
          <p:cNvSpPr txBox="1"/>
          <p:nvPr/>
        </p:nvSpPr>
        <p:spPr>
          <a:xfrm>
            <a:off x="6172167" y="4155926"/>
            <a:ext cx="1537600" cy="369332"/>
          </a:xfrm>
          <a:prstGeom prst="rect">
            <a:avLst/>
          </a:prstGeom>
          <a:noFill/>
        </p:spPr>
        <p:txBody>
          <a:bodyPr wrap="none" rtlCol="0">
            <a:spAutoFit/>
          </a:bodyPr>
          <a:lstStyle/>
          <a:p>
            <a:r>
              <a:rPr lang="en-US" altLang="zh-TW" b="1" dirty="0">
                <a:solidFill>
                  <a:srgbClr val="C00000"/>
                </a:solidFill>
                <a:latin typeface="Times New Roman" panose="02020603050405020304" pitchFamily="18" charset="0"/>
                <a:cs typeface="Times New Roman" panose="02020603050405020304" pitchFamily="18" charset="0"/>
              </a:rPr>
              <a:t>m</a:t>
            </a:r>
            <a:r>
              <a:rPr lang="en-US" altLang="zh-TW" b="1" dirty="0" smtClean="0">
                <a:solidFill>
                  <a:srgbClr val="C00000"/>
                </a:solidFill>
                <a:latin typeface="Times New Roman" panose="02020603050405020304" pitchFamily="18" charset="0"/>
                <a:cs typeface="Times New Roman" panose="02020603050405020304" pitchFamily="18" charset="0"/>
              </a:rPr>
              <a:t>odified date</a:t>
            </a:r>
          </a:p>
        </p:txBody>
      </p:sp>
      <p:sp>
        <p:nvSpPr>
          <p:cNvPr id="69" name="橢圓 68"/>
          <p:cNvSpPr/>
          <p:nvPr/>
        </p:nvSpPr>
        <p:spPr>
          <a:xfrm>
            <a:off x="7781775" y="3753911"/>
            <a:ext cx="1182713" cy="39272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70" name="文字方塊 69"/>
          <p:cNvSpPr txBox="1"/>
          <p:nvPr/>
        </p:nvSpPr>
        <p:spPr>
          <a:xfrm>
            <a:off x="7570904" y="3291830"/>
            <a:ext cx="1687321" cy="369332"/>
          </a:xfrm>
          <a:prstGeom prst="rect">
            <a:avLst/>
          </a:prstGeom>
          <a:noFill/>
        </p:spPr>
        <p:txBody>
          <a:bodyPr wrap="none" rtlCol="0">
            <a:spAutoFit/>
          </a:bodyPr>
          <a:lstStyle/>
          <a:p>
            <a:r>
              <a:rPr lang="en-US" altLang="zh-TW" b="1" dirty="0" smtClean="0">
                <a:solidFill>
                  <a:srgbClr val="C00000"/>
                </a:solidFill>
                <a:latin typeface="Times New Roman" panose="02020603050405020304" pitchFamily="18" charset="0"/>
                <a:cs typeface="Times New Roman" panose="02020603050405020304" pitchFamily="18" charset="0"/>
              </a:rPr>
              <a:t>directory name</a:t>
            </a:r>
          </a:p>
        </p:txBody>
      </p:sp>
    </p:spTree>
    <p:extLst>
      <p:ext uri="{BB962C8B-B14F-4D97-AF65-F5344CB8AC3E}">
        <p14:creationId xmlns:p14="http://schemas.microsoft.com/office/powerpoint/2010/main" val="2264803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Change File </a:t>
            </a:r>
            <a:r>
              <a:rPr lang="en-US" altLang="zh-TW" dirty="0">
                <a:latin typeface="Times New Roman" panose="02020603050405020304" pitchFamily="18" charset="0"/>
                <a:cs typeface="Times New Roman" panose="02020603050405020304" pitchFamily="18" charset="0"/>
              </a:rPr>
              <a:t>R</a:t>
            </a:r>
            <a:r>
              <a:rPr lang="en-US" altLang="zh-TW" dirty="0" smtClean="0">
                <a:latin typeface="Times New Roman" panose="02020603050405020304" pitchFamily="18" charset="0"/>
                <a:cs typeface="Times New Roman" panose="02020603050405020304" pitchFamily="18" charset="0"/>
              </a:rPr>
              <a:t>ights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624736" cy="3394472"/>
          </a:xfrm>
        </p:spPr>
        <p:txBody>
          <a:bodyPr/>
          <a:lstStyle/>
          <a:p>
            <a:r>
              <a:rPr lang="en-US" altLang="zh-TW" dirty="0" smtClean="0">
                <a:latin typeface="Times New Roman" panose="02020603050405020304" pitchFamily="18" charset="0"/>
                <a:cs typeface="Times New Roman" panose="02020603050405020304" pitchFamily="18" charset="0"/>
              </a:rPr>
              <a:t>Rights score table: r: 4, w: 2, x: 1, -:0</a:t>
            </a:r>
          </a:p>
          <a:p>
            <a:pPr lvl="1"/>
            <a:r>
              <a:rPr lang="en-US" altLang="zh-TW" dirty="0" err="1" smtClean="0">
                <a:latin typeface="Times New Roman" panose="02020603050405020304" pitchFamily="18" charset="0"/>
                <a:cs typeface="Times New Roman" panose="02020603050405020304" pitchFamily="18" charset="0"/>
              </a:rPr>
              <a:t>rwxr</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xr</a:t>
            </a:r>
            <a:r>
              <a:rPr lang="en-US" altLang="zh-TW" dirty="0" smtClean="0">
                <a:latin typeface="Times New Roman" panose="02020603050405020304" pitchFamily="18" charset="0"/>
                <a:cs typeface="Times New Roman" panose="02020603050405020304" pitchFamily="18" charset="0"/>
              </a:rPr>
              <a:t>-x: 755</a:t>
            </a:r>
          </a:p>
          <a:p>
            <a:r>
              <a:rPr lang="en-US" altLang="zh-TW" dirty="0" smtClean="0">
                <a:latin typeface="Times New Roman" panose="02020603050405020304" pitchFamily="18" charset="0"/>
                <a:cs typeface="Times New Roman" panose="02020603050405020304" pitchFamily="18" charset="0"/>
              </a:rPr>
              <a:t>Change to 777</a:t>
            </a:r>
          </a:p>
          <a:p>
            <a:pPr lvl="1"/>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chmod</a:t>
            </a:r>
            <a:r>
              <a:rPr lang="en-US" altLang="zh-TW" dirty="0" smtClean="0">
                <a:latin typeface="Times New Roman" panose="02020603050405020304" pitchFamily="18" charset="0"/>
                <a:cs typeface="Times New Roman" panose="02020603050405020304" pitchFamily="18" charset="0"/>
              </a:rPr>
              <a:t> 777 Desktop</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341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a:t>
            </a:r>
            <a:r>
              <a:rPr lang="en-US" altLang="zh-TW" dirty="0" smtClean="0">
                <a:latin typeface="Times New Roman" panose="02020603050405020304" pitchFamily="18" charset="0"/>
                <a:cs typeface="Times New Roman" panose="02020603050405020304" pitchFamily="18" charset="0"/>
              </a:rPr>
              <a:t>- </a:t>
            </a:r>
            <a:r>
              <a:rPr lang="en-US" altLang="zh-TW" i="1" dirty="0" smtClean="0">
                <a:latin typeface="Times New Roman" panose="02020603050405020304" pitchFamily="18" charset="0"/>
                <a:cs typeface="Times New Roman" panose="02020603050405020304" pitchFamily="18" charset="0"/>
              </a:rPr>
              <a:t>cd</a:t>
            </a:r>
            <a:endParaRPr lang="zh-TW" altLang="en-US" i="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This command takes you to the directory you named, just as you would assume.</a:t>
            </a:r>
          </a:p>
          <a:p>
            <a:pPr lvl="1"/>
            <a:r>
              <a:rPr lang="en-US" altLang="zh-TW" i="1" dirty="0" smtClean="0">
                <a:solidFill>
                  <a:srgbClr val="FF0000"/>
                </a:solidFill>
                <a:latin typeface="Times New Roman" panose="02020603050405020304" pitchFamily="18" charset="0"/>
                <a:cs typeface="Times New Roman" panose="02020603050405020304" pitchFamily="18" charset="0"/>
              </a:rPr>
              <a:t>cd ~</a:t>
            </a:r>
            <a:r>
              <a:rPr lang="en-US" altLang="zh-TW" dirty="0" smtClean="0">
                <a:latin typeface="Times New Roman" panose="02020603050405020304" pitchFamily="18" charset="0"/>
                <a:cs typeface="Times New Roman" panose="02020603050405020304" pitchFamily="18" charset="0"/>
              </a:rPr>
              <a:t>, which takes you to your home directory</a:t>
            </a:r>
          </a:p>
          <a:p>
            <a:pPr lvl="1"/>
            <a:r>
              <a:rPr lang="en-US" altLang="zh-TW" i="1" dirty="0">
                <a:solidFill>
                  <a:srgbClr val="FF0000"/>
                </a:solidFill>
                <a:latin typeface="Times New Roman" panose="02020603050405020304" pitchFamily="18" charset="0"/>
                <a:cs typeface="Times New Roman" panose="02020603050405020304" pitchFamily="18" charset="0"/>
              </a:rPr>
              <a:t>c</a:t>
            </a:r>
            <a:r>
              <a:rPr lang="en-US" altLang="zh-TW" i="1" dirty="0" smtClean="0">
                <a:solidFill>
                  <a:srgbClr val="FF0000"/>
                </a:solidFill>
                <a:latin typeface="Times New Roman" panose="02020603050405020304" pitchFamily="18" charset="0"/>
                <a:cs typeface="Times New Roman" panose="02020603050405020304" pitchFamily="18" charset="0"/>
              </a:rPr>
              <a:t>d ../</a:t>
            </a:r>
            <a:r>
              <a:rPr lang="en-US" altLang="zh-TW" dirty="0" smtClean="0">
                <a:latin typeface="Times New Roman" panose="02020603050405020304" pitchFamily="18" charset="0"/>
                <a:cs typeface="Times New Roman" panose="02020603050405020304" pitchFamily="18" charset="0"/>
              </a:rPr>
              <a:t>, which takes you up one directory I the folder structure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5" name="文字方塊 4"/>
          <p:cNvSpPr txBox="1"/>
          <p:nvPr/>
        </p:nvSpPr>
        <p:spPr>
          <a:xfrm>
            <a:off x="2267744" y="4332684"/>
            <a:ext cx="6445224" cy="646331"/>
          </a:xfrm>
          <a:prstGeom prst="rect">
            <a:avLst/>
          </a:prstGeom>
          <a:noFill/>
          <a:ln w="22225">
            <a:solidFill>
              <a:srgbClr val="FFFF00"/>
            </a:solidFill>
          </a:ln>
        </p:spPr>
        <p:txBody>
          <a:bodyPr wrap="square" rtlCol="0">
            <a:spAutoFit/>
          </a:bodyPr>
          <a:lstStyle/>
          <a:p>
            <a:r>
              <a:rPr lang="en-US" altLang="zh-TW" dirty="0">
                <a:solidFill>
                  <a:srgbClr val="0070C0"/>
                </a:solidFill>
                <a:latin typeface="Times New Roman" panose="02020603050405020304" pitchFamily="18" charset="0"/>
                <a:cs typeface="Times New Roman" panose="02020603050405020304" pitchFamily="18" charset="0"/>
              </a:rPr>
              <a:t>I</a:t>
            </a:r>
            <a:r>
              <a:rPr lang="en-US" altLang="zh-TW" dirty="0" smtClean="0">
                <a:solidFill>
                  <a:srgbClr val="0070C0"/>
                </a:solidFill>
                <a:latin typeface="Times New Roman" panose="02020603050405020304" pitchFamily="18" charset="0"/>
                <a:cs typeface="Times New Roman" panose="02020603050405020304" pitchFamily="18" charset="0"/>
              </a:rPr>
              <a:t>f </a:t>
            </a:r>
            <a:r>
              <a:rPr lang="en-US" altLang="zh-TW" dirty="0">
                <a:solidFill>
                  <a:srgbClr val="0070C0"/>
                </a:solidFill>
                <a:latin typeface="Times New Roman" panose="02020603050405020304" pitchFamily="18" charset="0"/>
                <a:cs typeface="Times New Roman" panose="02020603050405020304" pitchFamily="18" charset="0"/>
              </a:rPr>
              <a:t>you simply type cd and press Enter, you’ll be taken back to your home directory, no matter where you are.</a:t>
            </a:r>
            <a:endParaRPr lang="zh-TW"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83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CLI - </a:t>
            </a:r>
            <a:r>
              <a:rPr lang="en-US" altLang="zh-TW" i="1" dirty="0" err="1" smtClean="0">
                <a:latin typeface="Times New Roman" panose="02020603050405020304" pitchFamily="18" charset="0"/>
                <a:cs typeface="Times New Roman" panose="02020603050405020304" pitchFamily="18" charset="0"/>
              </a:rPr>
              <a:t>pwd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When you are lost, </a:t>
            </a:r>
            <a:r>
              <a:rPr lang="en-US" altLang="zh-TW" i="1" dirty="0" err="1" smtClean="0">
                <a:solidFill>
                  <a:srgbClr val="FF0000"/>
                </a:solidFill>
                <a:latin typeface="Times New Roman" panose="02020603050405020304" pitchFamily="18" charset="0"/>
                <a:cs typeface="Times New Roman" panose="02020603050405020304" pitchFamily="18" charset="0"/>
              </a:rPr>
              <a:t>pwd</a:t>
            </a:r>
            <a:r>
              <a:rPr lang="en-US" altLang="zh-TW" dirty="0" smtClean="0">
                <a:latin typeface="Times New Roman" panose="02020603050405020304" pitchFamily="18" charset="0"/>
                <a:cs typeface="Times New Roman" panose="02020603050405020304" pitchFamily="18" charset="0"/>
              </a:rPr>
              <a:t> simply tells you what directory you are in, with the answer given as the path from the root directory.</a:t>
            </a:r>
          </a:p>
          <a:p>
            <a:pPr lvl="1"/>
            <a:r>
              <a:rPr lang="en-US" altLang="zh-TW" dirty="0" smtClean="0">
                <a:latin typeface="Times New Roman" panose="02020603050405020304" pitchFamily="18" charset="0"/>
                <a:cs typeface="Times New Roman" panose="02020603050405020304" pitchFamily="18" charset="0"/>
              </a:rPr>
              <a:t>/users/</a:t>
            </a:r>
            <a:r>
              <a:rPr lang="en-US" altLang="zh-TW" dirty="0" err="1" smtClean="0">
                <a:latin typeface="Times New Roman" panose="02020603050405020304" pitchFamily="18" charset="0"/>
                <a:cs typeface="Times New Roman" panose="02020603050405020304" pitchFamily="18" charset="0"/>
              </a:rPr>
              <a:t>wdonat</a:t>
            </a:r>
            <a:r>
              <a:rPr lang="en-US" altLang="zh-TW" dirty="0" smtClean="0">
                <a:latin typeface="Times New Roman" panose="02020603050405020304" pitchFamily="18" charset="0"/>
                <a:cs typeface="Times New Roman" panose="02020603050405020304" pitchFamily="18" charset="0"/>
              </a:rPr>
              <a:t>/desktop/</a:t>
            </a:r>
            <a:r>
              <a:rPr lang="en-US" altLang="zh-TW" dirty="0" err="1" smtClean="0">
                <a:latin typeface="Times New Roman" panose="02020603050405020304" pitchFamily="18" charset="0"/>
                <a:cs typeface="Times New Roman" panose="02020603050405020304" pitchFamily="18" charset="0"/>
              </a:rPr>
              <a:t>myapplication</a:t>
            </a:r>
            <a:r>
              <a:rPr lang="en-US" altLang="zh-TW" dirty="0" smtClean="0">
                <a:latin typeface="Times New Roman" panose="02020603050405020304" pitchFamily="18" charset="0"/>
                <a:cs typeface="Times New Roman" panose="02020603050405020304" pitchFamily="18" charset="0"/>
              </a:rPr>
              <a:t>/bin/samples/</a:t>
            </a:r>
            <a:r>
              <a:rPr lang="en-US" altLang="zh-TW" dirty="0" err="1" smtClean="0">
                <a:latin typeface="Times New Roman" panose="02020603050405020304" pitchFamily="18" charset="0"/>
                <a:cs typeface="Times New Roman" panose="02020603050405020304" pitchFamily="18" charset="0"/>
              </a:rPr>
              <a:t>linux</a:t>
            </a:r>
            <a:r>
              <a:rPr lang="en-US" altLang="zh-TW" dirty="0" smtClean="0">
                <a:latin typeface="Times New Roman" panose="02020603050405020304" pitchFamily="18" charset="0"/>
                <a:cs typeface="Times New Roman" panose="02020603050405020304" pitchFamily="18" charset="0"/>
              </a:rPr>
              <a:t>/bin</a:t>
            </a:r>
          </a:p>
          <a:p>
            <a:pPr marL="457200" lvl="1" indent="0">
              <a:buNone/>
            </a:pPr>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5" name="向右箭號 4"/>
          <p:cNvSpPr/>
          <p:nvPr/>
        </p:nvSpPr>
        <p:spPr>
          <a:xfrm>
            <a:off x="2843808" y="4299942"/>
            <a:ext cx="57606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6" name="文字方塊 5"/>
          <p:cNvSpPr txBox="1"/>
          <p:nvPr/>
        </p:nvSpPr>
        <p:spPr>
          <a:xfrm>
            <a:off x="3563888" y="4187864"/>
            <a:ext cx="3240360" cy="400110"/>
          </a:xfrm>
          <a:prstGeom prst="rect">
            <a:avLst/>
          </a:prstGeom>
          <a:noFill/>
        </p:spPr>
        <p:txBody>
          <a:bodyPr wrap="square" rtlCol="0">
            <a:spAutoFit/>
          </a:bodyPr>
          <a:lstStyle/>
          <a:p>
            <a:r>
              <a:rPr lang="en-US" altLang="zh-TW" sz="2000" b="1" dirty="0" err="1" smtClean="0">
                <a:latin typeface="Times New Roman" panose="02020603050405020304" pitchFamily="18" charset="0"/>
                <a:cs typeface="Times New Roman" panose="02020603050405020304" pitchFamily="18" charset="0"/>
              </a:rPr>
              <a:t>pi@raspberrypi</a:t>
            </a:r>
            <a:r>
              <a:rPr lang="en-US" altLang="zh-TW" sz="2000" b="1" dirty="0" smtClean="0">
                <a:latin typeface="Times New Roman" panose="02020603050405020304" pitchFamily="18" charset="0"/>
                <a:cs typeface="Times New Roman" panose="02020603050405020304" pitchFamily="18" charset="0"/>
              </a:rPr>
              <a:t> /bin $</a:t>
            </a:r>
            <a:endParaRPr lang="zh-TW" altLang="en-US" sz="2000" b="1" dirty="0">
              <a:latin typeface="Times New Roman" panose="02020603050405020304" pitchFamily="18" charset="0"/>
              <a:cs typeface="Times New Roman" panose="02020603050405020304" pitchFamily="18" charset="0"/>
            </a:endParaRPr>
          </a:p>
        </p:txBody>
      </p:sp>
      <p:sp>
        <p:nvSpPr>
          <p:cNvPr id="7" name="橢圓 6"/>
          <p:cNvSpPr/>
          <p:nvPr/>
        </p:nvSpPr>
        <p:spPr>
          <a:xfrm>
            <a:off x="3491880" y="4115856"/>
            <a:ext cx="2808312" cy="54412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139952" y="4663380"/>
            <a:ext cx="3851504" cy="369332"/>
          </a:xfrm>
          <a:prstGeom prst="rect">
            <a:avLst/>
          </a:prstGeom>
          <a:noFill/>
        </p:spPr>
        <p:txBody>
          <a:bodyPr wrap="none" rtlCol="0">
            <a:spAutoFit/>
          </a:bodyPr>
          <a:lstStyle/>
          <a:p>
            <a:r>
              <a:rPr lang="en-US" altLang="zh-TW" dirty="0" smtClean="0">
                <a:solidFill>
                  <a:srgbClr val="0070C0"/>
                </a:solidFill>
                <a:latin typeface="Times New Roman" panose="02020603050405020304" pitchFamily="18" charset="0"/>
                <a:cs typeface="Times New Roman" panose="02020603050405020304" pitchFamily="18" charset="0"/>
              </a:rPr>
              <a:t>You don’t know exactly where you are </a:t>
            </a:r>
            <a:endParaRPr lang="zh-TW"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55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Introduce to Lin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Introduce to Linux</Template>
  <TotalTime>839</TotalTime>
  <Words>2149</Words>
  <Application>Microsoft Office PowerPoint</Application>
  <PresentationFormat>如螢幕大小 (16:9)</PresentationFormat>
  <Paragraphs>204</Paragraphs>
  <Slides>33</Slides>
  <Notes>2</Notes>
  <HiddenSlides>0</HiddenSlides>
  <MMClips>0</MMClips>
  <ScaleCrop>false</ScaleCrop>
  <HeadingPairs>
    <vt:vector size="4" baseType="variant">
      <vt:variant>
        <vt:lpstr>佈景主題</vt:lpstr>
      </vt:variant>
      <vt:variant>
        <vt:i4>1</vt:i4>
      </vt:variant>
      <vt:variant>
        <vt:lpstr>投影片標題</vt:lpstr>
      </vt:variant>
      <vt:variant>
        <vt:i4>33</vt:i4>
      </vt:variant>
    </vt:vector>
  </HeadingPairs>
  <TitlesOfParts>
    <vt:vector size="34" baseType="lpstr">
      <vt:lpstr>Introduce to Linux</vt:lpstr>
      <vt:lpstr>Getting Started with Linux on the Pi</vt:lpstr>
      <vt:lpstr>Linux on the Pi</vt:lpstr>
      <vt:lpstr>Linux on the Pi</vt:lpstr>
      <vt:lpstr>Common Linux CLI</vt:lpstr>
      <vt:lpstr>CLI - ls</vt:lpstr>
      <vt:lpstr>File Rights</vt:lpstr>
      <vt:lpstr>Change File Rights</vt:lpstr>
      <vt:lpstr>CLI - cd</vt:lpstr>
      <vt:lpstr>CLI - pwd</vt:lpstr>
      <vt:lpstr>CLI - rm</vt:lpstr>
      <vt:lpstr>CLI – mkdir and rmdir</vt:lpstr>
      <vt:lpstr>CLI - cat</vt:lpstr>
      <vt:lpstr>CLI – mv and cp</vt:lpstr>
      <vt:lpstr>CLI – man command</vt:lpstr>
      <vt:lpstr>CLI - date</vt:lpstr>
      <vt:lpstr>CLI - echo</vt:lpstr>
      <vt:lpstr>CLI - grep</vt:lpstr>
      <vt:lpstr>CLI - sudo</vt:lpstr>
      <vt:lpstr>CLI - ./program</vt:lpstr>
      <vt:lpstr>CLI - exit</vt:lpstr>
      <vt:lpstr>Shells in Linux</vt:lpstr>
      <vt:lpstr>Bash Keyboard Shortcuts</vt:lpstr>
      <vt:lpstr>Packet Managers</vt:lpstr>
      <vt:lpstr>Packet Managers</vt:lpstr>
      <vt:lpstr>Packet Managers</vt:lpstr>
      <vt:lpstr>Text Editors</vt:lpstr>
      <vt:lpstr>Using Vim</vt:lpstr>
      <vt:lpstr>Using Vim</vt:lpstr>
      <vt:lpstr>Text Editors</vt:lpstr>
      <vt:lpstr>Using Emacs</vt:lpstr>
      <vt:lpstr>Text Editors</vt:lpstr>
      <vt:lpstr>Using nano</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Linux</dc:title>
  <dc:creator>Ken</dc:creator>
  <cp:lastModifiedBy>don</cp:lastModifiedBy>
  <cp:revision>117</cp:revision>
  <dcterms:created xsi:type="dcterms:W3CDTF">2015-09-01T14:10:54Z</dcterms:created>
  <dcterms:modified xsi:type="dcterms:W3CDTF">2016-10-01T15:11:12Z</dcterms:modified>
</cp:coreProperties>
</file>