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4" r:id="rId3"/>
    <p:sldId id="282" r:id="rId4"/>
    <p:sldId id="283" r:id="rId5"/>
    <p:sldId id="285" r:id="rId6"/>
    <p:sldId id="286" r:id="rId7"/>
    <p:sldId id="287" r:id="rId8"/>
    <p:sldId id="288" r:id="rId9"/>
    <p:sldId id="290" r:id="rId10"/>
    <p:sldId id="289" r:id="rId11"/>
    <p:sldId id="291" r:id="rId12"/>
    <p:sldId id="293" r:id="rId13"/>
    <p:sldId id="294" r:id="rId14"/>
    <p:sldId id="295" r:id="rId15"/>
    <p:sldId id="296" r:id="rId16"/>
    <p:sldId id="292" r:id="rId17"/>
    <p:sldId id="297" r:id="rId18"/>
    <p:sldId id="298" r:id="rId19"/>
    <p:sldId id="300" r:id="rId20"/>
    <p:sldId id="301" r:id="rId21"/>
    <p:sldId id="299" r:id="rId22"/>
    <p:sldId id="302" r:id="rId23"/>
    <p:sldId id="25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C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76" autoAdjust="0"/>
  </p:normalViewPr>
  <p:slideViewPr>
    <p:cSldViewPr>
      <p:cViewPr>
        <p:scale>
          <a:sx n="70" d="100"/>
          <a:sy n="70" d="100"/>
        </p:scale>
        <p:origin x="-1374" y="-3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A81BA-B04B-47C6-9492-F86BA2E9ACAC}" type="datetimeFigureOut">
              <a:rPr lang="zh-TW" altLang="en-US" smtClean="0"/>
              <a:t>2016/10/11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279171-A339-4704-8F64-C57AA2CED1FC}" type="slidenum">
              <a:rPr lang="zh-TW" altLang="en-US" smtClean="0"/>
              <a:t>‹#›</a:t>
            </a:fld>
            <a:endParaRPr lang="zh-TW" altLang="en-US"/>
          </a:p>
        </p:txBody>
      </p:sp>
    </p:spTree>
    <p:extLst>
      <p:ext uri="{BB962C8B-B14F-4D97-AF65-F5344CB8AC3E}">
        <p14:creationId xmlns:p14="http://schemas.microsoft.com/office/powerpoint/2010/main" val="120580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https://www.youtube.com/watch?v=w2itwFJCgFQ</a:t>
            </a:r>
            <a:endParaRPr lang="zh-TW" altLang="en-US" dirty="0"/>
          </a:p>
        </p:txBody>
      </p:sp>
      <p:sp>
        <p:nvSpPr>
          <p:cNvPr id="4" name="投影片編號版面配置區 3"/>
          <p:cNvSpPr>
            <a:spLocks noGrp="1"/>
          </p:cNvSpPr>
          <p:nvPr>
            <p:ph type="sldNum" sz="quarter" idx="10"/>
          </p:nvPr>
        </p:nvSpPr>
        <p:spPr/>
        <p:txBody>
          <a:bodyPr/>
          <a:lstStyle/>
          <a:p>
            <a:fld id="{C3279171-A339-4704-8F64-C57AA2CED1FC}" type="slidenum">
              <a:rPr lang="zh-TW" altLang="en-US" smtClean="0"/>
              <a:t>2</a:t>
            </a:fld>
            <a:endParaRPr lang="zh-TW" altLang="en-US"/>
          </a:p>
        </p:txBody>
      </p:sp>
    </p:spTree>
    <p:extLst>
      <p:ext uri="{BB962C8B-B14F-4D97-AF65-F5344CB8AC3E}">
        <p14:creationId xmlns:p14="http://schemas.microsoft.com/office/powerpoint/2010/main" val="337565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upgrade: upgrade is used to install the newest versions of all packages currently installed on the system from the sources enumerated in /</a:t>
            </a:r>
            <a:r>
              <a:rPr lang="en-US" altLang="zh-TW" dirty="0" err="1" smtClean="0"/>
              <a:t>etc</a:t>
            </a:r>
            <a:r>
              <a:rPr lang="en-US" altLang="zh-TW" dirty="0" smtClean="0"/>
              <a:t>/apt/</a:t>
            </a:r>
            <a:r>
              <a:rPr lang="en-US" altLang="zh-TW" dirty="0" err="1" smtClean="0"/>
              <a:t>sources.list</a:t>
            </a:r>
            <a:r>
              <a:rPr lang="en-US" altLang="zh-TW" dirty="0" smtClean="0"/>
              <a:t>. Packages currently installed with new versions available are retrieved and upgraded; under no circumstances are currently installed packages removed, or packages not already installed retrieved and installed. New versions of currently installed packages that cannot be upgraded without changing the install status of another package will be left at their current version. An update must be performed first so that apt-get knows that new versions of packages are available.</a:t>
            </a:r>
          </a:p>
          <a:p>
            <a:r>
              <a:rPr lang="en-US" altLang="zh-TW" dirty="0" err="1" smtClean="0"/>
              <a:t>dist</a:t>
            </a:r>
            <a:r>
              <a:rPr lang="en-US" altLang="zh-TW" dirty="0" smtClean="0"/>
              <a:t>-upgrade: </a:t>
            </a:r>
            <a:r>
              <a:rPr lang="en-US" altLang="zh-TW" dirty="0" err="1" smtClean="0"/>
              <a:t>dist</a:t>
            </a:r>
            <a:r>
              <a:rPr lang="en-US" altLang="zh-TW" dirty="0" smtClean="0"/>
              <a:t>-upgrade in addition to performing the function of upgrade, also intelligently handles changing dependencies with new versions of packages; apt-get has a "smart" conflict resolution system, and it will attempt to upgrade the most important packages at the expense of less </a:t>
            </a:r>
          </a:p>
          <a:p>
            <a:endParaRPr lang="en-US" altLang="zh-TW" dirty="0" smtClean="0"/>
          </a:p>
          <a:p>
            <a:r>
              <a:rPr lang="en-US" altLang="zh-TW" dirty="0" smtClean="0"/>
              <a:t>upgrade: </a:t>
            </a:r>
            <a:r>
              <a:rPr lang="zh-TW" altLang="en-US" dirty="0" smtClean="0"/>
              <a:t>系統將現有的 </a:t>
            </a:r>
            <a:r>
              <a:rPr lang="en-US" altLang="zh-TW" dirty="0" smtClean="0"/>
              <a:t>Package </a:t>
            </a:r>
            <a:r>
              <a:rPr lang="zh-TW" altLang="en-US" dirty="0" smtClean="0"/>
              <a:t>升級</a:t>
            </a:r>
            <a:r>
              <a:rPr lang="en-US" altLang="zh-TW" dirty="0" smtClean="0"/>
              <a:t>, </a:t>
            </a:r>
            <a:r>
              <a:rPr lang="zh-TW" altLang="en-US" dirty="0" smtClean="0"/>
              <a:t>如果有相依性的問題</a:t>
            </a:r>
            <a:r>
              <a:rPr lang="en-US" altLang="zh-TW" dirty="0" smtClean="0"/>
              <a:t>, </a:t>
            </a:r>
            <a:r>
              <a:rPr lang="zh-TW" altLang="en-US" dirty="0" smtClean="0"/>
              <a:t>而此相依性 需要安裝其它新的 </a:t>
            </a:r>
            <a:r>
              <a:rPr lang="en-US" altLang="zh-TW" dirty="0" smtClean="0"/>
              <a:t>Package </a:t>
            </a:r>
            <a:r>
              <a:rPr lang="zh-TW" altLang="en-US" dirty="0" smtClean="0"/>
              <a:t>或 影響到其它 </a:t>
            </a:r>
            <a:r>
              <a:rPr lang="en-US" altLang="zh-TW" dirty="0" smtClean="0"/>
              <a:t>Package </a:t>
            </a:r>
            <a:r>
              <a:rPr lang="zh-TW" altLang="en-US" dirty="0" smtClean="0"/>
              <a:t>的相依性時</a:t>
            </a:r>
            <a:r>
              <a:rPr lang="en-US" altLang="zh-TW" dirty="0" smtClean="0"/>
              <a:t>, </a:t>
            </a:r>
            <a:r>
              <a:rPr lang="zh-TW" altLang="en-US" dirty="0" smtClean="0"/>
              <a:t>此 </a:t>
            </a:r>
            <a:r>
              <a:rPr lang="en-US" altLang="zh-TW" dirty="0" smtClean="0"/>
              <a:t>Package </a:t>
            </a:r>
            <a:r>
              <a:rPr lang="zh-TW" altLang="en-US" dirty="0" smtClean="0"/>
              <a:t>就不會被升級</a:t>
            </a:r>
            <a:r>
              <a:rPr lang="en-US" altLang="zh-TW" dirty="0" smtClean="0"/>
              <a:t>, </a:t>
            </a:r>
            <a:r>
              <a:rPr lang="zh-TW" altLang="en-US" dirty="0" smtClean="0"/>
              <a:t>會保留下來</a:t>
            </a:r>
            <a:r>
              <a:rPr lang="en-US" altLang="zh-TW" dirty="0" smtClean="0"/>
              <a:t>.</a:t>
            </a:r>
          </a:p>
          <a:p>
            <a:r>
              <a:rPr lang="en-US" altLang="zh-TW" dirty="0" err="1" smtClean="0"/>
              <a:t>dist</a:t>
            </a:r>
            <a:r>
              <a:rPr lang="en-US" altLang="zh-TW" dirty="0" smtClean="0"/>
              <a:t>-upgrade: </a:t>
            </a:r>
            <a:r>
              <a:rPr lang="zh-TW" altLang="en-US" dirty="0" smtClean="0"/>
              <a:t>可以聰明的解決相依性的問題</a:t>
            </a:r>
            <a:r>
              <a:rPr lang="en-US" altLang="zh-TW" dirty="0" smtClean="0"/>
              <a:t>, </a:t>
            </a:r>
            <a:r>
              <a:rPr lang="zh-TW" altLang="en-US" dirty="0" smtClean="0"/>
              <a:t>如果有相依性問題</a:t>
            </a:r>
            <a:r>
              <a:rPr lang="en-US" altLang="zh-TW" dirty="0" smtClean="0"/>
              <a:t>, </a:t>
            </a:r>
            <a:r>
              <a:rPr lang="zh-TW" altLang="en-US" dirty="0" smtClean="0"/>
              <a:t>需要 安裝</a:t>
            </a:r>
            <a:r>
              <a:rPr lang="en-US" altLang="zh-TW" dirty="0" smtClean="0"/>
              <a:t>/</a:t>
            </a:r>
            <a:r>
              <a:rPr lang="zh-TW" altLang="en-US" dirty="0" smtClean="0"/>
              <a:t>移除 新的 </a:t>
            </a:r>
            <a:r>
              <a:rPr lang="en-US" altLang="zh-TW" dirty="0" smtClean="0"/>
              <a:t>Package, </a:t>
            </a:r>
            <a:r>
              <a:rPr lang="zh-TW" altLang="en-US" dirty="0" smtClean="0"/>
              <a:t>就會試著去 安裝</a:t>
            </a:r>
            <a:r>
              <a:rPr lang="en-US" altLang="zh-TW" dirty="0" smtClean="0"/>
              <a:t>/</a:t>
            </a:r>
            <a:r>
              <a:rPr lang="zh-TW" altLang="en-US" dirty="0" smtClean="0"/>
              <a:t>移除 它</a:t>
            </a:r>
            <a:r>
              <a:rPr lang="en-US" altLang="zh-TW" dirty="0" smtClean="0"/>
              <a:t>. (</a:t>
            </a:r>
            <a:r>
              <a:rPr lang="zh-TW" altLang="en-US" dirty="0" smtClean="0"/>
              <a:t>所以通常這個會被認為是有點風險的升級</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C3279171-A339-4704-8F64-C57AA2CED1FC}" type="slidenum">
              <a:rPr lang="zh-TW" altLang="en-US" smtClean="0"/>
              <a:t>12</a:t>
            </a:fld>
            <a:endParaRPr lang="zh-TW" altLang="en-US"/>
          </a:p>
        </p:txBody>
      </p:sp>
    </p:spTree>
    <p:extLst>
      <p:ext uri="{BB962C8B-B14F-4D97-AF65-F5344CB8AC3E}">
        <p14:creationId xmlns:p14="http://schemas.microsoft.com/office/powerpoint/2010/main" val="1577088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884935"/>
            <a:ext cx="7772400" cy="685899"/>
          </a:xfrm>
        </p:spPr>
        <p:txBody>
          <a:bodyPr/>
          <a:lstStyle>
            <a:lvl1pPr>
              <a:defRPr>
                <a:solidFill>
                  <a:srgbClr val="163C97"/>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54810"/>
            <a:ext cx="6400800" cy="593204"/>
          </a:xfrm>
        </p:spPr>
        <p:txBody>
          <a:bodyPr/>
          <a:lstStyle>
            <a:lvl1pPr marL="0" indent="0" algn="ctr">
              <a:buNone/>
              <a:defRPr baseline="0">
                <a:solidFill>
                  <a:srgbClr val="163C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FEA1FB3A-8A60-4D88-ACDD-07973810EE23}"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1F887-2C71-4249-9C54-0CFDF0A78616}" type="slidenum">
              <a:rPr lang="en-US" smtClean="0"/>
              <a:t>‹#›</a:t>
            </a:fld>
            <a:endParaRPr lang="en-US"/>
          </a:p>
        </p:txBody>
      </p:sp>
    </p:spTree>
    <p:extLst>
      <p:ext uri="{BB962C8B-B14F-4D97-AF65-F5344CB8AC3E}">
        <p14:creationId xmlns:p14="http://schemas.microsoft.com/office/powerpoint/2010/main" val="22153132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23728" y="205979"/>
            <a:ext cx="6563072"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2123728" y="1200151"/>
            <a:ext cx="6563072" cy="3394472"/>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FEA1FB3A-8A60-4D88-ACDD-07973810EE23}"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1F887-2C71-4249-9C54-0CFDF0A78616}" type="slidenum">
              <a:rPr lang="en-US" smtClean="0"/>
              <a:t>‹#›</a:t>
            </a:fld>
            <a:endParaRPr lang="en-US"/>
          </a:p>
        </p:txBody>
      </p:sp>
    </p:spTree>
    <p:extLst>
      <p:ext uri="{BB962C8B-B14F-4D97-AF65-F5344CB8AC3E}">
        <p14:creationId xmlns:p14="http://schemas.microsoft.com/office/powerpoint/2010/main" val="2632694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9542"/>
            <a:ext cx="8229600" cy="857250"/>
          </a:xfrm>
        </p:spPr>
        <p:txBody>
          <a:bodyPr/>
          <a:lstStyle>
            <a:lvl1pPr>
              <a:defRPr/>
            </a:lvl1pPr>
          </a:lstStyle>
          <a:p>
            <a:r>
              <a:rPr lang="en-US" dirty="0" smtClean="0"/>
              <a:t>Title</a:t>
            </a:r>
            <a:endParaRPr lang="en-US" dirty="0"/>
          </a:p>
        </p:txBody>
      </p:sp>
      <p:sp>
        <p:nvSpPr>
          <p:cNvPr id="3" name="Content Placeholder 2"/>
          <p:cNvSpPr>
            <a:spLocks noGrp="1"/>
          </p:cNvSpPr>
          <p:nvPr>
            <p:ph idx="1" hasCustomPrompt="1"/>
          </p:nvPr>
        </p:nvSpPr>
        <p:spPr>
          <a:xfrm>
            <a:off x="457200" y="1563639"/>
            <a:ext cx="8229600" cy="3030984"/>
          </a:xfrm>
        </p:spPr>
        <p:txBody>
          <a:bodyPr/>
          <a:lstStyle>
            <a:lvl1pPr marL="0" indent="0" algn="ctr">
              <a:buNone/>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FEA1FB3A-8A60-4D88-ACDD-07973810EE23}"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1F887-2C71-4249-9C54-0CFDF0A78616}" type="slidenum">
              <a:rPr lang="en-US" smtClean="0"/>
              <a:t>‹#›</a:t>
            </a:fld>
            <a:endParaRPr lang="en-US"/>
          </a:p>
        </p:txBody>
      </p:sp>
    </p:spTree>
    <p:extLst>
      <p:ext uri="{BB962C8B-B14F-4D97-AF65-F5344CB8AC3E}">
        <p14:creationId xmlns:p14="http://schemas.microsoft.com/office/powerpoint/2010/main" val="3979472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EA1FB3A-8A60-4D88-ACDD-07973810EE23}" type="datetimeFigureOut">
              <a:rPr lang="en-US" smtClean="0"/>
              <a:t>10/11/2016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D1F887-2C71-4249-9C54-0CFDF0A78616}" type="slidenum">
              <a:rPr lang="en-US" smtClean="0"/>
              <a:t>‹#›</a:t>
            </a:fld>
            <a:endParaRPr lang="en-US"/>
          </a:p>
        </p:txBody>
      </p:sp>
    </p:spTree>
    <p:extLst>
      <p:ext uri="{BB962C8B-B14F-4D97-AF65-F5344CB8AC3E}">
        <p14:creationId xmlns:p14="http://schemas.microsoft.com/office/powerpoint/2010/main" val="226865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9862"/>
            <a:ext cx="7772400" cy="685899"/>
          </a:xfrm>
        </p:spPr>
        <p:txBody>
          <a:bodyPr>
            <a:normAutofit fontScale="90000"/>
          </a:bodyPr>
          <a:lstStyle/>
          <a:p>
            <a:r>
              <a:rPr lang="en-US" dirty="0" smtClean="0">
                <a:latin typeface="Times New Roman" panose="02020603050405020304" pitchFamily="18" charset="0"/>
                <a:cs typeface="Times New Roman" panose="02020603050405020304" pitchFamily="18" charset="0"/>
              </a:rPr>
              <a:t>PHP </a:t>
            </a:r>
            <a:r>
              <a:rPr lang="en-US" altLang="zh-TW" dirty="0" smtClean="0">
                <a:latin typeface="Times New Roman" panose="02020603050405020304" pitchFamily="18" charset="0"/>
                <a:cs typeface="Times New Roman" panose="02020603050405020304" pitchFamily="18" charset="0"/>
              </a:rPr>
              <a:t>&amp;</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MySQL</a:t>
            </a:r>
            <a:r>
              <a:rPr lang="en-US" dirty="0" smtClean="0">
                <a:latin typeface="Times New Roman" panose="02020603050405020304" pitchFamily="18" charset="0"/>
                <a:cs typeface="Times New Roman" panose="02020603050405020304" pitchFamily="18" charset="0"/>
              </a:rPr>
              <a:t> on Your </a:t>
            </a:r>
            <a:r>
              <a:rPr lang="en-US" dirty="0" err="1" smtClean="0">
                <a:latin typeface="Times New Roman" panose="02020603050405020304" pitchFamily="18" charset="0"/>
                <a:cs typeface="Times New Roman" panose="02020603050405020304" pitchFamily="18" charset="0"/>
              </a:rPr>
              <a:t>RasPi</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endParaRPr lang="en-US" dirty="0">
              <a:latin typeface="Times New Roman" panose="02020603050405020304" pitchFamily="18" charset="0"/>
              <a:cs typeface="Times New Roman" panose="02020603050405020304" pitchFamily="18" charset="0"/>
            </a:endParaRPr>
          </a:p>
        </p:txBody>
      </p:sp>
      <p:pic>
        <p:nvPicPr>
          <p:cNvPr id="5"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4299942"/>
            <a:ext cx="674214" cy="674214"/>
          </a:xfrm>
          <a:prstGeom prst="rect">
            <a:avLst/>
          </a:prstGeom>
        </p:spPr>
      </p:pic>
    </p:spTree>
    <p:extLst>
      <p:ext uri="{BB962C8B-B14F-4D97-AF65-F5344CB8AC3E}">
        <p14:creationId xmlns:p14="http://schemas.microsoft.com/office/powerpoint/2010/main" val="152591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Writing Your Own PHP</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smtClean="0">
                <a:latin typeface="Times New Roman" panose="02020603050405020304" pitchFamily="18" charset="0"/>
                <a:cs typeface="Times New Roman" panose="02020603050405020304" pitchFamily="18" charset="0"/>
              </a:rPr>
              <a:t>Create the file ‘</a:t>
            </a:r>
            <a:r>
              <a:rPr lang="en-US" altLang="zh-TW" dirty="0" err="1" smtClean="0">
                <a:latin typeface="Times New Roman" panose="02020603050405020304" pitchFamily="18" charset="0"/>
                <a:cs typeface="Times New Roman" panose="02020603050405020304" pitchFamily="18" charset="0"/>
              </a:rPr>
              <a:t>my.php</a:t>
            </a:r>
            <a:r>
              <a:rPr lang="en-US" altLang="zh-TW" dirty="0" smtClean="0">
                <a:latin typeface="Times New Roman" panose="02020603050405020304" pitchFamily="18" charset="0"/>
                <a:cs typeface="Times New Roman" panose="02020603050405020304" pitchFamily="18" charset="0"/>
              </a:rPr>
              <a:t>’</a:t>
            </a: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t>
            </a:r>
            <a:r>
              <a:rPr lang="en-US" altLang="zh-TW" i="1" dirty="0" err="1" smtClean="0">
                <a:solidFill>
                  <a:srgbClr val="FF0000"/>
                </a:solidFill>
                <a:latin typeface="Times New Roman" panose="02020603050405020304" pitchFamily="18" charset="0"/>
                <a:cs typeface="Times New Roman" panose="02020603050405020304" pitchFamily="18" charset="0"/>
              </a:rPr>
              <a:t>nano</a:t>
            </a:r>
            <a:r>
              <a:rPr lang="en-US" altLang="zh-TW" i="1" dirty="0" smtClean="0">
                <a:solidFill>
                  <a:srgbClr val="FF0000"/>
                </a:solidFill>
                <a:latin typeface="Times New Roman" panose="02020603050405020304" pitchFamily="18" charset="0"/>
                <a:cs typeface="Times New Roman" panose="02020603050405020304" pitchFamily="18" charset="0"/>
              </a:rPr>
              <a:t> /</a:t>
            </a:r>
            <a:r>
              <a:rPr lang="en-US" altLang="zh-TW" i="1" dirty="0" err="1" smtClean="0">
                <a:solidFill>
                  <a:srgbClr val="FF0000"/>
                </a:solidFill>
                <a:latin typeface="Times New Roman" panose="02020603050405020304" pitchFamily="18" charset="0"/>
                <a:cs typeface="Times New Roman" panose="02020603050405020304" pitchFamily="18" charset="0"/>
              </a:rPr>
              <a:t>var</a:t>
            </a:r>
            <a:r>
              <a:rPr lang="en-US" altLang="zh-TW" i="1" dirty="0" smtClean="0">
                <a:solidFill>
                  <a:srgbClr val="FF0000"/>
                </a:solidFill>
                <a:latin typeface="Times New Roman" panose="02020603050405020304" pitchFamily="18" charset="0"/>
                <a:cs typeface="Times New Roman" panose="02020603050405020304" pitchFamily="18" charset="0"/>
              </a:rPr>
              <a:t>/www/</a:t>
            </a:r>
            <a:r>
              <a:rPr lang="en-US" altLang="zh-TW" i="1" dirty="0" err="1" smtClean="0">
                <a:solidFill>
                  <a:srgbClr val="FF0000"/>
                </a:solidFill>
                <a:latin typeface="Times New Roman" panose="02020603050405020304" pitchFamily="18" charset="0"/>
                <a:cs typeface="Times New Roman" panose="02020603050405020304" pitchFamily="18" charset="0"/>
              </a:rPr>
              <a:t>my.php</a:t>
            </a:r>
            <a:endParaRPr lang="en-US" altLang="zh-TW" i="1" dirty="0" smtClean="0">
              <a:solidFill>
                <a:srgbClr val="FF0000"/>
              </a:solidFill>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Put some PHP content in it:</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Then, “</a:t>
            </a:r>
            <a:r>
              <a:rPr lang="en-US" altLang="zh-TW" dirty="0" err="1" smtClean="0">
                <a:latin typeface="Times New Roman" panose="02020603050405020304" pitchFamily="18" charset="0"/>
                <a:cs typeface="Times New Roman" panose="02020603050405020304" pitchFamily="18" charset="0"/>
              </a:rPr>
              <a:t>ctrl+o</a:t>
            </a:r>
            <a:r>
              <a:rPr lang="en-US" altLang="zh-TW" dirty="0" smtClean="0">
                <a:latin typeface="Times New Roman" panose="02020603050405020304" pitchFamily="18" charset="0"/>
                <a:cs typeface="Times New Roman" panose="02020603050405020304" pitchFamily="18" charset="0"/>
              </a:rPr>
              <a:t>” to save and “</a:t>
            </a:r>
            <a:r>
              <a:rPr lang="en-US" altLang="zh-TW" dirty="0" err="1" smtClean="0">
                <a:latin typeface="Times New Roman" panose="02020603050405020304" pitchFamily="18" charset="0"/>
                <a:cs typeface="Times New Roman" panose="02020603050405020304" pitchFamily="18" charset="0"/>
              </a:rPr>
              <a:t>ctrl+x</a:t>
            </a:r>
            <a:r>
              <a:rPr lang="en-US" altLang="zh-TW" dirty="0" smtClean="0">
                <a:latin typeface="Times New Roman" panose="02020603050405020304" pitchFamily="18" charset="0"/>
                <a:cs typeface="Times New Roman" panose="02020603050405020304" pitchFamily="18" charset="0"/>
              </a:rPr>
              <a:t>” to leave</a:t>
            </a:r>
          </a:p>
          <a:p>
            <a:r>
              <a:rPr lang="en-US" altLang="zh-TW" dirty="0">
                <a:latin typeface="Times New Roman" panose="02020603050405020304" pitchFamily="18" charset="0"/>
                <a:cs typeface="Times New Roman" panose="02020603050405020304" pitchFamily="18" charset="0"/>
              </a:rPr>
              <a:t>O</a:t>
            </a:r>
            <a:r>
              <a:rPr lang="en-US" altLang="zh-TW" dirty="0" smtClean="0">
                <a:latin typeface="Times New Roman" panose="02020603050405020304" pitchFamily="18" charset="0"/>
                <a:cs typeface="Times New Roman" panose="02020603050405020304" pitchFamily="18" charset="0"/>
              </a:rPr>
              <a:t>pen your browser and type “http://[</a:t>
            </a:r>
            <a:r>
              <a:rPr lang="en-US" altLang="zh-TW" i="1" dirty="0" smtClean="0">
                <a:latin typeface="Times New Roman" panose="02020603050405020304" pitchFamily="18" charset="0"/>
                <a:cs typeface="Times New Roman" panose="02020603050405020304" pitchFamily="18" charset="0"/>
              </a:rPr>
              <a:t>your </a:t>
            </a:r>
            <a:r>
              <a:rPr lang="en-US" altLang="zh-TW" i="1" dirty="0" err="1" smtClean="0">
                <a:latin typeface="Times New Roman" panose="02020603050405020304" pitchFamily="18" charset="0"/>
                <a:cs typeface="Times New Roman" panose="02020603050405020304" pitchFamily="18" charset="0"/>
              </a:rPr>
              <a:t>ip</a:t>
            </a:r>
            <a:r>
              <a:rPr lang="en-US" altLang="zh-TW" i="1" dirty="0" smtClean="0">
                <a:latin typeface="Times New Roman" panose="02020603050405020304" pitchFamily="18" charset="0"/>
                <a:cs typeface="Times New Roman" panose="02020603050405020304" pitchFamily="18" charset="0"/>
              </a:rPr>
              <a:t> address</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my.php</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807" y="2314448"/>
            <a:ext cx="2059000" cy="915111"/>
          </a:xfrm>
          <a:prstGeom prst="rect">
            <a:avLst/>
          </a:prstGeom>
          <a:ln>
            <a:solidFill>
              <a:srgbClr val="FFC000"/>
            </a:solidFill>
          </a:ln>
        </p:spPr>
      </p:pic>
    </p:spTree>
    <p:extLst>
      <p:ext uri="{BB962C8B-B14F-4D97-AF65-F5344CB8AC3E}">
        <p14:creationId xmlns:p14="http://schemas.microsoft.com/office/powerpoint/2010/main" val="4042159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MySQL Database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I’m going to go through the steps to install MySQL server on your Raspberry Pi</a:t>
            </a:r>
            <a:r>
              <a:rPr lang="en-US" altLang="zh-TW" dirty="0" smtClean="0">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MySQL is more scalable,</a:t>
            </a:r>
          </a:p>
          <a:p>
            <a:pPr lvl="1"/>
            <a:r>
              <a:rPr lang="en-US" altLang="zh-TW" dirty="0">
                <a:latin typeface="Times New Roman" panose="02020603050405020304" pitchFamily="18" charset="0"/>
                <a:cs typeface="Times New Roman" panose="02020603050405020304" pitchFamily="18" charset="0"/>
              </a:rPr>
              <a:t>MySQL can be tuned more easily,</a:t>
            </a:r>
          </a:p>
          <a:p>
            <a:pPr lvl="1"/>
            <a:r>
              <a:rPr lang="en-US" altLang="zh-TW" dirty="0" smtClean="0">
                <a:latin typeface="Times New Roman" panose="02020603050405020304" pitchFamily="18" charset="0"/>
                <a:cs typeface="Times New Roman" panose="02020603050405020304" pitchFamily="18" charset="0"/>
              </a:rPr>
              <a:t>It </a:t>
            </a:r>
            <a:r>
              <a:rPr lang="en-US" altLang="zh-TW" dirty="0">
                <a:latin typeface="Times New Roman" panose="02020603050405020304" pitchFamily="18" charset="0"/>
                <a:cs typeface="Times New Roman" panose="02020603050405020304" pitchFamily="18" charset="0"/>
              </a:rPr>
              <a:t>supports user management and permissions,</a:t>
            </a:r>
          </a:p>
          <a:p>
            <a:pPr lvl="1"/>
            <a:r>
              <a:rPr lang="en-US" altLang="zh-TW" dirty="0">
                <a:latin typeface="Times New Roman" panose="02020603050405020304" pitchFamily="18" charset="0"/>
                <a:cs typeface="Times New Roman" panose="02020603050405020304" pitchFamily="18" charset="0"/>
              </a:rPr>
              <a:t>MySQL is better for sites with heavy traffic,</a:t>
            </a:r>
          </a:p>
          <a:p>
            <a:pPr lvl="1"/>
            <a:r>
              <a:rPr lang="en-US" altLang="zh-TW" dirty="0" smtClean="0">
                <a:latin typeface="Times New Roman" panose="02020603050405020304" pitchFamily="18" charset="0"/>
                <a:cs typeface="Times New Roman" panose="02020603050405020304" pitchFamily="18" charset="0"/>
              </a:rPr>
              <a:t>It </a:t>
            </a:r>
            <a:r>
              <a:rPr lang="en-US" altLang="zh-TW" dirty="0">
                <a:latin typeface="Times New Roman" panose="02020603050405020304" pitchFamily="18" charset="0"/>
                <a:cs typeface="Times New Roman" panose="02020603050405020304" pitchFamily="18" charset="0"/>
              </a:rPr>
              <a:t>can be used in client server architectures where a database client must access a database remotely.</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99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Setting up a MySQL Server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smtClean="0">
                <a:latin typeface="Times New Roman" panose="02020603050405020304" pitchFamily="18" charset="0"/>
                <a:cs typeface="Times New Roman" panose="02020603050405020304" pitchFamily="18" charset="0"/>
              </a:rPr>
              <a:t>Make sure your program is the latest.</a:t>
            </a:r>
          </a:p>
          <a:p>
            <a:pPr lvl="1"/>
            <a:r>
              <a:rPr lang="en-US" altLang="zh-TW" i="1" dirty="0" err="1" smtClean="0">
                <a:solidFill>
                  <a:srgbClr val="FF0000"/>
                </a:solidFill>
                <a:latin typeface="Times New Roman" panose="02020603050405020304" pitchFamily="18" charset="0"/>
                <a:cs typeface="Times New Roman" panose="02020603050405020304" pitchFamily="18" charset="0"/>
              </a:rPr>
              <a:t>sudo</a:t>
            </a:r>
            <a:r>
              <a:rPr lang="en-US" altLang="zh-TW" i="1" dirty="0" smtClean="0">
                <a:solidFill>
                  <a:srgbClr val="FF0000"/>
                </a:solidFill>
                <a:latin typeface="Times New Roman" panose="02020603050405020304" pitchFamily="18" charset="0"/>
                <a:cs typeface="Times New Roman" panose="02020603050405020304" pitchFamily="18" charset="0"/>
              </a:rPr>
              <a:t> apt-get update ; </a:t>
            </a:r>
            <a:r>
              <a:rPr lang="en-US" altLang="zh-TW" i="1" dirty="0" err="1" smtClean="0">
                <a:solidFill>
                  <a:srgbClr val="FF0000"/>
                </a:solidFill>
                <a:latin typeface="Times New Roman" panose="02020603050405020304" pitchFamily="18" charset="0"/>
                <a:cs typeface="Times New Roman" panose="02020603050405020304" pitchFamily="18" charset="0"/>
              </a:rPr>
              <a:t>sudo</a:t>
            </a:r>
            <a:r>
              <a:rPr lang="en-US" altLang="zh-TW" i="1" dirty="0" smtClean="0">
                <a:solidFill>
                  <a:srgbClr val="FF0000"/>
                </a:solidFill>
                <a:latin typeface="Times New Roman" panose="02020603050405020304" pitchFamily="18" charset="0"/>
                <a:cs typeface="Times New Roman" panose="02020603050405020304" pitchFamily="18" charset="0"/>
              </a:rPr>
              <a:t> apt-get </a:t>
            </a:r>
            <a:r>
              <a:rPr lang="en-US" altLang="zh-TW" i="1" dirty="0" err="1" smtClean="0">
                <a:solidFill>
                  <a:srgbClr val="FF0000"/>
                </a:solidFill>
                <a:latin typeface="Times New Roman" panose="02020603050405020304" pitchFamily="18" charset="0"/>
                <a:cs typeface="Times New Roman" panose="02020603050405020304" pitchFamily="18" charset="0"/>
              </a:rPr>
              <a:t>dist</a:t>
            </a:r>
            <a:r>
              <a:rPr lang="en-US" altLang="zh-TW" i="1" dirty="0" smtClean="0">
                <a:solidFill>
                  <a:srgbClr val="FF0000"/>
                </a:solidFill>
                <a:latin typeface="Times New Roman" panose="02020603050405020304" pitchFamily="18" charset="0"/>
                <a:cs typeface="Times New Roman" panose="02020603050405020304" pitchFamily="18" charset="0"/>
              </a:rPr>
              <a:t>-upgrade -y </a:t>
            </a:r>
          </a:p>
          <a:p>
            <a:r>
              <a:rPr lang="en-US" altLang="zh-TW" dirty="0" smtClean="0">
                <a:latin typeface="Times New Roman" panose="02020603050405020304" pitchFamily="18" charset="0"/>
                <a:cs typeface="Times New Roman" panose="02020603050405020304" pitchFamily="18" charset="0"/>
              </a:rPr>
              <a:t>Install MySQL database tool</a:t>
            </a: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apt-get install apache2 php5 php5-mysql </a:t>
            </a:r>
            <a:r>
              <a:rPr lang="en-US" altLang="zh-TW" i="1" dirty="0" err="1" smtClean="0">
                <a:solidFill>
                  <a:srgbClr val="FF0000"/>
                </a:solidFill>
                <a:latin typeface="Times New Roman" panose="02020603050405020304" pitchFamily="18" charset="0"/>
                <a:cs typeface="Times New Roman" panose="02020603050405020304" pitchFamily="18" charset="0"/>
              </a:rPr>
              <a:t>mysql</a:t>
            </a:r>
            <a:r>
              <a:rPr lang="en-US" altLang="zh-TW" i="1" dirty="0" smtClean="0">
                <a:solidFill>
                  <a:srgbClr val="FF0000"/>
                </a:solidFill>
                <a:latin typeface="Times New Roman" panose="02020603050405020304" pitchFamily="18" charset="0"/>
                <a:cs typeface="Times New Roman" panose="02020603050405020304" pitchFamily="18" charset="0"/>
              </a:rPr>
              <a:t>-server</a:t>
            </a:r>
          </a:p>
          <a:p>
            <a:pPr lvl="1"/>
            <a:r>
              <a:rPr lang="en-US" altLang="zh-TW" dirty="0" smtClean="0">
                <a:latin typeface="Times New Roman" panose="02020603050405020304" pitchFamily="18" charset="0"/>
                <a:cs typeface="Times New Roman" panose="02020603050405020304" pitchFamily="18" charset="0"/>
              </a:rPr>
              <a:t>php5-mysql provides functions and modules while PHP connects to </a:t>
            </a:r>
            <a:r>
              <a:rPr lang="en-US" altLang="zh-TW" dirty="0" err="1" smtClean="0">
                <a:latin typeface="Times New Roman" panose="02020603050405020304" pitchFamily="18" charset="0"/>
                <a:cs typeface="Times New Roman" panose="02020603050405020304" pitchFamily="18" charset="0"/>
              </a:rPr>
              <a:t>mysql</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90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Setting up a MySQL Server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During the installation of MySQL server, you will be prompted to enter a password for the MySQL root account.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909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Setting up a MySQL Server</a:t>
            </a:r>
            <a:endParaRPr lang="zh-TW" altLang="en-US" dirty="0"/>
          </a:p>
        </p:txBody>
      </p:sp>
      <p:sp>
        <p:nvSpPr>
          <p:cNvPr id="3" name="內容版面配置區 2"/>
          <p:cNvSpPr>
            <a:spLocks noGrp="1"/>
          </p:cNvSpPr>
          <p:nvPr>
            <p:ph idx="1"/>
          </p:nvPr>
        </p:nvSpPr>
        <p:spPr/>
        <p:txBody>
          <a:bodyPr/>
          <a:lstStyle/>
          <a:p>
            <a:r>
              <a:rPr lang="en-US" altLang="zh-TW" dirty="0" smtClean="0"/>
              <a:t> </a:t>
            </a:r>
            <a:endParaRPr lang="zh-TW" altLang="en-US" dirty="0"/>
          </a:p>
        </p:txBody>
      </p:sp>
      <p:pic>
        <p:nvPicPr>
          <p:cNvPr id="4" name="內容版面配置區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 y="1707654"/>
            <a:ext cx="4053385" cy="3251715"/>
          </a:xfrm>
          <a:prstGeom prst="rect">
            <a:avLst/>
          </a:prstGeom>
        </p:spPr>
      </p:pic>
      <p:pic>
        <p:nvPicPr>
          <p:cNvPr id="5" name="內容版面配置區 3"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707654"/>
            <a:ext cx="3995936" cy="3216815"/>
          </a:xfrm>
          <a:prstGeom prst="rect">
            <a:avLst/>
          </a:prstGeom>
        </p:spPr>
      </p:pic>
      <p:sp>
        <p:nvSpPr>
          <p:cNvPr id="6" name="向右箭號 5"/>
          <p:cNvSpPr/>
          <p:nvPr/>
        </p:nvSpPr>
        <p:spPr>
          <a:xfrm>
            <a:off x="4211960" y="3147814"/>
            <a:ext cx="720080" cy="5760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627784" y="1107489"/>
            <a:ext cx="5328592" cy="1200329"/>
          </a:xfrm>
          <a:prstGeom prst="rect">
            <a:avLst/>
          </a:prstGeom>
          <a:noFill/>
          <a:ln>
            <a:solidFill>
              <a:srgbClr val="FFFF00"/>
            </a:solidFill>
          </a:ln>
        </p:spPr>
        <p:txBody>
          <a:bodyPr wrap="square" rtlCol="0">
            <a:spAutoFit/>
          </a:bodyPr>
          <a:lstStyle/>
          <a:p>
            <a:r>
              <a:rPr lang="en-US" altLang="zh-TW" b="1" dirty="0">
                <a:solidFill>
                  <a:schemeClr val="accent6">
                    <a:lumMod val="75000"/>
                  </a:schemeClr>
                </a:solidFill>
                <a:latin typeface="Times New Roman" panose="02020603050405020304" pitchFamily="18" charset="0"/>
                <a:cs typeface="Times New Roman" panose="02020603050405020304" pitchFamily="18" charset="0"/>
              </a:rPr>
              <a:t>Choose a secure password, and keep it safe. You will need this later to create additional users for WordPress. You will be prompted to confirm your password:</a:t>
            </a:r>
            <a:endParaRPr lang="zh-TW" alt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9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Setting up a MySQL Server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Now we need to install a </a:t>
            </a:r>
            <a:r>
              <a:rPr lang="en-US" altLang="zh-TW" dirty="0" smtClean="0">
                <a:latin typeface="Times New Roman" panose="02020603050405020304" pitchFamily="18" charset="0"/>
                <a:cs typeface="Times New Roman" panose="02020603050405020304" pitchFamily="18" charset="0"/>
              </a:rPr>
              <a:t>extra package, </a:t>
            </a:r>
            <a:r>
              <a:rPr lang="en-US" altLang="zh-TW" dirty="0" err="1" smtClean="0">
                <a:latin typeface="Times New Roman" panose="02020603050405020304" pitchFamily="18" charset="0"/>
                <a:cs typeface="Times New Roman" panose="02020603050405020304" pitchFamily="18" charset="0"/>
              </a:rPr>
              <a:t>mysql</a:t>
            </a:r>
            <a:r>
              <a:rPr lang="en-US" altLang="zh-TW" dirty="0" smtClean="0">
                <a:latin typeface="Times New Roman" panose="02020603050405020304" pitchFamily="18" charset="0"/>
                <a:cs typeface="Times New Roman" panose="02020603050405020304" pitchFamily="18" charset="0"/>
              </a:rPr>
              <a:t>-client</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err="1" smtClean="0">
                <a:latin typeface="Times New Roman" panose="02020603050405020304" pitchFamily="18" charset="0"/>
                <a:cs typeface="Times New Roman" panose="02020603050405020304" pitchFamily="18" charset="0"/>
              </a:rPr>
              <a:t>mysql</a:t>
            </a:r>
            <a:r>
              <a:rPr lang="en-US" altLang="zh-TW" dirty="0" smtClean="0">
                <a:latin typeface="Times New Roman" panose="02020603050405020304" pitchFamily="18" charset="0"/>
                <a:cs typeface="Times New Roman" panose="02020603050405020304" pitchFamily="18" charset="0"/>
              </a:rPr>
              <a:t>-client </a:t>
            </a:r>
            <a:r>
              <a:rPr lang="en-US" altLang="zh-TW" dirty="0">
                <a:latin typeface="Times New Roman" panose="02020603050405020304" pitchFamily="18" charset="0"/>
                <a:cs typeface="Times New Roman" panose="02020603050405020304" pitchFamily="18" charset="0"/>
              </a:rPr>
              <a:t>allows us to connect to our local MySQL server through the CLI: </a:t>
            </a:r>
            <a:endParaRPr lang="en-US" altLang="zh-TW" dirty="0" smtClean="0">
              <a:latin typeface="Times New Roman" panose="02020603050405020304" pitchFamily="18" charset="0"/>
              <a:cs typeface="Times New Roman" panose="02020603050405020304" pitchFamily="18" charset="0"/>
            </a:endParaRP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apt-get install </a:t>
            </a:r>
            <a:r>
              <a:rPr lang="en-US" altLang="zh-TW" i="1" dirty="0" err="1" smtClean="0">
                <a:solidFill>
                  <a:srgbClr val="FF0000"/>
                </a:solidFill>
                <a:latin typeface="Times New Roman" panose="02020603050405020304" pitchFamily="18" charset="0"/>
                <a:cs typeface="Times New Roman" panose="02020603050405020304" pitchFamily="18" charset="0"/>
              </a:rPr>
              <a:t>mysql</a:t>
            </a:r>
            <a:r>
              <a:rPr lang="en-US" altLang="zh-TW" i="1" dirty="0" smtClean="0">
                <a:solidFill>
                  <a:srgbClr val="FF0000"/>
                </a:solidFill>
                <a:latin typeface="Times New Roman" panose="02020603050405020304" pitchFamily="18" charset="0"/>
                <a:cs typeface="Times New Roman" panose="02020603050405020304" pitchFamily="18" charset="0"/>
              </a:rPr>
              <a:t>-client</a:t>
            </a:r>
            <a:endParaRPr lang="zh-TW" altLang="en-US"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90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Manage Database via Web</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You can use PHP5’s module, </a:t>
            </a:r>
            <a:r>
              <a:rPr lang="en-US" altLang="zh-TW" dirty="0" err="1" smtClean="0">
                <a:latin typeface="Times New Roman" panose="02020603050405020304" pitchFamily="18" charset="0"/>
                <a:cs typeface="Times New Roman" panose="02020603050405020304" pitchFamily="18" charset="0"/>
              </a:rPr>
              <a:t>phpmyadmin</a:t>
            </a:r>
            <a:r>
              <a:rPr lang="en-US" altLang="zh-TW" dirty="0" smtClean="0">
                <a:latin typeface="Times New Roman" panose="02020603050405020304" pitchFamily="18" charset="0"/>
                <a:cs typeface="Times New Roman" panose="02020603050405020304" pitchFamily="18" charset="0"/>
              </a:rPr>
              <a:t>, to manage MySQL database through web page.</a:t>
            </a: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apt-get install </a:t>
            </a:r>
            <a:r>
              <a:rPr lang="en-US" altLang="zh-TW" i="1" dirty="0" err="1" smtClean="0">
                <a:solidFill>
                  <a:srgbClr val="FF0000"/>
                </a:solidFill>
                <a:latin typeface="Times New Roman" panose="02020603050405020304" pitchFamily="18" charset="0"/>
                <a:cs typeface="Times New Roman" panose="02020603050405020304" pitchFamily="18" charset="0"/>
              </a:rPr>
              <a:t>phpmyadmin</a:t>
            </a:r>
            <a:endParaRPr lang="en-US" altLang="zh-TW" i="1" dirty="0" smtClean="0">
              <a:solidFill>
                <a:srgbClr val="FF0000"/>
              </a:solidFill>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During installation of </a:t>
            </a:r>
            <a:r>
              <a:rPr lang="en-US" altLang="zh-TW" dirty="0" err="1" smtClean="0">
                <a:latin typeface="Times New Roman" panose="02020603050405020304" pitchFamily="18" charset="0"/>
                <a:cs typeface="Times New Roman" panose="02020603050405020304" pitchFamily="18" charset="0"/>
              </a:rPr>
              <a:t>phpmyadmin</a:t>
            </a:r>
            <a:r>
              <a:rPr lang="en-US" altLang="zh-TW" dirty="0" smtClean="0">
                <a:latin typeface="Times New Roman" panose="02020603050405020304" pitchFamily="18" charset="0"/>
                <a:cs typeface="Times New Roman" panose="02020603050405020304" pitchFamily="18" charset="0"/>
              </a:rPr>
              <a:t>, it will ask you to key in password (which is typed in the last step).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73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Manage Database via Web</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smtClean="0">
                <a:latin typeface="Times New Roman" panose="02020603050405020304" pitchFamily="18" charset="0"/>
                <a:cs typeface="Times New Roman" panose="02020603050405020304" pitchFamily="18" charset="0"/>
              </a:rPr>
              <a:t>Next</a:t>
            </a:r>
            <a:r>
              <a:rPr lang="en-US" altLang="zh-TW" dirty="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we </a:t>
            </a:r>
            <a:r>
              <a:rPr lang="en-US" altLang="zh-TW" dirty="0">
                <a:latin typeface="Times New Roman" panose="02020603050405020304" pitchFamily="18" charset="0"/>
                <a:cs typeface="Times New Roman" panose="02020603050405020304" pitchFamily="18" charset="0"/>
              </a:rPr>
              <a:t>need to alter the Apache configuration in order to access </a:t>
            </a:r>
            <a:r>
              <a:rPr lang="en-US" altLang="zh-TW" dirty="0" err="1" smtClean="0">
                <a:latin typeface="Times New Roman" panose="02020603050405020304" pitchFamily="18" charset="0"/>
                <a:cs typeface="Times New Roman" panose="02020603050405020304" pitchFamily="18" charset="0"/>
              </a:rPr>
              <a:t>phpmyadmin</a:t>
            </a:r>
            <a:r>
              <a:rPr lang="en-US" altLang="zh-TW" dirty="0">
                <a:latin typeface="Times New Roman" panose="02020603050405020304" pitchFamily="18" charset="0"/>
                <a:cs typeface="Times New Roman" panose="02020603050405020304" pitchFamily="18" charset="0"/>
              </a:rPr>
              <a:t>. To do this, enter the following command to alter the configuration:</a:t>
            </a:r>
            <a:endParaRPr lang="en-US" altLang="zh-TW" dirty="0" smtClean="0">
              <a:latin typeface="Times New Roman" panose="02020603050405020304" pitchFamily="18" charset="0"/>
              <a:cs typeface="Times New Roman" panose="02020603050405020304" pitchFamily="18" charset="0"/>
            </a:endParaRPr>
          </a:p>
          <a:p>
            <a:pPr lvl="1"/>
            <a:r>
              <a:rPr lang="en-US" altLang="zh-TW" i="1" dirty="0" err="1" smtClean="0">
                <a:solidFill>
                  <a:srgbClr val="FF0000"/>
                </a:solidFill>
                <a:latin typeface="Times New Roman" panose="02020603050405020304" pitchFamily="18" charset="0"/>
                <a:cs typeface="Times New Roman" panose="02020603050405020304" pitchFamily="18" charset="0"/>
              </a:rPr>
              <a:t>Sudo</a:t>
            </a:r>
            <a:r>
              <a:rPr lang="en-US" altLang="zh-TW" i="1" dirty="0" smtClean="0">
                <a:solidFill>
                  <a:srgbClr val="FF0000"/>
                </a:solidFill>
                <a:latin typeface="Times New Roman" panose="02020603050405020304" pitchFamily="18" charset="0"/>
                <a:cs typeface="Times New Roman" panose="02020603050405020304" pitchFamily="18" charset="0"/>
              </a:rPr>
              <a:t> </a:t>
            </a:r>
            <a:r>
              <a:rPr lang="en-US" altLang="zh-TW" i="1" dirty="0" err="1" smtClean="0">
                <a:solidFill>
                  <a:srgbClr val="FF0000"/>
                </a:solidFill>
                <a:latin typeface="Times New Roman" panose="02020603050405020304" pitchFamily="18" charset="0"/>
                <a:cs typeface="Times New Roman" panose="02020603050405020304" pitchFamily="18" charset="0"/>
              </a:rPr>
              <a:t>nano</a:t>
            </a:r>
            <a:r>
              <a:rPr lang="en-US" altLang="zh-TW" i="1" dirty="0" smtClean="0">
                <a:solidFill>
                  <a:srgbClr val="FF0000"/>
                </a:solidFill>
                <a:latin typeface="Times New Roman" panose="02020603050405020304" pitchFamily="18" charset="0"/>
                <a:cs typeface="Times New Roman" panose="02020603050405020304" pitchFamily="18" charset="0"/>
              </a:rPr>
              <a:t> /</a:t>
            </a:r>
            <a:r>
              <a:rPr lang="en-US" altLang="zh-TW" i="1" dirty="0" err="1" smtClean="0">
                <a:solidFill>
                  <a:srgbClr val="FF0000"/>
                </a:solidFill>
                <a:latin typeface="Times New Roman" panose="02020603050405020304" pitchFamily="18" charset="0"/>
                <a:cs typeface="Times New Roman" panose="02020603050405020304" pitchFamily="18" charset="0"/>
              </a:rPr>
              <a:t>etc</a:t>
            </a:r>
            <a:r>
              <a:rPr lang="en-US" altLang="zh-TW" i="1" dirty="0" smtClean="0">
                <a:solidFill>
                  <a:srgbClr val="FF0000"/>
                </a:solidFill>
                <a:latin typeface="Times New Roman" panose="02020603050405020304" pitchFamily="18" charset="0"/>
                <a:cs typeface="Times New Roman" panose="02020603050405020304" pitchFamily="18" charset="0"/>
              </a:rPr>
              <a:t>/apache2/apache2.conf</a:t>
            </a: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configuration file will load in Nano. Navigate to the bottom of the file (keep pressing CTRL + V to jump page by page until you’re at the bottom of the file) and add the following new line to the file:</a:t>
            </a:r>
          </a:p>
          <a:p>
            <a:pPr lvl="1"/>
            <a:r>
              <a:rPr lang="en-US" altLang="zh-TW" i="1" dirty="0" smtClean="0">
                <a:solidFill>
                  <a:srgbClr val="FF0000"/>
                </a:solidFill>
                <a:latin typeface="Times New Roman" panose="02020603050405020304" pitchFamily="18" charset="0"/>
                <a:cs typeface="Times New Roman" panose="02020603050405020304" pitchFamily="18" charset="0"/>
              </a:rPr>
              <a:t>Include /</a:t>
            </a:r>
            <a:r>
              <a:rPr lang="en-US" altLang="zh-TW" i="1" dirty="0" err="1" smtClean="0">
                <a:solidFill>
                  <a:srgbClr val="FF0000"/>
                </a:solidFill>
                <a:latin typeface="Times New Roman" panose="02020603050405020304" pitchFamily="18" charset="0"/>
                <a:cs typeface="Times New Roman" panose="02020603050405020304" pitchFamily="18" charset="0"/>
              </a:rPr>
              <a:t>etc</a:t>
            </a:r>
            <a:r>
              <a:rPr lang="en-US" altLang="zh-TW" i="1" dirty="0" smtClean="0">
                <a:solidFill>
                  <a:srgbClr val="FF0000"/>
                </a:solidFill>
                <a:latin typeface="Times New Roman" panose="02020603050405020304" pitchFamily="18" charset="0"/>
                <a:cs typeface="Times New Roman" panose="02020603050405020304" pitchFamily="18" charset="0"/>
              </a:rPr>
              <a:t>/</a:t>
            </a:r>
            <a:r>
              <a:rPr lang="en-US" altLang="zh-TW" i="1" dirty="0" err="1" smtClean="0">
                <a:solidFill>
                  <a:srgbClr val="FF0000"/>
                </a:solidFill>
                <a:latin typeface="Times New Roman" panose="02020603050405020304" pitchFamily="18" charset="0"/>
                <a:cs typeface="Times New Roman" panose="02020603050405020304" pitchFamily="18" charset="0"/>
              </a:rPr>
              <a:t>phpmyadmin</a:t>
            </a:r>
            <a:r>
              <a:rPr lang="en-US" altLang="zh-TW" i="1" dirty="0" smtClean="0">
                <a:solidFill>
                  <a:srgbClr val="FF0000"/>
                </a:solidFill>
                <a:latin typeface="Times New Roman" panose="02020603050405020304" pitchFamily="18" charset="0"/>
                <a:cs typeface="Times New Roman" panose="02020603050405020304" pitchFamily="18" charset="0"/>
              </a:rPr>
              <a:t>/</a:t>
            </a:r>
            <a:r>
              <a:rPr lang="en-US" altLang="zh-TW" i="1" dirty="0" err="1" smtClean="0">
                <a:solidFill>
                  <a:srgbClr val="FF0000"/>
                </a:solidFill>
                <a:latin typeface="Times New Roman" panose="02020603050405020304" pitchFamily="18" charset="0"/>
                <a:cs typeface="Times New Roman" panose="02020603050405020304" pitchFamily="18" charset="0"/>
              </a:rPr>
              <a:t>apache.conf</a:t>
            </a:r>
            <a:endParaRPr lang="en-US" altLang="zh-TW" dirty="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Restart your apache server</a:t>
            </a: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t>
            </a:r>
            <a:r>
              <a:rPr lang="en-US" altLang="zh-TW" i="1" dirty="0" err="1" smtClean="0">
                <a:solidFill>
                  <a:srgbClr val="FF0000"/>
                </a:solidFill>
                <a:latin typeface="Times New Roman" panose="02020603050405020304" pitchFamily="18" charset="0"/>
                <a:cs typeface="Times New Roman" panose="02020603050405020304" pitchFamily="18" charset="0"/>
              </a:rPr>
              <a:t>etc</a:t>
            </a:r>
            <a:r>
              <a:rPr lang="en-US" altLang="zh-TW" i="1" dirty="0" smtClean="0">
                <a:solidFill>
                  <a:srgbClr val="FF0000"/>
                </a:solidFill>
                <a:latin typeface="Times New Roman" panose="02020603050405020304" pitchFamily="18" charset="0"/>
                <a:cs typeface="Times New Roman" panose="02020603050405020304" pitchFamily="18" charset="0"/>
              </a:rPr>
              <a:t>/</a:t>
            </a:r>
            <a:r>
              <a:rPr lang="en-US" altLang="zh-TW" i="1" dirty="0" err="1" smtClean="0">
                <a:solidFill>
                  <a:srgbClr val="FF0000"/>
                </a:solidFill>
                <a:latin typeface="Times New Roman" panose="02020603050405020304" pitchFamily="18" charset="0"/>
                <a:cs typeface="Times New Roman" panose="02020603050405020304" pitchFamily="18" charset="0"/>
              </a:rPr>
              <a:t>init.d</a:t>
            </a:r>
            <a:r>
              <a:rPr lang="en-US" altLang="zh-TW" i="1" dirty="0" smtClean="0">
                <a:solidFill>
                  <a:srgbClr val="FF0000"/>
                </a:solidFill>
                <a:latin typeface="Times New Roman" panose="02020603050405020304" pitchFamily="18" charset="0"/>
                <a:cs typeface="Times New Roman" panose="02020603050405020304" pitchFamily="18" charset="0"/>
              </a:rPr>
              <a:t>/apache2 restart</a:t>
            </a:r>
            <a:endParaRPr lang="zh-TW" altLang="en-US"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190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Show Your Management Page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a:latin typeface="Times New Roman" panose="02020603050405020304" pitchFamily="18" charset="0"/>
                <a:cs typeface="Times New Roman" panose="02020603050405020304" pitchFamily="18" charset="0"/>
              </a:rPr>
              <a:t>That’s it! You’re all installed and ready to go. Give accessing it a try by going to your </a:t>
            </a:r>
            <a:r>
              <a:rPr lang="en-US" altLang="zh-TW" b="1" dirty="0">
                <a:latin typeface="Times New Roman" panose="02020603050405020304" pitchFamily="18" charset="0"/>
                <a:cs typeface="Times New Roman" panose="02020603050405020304" pitchFamily="18" charset="0"/>
              </a:rPr>
              <a:t>Raspberry Pi’s IP address </a:t>
            </a:r>
            <a:r>
              <a:rPr lang="en-US" altLang="zh-TW" dirty="0">
                <a:latin typeface="Times New Roman" panose="02020603050405020304" pitchFamily="18" charset="0"/>
                <a:cs typeface="Times New Roman" panose="02020603050405020304" pitchFamily="18" charset="0"/>
              </a:rPr>
              <a:t>or </a:t>
            </a:r>
            <a:r>
              <a:rPr lang="en-US" altLang="zh-TW" b="1" dirty="0">
                <a:latin typeface="Times New Roman" panose="02020603050405020304" pitchFamily="18" charset="0"/>
                <a:cs typeface="Times New Roman" panose="02020603050405020304" pitchFamily="18" charset="0"/>
              </a:rPr>
              <a:t>domain name </a:t>
            </a:r>
            <a:r>
              <a:rPr lang="en-US" altLang="zh-TW" dirty="0">
                <a:latin typeface="Times New Roman" panose="02020603050405020304" pitchFamily="18" charset="0"/>
                <a:cs typeface="Times New Roman" panose="02020603050405020304" pitchFamily="18" charset="0"/>
              </a:rPr>
              <a:t>and add ‘</a:t>
            </a:r>
            <a:r>
              <a:rPr lang="en-US" altLang="zh-TW" b="1" dirty="0">
                <a:latin typeface="Times New Roman" panose="02020603050405020304" pitchFamily="18" charset="0"/>
                <a:cs typeface="Times New Roman" panose="02020603050405020304" pitchFamily="18" charset="0"/>
              </a:rPr>
              <a:t>/</a:t>
            </a:r>
            <a:r>
              <a:rPr lang="en-US" altLang="zh-TW" b="1" dirty="0" err="1">
                <a:latin typeface="Times New Roman" panose="02020603050405020304" pitchFamily="18" charset="0"/>
                <a:cs typeface="Times New Roman" panose="02020603050405020304" pitchFamily="18" charset="0"/>
              </a:rPr>
              <a:t>phpmyadmin</a:t>
            </a:r>
            <a:r>
              <a:rPr lang="en-US" altLang="zh-TW" dirty="0">
                <a:latin typeface="Times New Roman" panose="02020603050405020304" pitchFamily="18" charset="0"/>
                <a:cs typeface="Times New Roman" panose="02020603050405020304" pitchFamily="18" charset="0"/>
              </a:rPr>
              <a:t>’ to the end in your web browser, </a:t>
            </a:r>
            <a:r>
              <a:rPr lang="en-US" altLang="zh-TW" dirty="0" err="1">
                <a:latin typeface="Times New Roman" panose="02020603050405020304" pitchFamily="18" charset="0"/>
                <a:cs typeface="Times New Roman" panose="02020603050405020304" pitchFamily="18" charset="0"/>
              </a:rPr>
              <a:t>ie</a:t>
            </a:r>
            <a:r>
              <a:rPr lang="en-US" altLang="zh-TW" dirty="0">
                <a:latin typeface="Times New Roman" panose="02020603050405020304" pitchFamily="18" charset="0"/>
                <a:cs typeface="Times New Roman" panose="02020603050405020304" pitchFamily="18" charset="0"/>
              </a:rPr>
              <a:t> </a:t>
            </a:r>
            <a:r>
              <a:rPr lang="en-US" altLang="zh-TW" i="1" dirty="0">
                <a:solidFill>
                  <a:srgbClr val="FF0000"/>
                </a:solidFill>
                <a:latin typeface="Times New Roman" panose="02020603050405020304" pitchFamily="18" charset="0"/>
                <a:cs typeface="Times New Roman" panose="02020603050405020304" pitchFamily="18" charset="0"/>
              </a:rPr>
              <a:t>http</a:t>
            </a:r>
            <a:r>
              <a:rPr lang="en-US" altLang="zh-TW" i="1" dirty="0" smtClean="0">
                <a:solidFill>
                  <a:srgbClr val="FF0000"/>
                </a:solidFill>
                <a:latin typeface="Times New Roman" panose="02020603050405020304" pitchFamily="18" charset="0"/>
                <a:cs typeface="Times New Roman" panose="02020603050405020304" pitchFamily="18" charset="0"/>
              </a:rPr>
              <a:t>://192.168.1.1/phpmyadmin</a:t>
            </a:r>
            <a:r>
              <a:rPr lang="en-US" altLang="zh-TW" dirty="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19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Show Your Management Page</a:t>
            </a:r>
            <a:endParaRPr lang="zh-TW" altLang="en-US" dirty="0"/>
          </a:p>
        </p:txBody>
      </p:sp>
      <p:sp>
        <p:nvSpPr>
          <p:cNvPr id="5" name="內容版面配置區 4"/>
          <p:cNvSpPr>
            <a:spLocks noGrp="1"/>
          </p:cNvSpPr>
          <p:nvPr>
            <p:ph idx="1"/>
          </p:nvPr>
        </p:nvSpPr>
        <p:spPr/>
        <p:txBody>
          <a:bodyPr/>
          <a:lstStyle/>
          <a:p>
            <a:r>
              <a:rPr lang="en-US" altLang="zh-TW" dirty="0" smtClean="0"/>
              <a:t> </a:t>
            </a:r>
            <a:endParaRPr lang="zh-TW" altLang="en-US" dirty="0"/>
          </a:p>
        </p:txBody>
      </p:sp>
      <p:pic>
        <p:nvPicPr>
          <p:cNvPr id="6" name="圖片 5"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275606"/>
            <a:ext cx="4973007" cy="3867894"/>
          </a:xfrm>
          <a:prstGeom prst="rect">
            <a:avLst/>
          </a:prstGeom>
        </p:spPr>
      </p:pic>
    </p:spTree>
    <p:extLst>
      <p:ext uri="{BB962C8B-B14F-4D97-AF65-F5344CB8AC3E}">
        <p14:creationId xmlns:p14="http://schemas.microsoft.com/office/powerpoint/2010/main" val="847190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Setting up a PHP </a:t>
            </a:r>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eb </a:t>
            </a:r>
            <a:r>
              <a:rPr lang="en-US" altLang="zh-TW" dirty="0">
                <a:latin typeface="Times New Roman" panose="02020603050405020304" pitchFamily="18" charset="0"/>
                <a:cs typeface="Times New Roman" panose="02020603050405020304" pitchFamily="18" charset="0"/>
              </a:rPr>
              <a:t>S</a:t>
            </a:r>
            <a:r>
              <a:rPr lang="en-US" altLang="zh-TW" dirty="0" smtClean="0">
                <a:latin typeface="Times New Roman" panose="02020603050405020304" pitchFamily="18" charset="0"/>
                <a:cs typeface="Times New Roman" panose="02020603050405020304" pitchFamily="18" charset="0"/>
              </a:rPr>
              <a:t>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We need</a:t>
            </a:r>
          </a:p>
          <a:p>
            <a:pPr lvl="1"/>
            <a:r>
              <a:rPr lang="en-US" altLang="zh-TW" dirty="0" smtClean="0">
                <a:latin typeface="Times New Roman" panose="02020603050405020304" pitchFamily="18" charset="0"/>
                <a:cs typeface="Times New Roman" panose="02020603050405020304" pitchFamily="18" charset="0"/>
              </a:rPr>
              <a:t>Apache2</a:t>
            </a:r>
          </a:p>
          <a:p>
            <a:pPr lvl="1"/>
            <a:r>
              <a:rPr lang="en-US" altLang="zh-TW" dirty="0" smtClean="0">
                <a:latin typeface="Times New Roman" panose="02020603050405020304" pitchFamily="18" charset="0"/>
                <a:cs typeface="Times New Roman" panose="02020603050405020304" pitchFamily="18" charset="0"/>
              </a:rPr>
              <a:t>PHP</a:t>
            </a:r>
          </a:p>
        </p:txBody>
      </p:sp>
    </p:spTree>
    <p:extLst>
      <p:ext uri="{BB962C8B-B14F-4D97-AF65-F5344CB8AC3E}">
        <p14:creationId xmlns:p14="http://schemas.microsoft.com/office/powerpoint/2010/main" val="4255835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Show Your Management Page</a:t>
            </a:r>
            <a:endParaRPr lang="zh-TW" altLang="en-US" dirty="0"/>
          </a:p>
        </p:txBody>
      </p:sp>
      <p:sp>
        <p:nvSpPr>
          <p:cNvPr id="5" name="內容版面配置區 4"/>
          <p:cNvSpPr>
            <a:spLocks noGrp="1"/>
          </p:cNvSpPr>
          <p:nvPr>
            <p:ph idx="1"/>
          </p:nvPr>
        </p:nvSpPr>
        <p:spPr/>
        <p:txBody>
          <a:bodyPr/>
          <a:lstStyle/>
          <a:p>
            <a:r>
              <a:rPr lang="en-US" altLang="zh-TW" dirty="0" smtClean="0"/>
              <a:t> </a:t>
            </a:r>
            <a:endParaRPr lang="zh-TW" altLang="en-US" dirty="0"/>
          </a:p>
        </p:txBody>
      </p:sp>
      <p:pic>
        <p:nvPicPr>
          <p:cNvPr id="3" name="圖片 2"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290320"/>
            <a:ext cx="4653336" cy="3853180"/>
          </a:xfrm>
          <a:prstGeom prst="rect">
            <a:avLst/>
          </a:prstGeom>
        </p:spPr>
      </p:pic>
    </p:spTree>
    <p:extLst>
      <p:ext uri="{BB962C8B-B14F-4D97-AF65-F5344CB8AC3E}">
        <p14:creationId xmlns:p14="http://schemas.microsoft.com/office/powerpoint/2010/main" val="1993969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Clear Failure of Installation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When you have a failure of installation on MySQL, or forget your username and/or password, you can remove your configuration on MySQL.</a:t>
            </a:r>
          </a:p>
          <a:p>
            <a:pPr lvl="1"/>
            <a:r>
              <a:rPr lang="en-US" altLang="zh-TW" i="1" dirty="0" err="1">
                <a:solidFill>
                  <a:srgbClr val="FF0000"/>
                </a:solidFill>
                <a:latin typeface="Times New Roman" panose="02020603050405020304" pitchFamily="18" charset="0"/>
                <a:cs typeface="Times New Roman" panose="02020603050405020304" pitchFamily="18" charset="0"/>
              </a:rPr>
              <a:t>s</a:t>
            </a:r>
            <a:r>
              <a:rPr lang="en-US" altLang="zh-TW" i="1" dirty="0" err="1" smtClean="0">
                <a:solidFill>
                  <a:srgbClr val="FF0000"/>
                </a:solidFill>
                <a:latin typeface="Times New Roman" panose="02020603050405020304" pitchFamily="18" charset="0"/>
                <a:cs typeface="Times New Roman" panose="02020603050405020304" pitchFamily="18" charset="0"/>
              </a:rPr>
              <a:t>udo</a:t>
            </a:r>
            <a:r>
              <a:rPr lang="en-US" altLang="zh-TW" i="1" dirty="0" smtClean="0">
                <a:solidFill>
                  <a:srgbClr val="FF0000"/>
                </a:solidFill>
                <a:latin typeface="Times New Roman" panose="02020603050405020304" pitchFamily="18" charset="0"/>
                <a:cs typeface="Times New Roman" panose="02020603050405020304" pitchFamily="18" charset="0"/>
              </a:rPr>
              <a:t> apt-get </a:t>
            </a:r>
            <a:r>
              <a:rPr lang="en-US" altLang="zh-TW" i="1" dirty="0" err="1" smtClean="0">
                <a:solidFill>
                  <a:srgbClr val="FF0000"/>
                </a:solidFill>
                <a:latin typeface="Times New Roman" panose="02020603050405020304" pitchFamily="18" charset="0"/>
                <a:cs typeface="Times New Roman" panose="02020603050405020304" pitchFamily="18" charset="0"/>
              </a:rPr>
              <a:t>autoremove</a:t>
            </a:r>
            <a:r>
              <a:rPr lang="en-US" altLang="zh-TW" i="1" dirty="0" smtClean="0">
                <a:solidFill>
                  <a:srgbClr val="FF0000"/>
                </a:solidFill>
                <a:latin typeface="Times New Roman" panose="02020603050405020304" pitchFamily="18" charset="0"/>
                <a:cs typeface="Times New Roman" panose="02020603050405020304" pitchFamily="18" charset="0"/>
              </a:rPr>
              <a:t> –purge </a:t>
            </a:r>
            <a:r>
              <a:rPr lang="en-US" altLang="zh-TW" dirty="0" smtClean="0">
                <a:solidFill>
                  <a:srgbClr val="FF0000"/>
                </a:solidFill>
                <a:latin typeface="Times New Roman" panose="02020603050405020304" pitchFamily="18" charset="0"/>
                <a:cs typeface="Times New Roman" panose="02020603050405020304" pitchFamily="18" charset="0"/>
              </a:rPr>
              <a:t>[</a:t>
            </a:r>
            <a:r>
              <a:rPr lang="en-US" altLang="zh-TW" i="1" dirty="0" smtClean="0">
                <a:solidFill>
                  <a:srgbClr val="FF0000"/>
                </a:solidFill>
                <a:latin typeface="Times New Roman" panose="02020603050405020304" pitchFamily="18" charset="0"/>
                <a:cs typeface="Times New Roman" panose="02020603050405020304" pitchFamily="18" charset="0"/>
              </a:rPr>
              <a:t>filename</a:t>
            </a:r>
            <a:r>
              <a:rPr lang="en-US" altLang="zh-TW" dirty="0" smtClean="0">
                <a:solidFill>
                  <a:srgbClr val="FF0000"/>
                </a:solidFill>
                <a:latin typeface="Times New Roman" panose="02020603050405020304" pitchFamily="18" charset="0"/>
                <a:cs typeface="Times New Roman" panose="02020603050405020304" pitchFamily="18" charset="0"/>
              </a:rPr>
              <a:t>]</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190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Lab 1: WordPress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Build WordPress on Raspberry Pi </a:t>
            </a:r>
            <a:r>
              <a:rPr lang="en-US" altLang="zh-TW" dirty="0">
                <a:latin typeface="Times New Roman" panose="02020603050405020304" pitchFamily="18" charset="0"/>
                <a:cs typeface="Times New Roman" panose="02020603050405020304" pitchFamily="18" charset="0"/>
              </a:rPr>
              <a:t>to show your own </a:t>
            </a:r>
            <a:r>
              <a:rPr lang="en-US" altLang="zh-TW" dirty="0" smtClean="0">
                <a:latin typeface="Times New Roman" panose="02020603050405020304" pitchFamily="18" charset="0"/>
                <a:cs typeface="Times New Roman" panose="02020603050405020304" pitchFamily="18" charset="0"/>
              </a:rPr>
              <a:t>blog</a:t>
            </a:r>
          </a:p>
          <a:p>
            <a:r>
              <a:rPr lang="en-US" altLang="zh-TW" dirty="0" smtClean="0">
                <a:latin typeface="Times New Roman" panose="02020603050405020304" pitchFamily="18" charset="0"/>
                <a:cs typeface="Times New Roman" panose="02020603050405020304" pitchFamily="18" charset="0"/>
              </a:rPr>
              <a:t>You need </a:t>
            </a:r>
          </a:p>
          <a:p>
            <a:pPr lvl="1"/>
            <a:r>
              <a:rPr lang="en-US" altLang="zh-TW" dirty="0" smtClean="0">
                <a:latin typeface="Times New Roman" panose="02020603050405020304" pitchFamily="18" charset="0"/>
                <a:cs typeface="Times New Roman" panose="02020603050405020304" pitchFamily="18" charset="0"/>
              </a:rPr>
              <a:t>Apache</a:t>
            </a:r>
          </a:p>
          <a:p>
            <a:pPr lvl="1"/>
            <a:r>
              <a:rPr lang="en-US" altLang="zh-TW" dirty="0" smtClean="0">
                <a:latin typeface="Times New Roman" panose="02020603050405020304" pitchFamily="18" charset="0"/>
                <a:cs typeface="Times New Roman" panose="02020603050405020304" pitchFamily="18" charset="0"/>
              </a:rPr>
              <a:t>PHP</a:t>
            </a:r>
          </a:p>
          <a:p>
            <a:pPr lvl="1"/>
            <a:r>
              <a:rPr lang="en-US" altLang="zh-TW" dirty="0" smtClean="0">
                <a:latin typeface="Times New Roman" panose="02020603050405020304" pitchFamily="18" charset="0"/>
                <a:cs typeface="Times New Roman" panose="02020603050405020304" pitchFamily="18" charset="0"/>
              </a:rPr>
              <a:t>MySQL</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764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4800" dirty="0" smtClean="0">
              <a:latin typeface="Times New Roman" panose="02020603050405020304" pitchFamily="18" charset="0"/>
              <a:cs typeface="Times New Roman" panose="02020603050405020304" pitchFamily="18" charset="0"/>
            </a:endParaRPr>
          </a:p>
          <a:p>
            <a:endParaRPr lang="en-US" sz="4800" dirty="0" smtClean="0">
              <a:latin typeface="Times New Roman" panose="02020603050405020304" pitchFamily="18" charset="0"/>
              <a:cs typeface="Times New Roman" panose="02020603050405020304" pitchFamily="18" charset="0"/>
            </a:endParaRPr>
          </a:p>
        </p:txBody>
      </p:sp>
      <p:sp>
        <p:nvSpPr>
          <p:cNvPr id="4" name="文字方塊 3"/>
          <p:cNvSpPr txBox="1"/>
          <p:nvPr/>
        </p:nvSpPr>
        <p:spPr>
          <a:xfrm>
            <a:off x="3851920" y="2496109"/>
            <a:ext cx="1728192" cy="769441"/>
          </a:xfrm>
          <a:prstGeom prst="rect">
            <a:avLst/>
          </a:prstGeom>
          <a:noFill/>
        </p:spPr>
        <p:txBody>
          <a:bodyPr wrap="square" rtlCol="0">
            <a:spAutoFit/>
          </a:bodyPr>
          <a:lstStyle/>
          <a:p>
            <a:r>
              <a:rPr lang="en-US" altLang="zh-TW" sz="4400" b="1" dirty="0" smtClean="0">
                <a:latin typeface="Times New Roman" panose="02020603050405020304" pitchFamily="18" charset="0"/>
                <a:cs typeface="Times New Roman" panose="02020603050405020304" pitchFamily="18" charset="0"/>
              </a:rPr>
              <a:t>END</a:t>
            </a:r>
            <a:endParaRPr lang="zh-TW"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73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Setting up a PHP </a:t>
            </a:r>
            <a:r>
              <a:rPr lang="en-US" altLang="zh-TW" dirty="0">
                <a:latin typeface="Times New Roman" panose="02020603050405020304" pitchFamily="18" charset="0"/>
                <a:cs typeface="Times New Roman" panose="02020603050405020304" pitchFamily="18" charset="0"/>
              </a:rPr>
              <a:t>W</a:t>
            </a:r>
            <a:r>
              <a:rPr lang="en-US" altLang="zh-TW" dirty="0" smtClean="0">
                <a:latin typeface="Times New Roman" panose="02020603050405020304" pitchFamily="18" charset="0"/>
                <a:cs typeface="Times New Roman" panose="02020603050405020304" pitchFamily="18" charset="0"/>
              </a:rPr>
              <a:t>eb </a:t>
            </a:r>
            <a:r>
              <a:rPr lang="en-US" altLang="zh-TW" dirty="0">
                <a:latin typeface="Times New Roman" panose="02020603050405020304" pitchFamily="18" charset="0"/>
                <a:cs typeface="Times New Roman" panose="02020603050405020304" pitchFamily="18" charset="0"/>
              </a:rPr>
              <a:t>S</a:t>
            </a:r>
            <a:r>
              <a:rPr lang="en-US" altLang="zh-TW" dirty="0" smtClean="0">
                <a:latin typeface="Times New Roman" panose="02020603050405020304" pitchFamily="18" charset="0"/>
                <a:cs typeface="Times New Roman" panose="02020603050405020304" pitchFamily="18" charset="0"/>
              </a:rPr>
              <a:t>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r>
              <a:rPr lang="en-US" altLang="zh-TW" b="1" dirty="0">
                <a:latin typeface="Times New Roman" panose="02020603050405020304" pitchFamily="18" charset="0"/>
                <a:cs typeface="Times New Roman" panose="02020603050405020304" pitchFamily="18" charset="0"/>
              </a:rPr>
              <a:t>Apache</a:t>
            </a:r>
            <a:r>
              <a:rPr lang="en-US" altLang="zh-TW" dirty="0">
                <a:latin typeface="Times New Roman" panose="02020603050405020304" pitchFamily="18" charset="0"/>
                <a:cs typeface="Times New Roman" panose="02020603050405020304" pitchFamily="18" charset="0"/>
              </a:rPr>
              <a:t> is a popular web server application you can install on the Raspberry Pi to allow it to serve web pages</a:t>
            </a:r>
            <a:r>
              <a:rPr lang="en-US" altLang="zh-TW" dirty="0" smtClean="0">
                <a:latin typeface="Times New Roman" panose="02020603050405020304" pitchFamily="18" charset="0"/>
                <a:cs typeface="Times New Roman" panose="02020603050405020304" pitchFamily="18" charset="0"/>
              </a:rPr>
              <a:t>.</a:t>
            </a:r>
          </a:p>
          <a:p>
            <a:r>
              <a:rPr lang="en-US" altLang="zh-TW" dirty="0" smtClean="0">
                <a:latin typeface="Times New Roman" panose="02020603050405020304" pitchFamily="18" charset="0"/>
                <a:cs typeface="Times New Roman" panose="02020603050405020304" pitchFamily="18" charset="0"/>
              </a:rPr>
              <a:t>You will use it to serve HTML files over HTTP.</a:t>
            </a:r>
          </a:p>
          <a:p>
            <a:r>
              <a:rPr lang="en-US" altLang="zh-TW" dirty="0" smtClean="0">
                <a:latin typeface="Times New Roman" panose="02020603050405020304" pitchFamily="18" charset="0"/>
                <a:cs typeface="Times New Roman" panose="02020603050405020304" pitchFamily="18" charset="0"/>
              </a:rPr>
              <a:t>Using scripting language, </a:t>
            </a:r>
            <a:r>
              <a:rPr lang="en-US" altLang="zh-TW" b="1" dirty="0" smtClean="0">
                <a:latin typeface="Times New Roman" panose="02020603050405020304" pitchFamily="18" charset="0"/>
                <a:cs typeface="Times New Roman" panose="02020603050405020304" pitchFamily="18" charset="0"/>
              </a:rPr>
              <a:t>PHP</a:t>
            </a:r>
            <a:r>
              <a:rPr lang="en-US" altLang="zh-TW" dirty="0" smtClean="0">
                <a:latin typeface="Times New Roman" panose="02020603050405020304" pitchFamily="18" charset="0"/>
                <a:cs typeface="Times New Roman" panose="02020603050405020304" pitchFamily="18" charset="0"/>
              </a:rPr>
              <a:t>, serves dynamic web pages.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2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Install Apache &amp; Show Web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smtClean="0">
                <a:latin typeface="Times New Roman" panose="02020603050405020304" pitchFamily="18" charset="0"/>
                <a:cs typeface="Times New Roman" panose="02020603050405020304" pitchFamily="18" charset="0"/>
              </a:rPr>
              <a:t>Install </a:t>
            </a:r>
            <a:r>
              <a:rPr lang="en-US" altLang="zh-TW" dirty="0">
                <a:latin typeface="Times New Roman" panose="02020603050405020304" pitchFamily="18" charset="0"/>
                <a:cs typeface="Times New Roman" panose="02020603050405020304" pitchFamily="18" charset="0"/>
              </a:rPr>
              <a:t>the apache2 package by typing </a:t>
            </a:r>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following </a:t>
            </a:r>
            <a:r>
              <a:rPr lang="en-US" altLang="zh-TW" dirty="0" smtClean="0">
                <a:latin typeface="Times New Roman" panose="02020603050405020304" pitchFamily="18" charset="0"/>
                <a:cs typeface="Times New Roman" panose="02020603050405020304" pitchFamily="18" charset="0"/>
              </a:rPr>
              <a:t>command:</a:t>
            </a:r>
          </a:p>
          <a:p>
            <a:pPr lvl="1"/>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i="1" dirty="0">
                <a:solidFill>
                  <a:srgbClr val="FF0000"/>
                </a:solidFill>
                <a:latin typeface="Times New Roman" panose="02020603050405020304" pitchFamily="18" charset="0"/>
                <a:cs typeface="Times New Roman" panose="02020603050405020304" pitchFamily="18" charset="0"/>
              </a:rPr>
              <a:t> apt-get install apache2 </a:t>
            </a:r>
            <a:r>
              <a:rPr lang="en-US" altLang="zh-TW" i="1" dirty="0" smtClean="0">
                <a:solidFill>
                  <a:srgbClr val="FF0000"/>
                </a:solidFill>
                <a:latin typeface="Times New Roman" panose="02020603050405020304" pitchFamily="18" charset="0"/>
                <a:cs typeface="Times New Roman" panose="02020603050405020304" pitchFamily="18" charset="0"/>
              </a:rPr>
              <a:t>–y</a:t>
            </a:r>
          </a:p>
          <a:p>
            <a:r>
              <a:rPr lang="en-US" altLang="zh-TW" dirty="0" smtClean="0">
                <a:latin typeface="Times New Roman" panose="02020603050405020304" pitchFamily="18" charset="0"/>
                <a:cs typeface="Times New Roman" panose="02020603050405020304" pitchFamily="18" charset="0"/>
              </a:rPr>
              <a:t>Test your web server</a:t>
            </a:r>
          </a:p>
          <a:p>
            <a:pPr lvl="1"/>
            <a:r>
              <a:rPr lang="en-US" altLang="zh-TW" dirty="0">
                <a:latin typeface="Times New Roman" panose="02020603050405020304" pitchFamily="18" charset="0"/>
                <a:cs typeface="Times New Roman" panose="02020603050405020304" pitchFamily="18" charset="0"/>
              </a:rPr>
              <a:t>By default, Apache puts a test HTML file in the web folder. This default web page is served when you browse to http://localhost/ on the Pi itself, or http://</a:t>
            </a:r>
            <a:r>
              <a:rPr lang="en-US" altLang="zh-TW" dirty="0" smtClean="0">
                <a:latin typeface="Times New Roman" panose="02020603050405020304" pitchFamily="18" charset="0"/>
                <a:cs typeface="Times New Roman" panose="02020603050405020304" pitchFamily="18" charset="0"/>
              </a:rPr>
              <a:t>192.168.0.1 </a:t>
            </a:r>
            <a:r>
              <a:rPr lang="en-US" altLang="zh-TW" dirty="0">
                <a:latin typeface="Times New Roman" panose="02020603050405020304" pitchFamily="18" charset="0"/>
                <a:cs typeface="Times New Roman" panose="02020603050405020304" pitchFamily="18" charset="0"/>
              </a:rPr>
              <a:t>(whatever the Pi's IP address is</a:t>
            </a:r>
            <a:r>
              <a:rPr lang="en-US" altLang="zh-TW" dirty="0" smtClean="0">
                <a:latin typeface="Times New Roman" panose="02020603050405020304" pitchFamily="18" charset="0"/>
                <a:cs typeface="Times New Roman" panose="02020603050405020304" pitchFamily="18" charset="0"/>
              </a:rPr>
              <a:t>)</a:t>
            </a:r>
          </a:p>
          <a:p>
            <a:pPr lvl="1"/>
            <a:r>
              <a:rPr lang="en-US" altLang="zh-TW" dirty="0" smtClean="0">
                <a:latin typeface="Times New Roman" panose="02020603050405020304" pitchFamily="18" charset="0"/>
                <a:cs typeface="Times New Roman" panose="02020603050405020304" pitchFamily="18" charset="0"/>
              </a:rPr>
              <a:t>Find Pi’s IP address</a:t>
            </a:r>
          </a:p>
          <a:p>
            <a:pPr lvl="2"/>
            <a:r>
              <a:rPr lang="en-US" altLang="zh-TW" i="1" dirty="0">
                <a:solidFill>
                  <a:srgbClr val="FF0000"/>
                </a:solidFill>
                <a:latin typeface="Times New Roman" panose="02020603050405020304" pitchFamily="18" charset="0"/>
                <a:cs typeface="Times New Roman" panose="02020603050405020304" pitchFamily="18" charset="0"/>
              </a:rPr>
              <a:t>hostname -I</a:t>
            </a:r>
            <a:endParaRPr lang="zh-TW" altLang="en-US"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343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Show </a:t>
            </a:r>
            <a:r>
              <a:rPr lang="en-US" altLang="zh-TW" dirty="0">
                <a:latin typeface="Times New Roman" panose="02020603050405020304" pitchFamily="18" charset="0"/>
                <a:cs typeface="Times New Roman" panose="02020603050405020304" pitchFamily="18" charset="0"/>
              </a:rPr>
              <a:t>Y</a:t>
            </a:r>
            <a:r>
              <a:rPr lang="en-US" altLang="zh-TW" dirty="0" smtClean="0">
                <a:latin typeface="Times New Roman" panose="02020603050405020304" pitchFamily="18" charset="0"/>
                <a:cs typeface="Times New Roman" panose="02020603050405020304" pitchFamily="18" charset="0"/>
              </a:rPr>
              <a:t>our Web Server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995686"/>
            <a:ext cx="5752305" cy="2088232"/>
          </a:xfrm>
          <a:prstGeom prst="rect">
            <a:avLst/>
          </a:prstGeom>
        </p:spPr>
      </p:pic>
    </p:spTree>
    <p:extLst>
      <p:ext uri="{BB962C8B-B14F-4D97-AF65-F5344CB8AC3E}">
        <p14:creationId xmlns:p14="http://schemas.microsoft.com/office/powerpoint/2010/main" val="62504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Change the Default Web Page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a:latin typeface="Times New Roman" panose="02020603050405020304" pitchFamily="18" charset="0"/>
                <a:cs typeface="Times New Roman" panose="02020603050405020304" pitchFamily="18" charset="0"/>
              </a:rPr>
              <a:t>This default web page is just a HTML file on the </a:t>
            </a:r>
            <a:r>
              <a:rPr lang="en-US" altLang="zh-TW" dirty="0" err="1">
                <a:latin typeface="Times New Roman" panose="02020603050405020304" pitchFamily="18" charset="0"/>
                <a:cs typeface="Times New Roman" panose="02020603050405020304" pitchFamily="18" charset="0"/>
              </a:rPr>
              <a:t>filesystem</a:t>
            </a:r>
            <a:r>
              <a:rPr lang="en-US" altLang="zh-TW" dirty="0">
                <a:latin typeface="Times New Roman" panose="02020603050405020304" pitchFamily="18" charset="0"/>
                <a:cs typeface="Times New Roman" panose="02020603050405020304" pitchFamily="18" charset="0"/>
              </a:rPr>
              <a:t>. It is located at /</a:t>
            </a:r>
            <a:r>
              <a:rPr lang="en-US" altLang="zh-TW" dirty="0" err="1" smtClean="0">
                <a:latin typeface="Times New Roman" panose="02020603050405020304" pitchFamily="18" charset="0"/>
                <a:cs typeface="Times New Roman" panose="02020603050405020304" pitchFamily="18" charset="0"/>
              </a:rPr>
              <a:t>var</a:t>
            </a:r>
            <a:r>
              <a:rPr lang="en-US" altLang="zh-TW" dirty="0" smtClean="0">
                <a:latin typeface="Times New Roman" panose="02020603050405020304" pitchFamily="18" charset="0"/>
                <a:cs typeface="Times New Roman" panose="02020603050405020304" pitchFamily="18" charset="0"/>
              </a:rPr>
              <a:t>/www/</a:t>
            </a:r>
            <a:r>
              <a:rPr lang="en-US" altLang="zh-TW" i="1" dirty="0" smtClean="0">
                <a:solidFill>
                  <a:srgbClr val="0070C0"/>
                </a:solidFill>
                <a:latin typeface="Times New Roman" panose="02020603050405020304" pitchFamily="18" charset="0"/>
                <a:cs typeface="Times New Roman" panose="02020603050405020304" pitchFamily="18" charset="0"/>
              </a:rPr>
              <a:t>html</a:t>
            </a:r>
            <a:r>
              <a:rPr lang="en-US" altLang="zh-TW" dirty="0" smtClean="0">
                <a:latin typeface="Times New Roman" panose="02020603050405020304" pitchFamily="18" charset="0"/>
                <a:cs typeface="Times New Roman" panose="02020603050405020304" pitchFamily="18" charset="0"/>
              </a:rPr>
              <a:t>/index.html</a:t>
            </a:r>
            <a:r>
              <a:rPr lang="en-US" altLang="zh-TW" dirty="0">
                <a:latin typeface="Times New Roman" panose="02020603050405020304" pitchFamily="18" charset="0"/>
                <a:cs typeface="Times New Roman" panose="02020603050405020304" pitchFamily="18" charset="0"/>
              </a:rPr>
              <a:t>. navigate to this directory in the Terminal and have a look at what's inside</a:t>
            </a:r>
            <a:r>
              <a:rPr lang="en-US" altLang="zh-TW" dirty="0" smtClean="0">
                <a:latin typeface="Times New Roman" panose="02020603050405020304" pitchFamily="18" charset="0"/>
                <a:cs typeface="Times New Roman" panose="02020603050405020304" pitchFamily="18" charset="0"/>
              </a:rPr>
              <a:t>:</a:t>
            </a:r>
          </a:p>
          <a:p>
            <a:pPr lvl="1"/>
            <a:r>
              <a:rPr lang="en-US" altLang="zh-TW" i="1" dirty="0">
                <a:solidFill>
                  <a:srgbClr val="FF0000"/>
                </a:solidFill>
                <a:latin typeface="Times New Roman" panose="02020603050405020304" pitchFamily="18" charset="0"/>
                <a:cs typeface="Times New Roman" panose="02020603050405020304" pitchFamily="18" charset="0"/>
              </a:rPr>
              <a:t>c</a:t>
            </a:r>
            <a:r>
              <a:rPr lang="en-US" altLang="zh-TW" i="1" dirty="0" smtClean="0">
                <a:solidFill>
                  <a:srgbClr val="FF0000"/>
                </a:solidFill>
                <a:latin typeface="Times New Roman" panose="02020603050405020304" pitchFamily="18" charset="0"/>
                <a:cs typeface="Times New Roman" panose="02020603050405020304" pitchFamily="18" charset="0"/>
              </a:rPr>
              <a:t>d /</a:t>
            </a:r>
            <a:r>
              <a:rPr lang="en-US" altLang="zh-TW" i="1" dirty="0" err="1" smtClean="0">
                <a:solidFill>
                  <a:srgbClr val="FF0000"/>
                </a:solidFill>
                <a:latin typeface="Times New Roman" panose="02020603050405020304" pitchFamily="18" charset="0"/>
                <a:cs typeface="Times New Roman" panose="02020603050405020304" pitchFamily="18" charset="0"/>
              </a:rPr>
              <a:t>var</a:t>
            </a:r>
            <a:r>
              <a:rPr lang="en-US" altLang="zh-TW" i="1" dirty="0" smtClean="0">
                <a:solidFill>
                  <a:srgbClr val="FF0000"/>
                </a:solidFill>
                <a:latin typeface="Times New Roman" panose="02020603050405020304" pitchFamily="18" charset="0"/>
                <a:cs typeface="Times New Roman" panose="02020603050405020304" pitchFamily="18" charset="0"/>
              </a:rPr>
              <a:t>/www</a:t>
            </a:r>
            <a:r>
              <a:rPr lang="en-US" altLang="zh-TW" i="1" dirty="0" smtClean="0">
                <a:solidFill>
                  <a:srgbClr val="0070C0"/>
                </a:solidFill>
                <a:latin typeface="Times New Roman" panose="02020603050405020304" pitchFamily="18" charset="0"/>
                <a:cs typeface="Times New Roman" panose="02020603050405020304" pitchFamily="18" charset="0"/>
              </a:rPr>
              <a:t>/html</a:t>
            </a:r>
            <a:endParaRPr lang="en-US" altLang="zh-TW" i="1" dirty="0" smtClean="0">
              <a:solidFill>
                <a:srgbClr val="0070C0"/>
              </a:solidFill>
              <a:latin typeface="Times New Roman" panose="02020603050405020304" pitchFamily="18" charset="0"/>
              <a:cs typeface="Times New Roman" panose="02020603050405020304" pitchFamily="18" charset="0"/>
            </a:endParaRPr>
          </a:p>
          <a:p>
            <a:pPr lvl="1"/>
            <a:r>
              <a:rPr lang="en-US" altLang="zh-TW" i="1" dirty="0">
                <a:solidFill>
                  <a:srgbClr val="FF0000"/>
                </a:solidFill>
                <a:latin typeface="Times New Roman" panose="02020603050405020304" pitchFamily="18" charset="0"/>
                <a:cs typeface="Times New Roman" panose="02020603050405020304" pitchFamily="18" charset="0"/>
              </a:rPr>
              <a:t>l</a:t>
            </a:r>
            <a:r>
              <a:rPr lang="en-US" altLang="zh-TW" i="1" dirty="0" smtClean="0">
                <a:solidFill>
                  <a:srgbClr val="FF0000"/>
                </a:solidFill>
                <a:latin typeface="Times New Roman" panose="02020603050405020304" pitchFamily="18" charset="0"/>
                <a:cs typeface="Times New Roman" panose="02020603050405020304" pitchFamily="18" charset="0"/>
              </a:rPr>
              <a:t>s -al</a:t>
            </a:r>
          </a:p>
          <a:p>
            <a:pPr marL="0" indent="0">
              <a:buNone/>
            </a:pP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940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Change the Default Web Page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20000"/>
          </a:bodyPr>
          <a:lstStyle/>
          <a:p>
            <a:r>
              <a:rPr lang="en-US" altLang="zh-TW" dirty="0" smtClean="0">
                <a:latin typeface="Times New Roman" panose="02020603050405020304" pitchFamily="18" charset="0"/>
                <a:cs typeface="Times New Roman" panose="02020603050405020304" pitchFamily="18" charset="0"/>
              </a:rPr>
              <a:t>It will show you like:</a:t>
            </a:r>
          </a:p>
          <a:p>
            <a:endParaRPr lang="en-US" altLang="zh-TW" dirty="0">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This shows that there is one file in /</a:t>
            </a:r>
            <a:r>
              <a:rPr lang="en-US" altLang="zh-TW" dirty="0" err="1">
                <a:latin typeface="Times New Roman" panose="02020603050405020304" pitchFamily="18" charset="0"/>
                <a:cs typeface="Times New Roman" panose="02020603050405020304" pitchFamily="18" charset="0"/>
              </a:rPr>
              <a:t>var</a:t>
            </a:r>
            <a:r>
              <a:rPr lang="en-US" altLang="zh-TW" dirty="0">
                <a:latin typeface="Times New Roman" panose="02020603050405020304" pitchFamily="18" charset="0"/>
                <a:cs typeface="Times New Roman" panose="02020603050405020304" pitchFamily="18" charset="0"/>
              </a:rPr>
              <a:t>/www/ called index.html. The . refers to the directory itself /</a:t>
            </a:r>
            <a:r>
              <a:rPr lang="en-US" altLang="zh-TW" dirty="0" err="1">
                <a:latin typeface="Times New Roman" panose="02020603050405020304" pitchFamily="18" charset="0"/>
                <a:cs typeface="Times New Roman" panose="02020603050405020304" pitchFamily="18" charset="0"/>
              </a:rPr>
              <a:t>var</a:t>
            </a:r>
            <a:r>
              <a:rPr lang="en-US" altLang="zh-TW" dirty="0">
                <a:latin typeface="Times New Roman" panose="02020603050405020304" pitchFamily="18" charset="0"/>
                <a:cs typeface="Times New Roman" panose="02020603050405020304" pitchFamily="18" charset="0"/>
              </a:rPr>
              <a:t>/www/ and the </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refers to the parent directory /</a:t>
            </a:r>
            <a:r>
              <a:rPr lang="en-US" altLang="zh-TW" dirty="0" err="1">
                <a:latin typeface="Times New Roman" panose="02020603050405020304" pitchFamily="18" charset="0"/>
                <a:cs typeface="Times New Roman" panose="02020603050405020304" pitchFamily="18" charset="0"/>
              </a:rPr>
              <a:t>var</a:t>
            </a:r>
            <a:r>
              <a:rPr lang="en-US" altLang="zh-TW" dirty="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7" y="1563638"/>
            <a:ext cx="5380187" cy="990686"/>
          </a:xfrm>
          <a:prstGeom prst="rect">
            <a:avLst/>
          </a:prstGeom>
        </p:spPr>
      </p:pic>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1203598"/>
            <a:ext cx="2293168" cy="1084464"/>
          </a:xfrm>
          <a:prstGeom prst="rect">
            <a:avLst/>
          </a:prstGeom>
        </p:spPr>
      </p:pic>
    </p:spTree>
    <p:extLst>
      <p:ext uri="{BB962C8B-B14F-4D97-AF65-F5344CB8AC3E}">
        <p14:creationId xmlns:p14="http://schemas.microsoft.com/office/powerpoint/2010/main" val="661072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Change the Default Web Page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If you know HTML you can put your own HTML files and other assets in this directory and serve them as a website on your local network</a:t>
            </a:r>
            <a:r>
              <a:rPr lang="en-US" altLang="zh-TW" dirty="0" smtClean="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38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Writing Your Own PHP</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Install PHP</a:t>
            </a:r>
          </a:p>
          <a:p>
            <a:pPr lvl="1"/>
            <a:r>
              <a:rPr lang="en-US" altLang="zh-TW" dirty="0">
                <a:latin typeface="Times New Roman" panose="02020603050405020304" pitchFamily="18" charset="0"/>
                <a:cs typeface="Times New Roman" panose="02020603050405020304" pitchFamily="18" charset="0"/>
              </a:rPr>
              <a:t>To allow your Apache server to process PHP files, you'll need to install PHP5 and the PHP5 module for Apache. Type the following command to install these</a:t>
            </a:r>
            <a:r>
              <a:rPr lang="en-US" altLang="zh-TW" dirty="0" smtClean="0">
                <a:latin typeface="Times New Roman" panose="02020603050405020304" pitchFamily="18" charset="0"/>
                <a:cs typeface="Times New Roman" panose="02020603050405020304" pitchFamily="18" charset="0"/>
              </a:rPr>
              <a:t>:</a:t>
            </a:r>
          </a:p>
          <a:p>
            <a:pPr lvl="2"/>
            <a:r>
              <a:rPr lang="en-US" altLang="zh-TW" i="1" dirty="0" err="1">
                <a:solidFill>
                  <a:srgbClr val="FF0000"/>
                </a:solidFill>
                <a:latin typeface="Times New Roman" panose="02020603050405020304" pitchFamily="18" charset="0"/>
                <a:cs typeface="Times New Roman" panose="02020603050405020304" pitchFamily="18" charset="0"/>
              </a:rPr>
              <a:t>sudo</a:t>
            </a:r>
            <a:r>
              <a:rPr lang="en-US" altLang="zh-TW" i="1" dirty="0">
                <a:solidFill>
                  <a:srgbClr val="FF0000"/>
                </a:solidFill>
                <a:latin typeface="Times New Roman" panose="02020603050405020304" pitchFamily="18" charset="0"/>
                <a:cs typeface="Times New Roman" panose="02020603050405020304" pitchFamily="18" charset="0"/>
              </a:rPr>
              <a:t> apt-get install php5 libapache2-mod-php5 -y</a:t>
            </a:r>
            <a:endParaRPr lang="en-US" altLang="zh-TW" i="1" dirty="0" smtClean="0">
              <a:solidFill>
                <a:srgbClr val="FF0000"/>
              </a:solidFill>
              <a:latin typeface="Times New Roman" panose="02020603050405020304" pitchFamily="18" charset="0"/>
              <a:cs typeface="Times New Roman" panose="02020603050405020304" pitchFamily="18" charset="0"/>
            </a:endParaRPr>
          </a:p>
          <a:p>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3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投影片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投影片1</Template>
  <TotalTime>442</TotalTime>
  <Words>1068</Words>
  <Application>Microsoft Office PowerPoint</Application>
  <PresentationFormat>如螢幕大小 (16:9)</PresentationFormat>
  <Paragraphs>100</Paragraphs>
  <Slides>23</Slides>
  <Notes>2</Notes>
  <HiddenSlides>0</HiddenSlides>
  <MMClips>0</MMClips>
  <ScaleCrop>false</ScaleCrop>
  <HeadingPairs>
    <vt:vector size="4" baseType="variant">
      <vt:variant>
        <vt:lpstr>佈景主題</vt:lpstr>
      </vt:variant>
      <vt:variant>
        <vt:i4>1</vt:i4>
      </vt:variant>
      <vt:variant>
        <vt:lpstr>投影片標題</vt:lpstr>
      </vt:variant>
      <vt:variant>
        <vt:i4>23</vt:i4>
      </vt:variant>
    </vt:vector>
  </HeadingPairs>
  <TitlesOfParts>
    <vt:vector size="24" baseType="lpstr">
      <vt:lpstr>投影片1</vt:lpstr>
      <vt:lpstr>PHP &amp; MySQL on Your RasPi</vt:lpstr>
      <vt:lpstr>Setting up a PHP Web Server</vt:lpstr>
      <vt:lpstr>Setting up a PHP Web Server</vt:lpstr>
      <vt:lpstr>Install Apache &amp; Show Web </vt:lpstr>
      <vt:lpstr>Show Your Web Server</vt:lpstr>
      <vt:lpstr>Change the Default Web Page</vt:lpstr>
      <vt:lpstr>Change the Default Web Page</vt:lpstr>
      <vt:lpstr>Change the Default Web Page</vt:lpstr>
      <vt:lpstr>Writing Your Own PHP</vt:lpstr>
      <vt:lpstr>Writing Your Own PHP</vt:lpstr>
      <vt:lpstr>MySQL Database</vt:lpstr>
      <vt:lpstr>Setting up a MySQL Server</vt:lpstr>
      <vt:lpstr>Setting up a MySQL Server</vt:lpstr>
      <vt:lpstr>Setting up a MySQL Server</vt:lpstr>
      <vt:lpstr>Setting up a MySQL Server</vt:lpstr>
      <vt:lpstr>Manage Database via Web</vt:lpstr>
      <vt:lpstr>Manage Database via Web</vt:lpstr>
      <vt:lpstr>Show Your Management Page</vt:lpstr>
      <vt:lpstr>Show Your Management Page</vt:lpstr>
      <vt:lpstr>Show Your Management Page</vt:lpstr>
      <vt:lpstr>Clear Failure of Installation</vt:lpstr>
      <vt:lpstr>Lab 1: WordPress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Ken</dc:creator>
  <cp:lastModifiedBy>don</cp:lastModifiedBy>
  <cp:revision>117</cp:revision>
  <dcterms:created xsi:type="dcterms:W3CDTF">2015-09-03T16:18:37Z</dcterms:created>
  <dcterms:modified xsi:type="dcterms:W3CDTF">2016-10-11T09:44:28Z</dcterms:modified>
</cp:coreProperties>
</file>